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47"/>
  </p:notesMasterIdLst>
  <p:sldIdLst>
    <p:sldId id="256" r:id="rId5"/>
    <p:sldId id="257" r:id="rId6"/>
    <p:sldId id="258" r:id="rId7"/>
    <p:sldId id="260" r:id="rId8"/>
    <p:sldId id="285" r:id="rId9"/>
    <p:sldId id="261" r:id="rId10"/>
    <p:sldId id="265" r:id="rId11"/>
    <p:sldId id="345" r:id="rId12"/>
    <p:sldId id="262" r:id="rId13"/>
    <p:sldId id="347" r:id="rId14"/>
    <p:sldId id="268" r:id="rId15"/>
    <p:sldId id="348" r:id="rId16"/>
    <p:sldId id="350" r:id="rId17"/>
    <p:sldId id="326" r:id="rId18"/>
    <p:sldId id="351" r:id="rId19"/>
    <p:sldId id="352" r:id="rId20"/>
    <p:sldId id="336" r:id="rId21"/>
    <p:sldId id="346" r:id="rId22"/>
    <p:sldId id="353" r:id="rId23"/>
    <p:sldId id="263" r:id="rId24"/>
    <p:sldId id="354" r:id="rId25"/>
    <p:sldId id="355" r:id="rId26"/>
    <p:sldId id="356" r:id="rId27"/>
    <p:sldId id="357" r:id="rId28"/>
    <p:sldId id="274" r:id="rId29"/>
    <p:sldId id="358" r:id="rId30"/>
    <p:sldId id="275" r:id="rId31"/>
    <p:sldId id="359" r:id="rId32"/>
    <p:sldId id="360" r:id="rId33"/>
    <p:sldId id="361" r:id="rId34"/>
    <p:sldId id="362" r:id="rId35"/>
    <p:sldId id="363" r:id="rId36"/>
    <p:sldId id="344" r:id="rId37"/>
    <p:sldId id="364" r:id="rId38"/>
    <p:sldId id="365" r:id="rId39"/>
    <p:sldId id="366" r:id="rId40"/>
    <p:sldId id="367" r:id="rId41"/>
    <p:sldId id="368" r:id="rId42"/>
    <p:sldId id="278" r:id="rId43"/>
    <p:sldId id="282" r:id="rId44"/>
    <p:sldId id="281" r:id="rId45"/>
    <p:sldId id="284" r:id="rId46"/>
  </p:sldIdLst>
  <p:sldSz cx="12192000" cy="6858000"/>
  <p:notesSz cx="6858000" cy="9144000"/>
  <p:embeddedFontLst>
    <p:embeddedFont>
      <p:font typeface="Aharoni" panose="02010803020104030203" pitchFamily="2" charset="-79"/>
      <p:bold r:id="rId48"/>
    </p:embeddedFont>
    <p:embeddedFont>
      <p:font typeface="Lato" panose="020F0502020204030203" pitchFamily="34" charset="0"/>
      <p:regular r:id="rId49"/>
      <p:bold r:id="rId50"/>
      <p:italic r:id="rId51"/>
      <p:boldItalic r:id="rId52"/>
    </p:embeddedFont>
    <p:embeddedFont>
      <p:font typeface="Noto Sans Symbols" panose="020F050202020403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jStoHV18d/6cAEAOYLfJRG2Ogn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11"/>
    <p:restoredTop sz="56703"/>
  </p:normalViewPr>
  <p:slideViewPr>
    <p:cSldViewPr snapToGrid="0">
      <p:cViewPr varScale="1">
        <p:scale>
          <a:sx n="25" d="100"/>
          <a:sy n="25" d="100"/>
        </p:scale>
        <p:origin x="192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6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customschemas.google.com/relationships/presentationmetadata" Target="meta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7145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6AE149ED-A5AB-702D-4B66-27FC66D52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>
            <a:extLst>
              <a:ext uri="{FF2B5EF4-FFF2-40B4-BE49-F238E27FC236}">
                <a16:creationId xmlns:a16="http://schemas.microsoft.com/office/drawing/2014/main" id="{6236D06C-69CE-CD45-CAE1-CD69441E48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Identificar la centralidad de Jesucristo en la Biblia y en la salvación.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Reconocer nuestra necesidad de un Salvador. 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Explicar por qué Jesús tuvo que ser verdadero hombre y verdadero Dios.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 marR="1714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:notes">
            <a:extLst>
              <a:ext uri="{FF2B5EF4-FFF2-40B4-BE49-F238E27FC236}">
                <a16:creationId xmlns:a16="http://schemas.microsoft.com/office/drawing/2014/main" id="{69F2B10D-2139-DE9D-4497-8C2F21C021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904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ee3aea5128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7145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¿Por qué necesitamos a un Salvador? 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Deja que contesten.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17145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2ee3aea5128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F664862-EE2A-7FC3-6C5E-EDDF81C69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8f58b83d9_0_989:notes">
            <a:extLst>
              <a:ext uri="{FF2B5EF4-FFF2-40B4-BE49-F238E27FC236}">
                <a16:creationId xmlns:a16="http://schemas.microsoft.com/office/drawing/2014/main" id="{1646408B-7C7B-04B9-8F86-61329FE0B8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Necesitamos un Salvador porque Dios exige una santidad que no podemos alcanzar.</a:t>
            </a:r>
          </a:p>
          <a:p>
            <a:pPr marL="0" marR="0" indent="0"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Mateo 5:48 Por lo tanto, sean ustedes perfectos, como su Padre que está en los cielos es perfecto.</a:t>
            </a:r>
          </a:p>
          <a:p>
            <a:pPr marL="285750" marR="0" lvl="0" indent="-285750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Romanos 3:23 Pues todos han pecado y están privados de la gloria de Dios. </a:t>
            </a:r>
          </a:p>
          <a:p>
            <a:pPr marL="285750" marR="0" lvl="0" indent="-285750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dirty="0">
                <a:effectLst/>
                <a:latin typeface="Calibri" panose="020F0502020204030204" pitchFamily="34" charset="0"/>
              </a:rPr>
              <a:t>Isaías 64:6 Todos nosotros estamos llenos de impureza; todos nuestros actos de justicia son como trapo lleno de inmundicia. </a:t>
            </a:r>
            <a:endParaRPr lang="en-US" sz="1100" dirty="0"/>
          </a:p>
        </p:txBody>
      </p:sp>
      <p:sp>
        <p:nvSpPr>
          <p:cNvPr id="152" name="Google Shape;152;g2e8f58b83d9_0_989:notes">
            <a:extLst>
              <a:ext uri="{FF2B5EF4-FFF2-40B4-BE49-F238E27FC236}">
                <a16:creationId xmlns:a16="http://schemas.microsoft.com/office/drawing/2014/main" id="{C4C3225E-38E3-88AE-5C67-EB3E85B9D1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4326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41995DE7-89BA-AB8B-2FD4-F8533459A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8f58b83d9_0_989:notes">
            <a:extLst>
              <a:ext uri="{FF2B5EF4-FFF2-40B4-BE49-F238E27FC236}">
                <a16:creationId xmlns:a16="http://schemas.microsoft.com/office/drawing/2014/main" id="{DF269CA4-72D3-FAAF-B2AE-550C218165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Necesitamos un Salvador porque no nos podemos salvar a nosotros mismos</a:t>
            </a:r>
          </a:p>
          <a:p>
            <a:pPr marL="0" marR="0" indent="0">
              <a:buFontTx/>
              <a:buNone/>
            </a:pPr>
            <a:endParaRPr lang="es-E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Noto Sans Symbols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Noto Sans Symbols" panose="020F0502020204030204" pitchFamily="34" charset="0"/>
              </a:rPr>
              <a:t>Santiago 2:10 Porque cualquiera que cumpla toda la ley, pero que falle en un solo mandato, ya es culpable de haber fallado en todos. </a:t>
            </a:r>
            <a:endParaRPr lang="en-US" sz="1800" dirty="0">
              <a:effectLst/>
              <a:latin typeface="Noto Sans Symbols" panose="020F0502020204030204" pitchFamily="34" charset="0"/>
              <a:ea typeface="Noto Sans Symbols" panose="020F0502020204030204" pitchFamily="34" charset="0"/>
              <a:cs typeface="Noto Sans Symbols" panose="020F0502020204030204" pitchFamily="34" charset="0"/>
            </a:endParaRPr>
          </a:p>
          <a:p>
            <a:pPr marL="0" marR="0" indent="0">
              <a:buFontTx/>
              <a:buNone/>
            </a:pP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Romanos 3:20 … por las obras de la ley ningún ser humano será justificado delante de él; porque por medio de la ley es el conocimiento del pecado.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100" dirty="0"/>
          </a:p>
        </p:txBody>
      </p:sp>
      <p:sp>
        <p:nvSpPr>
          <p:cNvPr id="152" name="Google Shape;152;g2e8f58b83d9_0_989:notes">
            <a:extLst>
              <a:ext uri="{FF2B5EF4-FFF2-40B4-BE49-F238E27FC236}">
                <a16:creationId xmlns:a16="http://schemas.microsoft.com/office/drawing/2014/main" id="{7DA50CF2-64F4-52A8-BE80-4DE2867FDD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396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Dios vio nuestra necesidad, y envió su Hijo para salvarnos.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75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E431244B-D672-89A4-C7C6-8588FA1D8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e3aea5128_1_0:notes">
            <a:extLst>
              <a:ext uri="{FF2B5EF4-FFF2-40B4-BE49-F238E27FC236}">
                <a16:creationId xmlns:a16="http://schemas.microsoft.com/office/drawing/2014/main" id="{7D2B6790-F015-AFAF-6436-84E9429798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Dios vio nuestra necesidad, y envió su Hijo para salvarnos.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Gálatas 4:4-5 Pero cuando se cumplió el tiempo señalado, Dios envió a su Hijo, que nació de una mujer y sujeto a ley, para que redimiera a los que estaban sujetos a la ley, a fin de que recibiéramos la adopción de hijos. </a:t>
            </a:r>
          </a:p>
          <a:p>
            <a:pPr marL="285750" marR="0" lvl="0" indent="-285750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Jesús es nuestro sustituto: soportó las exigencias y el castigo de la ley en nuestro lugar.</a:t>
            </a:r>
          </a:p>
          <a:p>
            <a:pPr marL="285750" marR="0" lvl="0" indent="-285750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Creemos “en Jesucristo, su único hijo, nuestro Señor, que fue concebido por obra del Espíritu Santo y nació de la virgen María.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100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2ee3aea5128_1_0:notes">
            <a:extLst>
              <a:ext uri="{FF2B5EF4-FFF2-40B4-BE49-F238E27FC236}">
                <a16:creationId xmlns:a16="http://schemas.microsoft.com/office/drawing/2014/main" id="{9E6755F3-131A-F7F5-F654-7DE8B4708A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57621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5A6B4671-3A2C-BBA1-5909-B08088612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>
            <a:extLst>
              <a:ext uri="{FF2B5EF4-FFF2-40B4-BE49-F238E27FC236}">
                <a16:creationId xmlns:a16="http://schemas.microsoft.com/office/drawing/2014/main" id="{9C2464FA-D9A5-4CE9-5DBC-353C4FBC32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s-ES" sz="1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Identificar la centralidad de Jesucristo en la Biblia y en la salvación. </a:t>
            </a:r>
            <a:endParaRPr lang="en-US" sz="18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s-E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Reconocer nuestra necesidad de un Salvador. </a:t>
            </a:r>
            <a:endParaRPr lang="en-US" sz="18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Explicar por qué Jesús tuvo que ser verdadero hombre y verdadero Dios. 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 marR="1714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:notes">
            <a:extLst>
              <a:ext uri="{FF2B5EF4-FFF2-40B4-BE49-F238E27FC236}">
                <a16:creationId xmlns:a16="http://schemas.microsoft.com/office/drawing/2014/main" id="{E2D6C269-0EB1-599E-ED12-45448F748B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4783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Jesús es verdadero hombre y verdadero Dios.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 su tarea de hoy, también examinaron Juan 11, la historia de la resurrección de Lázaro.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90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A7F7E7EE-5737-830B-9AAC-BB03C4A15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e8f58b83d9_0_989:notes">
            <a:extLst>
              <a:ext uri="{FF2B5EF4-FFF2-40B4-BE49-F238E27FC236}">
                <a16:creationId xmlns:a16="http://schemas.microsoft.com/office/drawing/2014/main" id="{F873BC31-AD25-0925-0F59-8596293315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¿Qué partes de Juan 11 muestran la humanidad de Jesús? 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Deja que contesten.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17145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endParaRPr sz="1104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2e8f58b83d9_0_989:notes">
            <a:extLst>
              <a:ext uri="{FF2B5EF4-FFF2-40B4-BE49-F238E27FC236}">
                <a16:creationId xmlns:a16="http://schemas.microsoft.com/office/drawing/2014/main" id="{4F055794-0D74-98AD-3FD1-BAC396573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5791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42CDC59A-171B-66C9-F1C6-3E457D2A0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8f58b83d9_0_989:notes">
            <a:extLst>
              <a:ext uri="{FF2B5EF4-FFF2-40B4-BE49-F238E27FC236}">
                <a16:creationId xmlns:a16="http://schemas.microsoft.com/office/drawing/2014/main" id="{F7EA5B91-20D5-954C-7516-25D3A24E11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¿Qué partes de Juan 11 muestran la humanidad de Jesús? </a:t>
            </a: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Deja que contesten.</a:t>
            </a: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Sus lágrimas derramadas sobre la muerte de Lázaro. “Jesús lloró.” (Juan 11:35)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 interacción con otras personas como lo haría cualquier ser humano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 caminar de un lugar a otro. “Cuando Jesús llegó…” (Juan 11:17)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2" name="Google Shape;152;g2e8f58b83d9_0_989:notes">
            <a:extLst>
              <a:ext uri="{FF2B5EF4-FFF2-40B4-BE49-F238E27FC236}">
                <a16:creationId xmlns:a16="http://schemas.microsoft.com/office/drawing/2014/main" id="{DE3F11AD-478E-F362-CC3C-7A18650A9E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4576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ae502832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2ae502832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270" indent="0">
              <a:lnSpc>
                <a:spcPct val="103000"/>
              </a:lnSpc>
              <a:spcAft>
                <a:spcPts val="5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Bienvenida y saludos</a:t>
            </a:r>
          </a:p>
          <a:p>
            <a:pPr marL="0" marR="1270" indent="0">
              <a:lnSpc>
                <a:spcPct val="103000"/>
              </a:lnSpc>
              <a:spcAft>
                <a:spcPts val="50"/>
              </a:spcAft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1270" indent="0">
              <a:lnSpc>
                <a:spcPct val="103000"/>
              </a:lnSpc>
              <a:spcAft>
                <a:spcPts val="5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Queridos estudiantes, bienvenidos a nuestra segunda lección. Es un gozo reunirnos nuevamente para profundizar en el conocimiento del Dios Verdadero.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b293faa54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¿Qué partes de Juan 11 muestran la divinidad de Jesús? </a:t>
            </a: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Deja que contesten.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17145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2eb293faa54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F41641F1-0FAF-BD40-E6FE-398910883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8f58b83d9_0_989:notes">
            <a:extLst>
              <a:ext uri="{FF2B5EF4-FFF2-40B4-BE49-F238E27FC236}">
                <a16:creationId xmlns:a16="http://schemas.microsoft.com/office/drawing/2014/main" id="{6752FEA5-FE14-3BC4-4F5A-770AD5F6B6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¿Qué partes de Juan 11 muestran la divinidad de Jesús? </a:t>
            </a: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Deja que contesten.</a:t>
            </a:r>
            <a:endParaRPr lang="en-US" sz="11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Resucitó a Lázaro de entre los muertos. </a:t>
            </a:r>
          </a:p>
          <a:p>
            <a:pPr marL="171450" marR="0" lvl="0" indent="-171450"/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Juan 11:25-26 “Yo soy la resurrección y la vida. El que cree en mí vivirá, aunque muera; y el que vive y cree en mí nunca morirá.”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2" name="Google Shape;152;g2e8f58b83d9_0_989:notes">
            <a:extLst>
              <a:ext uri="{FF2B5EF4-FFF2-40B4-BE49-F238E27FC236}">
                <a16:creationId xmlns:a16="http://schemas.microsoft.com/office/drawing/2014/main" id="{3317CED3-AA57-6E83-2F49-EDB5F069DD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32846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62AE4-EF78-E6C0-0AA6-43EC77F7A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EF2A6C-F250-2997-7010-1D00285E0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2B31AF-7C33-7578-EBC5-DB75E700D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982FF-FF18-32B8-2FAB-F0A832586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53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BCE14063-8CEA-02F8-E98F-1953F305B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8f58b83d9_0_989:notes">
            <a:extLst>
              <a:ext uri="{FF2B5EF4-FFF2-40B4-BE49-F238E27FC236}">
                <a16:creationId xmlns:a16="http://schemas.microsoft.com/office/drawing/2014/main" id="{769A6F7D-1865-2A14-E79A-F4FC408F15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Además de lo que vimos en Juan 11, ¿qué otros pasajes de la Biblia nos dan evidencia de que Jesús es Dios? </a:t>
            </a: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Mateo 1:23 “La virgen concebirá y dará a luz un hijo, y lo llamarán Emanuel (que significa: Dios con nosotros).”</a:t>
            </a: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Juan 20:28 “Entonces Tomás respondió y le dijo: “¡Señor mío, y Dios mío!”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100" dirty="0"/>
          </a:p>
        </p:txBody>
      </p:sp>
      <p:sp>
        <p:nvSpPr>
          <p:cNvPr id="152" name="Google Shape;152;g2e8f58b83d9_0_989:notes">
            <a:extLst>
              <a:ext uri="{FF2B5EF4-FFF2-40B4-BE49-F238E27FC236}">
                <a16:creationId xmlns:a16="http://schemas.microsoft.com/office/drawing/2014/main" id="{1030F500-2E91-FADB-CC35-498C75B80F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2352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2FD4A6C6-BA6F-9167-07CE-2294EAD6D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8f58b83d9_0_989:notes">
            <a:extLst>
              <a:ext uri="{FF2B5EF4-FFF2-40B4-BE49-F238E27FC236}">
                <a16:creationId xmlns:a16="http://schemas.microsoft.com/office/drawing/2014/main" id="{72B4070F-2452-3503-31A4-6FA92DBB1A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Además de lo que vimos en Juan 11, ¿qué otros pasajes de la Biblia nos dan evidencia de que Jesús es Dios? </a:t>
            </a: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 Juan 5:20 “Pero sabemos que el Hijo de Dios ha venido, y nos ha dado entendimiento para conocer al que es verdadero; y estamos en el verdadero, en su Hijo Jesucristo. Este es el verdadero Dios, y la vida eterna.” </a:t>
            </a: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Romanos 9:5 “… Cristo, el cual es Dios sobre todas las cosas…”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100" dirty="0"/>
          </a:p>
        </p:txBody>
      </p:sp>
      <p:sp>
        <p:nvSpPr>
          <p:cNvPr id="152" name="Google Shape;152;g2e8f58b83d9_0_989:notes">
            <a:extLst>
              <a:ext uri="{FF2B5EF4-FFF2-40B4-BE49-F238E27FC236}">
                <a16:creationId xmlns:a16="http://schemas.microsoft.com/office/drawing/2014/main" id="{95EF8B03-4F65-FB9A-01B7-0194CAEB6B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6751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ee3aea5128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¿Cuáles son algunos de las características que tiene Jesús que demuestran que él es Dios? 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Deja que contesten.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2ee3aea5128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BCF9048E-3670-749C-9720-50DA65F4C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8f58b83d9_0_989:notes">
            <a:extLst>
              <a:ext uri="{FF2B5EF4-FFF2-40B4-BE49-F238E27FC236}">
                <a16:creationId xmlns:a16="http://schemas.microsoft.com/office/drawing/2014/main" id="{ACFEDAC7-79EF-5050-A284-32A089830C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Sus características demuestran que Él es Dios. </a:t>
            </a: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Juan 1:2 La Palabra (el Verbo) “era en el principio con Dios.”</a:t>
            </a: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Hebreos 13:8 Jesucristo es el mismo ayer, hoy, y por los siglos. </a:t>
            </a: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Mateo 28:18 Jesús se acercó y les dijo: Toda autoridad me ha sido dada en el cielo y en la tierra.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100" dirty="0"/>
          </a:p>
        </p:txBody>
      </p:sp>
      <p:sp>
        <p:nvSpPr>
          <p:cNvPr id="152" name="Google Shape;152;g2e8f58b83d9_0_989:notes">
            <a:extLst>
              <a:ext uri="{FF2B5EF4-FFF2-40B4-BE49-F238E27FC236}">
                <a16:creationId xmlns:a16="http://schemas.microsoft.com/office/drawing/2014/main" id="{43630AE8-E651-20BD-2EBE-45CC2A92DD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0624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ee3aea5128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¿Cuáles son algunas de las acciones que Jesús ha hecho para probar que él es Dios? 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Deja que contesten.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g2ee3aea5128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CE0F784A-0C25-2E8F-3CF8-81BDAB32D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8f58b83d9_0_989:notes">
            <a:extLst>
              <a:ext uri="{FF2B5EF4-FFF2-40B4-BE49-F238E27FC236}">
                <a16:creationId xmlns:a16="http://schemas.microsoft.com/office/drawing/2014/main" id="{7CFBDB93-DD22-3261-A526-AF7C4CC0D0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Sus milagros comprueban que Jesús es Dios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Juan 20:31 Pero éstas se han escrito para que ustedes crean que Jesús es el Cristo, el Hijo de Dios, y para que al creer tengan vida en su nombre.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100" dirty="0"/>
          </a:p>
        </p:txBody>
      </p:sp>
      <p:sp>
        <p:nvSpPr>
          <p:cNvPr id="152" name="Google Shape;152;g2e8f58b83d9_0_989:notes">
            <a:extLst>
              <a:ext uri="{FF2B5EF4-FFF2-40B4-BE49-F238E27FC236}">
                <a16:creationId xmlns:a16="http://schemas.microsoft.com/office/drawing/2014/main" id="{97B2EEF8-565E-CAC9-7F2A-F7C93BB52D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870449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E8BE4646-752F-D9CC-170A-67F4C95E2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8f58b83d9_0_989:notes">
            <a:extLst>
              <a:ext uri="{FF2B5EF4-FFF2-40B4-BE49-F238E27FC236}">
                <a16:creationId xmlns:a16="http://schemas.microsoft.com/office/drawing/2014/main" id="{DDD32FE7-1219-7AA6-513F-038861D4A5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Biblia nos llama a adorar a Jesús como Dios</a:t>
            </a: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Juan 5:23 Para que todos honren al Hijo tal y como honran al Padre. El que no honra al Hijo, no honra al Padre que lo envió.</a:t>
            </a: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Apocalipsis 5:13 Al que está sentado en el trono, y al Cordero, sean dadas la alabanza, la honra, la gloria y el poder, por los siglos de los siglos. </a:t>
            </a:r>
            <a:endParaRPr lang="en-US" sz="1100" dirty="0"/>
          </a:p>
        </p:txBody>
      </p:sp>
      <p:sp>
        <p:nvSpPr>
          <p:cNvPr id="152" name="Google Shape;152;g2e8f58b83d9_0_989:notes">
            <a:extLst>
              <a:ext uri="{FF2B5EF4-FFF2-40B4-BE49-F238E27FC236}">
                <a16:creationId xmlns:a16="http://schemas.microsoft.com/office/drawing/2014/main" id="{C392F6D4-5CB6-BF56-7653-C1BE7EC32E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7566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270" indent="0">
              <a:lnSpc>
                <a:spcPct val="103000"/>
              </a:lnSpc>
              <a:spcAft>
                <a:spcPts val="5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Introducción breve a la lección</a:t>
            </a:r>
            <a:b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1270" indent="0">
              <a:lnSpc>
                <a:spcPct val="103000"/>
              </a:lnSpc>
              <a:spcAft>
                <a:spcPts val="5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Hoy, enfocaremos en Dios Hijo, Jesucristo, nuestro Señor y Salvador. Exploraremos su persona y su centralidad en nuestra salvación. Que el Espíritu Santo nos guíe en nuestro estudio.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8961C-9064-CA68-1DB9-DD1DAC2E7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50FE4-49BD-6A57-A793-A135C44473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67DB93-5771-126E-E383-1456FB70E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>
              <a:buFontTx/>
              <a:buNone/>
            </a:pPr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Jesús es verdadero hombre.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062-586A-2C77-F2E0-4A8A85F28C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4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68E2EDA5-B36B-77AC-306A-0EE7205CC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8f58b83d9_0_989:notes">
            <a:extLst>
              <a:ext uri="{FF2B5EF4-FFF2-40B4-BE49-F238E27FC236}">
                <a16:creationId xmlns:a16="http://schemas.microsoft.com/office/drawing/2014/main" id="{23C29F48-A84E-5AA8-0416-BF37FF5A52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Además de lo que vimos en Juan 11 en el video, ¿Cuáles son algunos otros pasajes de la Biblia que nos dan evidencia de que Jesús es también verdadero hombre? </a:t>
            </a: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 Timoteo 2:5 Porque hay un solo Dios, y un solo mediador entre Dios y los hombres, que es Jesucristo hombre.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Romanos 1:3 Les escribo acerca de su Hijo, nuestro Señor Jesucristo, que conforme a los hombres descendía de David. </a:t>
            </a:r>
          </a:p>
          <a:p>
            <a:pPr marL="171450" marR="0" lvl="0" indent="-171450"/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Hebreos 2:14 Así como los hijos eran de carne y hueso, también él era de carne y hueso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100" dirty="0"/>
          </a:p>
        </p:txBody>
      </p:sp>
      <p:sp>
        <p:nvSpPr>
          <p:cNvPr id="152" name="Google Shape;152;g2e8f58b83d9_0_989:notes">
            <a:extLst>
              <a:ext uri="{FF2B5EF4-FFF2-40B4-BE49-F238E27FC236}">
                <a16:creationId xmlns:a16="http://schemas.microsoft.com/office/drawing/2014/main" id="{02B1EF09-3EE8-D090-059F-49AD8BC454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0510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4EA8D97-7FCC-3CE5-F63C-2F315E307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8f58b83d9_0_989:notes">
            <a:extLst>
              <a:ext uri="{FF2B5EF4-FFF2-40B4-BE49-F238E27FC236}">
                <a16:creationId xmlns:a16="http://schemas.microsoft.com/office/drawing/2014/main" id="{113293D0-2180-335D-3BBC-A2296FB16B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Más evidencia que Jesús es también un ser humano…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Gálatas 4:4 Pero, cuando se cumplió el tiempo señalado, Dios envió a su Hijo, nacido de mujer y sujeto a la ley. </a:t>
            </a:r>
          </a:p>
          <a:p>
            <a:pPr marL="171450" marR="0" lvl="0" indent="-171450"/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Lucas 2:40 El niño crecía y se fortalecía, y se llenaba de sabiduría; y la gracia de Dios era sobre él. </a:t>
            </a:r>
          </a:p>
          <a:p>
            <a:pPr marL="171450" marR="0" lvl="0" indent="-171450"/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Mateo 8:24 De repente se desató una gran tormenta en el mar, de modo que las olas cubrían la barca; pero Jesús dormía. </a:t>
            </a:r>
          </a:p>
          <a:p>
            <a:pPr marL="171450" marR="0" lvl="0" indent="-171450"/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Lucas 24:39 Miren mis manos y mis pies, que soy yo mismo. Tóquenme y vean; porque un espíritu no tiene carne ni huesos, como ven que yo tengo. 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100" dirty="0"/>
          </a:p>
        </p:txBody>
      </p:sp>
      <p:sp>
        <p:nvSpPr>
          <p:cNvPr id="152" name="Google Shape;152;g2e8f58b83d9_0_989:notes">
            <a:extLst>
              <a:ext uri="{FF2B5EF4-FFF2-40B4-BE49-F238E27FC236}">
                <a16:creationId xmlns:a16="http://schemas.microsoft.com/office/drawing/2014/main" id="{804FDDBB-CE46-DEA1-C007-E2BE24224A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89024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E9DAAFC3-E7B3-FD8B-0B8A-B2B62E10E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8f58b83d9_0_989:notes">
            <a:extLst>
              <a:ext uri="{FF2B5EF4-FFF2-40B4-BE49-F238E27FC236}">
                <a16:creationId xmlns:a16="http://schemas.microsoft.com/office/drawing/2014/main" id="{DD33EB08-8CC7-1D51-ED77-757C38C4C9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Considerando la verdad sobre la Trinidad, ¿Está bien decir que Dios murió en la cruz? 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Deja que contesten.</a:t>
            </a:r>
            <a:endParaRPr lang="en-US" sz="18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endParaRPr lang="en-US" sz="18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Jesús es Dios. Jesús murió en la cruz. Entonces, decir que Dios murió en la cruz es bíblico.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 hecho, el apóstol Pedro dijo justo eso. Hablando con los judíos sobre la crucifixión, dijo: “Fue así como mataron al Autor de la vida…” (Hechos 3:14) El autor de la vida es Dios; mataron a Dios.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 cierto que, sin explicación, se puede malentender este dicho también. Al escucharlo, algunos podrían pensar que Dios el Padre murió en la cruz (lo cual no es bíblico), o que, entre la muerte de Jesús y su resurrección, Dios dejó de existir o reinar.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Sin embargo, es fiel a las escrituras decir que en la persona de Cristo, Dios experimentó la muerte. De hecho, en la siguiente sección, vamos a ver porque Jesús tuvo que ser Dios y hombre, también en su muerte, para rescatarnos.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100" dirty="0"/>
          </a:p>
        </p:txBody>
      </p:sp>
      <p:sp>
        <p:nvSpPr>
          <p:cNvPr id="152" name="Google Shape;152;g2e8f58b83d9_0_989:notes">
            <a:extLst>
              <a:ext uri="{FF2B5EF4-FFF2-40B4-BE49-F238E27FC236}">
                <a16:creationId xmlns:a16="http://schemas.microsoft.com/office/drawing/2014/main" id="{419F4C40-F7FE-52A3-9C5E-6B0E51508C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674539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r>
              <a:rPr lang="es-E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¿Por qué tenía que ser Jesús Dios verdadero y hombre verdadero para salvarnos?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503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F5D1CDF9-D25C-89BC-D88F-00AC8B716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e3aea5128_1_0:notes">
            <a:extLst>
              <a:ext uri="{FF2B5EF4-FFF2-40B4-BE49-F238E27FC236}">
                <a16:creationId xmlns:a16="http://schemas.microsoft.com/office/drawing/2014/main" id="{D77BAC4F-377C-058C-8474-BF764C9290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Gálatas 4:4-5 Pero cuando se cumplió el tiempo señalado, Dios envió a su Hijo, que nació de una mujer y sujeto a la ley, para que redimiera a los que estaban sujetos a la ley, a fin de que recibiéramos la adopción de hijos.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Tenía que ser verdadero hombre para…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Someterse a la ley de Dios en nuestro lugar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Sufrir y morir bajo el castigo que merecemos.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100"/>
              <a:buNone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Tenía que ser verdadero Dios para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Obedecer perfectamente la ley en nuestro lugar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 el sustituto de todos, tanto en la vida como en muerte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100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2ee3aea5128_1_0:notes">
            <a:extLst>
              <a:ext uri="{FF2B5EF4-FFF2-40B4-BE49-F238E27FC236}">
                <a16:creationId xmlns:a16="http://schemas.microsoft.com/office/drawing/2014/main" id="{A5A8A38B-74D0-3D54-73BB-C1B382E8AB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34451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DD9FE281-9C80-BE45-897D-E08A5F309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e3aea5128_1_0:notes">
            <a:extLst>
              <a:ext uri="{FF2B5EF4-FFF2-40B4-BE49-F238E27FC236}">
                <a16:creationId xmlns:a16="http://schemas.microsoft.com/office/drawing/2014/main" id="{714F23AA-7AFF-F22D-5B0A-59BE791665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Hebreos 2:14 Así como los hijos eran de carne y hueso, también él era de carne y hueso, para que por medio de la muerte destruyera al que tenía el dominio sobre la muerte, es decir, al diablo.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100"/>
              <a:buNone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Tenía que ser verdadero Dios para…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s-ES" sz="1100" dirty="0">
                <a:solidFill>
                  <a:schemeClr val="dk1"/>
                </a:solidFill>
                <a:effectLst/>
                <a:latin typeface="Calibri" panose="020F0502020204030204" pitchFamily="34" charset="0"/>
                <a:ea typeface="Calibri"/>
                <a:cs typeface="Calibri"/>
                <a:sym typeface="Calibri"/>
              </a:rPr>
              <a:t>Conquistar el diablo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2ee3aea5128_1_0:notes">
            <a:extLst>
              <a:ext uri="{FF2B5EF4-FFF2-40B4-BE49-F238E27FC236}">
                <a16:creationId xmlns:a16="http://schemas.microsoft.com/office/drawing/2014/main" id="{A5894BF6-0AEA-F40F-0772-E10A2725E7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59992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F23A80F9-5551-5086-71C3-623194EC4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e3aea5128_1_0:notes">
            <a:extLst>
              <a:ext uri="{FF2B5EF4-FFF2-40B4-BE49-F238E27FC236}">
                <a16:creationId xmlns:a16="http://schemas.microsoft.com/office/drawing/2014/main" id="{85E6856F-FFEB-27FE-EF8C-E192645894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Salmo 49:7-8 ¡Ninguno de ellos puede salvar a su hermano, ni dar nada a Dios a cambio de su vida! El rescate de una vida tiene un alto precio, y ningún dinero será jamás suficiente.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Tenía que ser verdadero Dios para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Obedecer perfectamente la ley en nuestro lugar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 el sustituto de todos, tanto en la vida como en muerte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2ee3aea5128_1_0:notes">
            <a:extLst>
              <a:ext uri="{FF2B5EF4-FFF2-40B4-BE49-F238E27FC236}">
                <a16:creationId xmlns:a16="http://schemas.microsoft.com/office/drawing/2014/main" id="{BC47D5C8-D10C-AE4B-6E51-D7709FE02D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107294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31D6D5B9-B572-8503-06DA-87D13B2A0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8f58b83d9_0_989:notes">
            <a:extLst>
              <a:ext uri="{FF2B5EF4-FFF2-40B4-BE49-F238E27FC236}">
                <a16:creationId xmlns:a16="http://schemas.microsoft.com/office/drawing/2014/main" id="{96A0DA4A-B555-2467-8EE3-A13E8A826D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>
              <a:buFont typeface="Symbol" pitchFamily="2" charset="2"/>
              <a:buChar char="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Tenía que ser verdadero hombre para…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Someterse a la ley de Dios en nuestro lugar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Sufrir y morir bajo el castigo que merecemos. </a:t>
            </a: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Tenía que ser verdadero Dios para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Obedecer perfectamente la ley en nuestro lugar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 el sustituto de todos, tanto en la vida como en muerte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100" dirty="0"/>
          </a:p>
          <a:p>
            <a:pPr marL="342900" marR="0" lvl="0" indent="-342900">
              <a:buFont typeface="Symbol" pitchFamily="2" charset="2"/>
              <a:buChar char="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el proyecto final, tendrán la oportunidad de confesar su fe en Jesucristo, nuestro Señor; que fue concebido por obra del Espíritu Santo, nació de la virgen María.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#4 Por qué Jesús tuvo que ser verdadero hombre y verdadero Dios?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100" dirty="0"/>
          </a:p>
        </p:txBody>
      </p:sp>
      <p:sp>
        <p:nvSpPr>
          <p:cNvPr id="152" name="Google Shape;152;g2e8f58b83d9_0_989:notes">
            <a:extLst>
              <a:ext uri="{FF2B5EF4-FFF2-40B4-BE49-F238E27FC236}">
                <a16:creationId xmlns:a16="http://schemas.microsoft.com/office/drawing/2014/main" id="{597CF399-FFE1-2AF3-6031-124405C486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2106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Estas son las preguntas del Proyecto Final que correspondientes a esta lección. Animo ustedes a comenzar desde ahora, escribiendo sus respuestas en un cuaderno utilizando información de la clase.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Creo en Jesucristo, nuestro Señor. ¿Por qué llamamos a la Biblia “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cristocéntica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Creo en Jesucristo, nuestro Señor; que fue concebido por obra del Espíritu Santo, nació de la virgen María. ¿Por qué Jesús tuvo que ser verdadero hombre y verdadero Dios?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endParaRPr sz="1104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270" indent="0">
              <a:lnSpc>
                <a:spcPct val="103000"/>
              </a:lnSpc>
              <a:spcAft>
                <a:spcPts val="5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3. Oración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Comienza con la siguiente oración (o usa una propia): </a:t>
            </a:r>
          </a:p>
          <a:p>
            <a:pPr marL="0" marR="0" indent="0"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1270" indent="0">
              <a:lnSpc>
                <a:spcPct val="103000"/>
              </a:lnSpc>
              <a:spcAft>
                <a:spcPts val="5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Señor Jesucristo, te alabamos porque eres nuestro Dios y también nuestro hermano en la humanidad. En amor, te humillaste y te hiciste hombre para salvarnos. Te damos gracias por tu gran amor al ser nuestro sustituto. Concédenos siempre confianza plena en tu persona y en tu obra salvadora, para que podamos algún día verte cara a cara en la vida eterna. Amén. Ayúdanos a comprender mejor nuestra salvación y a estar verdaderamente agradecidos por tu gracia. En el nombre de Jesús oramos, Amén.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 marR="17145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Encargar la tarea para la Lección 3: </a:t>
            </a:r>
          </a:p>
          <a:p>
            <a:pPr marL="0" marR="0" indent="0">
              <a:buFontTx/>
              <a:buNone/>
            </a:pPr>
            <a:b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A. Ver el siguiente video breve de instrucción: </a:t>
            </a:r>
          </a:p>
          <a:p>
            <a:pPr marL="0" marR="0" indent="0"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B. </a:t>
            </a:r>
            <a:r>
              <a:rPr lang="es-E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Leer 1 pedro 1:18-21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C. Reflexionar y responder:</a:t>
            </a:r>
            <a:b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¿Qué versículos bíblicos se mencionan en el video para mostrar que los seres humanos no podemos salvarnos a nosotros mismos? 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>
              <a:buFontTx/>
              <a:buNone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¿Qué hizo Jesús para nuestra salvación en su muerte? 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>
              <a:buFontTx/>
              <a:buNone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¿Qué logró Jesús para nuestra salvación en su vida? 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06" name="Google Shape;30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adf25473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Oración de clausura y despedida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Amado Padre celestial, te damos gracias por esta oportunidad de estudiar tu Palabra y conocer más sobre nuestro Salvador, Jesucristo. Gracias porque en tu infinito amor nos enviaste a tu Hijo, verdadero Dios y verdadero hombre, para redimirnos del pecado y darnos vida eterna. Que tu Espíritu Santo nos guíe siempre a la verdad y nos dé la sabiduría para compartir este mensaje con otros.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Señor, al finalizar esta clase, te pedimos que nos sigas acompañando en nuestro diario vivir. Danos fuerza para enfrentar las pruebas y valentía para proclamar el Evangelio con fidelidad. Que nuestra vida refleje el amor y la misericordia de Cristo, y que nunca nos apartemos de su camino. En su precioso nombre oramos. Amén.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 marR="1714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2adf25473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ac1ba269cb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17145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2ac1ba269c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ee3aea5128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Recordamos lo aprendido en Lección 1 sobre la Trinidad.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s-E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Trinidad significa “tres en uno”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Biblia nos revela que Dios Padre, Dios Hijo y Dios Espíritu Santo son tres “personas” distintas, pero cada una es plenamente Dios, y son un solo Dios. </a:t>
            </a:r>
          </a:p>
          <a:p>
            <a:pPr marL="171450" marR="0" lvl="0" indent="-171450"/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Trinidad es un equipo, donde cada persona cumple un papel fundamental en nuestra salvación</a:t>
            </a: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28650" marR="0" lvl="1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Dios Padre envió a su Hijo para salvarnos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28650" marR="0" lvl="1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Dios Hijo, Jesús vivió una vida perfecta en nuestro lugar y murió como nuestro sustituto.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28650" marR="0" lvl="1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Dios Espíritu Santo nos lleva a la fe en Jesús a través del Evangelio. </a:t>
            </a:r>
          </a:p>
          <a:p>
            <a:pPr marL="628650" marR="0" lvl="1" indent="-171450"/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la lección de hoy, enfocaremos en Dios Hijo, Jesucristo.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17145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2ee3aea5128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OBJECTIVOS DE LA CLASE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 los tres objetivos principales de la lección. Invite a los estudiantes a tomar notas y a tener sus Biblias listas. </a:t>
            </a:r>
          </a:p>
          <a:p>
            <a:pPr marL="0" marR="0" indent="0">
              <a:buFontTx/>
              <a:buNone/>
            </a:pPr>
            <a:endParaRPr lang="es-ES" sz="18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la lección hoy día, nuestro objetivo es: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Identificar la centralidad de Jesucristo en la Biblia y en la salvación.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Reconocer nuestra necesidad de un Salvador.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Explicar por qué Jesús tuvo que ser verdadero hombre y verdadero Dios.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 marR="1714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e8f58b83d9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indent="-342900">
              <a:buFontTx/>
              <a:buAutoNum type="arabicPeriod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Dios Hijo, Jesucristo</a:t>
            </a:r>
          </a:p>
          <a:p>
            <a:pPr marL="342900" marR="0" indent="-342900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Toda la Biblia es lo que llamamos “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cristocéntrica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”, es decir, apunta a Cristo y se centra en Él. </a:t>
            </a:r>
          </a:p>
          <a:p>
            <a:pPr marL="285750" marR="0" lvl="0" indent="-285750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 creyentes del Antiguo Testamento miraron hacia la salvación futura que Jesús traería, mientras que nosotros, en la era del Nuevo Testamento, miramos hacia el pasado a la salvación que Jesús ya ha logrado.</a:t>
            </a:r>
          </a:p>
          <a:p>
            <a:pPr marL="285750" marR="0" lvl="0" indent="-285750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Cristo es la figura histórica más importante de la Biblia. Por eso, en este curso, vamos a tener varias lecciones dedicados a él.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17145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2e8f58b83d9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EE63A43B-1D83-1950-DD96-9255FD932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e3aea5128_1_0:notes">
            <a:extLst>
              <a:ext uri="{FF2B5EF4-FFF2-40B4-BE49-F238E27FC236}">
                <a16:creationId xmlns:a16="http://schemas.microsoft.com/office/drawing/2014/main" id="{FDDFE6CB-02A3-F679-C761-B2568DC20B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 no comprendemos bien quien es Jesús, no somos salvos. Él mismo declaro que es el único camino al Padre. Por lo tanto, conocerlo bien es esencial para nuestra salvación.</a:t>
            </a:r>
          </a:p>
          <a:p>
            <a:pPr marL="0" marR="0" lvl="0" indent="0">
              <a:buFontTx/>
              <a:buNone/>
            </a:pP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Juan 14:6 Jesús le dijo: Yo soy el camino, y la verdad, y la vida; nadie viene al Padre sino por mí. </a:t>
            </a: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 eso, el diablo, desde el principio, intenta convencer al mundo que Jesús no es Dios. Pero creyentes escuchan la voz de la Verdad, la Biblia, y confesamos que Jesús si es Dios y nuestro Salvador.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100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2ee3aea5128_1_0:notes">
            <a:extLst>
              <a:ext uri="{FF2B5EF4-FFF2-40B4-BE49-F238E27FC236}">
                <a16:creationId xmlns:a16="http://schemas.microsoft.com/office/drawing/2014/main" id="{487C222C-EB99-0425-B23B-C4F8C3FC75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8566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e8f58b83d9_0_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La centralidad de Jesucristo en el Credo Apostólico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 Credo Apostólico dice: </a:t>
            </a:r>
            <a:r>
              <a:rPr lang="es-E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Creo en Dios Padre todopoderoso, creador del cielo y de la tierra. Y en Jesucristo, su único Hijo, nuestro Señor. </a:t>
            </a:r>
          </a:p>
          <a:p>
            <a:pPr marL="171450" marR="0" lvl="0" indent="-171450"/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 confesión destaca que la salvación está centrada en Jesucristo. Nadie puede ser salvo sin fe en Él. </a:t>
            </a:r>
          </a:p>
          <a:p>
            <a:pPr marL="171450" marR="0" lvl="0" indent="-171450"/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el proyecto final, tendrán la oportunidad de confesar su fe en Jesucristo, nuestro Señor.</a:t>
            </a:r>
          </a:p>
          <a:p>
            <a:pPr marL="628650" marR="0" lvl="1" indent="-171450"/>
            <a:r>
              <a:rPr lang="es-E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#3 </a:t>
            </a:r>
            <a:r>
              <a:rPr lang="es-ES" sz="11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Creo en Jesucristo, nuestro Señor. ¿Por qué llamamos a la Biblia “</a:t>
            </a:r>
            <a:r>
              <a:rPr lang="es-ES" sz="11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cristocéntica</a:t>
            </a:r>
            <a:r>
              <a:rPr lang="es-ES" sz="11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17145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endParaRPr sz="1104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2e8f58b83d9_0_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9145768" y="-1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 l="17157" t="8248" r="29534" b="8248"/>
          <a:stretch/>
        </p:blipFill>
        <p:spPr>
          <a:xfrm>
            <a:off x="6580094" y="810985"/>
            <a:ext cx="5007429" cy="523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A logo with a cross and a bir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8426" y="548168"/>
            <a:ext cx="2230986" cy="155570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1706430" y="2862567"/>
            <a:ext cx="52605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en-US" sz="6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ACADEMIA</a:t>
            </a:r>
            <a:endParaRPr sz="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en-US" sz="6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CRISTO</a:t>
            </a:r>
            <a:endParaRPr sz="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1264510" y="2818701"/>
            <a:ext cx="114817" cy="2143283"/>
          </a:xfrm>
          <a:prstGeom prst="rect">
            <a:avLst/>
          </a:prstGeom>
          <a:solidFill>
            <a:srgbClr val="E3BB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1379327" y="2818702"/>
            <a:ext cx="424306" cy="21432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36A04FA9-B044-C8CA-78F8-246F77233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>
            <a:extLst>
              <a:ext uri="{FF2B5EF4-FFF2-40B4-BE49-F238E27FC236}">
                <a16:creationId xmlns:a16="http://schemas.microsoft.com/office/drawing/2014/main" id="{313FFBC5-4289-037B-B0AF-68ED3CF922F4}"/>
              </a:ext>
            </a:extLst>
          </p:cNvPr>
          <p:cNvSpPr txBox="1"/>
          <p:nvPr/>
        </p:nvSpPr>
        <p:spPr>
          <a:xfrm>
            <a:off x="2237027" y="403125"/>
            <a:ext cx="8958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Objetivos de la Lección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7" name="Google Shape;127;p5">
            <a:extLst>
              <a:ext uri="{FF2B5EF4-FFF2-40B4-BE49-F238E27FC236}">
                <a16:creationId xmlns:a16="http://schemas.microsoft.com/office/drawing/2014/main" id="{53B85787-191E-68FB-2DA6-C70542EE81BC}"/>
              </a:ext>
            </a:extLst>
          </p:cNvPr>
          <p:cNvCxnSpPr/>
          <p:nvPr/>
        </p:nvCxnSpPr>
        <p:spPr>
          <a:xfrm>
            <a:off x="2373086" y="1597768"/>
            <a:ext cx="7195457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8" name="Google Shape;128;p5">
            <a:extLst>
              <a:ext uri="{FF2B5EF4-FFF2-40B4-BE49-F238E27FC236}">
                <a16:creationId xmlns:a16="http://schemas.microsoft.com/office/drawing/2014/main" id="{EA90FFB7-8DB6-3C2E-33E9-3BD70FA8BE39}"/>
              </a:ext>
            </a:extLst>
          </p:cNvPr>
          <p:cNvGrpSpPr/>
          <p:nvPr/>
        </p:nvGrpSpPr>
        <p:grpSpPr>
          <a:xfrm>
            <a:off x="551075" y="2011050"/>
            <a:ext cx="11197475" cy="3947713"/>
            <a:chOff x="0" y="0"/>
            <a:chExt cx="10450280" cy="3947713"/>
          </a:xfrm>
        </p:grpSpPr>
        <p:sp>
          <p:nvSpPr>
            <p:cNvPr id="129" name="Google Shape;129;p5">
              <a:extLst>
                <a:ext uri="{FF2B5EF4-FFF2-40B4-BE49-F238E27FC236}">
                  <a16:creationId xmlns:a16="http://schemas.microsoft.com/office/drawing/2014/main" id="{CECBC327-7B5E-70ED-AE19-E48E8F6B0059}"/>
                </a:ext>
              </a:extLst>
            </p:cNvPr>
            <p:cNvSpPr/>
            <p:nvPr/>
          </p:nvSpPr>
          <p:spPr>
            <a:xfrm>
              <a:off x="0" y="481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0" name="Google Shape;130;p5">
              <a:extLst>
                <a:ext uri="{FF2B5EF4-FFF2-40B4-BE49-F238E27FC236}">
                  <a16:creationId xmlns:a16="http://schemas.microsoft.com/office/drawing/2014/main" id="{36B928B3-4AD6-A87C-9663-DF971457641B}"/>
                </a:ext>
              </a:extLst>
            </p:cNvPr>
            <p:cNvSpPr/>
            <p:nvPr/>
          </p:nvSpPr>
          <p:spPr>
            <a:xfrm>
              <a:off x="341153" y="254232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1" name="Google Shape;131;p5">
              <a:extLst>
                <a:ext uri="{FF2B5EF4-FFF2-40B4-BE49-F238E27FC236}">
                  <a16:creationId xmlns:a16="http://schemas.microsoft.com/office/drawing/2014/main" id="{FF8EB536-BDA4-2AB0-25D6-1070BD111838}"/>
                </a:ext>
              </a:extLst>
            </p:cNvPr>
            <p:cNvSpPr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2" name="Google Shape;132;p5">
              <a:extLst>
                <a:ext uri="{FF2B5EF4-FFF2-40B4-BE49-F238E27FC236}">
                  <a16:creationId xmlns:a16="http://schemas.microsoft.com/office/drawing/2014/main" id="{20DF1817-D426-DDCD-F156-B50C93A5B1EC}"/>
                </a:ext>
              </a:extLst>
            </p:cNvPr>
            <p:cNvSpPr txBox="1"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Identificar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la </a:t>
              </a: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centralidad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de </a:t>
              </a:r>
              <a:r>
                <a:rPr lang="en-US" sz="3200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J</a:t>
              </a: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esucristo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en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la Biblia y </a:t>
              </a: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en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la </a:t>
              </a: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salvación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. </a:t>
              </a:r>
              <a:endParaRPr sz="3200" i="0" u="none" strike="noStrike" cap="none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3" name="Google Shape;133;p5">
              <a:extLst>
                <a:ext uri="{FF2B5EF4-FFF2-40B4-BE49-F238E27FC236}">
                  <a16:creationId xmlns:a16="http://schemas.microsoft.com/office/drawing/2014/main" id="{91B120FC-99C2-6362-1BFB-A6F3C371AC49}"/>
                </a:ext>
              </a:extLst>
            </p:cNvPr>
            <p:cNvSpPr/>
            <p:nvPr/>
          </p:nvSpPr>
          <p:spPr>
            <a:xfrm>
              <a:off x="0" y="1410207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4" name="Google Shape;134;p5">
              <a:extLst>
                <a:ext uri="{FF2B5EF4-FFF2-40B4-BE49-F238E27FC236}">
                  <a16:creationId xmlns:a16="http://schemas.microsoft.com/office/drawing/2014/main" id="{D27AE71F-EACB-4E36-BF1E-8BA6EA7D516E}"/>
                </a:ext>
              </a:extLst>
            </p:cNvPr>
            <p:cNvSpPr/>
            <p:nvPr/>
          </p:nvSpPr>
          <p:spPr>
            <a:xfrm>
              <a:off x="341153" y="1663958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5" name="Google Shape;135;p5">
              <a:extLst>
                <a:ext uri="{FF2B5EF4-FFF2-40B4-BE49-F238E27FC236}">
                  <a16:creationId xmlns:a16="http://schemas.microsoft.com/office/drawing/2014/main" id="{AFA30A8D-534D-89C1-60E3-1D911FFB8FF7}"/>
                </a:ext>
              </a:extLst>
            </p:cNvPr>
            <p:cNvSpPr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6" name="Google Shape;136;p5">
              <a:extLst>
                <a:ext uri="{FF2B5EF4-FFF2-40B4-BE49-F238E27FC236}">
                  <a16:creationId xmlns:a16="http://schemas.microsoft.com/office/drawing/2014/main" id="{98751D6F-87B0-8D87-496D-2CC593E5CD1E}"/>
                </a:ext>
              </a:extLst>
            </p:cNvPr>
            <p:cNvSpPr txBox="1"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n-US" sz="3200" b="1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Reconocer</a:t>
              </a:r>
              <a:r>
                <a:rPr lang="en-US" sz="3200" b="1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3200" b="1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nuestra</a:t>
              </a:r>
              <a:r>
                <a:rPr lang="en-US" sz="3200" b="1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3200" b="1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necesidad</a:t>
              </a:r>
              <a:r>
                <a:rPr lang="en-US" sz="3200" b="1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de un Salvador. </a:t>
              </a:r>
              <a:endParaRPr sz="3200" b="1" i="0" u="none" strike="noStrike" cap="none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7" name="Google Shape;137;p5">
              <a:extLst>
                <a:ext uri="{FF2B5EF4-FFF2-40B4-BE49-F238E27FC236}">
                  <a16:creationId xmlns:a16="http://schemas.microsoft.com/office/drawing/2014/main" id="{B26860BD-B3E9-6C3F-5320-6B5CA96B5146}"/>
                </a:ext>
              </a:extLst>
            </p:cNvPr>
            <p:cNvSpPr/>
            <p:nvPr/>
          </p:nvSpPr>
          <p:spPr>
            <a:xfrm>
              <a:off x="0" y="2819933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8" name="Google Shape;138;p5">
              <a:extLst>
                <a:ext uri="{FF2B5EF4-FFF2-40B4-BE49-F238E27FC236}">
                  <a16:creationId xmlns:a16="http://schemas.microsoft.com/office/drawing/2014/main" id="{1E959386-38B3-A963-B12B-BA5DAAC5400E}"/>
                </a:ext>
              </a:extLst>
            </p:cNvPr>
            <p:cNvSpPr/>
            <p:nvPr/>
          </p:nvSpPr>
          <p:spPr>
            <a:xfrm>
              <a:off x="341153" y="3073684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9" name="Google Shape;139;p5">
              <a:extLst>
                <a:ext uri="{FF2B5EF4-FFF2-40B4-BE49-F238E27FC236}">
                  <a16:creationId xmlns:a16="http://schemas.microsoft.com/office/drawing/2014/main" id="{1088702F-52FD-D666-7CF1-707364E7FD89}"/>
                </a:ext>
              </a:extLst>
            </p:cNvPr>
            <p:cNvSpPr/>
            <p:nvPr/>
          </p:nvSpPr>
          <p:spPr>
            <a:xfrm>
              <a:off x="1302586" y="2819933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" name="Google Shape;140;p5">
              <a:extLst>
                <a:ext uri="{FF2B5EF4-FFF2-40B4-BE49-F238E27FC236}">
                  <a16:creationId xmlns:a16="http://schemas.microsoft.com/office/drawing/2014/main" id="{A9CEB989-DBED-4D8B-3047-608E30920144}"/>
                </a:ext>
              </a:extLst>
            </p:cNvPr>
            <p:cNvSpPr txBox="1"/>
            <p:nvPr/>
          </p:nvSpPr>
          <p:spPr>
            <a:xfrm>
              <a:off x="1302586" y="2819933"/>
              <a:ext cx="9147600" cy="112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2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Explicar</a:t>
              </a:r>
              <a:r>
                <a:rPr lang="en-US" sz="3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32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por</a:t>
              </a:r>
              <a:r>
                <a:rPr lang="en-US" sz="3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32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qué</a:t>
              </a:r>
              <a:r>
                <a:rPr lang="en-US" sz="3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Jesús </a:t>
              </a:r>
              <a:r>
                <a:rPr lang="en-US" sz="32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tuvo</a:t>
              </a:r>
              <a:r>
                <a:rPr lang="en-US" sz="3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que ser </a:t>
              </a:r>
              <a:r>
                <a:rPr lang="en-US" sz="32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verdadero</a:t>
              </a:r>
              <a:r>
                <a:rPr lang="en-US" sz="3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hombr</a:t>
              </a:r>
              <a:r>
                <a:rPr lang="en-US" sz="32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 </a:t>
              </a:r>
              <a:r>
                <a:rPr lang="en-US" sz="3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y </a:t>
              </a:r>
              <a:r>
                <a:rPr lang="en-US" sz="32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verdadero</a:t>
              </a:r>
              <a:r>
                <a:rPr lang="en-US" sz="3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Dios. </a:t>
              </a:r>
              <a:endParaRPr sz="32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41" name="Google Shape;141;p5" descr="A green bird with leaves&#10;&#10;Description automatically generated">
            <a:extLst>
              <a:ext uri="{FF2B5EF4-FFF2-40B4-BE49-F238E27FC236}">
                <a16:creationId xmlns:a16="http://schemas.microsoft.com/office/drawing/2014/main" id="{C0F71F64-5B1D-C5B1-7856-D1E84E0DA6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907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ee3aea5128_0_389"/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g2ee3aea5128_0_3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99532"/>
            <a:ext cx="3125597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8" name="Google Shape;198;g2ee3aea5128_0_389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2ee3aea5128_0_389"/>
          <p:cNvSpPr txBox="1"/>
          <p:nvPr/>
        </p:nvSpPr>
        <p:spPr>
          <a:xfrm>
            <a:off x="3125597" y="2767200"/>
            <a:ext cx="7592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¿Por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qué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necesitamos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un Salvador?</a:t>
            </a:r>
            <a:endParaRPr sz="3000" i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9F4E6CBD-4AEA-770B-1A81-EEE35E45A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8f58b83d9_0_989">
            <a:extLst>
              <a:ext uri="{FF2B5EF4-FFF2-40B4-BE49-F238E27FC236}">
                <a16:creationId xmlns:a16="http://schemas.microsoft.com/office/drawing/2014/main" id="{F93C8F19-4C37-6D39-FE99-D5C8AC130EAD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122E59-82E3-D3DF-C8C9-70BF879BBAC5}"/>
              </a:ext>
            </a:extLst>
          </p:cNvPr>
          <p:cNvSpPr txBox="1">
            <a:spLocks/>
          </p:cNvSpPr>
          <p:nvPr/>
        </p:nvSpPr>
        <p:spPr>
          <a:xfrm>
            <a:off x="2025480" y="2070735"/>
            <a:ext cx="9861720" cy="460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Mateo 5:48 </a:t>
            </a:r>
            <a:r>
              <a:rPr lang="es-EC" sz="3600" dirty="0">
                <a:cs typeface="Arial" panose="020B0604020202020204" pitchFamily="34" charset="0"/>
              </a:rPr>
              <a:t>“sean ustedes perfectos, como su Padre”</a:t>
            </a:r>
          </a:p>
          <a:p>
            <a:pPr marL="0" indent="0">
              <a:buNone/>
            </a:pPr>
            <a:endParaRPr lang="es-EC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Romanos 3:23 </a:t>
            </a:r>
            <a:r>
              <a:rPr lang="es-EC" sz="3600" dirty="0">
                <a:cs typeface="Arial" panose="020B0604020202020204" pitchFamily="34" charset="0"/>
              </a:rPr>
              <a:t>“todos han pecado” </a:t>
            </a:r>
          </a:p>
          <a:p>
            <a:endParaRPr lang="es-EC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Isaías 64:6 </a:t>
            </a:r>
            <a:r>
              <a:rPr lang="es-EC" sz="3600" dirty="0">
                <a:cs typeface="Arial" panose="020B0604020202020204" pitchFamily="34" charset="0"/>
              </a:rPr>
              <a:t>“Todos nosotros estamos llenos de impureza; todos nuestros actos de justicia son como un trapo de inmundicia.” </a:t>
            </a:r>
          </a:p>
        </p:txBody>
      </p:sp>
      <p:sp>
        <p:nvSpPr>
          <p:cNvPr id="2" name="Google Shape;164;g2eb293faa54_0_126">
            <a:extLst>
              <a:ext uri="{FF2B5EF4-FFF2-40B4-BE49-F238E27FC236}">
                <a16:creationId xmlns:a16="http://schemas.microsoft.com/office/drawing/2014/main" id="{D3A18B25-B3F6-3883-6474-2D2D467D298C}"/>
              </a:ext>
            </a:extLst>
          </p:cNvPr>
          <p:cNvSpPr txBox="1"/>
          <p:nvPr/>
        </p:nvSpPr>
        <p:spPr>
          <a:xfrm>
            <a:off x="2025480" y="304800"/>
            <a:ext cx="934356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Por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qué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Dios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exige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una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santidad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que no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podemos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alcanzar</a:t>
            </a:r>
            <a:endParaRPr sz="4000" b="1" i="0" u="none" strike="noStrike" cap="none" dirty="0">
              <a:solidFill>
                <a:srgbClr val="00B05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Google Shape;179;g2ee3aea5128_1_0">
            <a:extLst>
              <a:ext uri="{FF2B5EF4-FFF2-40B4-BE49-F238E27FC236}">
                <a16:creationId xmlns:a16="http://schemas.microsoft.com/office/drawing/2014/main" id="{F28E8A17-C001-0A6F-24D1-2C477C568C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440" y="2618598"/>
            <a:ext cx="1673139" cy="177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221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3068A3B6-3DEA-518F-D508-8D94E20FF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8f58b83d9_0_989">
            <a:extLst>
              <a:ext uri="{FF2B5EF4-FFF2-40B4-BE49-F238E27FC236}">
                <a16:creationId xmlns:a16="http://schemas.microsoft.com/office/drawing/2014/main" id="{B7DEFFE7-4CE3-713C-4F08-4C01E6813065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36D878-7214-F345-0EF6-EF0AAAE36073}"/>
              </a:ext>
            </a:extLst>
          </p:cNvPr>
          <p:cNvSpPr txBox="1">
            <a:spLocks/>
          </p:cNvSpPr>
          <p:nvPr/>
        </p:nvSpPr>
        <p:spPr>
          <a:xfrm>
            <a:off x="2025480" y="1954530"/>
            <a:ext cx="9861720" cy="46024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Santiago 2:10 </a:t>
            </a:r>
            <a:br>
              <a:rPr lang="es-EC" sz="3600" b="1" dirty="0">
                <a:cs typeface="Arial" panose="020B0604020202020204" pitchFamily="34" charset="0"/>
              </a:rPr>
            </a:br>
            <a:r>
              <a:rPr lang="es-EC" sz="3600" dirty="0">
                <a:cs typeface="Arial" panose="020B0604020202020204" pitchFamily="34" charset="0"/>
              </a:rPr>
              <a:t>Porque cualquiera que cumpla toda la ley, pero que falle en un solo mandato, ya es culpable de haber fallado en todos. </a:t>
            </a:r>
          </a:p>
          <a:p>
            <a:pPr marL="0" indent="0">
              <a:buNone/>
            </a:pPr>
            <a:br>
              <a:rPr lang="es-EC" sz="3600" b="1" dirty="0">
                <a:cs typeface="Arial" panose="020B0604020202020204" pitchFamily="34" charset="0"/>
              </a:rPr>
            </a:br>
            <a:r>
              <a:rPr lang="es-EC" sz="3600" b="1" dirty="0">
                <a:cs typeface="Arial" panose="020B0604020202020204" pitchFamily="34" charset="0"/>
              </a:rPr>
              <a:t>Romanos 3:20</a:t>
            </a:r>
            <a:endParaRPr lang="es-ES" sz="3600" dirty="0"/>
          </a:p>
          <a:p>
            <a:pPr marL="0" indent="0">
              <a:buNone/>
            </a:pPr>
            <a:r>
              <a:rPr lang="es-ES" sz="3600" dirty="0"/>
              <a:t>… por las obras de la ley ningún ser humano será justificado delante de él; porque por medio de la ley es el conocimiento del pecado.</a:t>
            </a:r>
            <a:r>
              <a:rPr lang="en-US" sz="3600" dirty="0"/>
              <a:t> </a:t>
            </a:r>
            <a:endParaRPr lang="es-EC" sz="3600" dirty="0">
              <a:cs typeface="Arial" panose="020B0604020202020204" pitchFamily="34" charset="0"/>
            </a:endParaRPr>
          </a:p>
        </p:txBody>
      </p:sp>
      <p:sp>
        <p:nvSpPr>
          <p:cNvPr id="2" name="Google Shape;164;g2eb293faa54_0_126">
            <a:extLst>
              <a:ext uri="{FF2B5EF4-FFF2-40B4-BE49-F238E27FC236}">
                <a16:creationId xmlns:a16="http://schemas.microsoft.com/office/drawing/2014/main" id="{D83B4484-E5E9-C4C9-C378-0ACD266304C0}"/>
              </a:ext>
            </a:extLst>
          </p:cNvPr>
          <p:cNvSpPr txBox="1"/>
          <p:nvPr/>
        </p:nvSpPr>
        <p:spPr>
          <a:xfrm>
            <a:off x="2025480" y="304800"/>
            <a:ext cx="934356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Por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qué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no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podemos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salvar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nosotros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mismos</a:t>
            </a:r>
            <a:endParaRPr sz="4000" b="1" i="0" u="none" strike="noStrike" cap="none" dirty="0">
              <a:solidFill>
                <a:srgbClr val="00B05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Google Shape;179;g2ee3aea5128_1_0">
            <a:extLst>
              <a:ext uri="{FF2B5EF4-FFF2-40B4-BE49-F238E27FC236}">
                <a16:creationId xmlns:a16="http://schemas.microsoft.com/office/drawing/2014/main" id="{D74F0BE9-C20F-7873-9B8B-0A73ACEFD1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2518074"/>
            <a:ext cx="1643700" cy="18218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7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54"/>
          <a:stretch/>
        </p:blipFill>
        <p:spPr>
          <a:xfrm>
            <a:off x="1643699" y="840021"/>
            <a:ext cx="6037261" cy="5177957"/>
          </a:xfrm>
        </p:spPr>
      </p:pic>
      <p:sp>
        <p:nvSpPr>
          <p:cNvPr id="4" name="Google Shape;146;g2e8f58b83d9_0_989">
            <a:extLst>
              <a:ext uri="{FF2B5EF4-FFF2-40B4-BE49-F238E27FC236}">
                <a16:creationId xmlns:a16="http://schemas.microsoft.com/office/drawing/2014/main" id="{73D87B03-75E4-DDB7-2D19-04A6B41096B1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64;g2eb293faa54_0_126">
            <a:extLst>
              <a:ext uri="{FF2B5EF4-FFF2-40B4-BE49-F238E27FC236}">
                <a16:creationId xmlns:a16="http://schemas.microsoft.com/office/drawing/2014/main" id="{7CB0F4F1-F35C-B04A-BA26-7EB0CBCEBB96}"/>
              </a:ext>
            </a:extLst>
          </p:cNvPr>
          <p:cNvSpPr txBox="1"/>
          <p:nvPr/>
        </p:nvSpPr>
        <p:spPr>
          <a:xfrm>
            <a:off x="8074980" y="3155696"/>
            <a:ext cx="329184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Dios </a:t>
            </a:r>
            <a:r>
              <a:rPr lang="en-US" sz="36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vio</a:t>
            </a:r>
            <a:r>
              <a:rPr lang="en-US" sz="36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nuestra</a:t>
            </a:r>
            <a:r>
              <a:rPr lang="en-US" sz="36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necesidad</a:t>
            </a:r>
            <a:r>
              <a:rPr lang="en-US" sz="36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, y </a:t>
            </a:r>
            <a:r>
              <a:rPr lang="en-US" sz="36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envió</a:t>
            </a:r>
            <a:r>
              <a:rPr lang="en-US" sz="36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36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su</a:t>
            </a:r>
            <a:r>
              <a:rPr lang="en-US" sz="36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Hijo</a:t>
            </a:r>
            <a:r>
              <a:rPr lang="en-US" sz="36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para </a:t>
            </a:r>
            <a:r>
              <a:rPr lang="en-US" sz="36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salvarnos</a:t>
            </a:r>
            <a:r>
              <a:rPr lang="en-US" sz="36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3600" b="1" i="0" u="none" strike="noStrike" cap="none" dirty="0">
              <a:solidFill>
                <a:srgbClr val="00B05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789513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4DBF4BA1-B0A6-1716-9441-02AEABEEA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e3aea5128_1_0">
            <a:extLst>
              <a:ext uri="{FF2B5EF4-FFF2-40B4-BE49-F238E27FC236}">
                <a16:creationId xmlns:a16="http://schemas.microsoft.com/office/drawing/2014/main" id="{230C4328-0706-82C1-2A78-1ECCD37EDBB0}"/>
              </a:ext>
            </a:extLst>
          </p:cNvPr>
          <p:cNvSpPr txBox="1"/>
          <p:nvPr/>
        </p:nvSpPr>
        <p:spPr>
          <a:xfrm>
            <a:off x="3206497" y="1460358"/>
            <a:ext cx="7888710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Pero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cuando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cumplió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tiempo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señalado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Dios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envió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Hijo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que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nació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una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mujer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y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sujeto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 la ley, para que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redimiera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los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que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estaban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sujetos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 la ley, a fin de que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recibiéramos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la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adopción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hijos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2000" b="0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Gálatas</a:t>
            </a:r>
            <a:r>
              <a:rPr lang="en-US" sz="28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4:4-5</a:t>
            </a:r>
            <a:endParaRPr sz="34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g2ee3aea5128_1_0">
            <a:extLst>
              <a:ext uri="{FF2B5EF4-FFF2-40B4-BE49-F238E27FC236}">
                <a16:creationId xmlns:a16="http://schemas.microsoft.com/office/drawing/2014/main" id="{38FEF6A0-4548-6953-0B77-C2F5D7BAF09B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g2ee3aea5128_1_0">
            <a:extLst>
              <a:ext uri="{FF2B5EF4-FFF2-40B4-BE49-F238E27FC236}">
                <a16:creationId xmlns:a16="http://schemas.microsoft.com/office/drawing/2014/main" id="{315F5C9A-60EB-3974-20A9-6D4C2052F4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1" y="1460358"/>
            <a:ext cx="3125596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0" name="Google Shape;180;g2ee3aea5128_1_0" descr="A green bird with leaves&#10;&#10;Description automatically generated">
            <a:extLst>
              <a:ext uri="{FF2B5EF4-FFF2-40B4-BE49-F238E27FC236}">
                <a16:creationId xmlns:a16="http://schemas.microsoft.com/office/drawing/2014/main" id="{DBD62814-03C8-6D95-2227-6790E318C9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4516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5D98B315-BF66-604F-0231-2D13258BA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>
            <a:extLst>
              <a:ext uri="{FF2B5EF4-FFF2-40B4-BE49-F238E27FC236}">
                <a16:creationId xmlns:a16="http://schemas.microsoft.com/office/drawing/2014/main" id="{7024ACC9-B3DA-0987-0FC6-FD44BC220879}"/>
              </a:ext>
            </a:extLst>
          </p:cNvPr>
          <p:cNvSpPr txBox="1"/>
          <p:nvPr/>
        </p:nvSpPr>
        <p:spPr>
          <a:xfrm>
            <a:off x="2237027" y="403125"/>
            <a:ext cx="8958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Objetivos de la Lección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7" name="Google Shape;127;p5">
            <a:extLst>
              <a:ext uri="{FF2B5EF4-FFF2-40B4-BE49-F238E27FC236}">
                <a16:creationId xmlns:a16="http://schemas.microsoft.com/office/drawing/2014/main" id="{11A3440F-5BC2-D391-5403-024C0817A0D1}"/>
              </a:ext>
            </a:extLst>
          </p:cNvPr>
          <p:cNvCxnSpPr/>
          <p:nvPr/>
        </p:nvCxnSpPr>
        <p:spPr>
          <a:xfrm>
            <a:off x="2373086" y="1597768"/>
            <a:ext cx="7195457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8" name="Google Shape;128;p5">
            <a:extLst>
              <a:ext uri="{FF2B5EF4-FFF2-40B4-BE49-F238E27FC236}">
                <a16:creationId xmlns:a16="http://schemas.microsoft.com/office/drawing/2014/main" id="{6E7CA86A-8F1A-4D4F-EC57-00BFAE3AF9F7}"/>
              </a:ext>
            </a:extLst>
          </p:cNvPr>
          <p:cNvGrpSpPr/>
          <p:nvPr/>
        </p:nvGrpSpPr>
        <p:grpSpPr>
          <a:xfrm>
            <a:off x="551075" y="2011050"/>
            <a:ext cx="11197475" cy="3947713"/>
            <a:chOff x="0" y="0"/>
            <a:chExt cx="10450280" cy="3947713"/>
          </a:xfrm>
        </p:grpSpPr>
        <p:sp>
          <p:nvSpPr>
            <p:cNvPr id="129" name="Google Shape;129;p5">
              <a:extLst>
                <a:ext uri="{FF2B5EF4-FFF2-40B4-BE49-F238E27FC236}">
                  <a16:creationId xmlns:a16="http://schemas.microsoft.com/office/drawing/2014/main" id="{28030827-B92A-AD62-A5FD-A1B84544C257}"/>
                </a:ext>
              </a:extLst>
            </p:cNvPr>
            <p:cNvSpPr/>
            <p:nvPr/>
          </p:nvSpPr>
          <p:spPr>
            <a:xfrm>
              <a:off x="0" y="481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0" name="Google Shape;130;p5">
              <a:extLst>
                <a:ext uri="{FF2B5EF4-FFF2-40B4-BE49-F238E27FC236}">
                  <a16:creationId xmlns:a16="http://schemas.microsoft.com/office/drawing/2014/main" id="{80CC79BE-64C0-2E0A-5C59-BBF55AB0C90B}"/>
                </a:ext>
              </a:extLst>
            </p:cNvPr>
            <p:cNvSpPr/>
            <p:nvPr/>
          </p:nvSpPr>
          <p:spPr>
            <a:xfrm>
              <a:off x="341153" y="254232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1" name="Google Shape;131;p5">
              <a:extLst>
                <a:ext uri="{FF2B5EF4-FFF2-40B4-BE49-F238E27FC236}">
                  <a16:creationId xmlns:a16="http://schemas.microsoft.com/office/drawing/2014/main" id="{42DADA4C-25CA-7913-5AF1-72896FAC9514}"/>
                </a:ext>
              </a:extLst>
            </p:cNvPr>
            <p:cNvSpPr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2" name="Google Shape;132;p5">
              <a:extLst>
                <a:ext uri="{FF2B5EF4-FFF2-40B4-BE49-F238E27FC236}">
                  <a16:creationId xmlns:a16="http://schemas.microsoft.com/office/drawing/2014/main" id="{CBB48C0E-014D-D240-C4AD-D0C6EF2456CF}"/>
                </a:ext>
              </a:extLst>
            </p:cNvPr>
            <p:cNvSpPr txBox="1"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Identificar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la </a:t>
              </a: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centralidad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de </a:t>
              </a:r>
              <a:r>
                <a:rPr lang="en-US" sz="3200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J</a:t>
              </a: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esucristo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en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la Biblia y </a:t>
              </a: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en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la </a:t>
              </a: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salvación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. </a:t>
              </a:r>
              <a:endParaRPr sz="3200" i="0" u="none" strike="noStrike" cap="none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3" name="Google Shape;133;p5">
              <a:extLst>
                <a:ext uri="{FF2B5EF4-FFF2-40B4-BE49-F238E27FC236}">
                  <a16:creationId xmlns:a16="http://schemas.microsoft.com/office/drawing/2014/main" id="{315D721C-C424-5ADF-0899-C87B76D89C83}"/>
                </a:ext>
              </a:extLst>
            </p:cNvPr>
            <p:cNvSpPr/>
            <p:nvPr/>
          </p:nvSpPr>
          <p:spPr>
            <a:xfrm>
              <a:off x="0" y="1410207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4" name="Google Shape;134;p5">
              <a:extLst>
                <a:ext uri="{FF2B5EF4-FFF2-40B4-BE49-F238E27FC236}">
                  <a16:creationId xmlns:a16="http://schemas.microsoft.com/office/drawing/2014/main" id="{8BCD5F86-D049-6B68-5A52-83E220951837}"/>
                </a:ext>
              </a:extLst>
            </p:cNvPr>
            <p:cNvSpPr/>
            <p:nvPr/>
          </p:nvSpPr>
          <p:spPr>
            <a:xfrm>
              <a:off x="341153" y="1663958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5" name="Google Shape;135;p5">
              <a:extLst>
                <a:ext uri="{FF2B5EF4-FFF2-40B4-BE49-F238E27FC236}">
                  <a16:creationId xmlns:a16="http://schemas.microsoft.com/office/drawing/2014/main" id="{F7969505-DD60-27E2-6143-6E50CB8DE118}"/>
                </a:ext>
              </a:extLst>
            </p:cNvPr>
            <p:cNvSpPr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6" name="Google Shape;136;p5">
              <a:extLst>
                <a:ext uri="{FF2B5EF4-FFF2-40B4-BE49-F238E27FC236}">
                  <a16:creationId xmlns:a16="http://schemas.microsoft.com/office/drawing/2014/main" id="{99086B4E-D4C1-4CE4-27DB-22C872C6FE75}"/>
                </a:ext>
              </a:extLst>
            </p:cNvPr>
            <p:cNvSpPr txBox="1"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n-US" sz="3200" b="1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Reconocer</a:t>
              </a:r>
              <a:r>
                <a:rPr lang="en-US" sz="3200" b="1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3200" b="1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nuestra</a:t>
              </a:r>
              <a:r>
                <a:rPr lang="en-US" sz="3200" b="1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3200" b="1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necesidad</a:t>
              </a:r>
              <a:r>
                <a:rPr lang="en-US" sz="3200" b="1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de un Salvador. </a:t>
              </a:r>
              <a:endParaRPr sz="3200" b="1" i="0" u="none" strike="noStrike" cap="none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7" name="Google Shape;137;p5">
              <a:extLst>
                <a:ext uri="{FF2B5EF4-FFF2-40B4-BE49-F238E27FC236}">
                  <a16:creationId xmlns:a16="http://schemas.microsoft.com/office/drawing/2014/main" id="{9FE38637-14E6-50AF-DC48-56BD491CF8AC}"/>
                </a:ext>
              </a:extLst>
            </p:cNvPr>
            <p:cNvSpPr/>
            <p:nvPr/>
          </p:nvSpPr>
          <p:spPr>
            <a:xfrm>
              <a:off x="0" y="2819933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8" name="Google Shape;138;p5">
              <a:extLst>
                <a:ext uri="{FF2B5EF4-FFF2-40B4-BE49-F238E27FC236}">
                  <a16:creationId xmlns:a16="http://schemas.microsoft.com/office/drawing/2014/main" id="{9410812A-CDCF-8B08-1F62-00013F056315}"/>
                </a:ext>
              </a:extLst>
            </p:cNvPr>
            <p:cNvSpPr/>
            <p:nvPr/>
          </p:nvSpPr>
          <p:spPr>
            <a:xfrm>
              <a:off x="341153" y="3073684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9" name="Google Shape;139;p5">
              <a:extLst>
                <a:ext uri="{FF2B5EF4-FFF2-40B4-BE49-F238E27FC236}">
                  <a16:creationId xmlns:a16="http://schemas.microsoft.com/office/drawing/2014/main" id="{F0A78426-2ECE-ACDB-6070-3615763E5CB3}"/>
                </a:ext>
              </a:extLst>
            </p:cNvPr>
            <p:cNvSpPr/>
            <p:nvPr/>
          </p:nvSpPr>
          <p:spPr>
            <a:xfrm>
              <a:off x="1302586" y="2819933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" name="Google Shape;140;p5">
              <a:extLst>
                <a:ext uri="{FF2B5EF4-FFF2-40B4-BE49-F238E27FC236}">
                  <a16:creationId xmlns:a16="http://schemas.microsoft.com/office/drawing/2014/main" id="{D2E47E88-7E96-26B1-3DDE-9DF0BBC8C7E5}"/>
                </a:ext>
              </a:extLst>
            </p:cNvPr>
            <p:cNvSpPr txBox="1"/>
            <p:nvPr/>
          </p:nvSpPr>
          <p:spPr>
            <a:xfrm>
              <a:off x="1302586" y="2819933"/>
              <a:ext cx="9147600" cy="11277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200" b="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Explicar</a:t>
              </a:r>
              <a:r>
                <a:rPr lang="en-US" sz="3200" b="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3200" b="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por</a:t>
              </a:r>
              <a:r>
                <a:rPr lang="en-US" sz="3200" b="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3200" b="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qué</a:t>
              </a:r>
              <a:r>
                <a:rPr lang="en-US" sz="3200" b="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Jesús </a:t>
              </a:r>
              <a:r>
                <a:rPr lang="en-US" sz="3200" b="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tuvo</a:t>
              </a:r>
              <a:r>
                <a:rPr lang="en-US" sz="3200" b="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que ser </a:t>
              </a:r>
              <a:r>
                <a:rPr lang="en-US" sz="3200" b="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verdadero</a:t>
              </a:r>
              <a:r>
                <a:rPr lang="en-US" sz="3200" b="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hombr</a:t>
              </a:r>
              <a:r>
                <a:rPr lang="en-US" sz="3200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e </a:t>
              </a:r>
              <a:r>
                <a:rPr lang="en-US" sz="3200" b="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y </a:t>
              </a:r>
              <a:r>
                <a:rPr lang="en-US" sz="3200" b="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verdadero</a:t>
              </a:r>
              <a:r>
                <a:rPr lang="en-US" sz="3200" b="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Dios. </a:t>
              </a:r>
              <a:endParaRPr sz="3200" b="0" i="0" u="none" strike="noStrike" cap="none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41" name="Google Shape;141;p5" descr="A green bird with leaves&#10;&#10;Description automatically generated">
            <a:extLst>
              <a:ext uri="{FF2B5EF4-FFF2-40B4-BE49-F238E27FC236}">
                <a16:creationId xmlns:a16="http://schemas.microsoft.com/office/drawing/2014/main" id="{1FE351DF-6CD5-324B-24BD-146C72AFB15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090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9950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5800" y="3008961"/>
            <a:ext cx="8360888" cy="1488558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44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Jesús es  verdadero Dios y verdadero hombre.</a:t>
            </a:r>
            <a:endParaRPr lang="en-US" sz="4400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0907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>
          <a:extLst>
            <a:ext uri="{FF2B5EF4-FFF2-40B4-BE49-F238E27FC236}">
              <a16:creationId xmlns:a16="http://schemas.microsoft.com/office/drawing/2014/main" id="{EBE2C5E5-D846-2A7B-7855-8D00F2480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e8f58b83d9_0_989">
            <a:extLst>
              <a:ext uri="{FF2B5EF4-FFF2-40B4-BE49-F238E27FC236}">
                <a16:creationId xmlns:a16="http://schemas.microsoft.com/office/drawing/2014/main" id="{6065DA16-6686-099B-C664-9EC507C54558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g2e8f58b83d9_0_989">
            <a:extLst>
              <a:ext uri="{FF2B5EF4-FFF2-40B4-BE49-F238E27FC236}">
                <a16:creationId xmlns:a16="http://schemas.microsoft.com/office/drawing/2014/main" id="{5BC5C84A-2A33-2D03-5C29-98C4C5DC62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0" y="1460358"/>
            <a:ext cx="3125597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8" name="Google Shape;148;g2e8f58b83d9_0_989">
            <a:extLst>
              <a:ext uri="{FF2B5EF4-FFF2-40B4-BE49-F238E27FC236}">
                <a16:creationId xmlns:a16="http://schemas.microsoft.com/office/drawing/2014/main" id="{C76E4B50-9716-CEE7-220A-01B7438F94CD}"/>
              </a:ext>
            </a:extLst>
          </p:cNvPr>
          <p:cNvSpPr txBox="1"/>
          <p:nvPr/>
        </p:nvSpPr>
        <p:spPr>
          <a:xfrm>
            <a:off x="3176206" y="2407776"/>
            <a:ext cx="80238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Qué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partes de Juan 11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muestran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la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humanidad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 Jesús?</a:t>
            </a:r>
            <a:endParaRPr sz="4000" b="1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9" name="Google Shape;149;g2e8f58b83d9_0_989" descr="A green bird with leaves&#10;&#10;Description automatically generated">
            <a:extLst>
              <a:ext uri="{FF2B5EF4-FFF2-40B4-BE49-F238E27FC236}">
                <a16:creationId xmlns:a16="http://schemas.microsoft.com/office/drawing/2014/main" id="{14A21289-B3E2-A3AE-5F01-5CF3499B185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854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F5856FC5-74A8-E22B-1426-0EFBE0D0A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8f58b83d9_0_989">
            <a:extLst>
              <a:ext uri="{FF2B5EF4-FFF2-40B4-BE49-F238E27FC236}">
                <a16:creationId xmlns:a16="http://schemas.microsoft.com/office/drawing/2014/main" id="{EA3C50ED-E7D5-FB4F-E595-35FB0C231048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70A29A-8920-3511-FA88-A332D1F6AE1B}"/>
              </a:ext>
            </a:extLst>
          </p:cNvPr>
          <p:cNvSpPr txBox="1">
            <a:spLocks/>
          </p:cNvSpPr>
          <p:nvPr/>
        </p:nvSpPr>
        <p:spPr>
          <a:xfrm>
            <a:off x="2025480" y="2042160"/>
            <a:ext cx="9861720" cy="460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3600" dirty="0">
                <a:cs typeface="Arial" panose="020B0604020202020204" pitchFamily="34" charset="0"/>
              </a:rPr>
              <a:t>Sus lágrimas (v. 35)</a:t>
            </a:r>
          </a:p>
          <a:p>
            <a:pPr marL="0" indent="0">
              <a:buNone/>
            </a:pPr>
            <a:endParaRPr lang="es-EC" sz="3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3600" dirty="0">
                <a:cs typeface="Arial" panose="020B0604020202020204" pitchFamily="34" charset="0"/>
              </a:rPr>
              <a:t>Su interacción con otras personas. </a:t>
            </a:r>
          </a:p>
          <a:p>
            <a:pPr marL="0" indent="0">
              <a:buNone/>
            </a:pPr>
            <a:endParaRPr lang="es-EC" sz="3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3600" dirty="0">
                <a:cs typeface="Arial" panose="020B0604020202020204" pitchFamily="34" charset="0"/>
              </a:rPr>
              <a:t>Su caminar de un lugar a otro (v. 17) </a:t>
            </a:r>
          </a:p>
        </p:txBody>
      </p:sp>
      <p:sp>
        <p:nvSpPr>
          <p:cNvPr id="2" name="Google Shape;164;g2eb293faa54_0_126">
            <a:extLst>
              <a:ext uri="{FF2B5EF4-FFF2-40B4-BE49-F238E27FC236}">
                <a16:creationId xmlns:a16="http://schemas.microsoft.com/office/drawing/2014/main" id="{6A65AFC5-AB84-E507-0186-D706A74DBA26}"/>
              </a:ext>
            </a:extLst>
          </p:cNvPr>
          <p:cNvSpPr txBox="1"/>
          <p:nvPr/>
        </p:nvSpPr>
        <p:spPr>
          <a:xfrm>
            <a:off x="2025480" y="304800"/>
            <a:ext cx="934356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La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humanidad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de Jesús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en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Juan 11</a:t>
            </a:r>
            <a:endParaRPr sz="4000" b="1" i="0" u="none" strike="noStrike" cap="none" dirty="0">
              <a:solidFill>
                <a:srgbClr val="00B05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86921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2ae502832d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b293faa54_0_118"/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g2eb293faa54_0_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599532"/>
            <a:ext cx="3125597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6" name="Google Shape;156;g2eb293faa54_0_118"/>
          <p:cNvSpPr txBox="1"/>
          <p:nvPr/>
        </p:nvSpPr>
        <p:spPr>
          <a:xfrm>
            <a:off x="3125596" y="2767200"/>
            <a:ext cx="7592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Qué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partes de Juan 11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muestran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la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divinidad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 Jesús?</a:t>
            </a:r>
            <a:endParaRPr sz="4000" b="1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7" name="Google Shape;157;g2eb293faa54_0_118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DEB8522-997A-1C25-248E-3F8CB2923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8f58b83d9_0_989">
            <a:extLst>
              <a:ext uri="{FF2B5EF4-FFF2-40B4-BE49-F238E27FC236}">
                <a16:creationId xmlns:a16="http://schemas.microsoft.com/office/drawing/2014/main" id="{32B8342A-2C14-0FBD-53A5-3685CF47329D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81E4A6-1934-ED5D-5C81-7C631CC5389A}"/>
              </a:ext>
            </a:extLst>
          </p:cNvPr>
          <p:cNvSpPr txBox="1">
            <a:spLocks/>
          </p:cNvSpPr>
          <p:nvPr/>
        </p:nvSpPr>
        <p:spPr>
          <a:xfrm>
            <a:off x="2025480" y="2042160"/>
            <a:ext cx="9861720" cy="460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3600" dirty="0">
                <a:cs typeface="Arial" panose="020B0604020202020204" pitchFamily="34" charset="0"/>
              </a:rPr>
              <a:t>Resucitó a Lázaro de entre los muertos. </a:t>
            </a:r>
          </a:p>
          <a:p>
            <a:pPr marL="0" indent="0">
              <a:buNone/>
            </a:pPr>
            <a:endParaRPr lang="es-EC" sz="3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3600" dirty="0">
                <a:cs typeface="Arial" panose="020B0604020202020204" pitchFamily="34" charset="0"/>
              </a:rPr>
              <a:t>“Yo soy la resurrección y la vida. El que cree en mí vivirá, aunque muera; y el que vive y cree en mí nunca morirá. (v. 25-26)</a:t>
            </a:r>
          </a:p>
        </p:txBody>
      </p:sp>
      <p:sp>
        <p:nvSpPr>
          <p:cNvPr id="2" name="Google Shape;164;g2eb293faa54_0_126">
            <a:extLst>
              <a:ext uri="{FF2B5EF4-FFF2-40B4-BE49-F238E27FC236}">
                <a16:creationId xmlns:a16="http://schemas.microsoft.com/office/drawing/2014/main" id="{120F4D15-8613-D001-D15A-097383D455E1}"/>
              </a:ext>
            </a:extLst>
          </p:cNvPr>
          <p:cNvSpPr txBox="1"/>
          <p:nvPr/>
        </p:nvSpPr>
        <p:spPr>
          <a:xfrm>
            <a:off x="2025480" y="304800"/>
            <a:ext cx="934356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La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divinidad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de Jesús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en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Juan 11</a:t>
            </a:r>
            <a:endParaRPr sz="4000" b="1" i="0" u="none" strike="noStrike" cap="none" dirty="0">
              <a:solidFill>
                <a:srgbClr val="00B05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6408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E6BB2-43B0-5FAA-FC97-3BA579498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F667A525-8743-ECE4-B5FB-1FF696AD9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9950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97E32-09DC-0CB4-AECE-CD2351A1E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5800" y="3008961"/>
            <a:ext cx="8360888" cy="1044879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44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Jesús es verdadero Dios </a:t>
            </a:r>
            <a:endParaRPr lang="en-US" sz="4400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27946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2397D45D-9CAA-98E6-49D3-33697CE04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8f58b83d9_0_989">
            <a:extLst>
              <a:ext uri="{FF2B5EF4-FFF2-40B4-BE49-F238E27FC236}">
                <a16:creationId xmlns:a16="http://schemas.microsoft.com/office/drawing/2014/main" id="{33FB680A-1849-C2EA-2BF6-5BDE5653DA55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A60D8E-42EF-0066-0B6E-8206FE25318D}"/>
              </a:ext>
            </a:extLst>
          </p:cNvPr>
          <p:cNvSpPr txBox="1">
            <a:spLocks/>
          </p:cNvSpPr>
          <p:nvPr/>
        </p:nvSpPr>
        <p:spPr>
          <a:xfrm>
            <a:off x="2025480" y="2042160"/>
            <a:ext cx="9861720" cy="460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Mateo 1:23 </a:t>
            </a:r>
            <a:r>
              <a:rPr lang="es-EC" sz="3600" dirty="0">
                <a:cs typeface="Arial" panose="020B0604020202020204" pitchFamily="34" charset="0"/>
              </a:rPr>
              <a:t>“La virgen concebirá y dará a luz un hijo, y lo llamarán Emanuel (que significa: Dios con nosotros).” </a:t>
            </a:r>
          </a:p>
          <a:p>
            <a:pPr marL="0" indent="0">
              <a:buNone/>
            </a:pPr>
            <a:endParaRPr lang="es-EC" sz="3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Juan 20:28 </a:t>
            </a:r>
            <a:r>
              <a:rPr lang="es-EC" sz="3600" dirty="0">
                <a:cs typeface="Arial" panose="020B0604020202020204" pitchFamily="34" charset="0"/>
              </a:rPr>
              <a:t>“Entonces Tomás respondió y le dijo: Señor mío, y Dios mío!” </a:t>
            </a:r>
          </a:p>
          <a:p>
            <a:endParaRPr lang="es-EC" sz="3600" dirty="0">
              <a:cs typeface="Arial" panose="020B0604020202020204" pitchFamily="34" charset="0"/>
            </a:endParaRPr>
          </a:p>
        </p:txBody>
      </p:sp>
      <p:sp>
        <p:nvSpPr>
          <p:cNvPr id="2" name="Google Shape;164;g2eb293faa54_0_126">
            <a:extLst>
              <a:ext uri="{FF2B5EF4-FFF2-40B4-BE49-F238E27FC236}">
                <a16:creationId xmlns:a16="http://schemas.microsoft.com/office/drawing/2014/main" id="{AEFFBBDD-7212-FF2D-F1DF-F6D92353041B}"/>
              </a:ext>
            </a:extLst>
          </p:cNvPr>
          <p:cNvSpPr txBox="1"/>
          <p:nvPr/>
        </p:nvSpPr>
        <p:spPr>
          <a:xfrm>
            <a:off x="2025480" y="304800"/>
            <a:ext cx="934356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Otros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pasajes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nos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dan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evidencia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de que Jesús es Dios. </a:t>
            </a:r>
            <a:endParaRPr sz="4000" b="1" i="0" u="none" strike="noStrike" cap="none" dirty="0">
              <a:solidFill>
                <a:srgbClr val="00B05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Google Shape;179;g2ee3aea5128_1_0">
            <a:extLst>
              <a:ext uri="{FF2B5EF4-FFF2-40B4-BE49-F238E27FC236}">
                <a16:creationId xmlns:a16="http://schemas.microsoft.com/office/drawing/2014/main" id="{7F817CF9-7846-18B1-A3D6-8B05B05E09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440" y="2618598"/>
            <a:ext cx="1673139" cy="177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82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0EE94C84-B017-E9C9-6795-3F57B07B1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8f58b83d9_0_989">
            <a:extLst>
              <a:ext uri="{FF2B5EF4-FFF2-40B4-BE49-F238E27FC236}">
                <a16:creationId xmlns:a16="http://schemas.microsoft.com/office/drawing/2014/main" id="{56342E0E-25F2-314B-8E4F-0B712901D0B1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E9967E-FD63-81DC-B360-E4C5734A05B0}"/>
              </a:ext>
            </a:extLst>
          </p:cNvPr>
          <p:cNvSpPr txBox="1">
            <a:spLocks/>
          </p:cNvSpPr>
          <p:nvPr/>
        </p:nvSpPr>
        <p:spPr>
          <a:xfrm>
            <a:off x="2025480" y="2042160"/>
            <a:ext cx="9861720" cy="460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1 Juan 5:20 </a:t>
            </a:r>
            <a:r>
              <a:rPr lang="es-EC" sz="3600" dirty="0">
                <a:cs typeface="Arial" panose="020B0604020202020204" pitchFamily="34" charset="0"/>
              </a:rPr>
              <a:t>“Pero sabemos que el Hijo de Dios ha venido, y nos ha dado entendimiento para conocer al que es verdadero; y estamos en el verdadero, en su Hijo Jesucristo. Este es el verdadero Dios, y la vida eterna.” </a:t>
            </a:r>
          </a:p>
          <a:p>
            <a:pPr marL="0" indent="0">
              <a:buNone/>
            </a:pPr>
            <a:endParaRPr lang="es-EC" sz="3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Romanos 9:5 </a:t>
            </a:r>
            <a:r>
              <a:rPr lang="es-EC" sz="3600" dirty="0">
                <a:cs typeface="Arial" panose="020B0604020202020204" pitchFamily="34" charset="0"/>
              </a:rPr>
              <a:t>“… Cristo, el cual es Dios sobre todas las cosas…” </a:t>
            </a:r>
          </a:p>
        </p:txBody>
      </p:sp>
      <p:sp>
        <p:nvSpPr>
          <p:cNvPr id="2" name="Google Shape;164;g2eb293faa54_0_126">
            <a:extLst>
              <a:ext uri="{FF2B5EF4-FFF2-40B4-BE49-F238E27FC236}">
                <a16:creationId xmlns:a16="http://schemas.microsoft.com/office/drawing/2014/main" id="{C8455489-28AF-92ED-AC13-5AD79441636A}"/>
              </a:ext>
            </a:extLst>
          </p:cNvPr>
          <p:cNvSpPr txBox="1"/>
          <p:nvPr/>
        </p:nvSpPr>
        <p:spPr>
          <a:xfrm>
            <a:off x="2025480" y="304800"/>
            <a:ext cx="934356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Otros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pasajes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nos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dan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evidencia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de que Jesús es Dios. </a:t>
            </a:r>
            <a:endParaRPr sz="4000" b="1" i="0" u="none" strike="noStrike" cap="none" dirty="0">
              <a:solidFill>
                <a:srgbClr val="00B05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Google Shape;179;g2ee3aea5128_1_0">
            <a:extLst>
              <a:ext uri="{FF2B5EF4-FFF2-40B4-BE49-F238E27FC236}">
                <a16:creationId xmlns:a16="http://schemas.microsoft.com/office/drawing/2014/main" id="{CB15430A-6E6A-9CBC-1CEE-029E501D90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440" y="2618598"/>
            <a:ext cx="1673139" cy="177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767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ee3aea5128_1_72"/>
          <p:cNvSpPr txBox="1"/>
          <p:nvPr/>
        </p:nvSpPr>
        <p:spPr>
          <a:xfrm>
            <a:off x="3403223" y="2455172"/>
            <a:ext cx="72339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Cuáles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son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algunos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 las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características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que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tiene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Jesús que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demuestran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que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él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es Dios?</a:t>
            </a:r>
            <a:endParaRPr sz="40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5" name="Google Shape;245;g2ee3aea5128_1_72"/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g2ee3aea5128_1_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0" y="1815430"/>
            <a:ext cx="3125597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7" name="Google Shape;247;g2ee3aea5128_1_72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07F5BE15-7E8A-0210-C857-B2C2DA116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8f58b83d9_0_989">
            <a:extLst>
              <a:ext uri="{FF2B5EF4-FFF2-40B4-BE49-F238E27FC236}">
                <a16:creationId xmlns:a16="http://schemas.microsoft.com/office/drawing/2014/main" id="{702CDB4F-0BD1-8155-820B-13DEBBB2A812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C7A0B0A-813C-B51F-934F-0601234A14BD}"/>
              </a:ext>
            </a:extLst>
          </p:cNvPr>
          <p:cNvSpPr txBox="1">
            <a:spLocks/>
          </p:cNvSpPr>
          <p:nvPr/>
        </p:nvSpPr>
        <p:spPr>
          <a:xfrm>
            <a:off x="2025480" y="1828800"/>
            <a:ext cx="9861720" cy="460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Juan 1:2 </a:t>
            </a:r>
            <a:r>
              <a:rPr lang="es-EC" sz="3600" dirty="0">
                <a:cs typeface="Arial" panose="020B0604020202020204" pitchFamily="34" charset="0"/>
              </a:rPr>
              <a:t>Jesús era en el principio con Dios. </a:t>
            </a:r>
          </a:p>
          <a:p>
            <a:pPr marL="0" indent="0">
              <a:buNone/>
            </a:pPr>
            <a:endParaRPr lang="es-EC" sz="3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Hebreos 13:8 </a:t>
            </a:r>
            <a:r>
              <a:rPr lang="es-EC" sz="3600" dirty="0">
                <a:cs typeface="Arial" panose="020B0604020202020204" pitchFamily="34" charset="0"/>
              </a:rPr>
              <a:t>“Jesucristo es el mismo ayer, hoy, y por los siglos. </a:t>
            </a:r>
          </a:p>
          <a:p>
            <a:pPr marL="0" indent="0">
              <a:buNone/>
            </a:pPr>
            <a:endParaRPr lang="es-EC" sz="3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Mateo 28:18 </a:t>
            </a:r>
            <a:r>
              <a:rPr lang="es-EC" sz="3600" dirty="0">
                <a:cs typeface="Arial" panose="020B0604020202020204" pitchFamily="34" charset="0"/>
              </a:rPr>
              <a:t>”Jesús se acercó y les dijó: Toda autoridad me ha sido dada en el cielo y en la tierra.”</a:t>
            </a:r>
          </a:p>
        </p:txBody>
      </p:sp>
      <p:sp>
        <p:nvSpPr>
          <p:cNvPr id="2" name="Google Shape;164;g2eb293faa54_0_126">
            <a:extLst>
              <a:ext uri="{FF2B5EF4-FFF2-40B4-BE49-F238E27FC236}">
                <a16:creationId xmlns:a16="http://schemas.microsoft.com/office/drawing/2014/main" id="{01072C77-4E76-1B80-1879-790F3C447962}"/>
              </a:ext>
            </a:extLst>
          </p:cNvPr>
          <p:cNvSpPr txBox="1"/>
          <p:nvPr/>
        </p:nvSpPr>
        <p:spPr>
          <a:xfrm>
            <a:off x="2025480" y="304800"/>
            <a:ext cx="934356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Sus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características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demuestran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que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Él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es Dios</a:t>
            </a:r>
            <a:endParaRPr sz="4000" b="1" i="0" u="none" strike="noStrike" cap="none" dirty="0">
              <a:solidFill>
                <a:srgbClr val="00B05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Google Shape;179;g2ee3aea5128_1_0">
            <a:extLst>
              <a:ext uri="{FF2B5EF4-FFF2-40B4-BE49-F238E27FC236}">
                <a16:creationId xmlns:a16="http://schemas.microsoft.com/office/drawing/2014/main" id="{D152CE0A-BC8E-9906-4D65-7179FA9B15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440" y="2618598"/>
            <a:ext cx="1673139" cy="177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193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ee3aea5128_1_80"/>
          <p:cNvSpPr txBox="1"/>
          <p:nvPr/>
        </p:nvSpPr>
        <p:spPr>
          <a:xfrm>
            <a:off x="3287398" y="2459250"/>
            <a:ext cx="72339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Cuáles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son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algunas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 las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acciones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que Jesús ha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hecho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para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probar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que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él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es Dios?</a:t>
            </a:r>
            <a:endParaRPr sz="3000" i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3" name="Google Shape;253;g2ee3aea5128_1_80"/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g2ee3aea5128_1_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0" y="1602682"/>
            <a:ext cx="3125597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5" name="Google Shape;255;g2ee3aea5128_1_80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CEB1959E-1AE5-008F-D189-61DD6F9DC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8f58b83d9_0_989">
            <a:extLst>
              <a:ext uri="{FF2B5EF4-FFF2-40B4-BE49-F238E27FC236}">
                <a16:creationId xmlns:a16="http://schemas.microsoft.com/office/drawing/2014/main" id="{E7019382-A619-BB44-CF40-BDB711EC8C5C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C01502-CBE4-ECFE-3398-12A6DDCA756F}"/>
              </a:ext>
            </a:extLst>
          </p:cNvPr>
          <p:cNvSpPr txBox="1">
            <a:spLocks/>
          </p:cNvSpPr>
          <p:nvPr/>
        </p:nvSpPr>
        <p:spPr>
          <a:xfrm>
            <a:off x="2025480" y="2255520"/>
            <a:ext cx="9861720" cy="460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Juan 20:31 </a:t>
            </a:r>
          </a:p>
          <a:p>
            <a:pPr marL="0" indent="0">
              <a:buNone/>
            </a:pPr>
            <a:r>
              <a:rPr lang="es-EC" sz="3600" dirty="0">
                <a:cs typeface="Arial" panose="020B0604020202020204" pitchFamily="34" charset="0"/>
              </a:rPr>
              <a:t>Pero éstas se han escrito para que ustedes crean que Jesús es el Cristo, el Hijo de Dios, y para que al creer tengan vida en su nombre. </a:t>
            </a:r>
          </a:p>
        </p:txBody>
      </p:sp>
      <p:sp>
        <p:nvSpPr>
          <p:cNvPr id="2" name="Google Shape;164;g2eb293faa54_0_126">
            <a:extLst>
              <a:ext uri="{FF2B5EF4-FFF2-40B4-BE49-F238E27FC236}">
                <a16:creationId xmlns:a16="http://schemas.microsoft.com/office/drawing/2014/main" id="{56259B32-D1B7-1DD8-08DA-025414FD82A1}"/>
              </a:ext>
            </a:extLst>
          </p:cNvPr>
          <p:cNvSpPr txBox="1"/>
          <p:nvPr/>
        </p:nvSpPr>
        <p:spPr>
          <a:xfrm>
            <a:off x="2025480" y="304800"/>
            <a:ext cx="934356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Sus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milagros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comprueban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que Jesús es Dios. </a:t>
            </a:r>
            <a:endParaRPr sz="4000" b="1" i="0" u="none" strike="noStrike" cap="none" dirty="0">
              <a:solidFill>
                <a:srgbClr val="00B05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Google Shape;179;g2ee3aea5128_1_0">
            <a:extLst>
              <a:ext uri="{FF2B5EF4-FFF2-40B4-BE49-F238E27FC236}">
                <a16:creationId xmlns:a16="http://schemas.microsoft.com/office/drawing/2014/main" id="{F29957D5-F908-D92F-68E8-F981C57D20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440" y="2618598"/>
            <a:ext cx="1673139" cy="177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50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6EE9C09B-0886-43DB-0435-199596D9F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8f58b83d9_0_989">
            <a:extLst>
              <a:ext uri="{FF2B5EF4-FFF2-40B4-BE49-F238E27FC236}">
                <a16:creationId xmlns:a16="http://schemas.microsoft.com/office/drawing/2014/main" id="{7130D805-2E39-57E4-DAC2-47DDEB95AC9C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B095F2-F780-E6A7-30F6-E51705C56972}"/>
              </a:ext>
            </a:extLst>
          </p:cNvPr>
          <p:cNvSpPr txBox="1">
            <a:spLocks/>
          </p:cNvSpPr>
          <p:nvPr/>
        </p:nvSpPr>
        <p:spPr>
          <a:xfrm>
            <a:off x="2025480" y="2042160"/>
            <a:ext cx="9861720" cy="460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Juan 5:23  </a:t>
            </a:r>
            <a:r>
              <a:rPr lang="es-EC" sz="3600" dirty="0">
                <a:cs typeface="Arial" panose="020B0604020202020204" pitchFamily="34" charset="0"/>
              </a:rPr>
              <a:t>“Para que todos honren al Hijo tal y como honran al Padre. El que no honra al Hijo, no honra al Padre que lo envió. </a:t>
            </a:r>
          </a:p>
          <a:p>
            <a:pPr marL="0" indent="0">
              <a:buNone/>
            </a:pPr>
            <a:endParaRPr lang="es-EC" sz="3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Apocalipsis 5:13 </a:t>
            </a:r>
            <a:r>
              <a:rPr lang="es-EC" sz="3600" dirty="0">
                <a:cs typeface="Arial" panose="020B0604020202020204" pitchFamily="34" charset="0"/>
              </a:rPr>
              <a:t>“Al que está sentado en el trono, y al Cordero, sean dadas la alabanza, la honra, la gloria y el poder, por los siglos de los siglos. </a:t>
            </a:r>
          </a:p>
        </p:txBody>
      </p:sp>
      <p:sp>
        <p:nvSpPr>
          <p:cNvPr id="2" name="Google Shape;164;g2eb293faa54_0_126">
            <a:extLst>
              <a:ext uri="{FF2B5EF4-FFF2-40B4-BE49-F238E27FC236}">
                <a16:creationId xmlns:a16="http://schemas.microsoft.com/office/drawing/2014/main" id="{D88078F8-31C4-F666-A0B9-3ECD9049715E}"/>
              </a:ext>
            </a:extLst>
          </p:cNvPr>
          <p:cNvSpPr txBox="1"/>
          <p:nvPr/>
        </p:nvSpPr>
        <p:spPr>
          <a:xfrm>
            <a:off x="2025480" y="304800"/>
            <a:ext cx="934356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La Biblia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nos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llama a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adorar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a Jesús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como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Dios. </a:t>
            </a:r>
            <a:endParaRPr sz="4000" b="1" i="0" u="none" strike="noStrike" cap="none" dirty="0">
              <a:solidFill>
                <a:srgbClr val="00B05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Google Shape;179;g2ee3aea5128_1_0">
            <a:extLst>
              <a:ext uri="{FF2B5EF4-FFF2-40B4-BE49-F238E27FC236}">
                <a16:creationId xmlns:a16="http://schemas.microsoft.com/office/drawing/2014/main" id="{C4C1613B-7649-713C-FA6C-E0580EA8C4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440" y="2618598"/>
            <a:ext cx="1673139" cy="177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11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4127382" y="1806843"/>
            <a:ext cx="5017663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60"/>
              <a:buFont typeface="Arial"/>
              <a:buNone/>
            </a:pPr>
            <a:r>
              <a:rPr lang="en-US" sz="486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Lección </a:t>
            </a:r>
            <a:r>
              <a:rPr lang="en-US" sz="486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01" name="Google Shape;101;p2"/>
          <p:cNvCxnSpPr/>
          <p:nvPr/>
        </p:nvCxnSpPr>
        <p:spPr>
          <a:xfrm>
            <a:off x="4230827" y="3051695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" name="Google Shape;102;p2"/>
          <p:cNvSpPr txBox="1"/>
          <p:nvPr/>
        </p:nvSpPr>
        <p:spPr>
          <a:xfrm>
            <a:off x="4127372" y="3349425"/>
            <a:ext cx="74352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888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 persona de Jesús</a:t>
            </a:r>
            <a:endParaRPr sz="3888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2" descr="A green circle with a white book and a magnifying glas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645" y="1552538"/>
            <a:ext cx="3125597" cy="32184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5" name="Google Shape;105;p2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1DE1C-8972-5DB3-48D7-B06C1E28F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5BB9ACC4-D5EE-D86B-C46F-2E6554E09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9950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05F1A-BF70-089F-76A1-DECF91124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5800" y="3008961"/>
            <a:ext cx="8360888" cy="1044879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44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Jesús es verdadero hombre. </a:t>
            </a:r>
            <a:endParaRPr lang="en-US" sz="4400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1862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8C1A1354-ADDD-5D66-CAC0-5BCAD9818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8f58b83d9_0_989">
            <a:extLst>
              <a:ext uri="{FF2B5EF4-FFF2-40B4-BE49-F238E27FC236}">
                <a16:creationId xmlns:a16="http://schemas.microsoft.com/office/drawing/2014/main" id="{639FEDB3-22BD-DFFA-5C89-C4BF3336F382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DF5BF4-2906-6809-6F34-66A0DDB2CCC4}"/>
              </a:ext>
            </a:extLst>
          </p:cNvPr>
          <p:cNvSpPr txBox="1">
            <a:spLocks/>
          </p:cNvSpPr>
          <p:nvPr/>
        </p:nvSpPr>
        <p:spPr>
          <a:xfrm>
            <a:off x="2025480" y="1628199"/>
            <a:ext cx="9861720" cy="52298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1 Timoteo 2:5 </a:t>
            </a:r>
            <a:r>
              <a:rPr lang="es-EC" sz="3600" dirty="0">
                <a:cs typeface="Arial" panose="020B0604020202020204" pitchFamily="34" charset="0"/>
              </a:rPr>
              <a:t>“Porque hay un solo Dios, y un solo mediador ente Dios y los hombres, que es Jesucristo hombre.” </a:t>
            </a:r>
          </a:p>
          <a:p>
            <a:pPr marL="0" indent="0">
              <a:buNone/>
            </a:pPr>
            <a:endParaRPr lang="es-EC" sz="3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Romanos 1:3 </a:t>
            </a:r>
            <a:r>
              <a:rPr lang="es-EC" sz="3600" dirty="0">
                <a:cs typeface="Arial" panose="020B0604020202020204" pitchFamily="34" charset="0"/>
              </a:rPr>
              <a:t>“Les escribo acerca de su Hijo, nuestro Señor Jesucristo, que conforme a los hombres descendía de David. </a:t>
            </a:r>
          </a:p>
          <a:p>
            <a:pPr marL="0" indent="0">
              <a:buNone/>
            </a:pPr>
            <a:endParaRPr lang="es-EC" sz="3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Hebreos 2:14 </a:t>
            </a:r>
            <a:r>
              <a:rPr lang="es-EC" sz="3600" dirty="0">
                <a:cs typeface="Arial" panose="020B0604020202020204" pitchFamily="34" charset="0"/>
              </a:rPr>
              <a:t>“Así como los hijos eran de carne y hueso, también él era de carne y hueso </a:t>
            </a:r>
          </a:p>
          <a:p>
            <a:pPr marL="0" indent="0">
              <a:buNone/>
            </a:pPr>
            <a:endParaRPr lang="es-EC" sz="3600" dirty="0">
              <a:cs typeface="Arial" panose="020B0604020202020204" pitchFamily="34" charset="0"/>
            </a:endParaRPr>
          </a:p>
        </p:txBody>
      </p:sp>
      <p:sp>
        <p:nvSpPr>
          <p:cNvPr id="2" name="Google Shape;164;g2eb293faa54_0_126">
            <a:extLst>
              <a:ext uri="{FF2B5EF4-FFF2-40B4-BE49-F238E27FC236}">
                <a16:creationId xmlns:a16="http://schemas.microsoft.com/office/drawing/2014/main" id="{93288CB5-FBF1-64AD-7890-B0AC5FE44968}"/>
              </a:ext>
            </a:extLst>
          </p:cNvPr>
          <p:cNvSpPr txBox="1"/>
          <p:nvPr/>
        </p:nvSpPr>
        <p:spPr>
          <a:xfrm>
            <a:off x="2025480" y="152400"/>
            <a:ext cx="934356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Otros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pasajes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nos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dan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evidencia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de que Jesús es también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verdadero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hombre. </a:t>
            </a:r>
            <a:endParaRPr sz="4000" b="1" i="0" u="none" strike="noStrike" cap="none" dirty="0">
              <a:solidFill>
                <a:srgbClr val="00B05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Google Shape;179;g2ee3aea5128_1_0">
            <a:extLst>
              <a:ext uri="{FF2B5EF4-FFF2-40B4-BE49-F238E27FC236}">
                <a16:creationId xmlns:a16="http://schemas.microsoft.com/office/drawing/2014/main" id="{4A4360CE-16BA-C48C-C042-FAC6DB16BE0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440" y="2618598"/>
            <a:ext cx="1673139" cy="177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429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9C683FC7-15C2-A7C1-6F88-0FB856182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8f58b83d9_0_989">
            <a:extLst>
              <a:ext uri="{FF2B5EF4-FFF2-40B4-BE49-F238E27FC236}">
                <a16:creationId xmlns:a16="http://schemas.microsoft.com/office/drawing/2014/main" id="{54452803-B205-7AA1-A4A7-04C75775FD7F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1C89E0-BFBD-4E7E-BADB-19BBAB1C1D10}"/>
              </a:ext>
            </a:extLst>
          </p:cNvPr>
          <p:cNvSpPr txBox="1">
            <a:spLocks/>
          </p:cNvSpPr>
          <p:nvPr/>
        </p:nvSpPr>
        <p:spPr>
          <a:xfrm>
            <a:off x="2025480" y="2146359"/>
            <a:ext cx="9861720" cy="522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Gálatas 4:4  </a:t>
            </a:r>
            <a:r>
              <a:rPr lang="es-EC" sz="3600" dirty="0">
                <a:cs typeface="Arial" panose="020B0604020202020204" pitchFamily="34" charset="0"/>
              </a:rPr>
              <a:t>Nacido de mujer</a:t>
            </a:r>
          </a:p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Lucas 2:40 </a:t>
            </a:r>
            <a:r>
              <a:rPr lang="es-EC" sz="3600" dirty="0">
                <a:cs typeface="Arial" panose="020B0604020202020204" pitchFamily="34" charset="0"/>
              </a:rPr>
              <a:t>El niño crecía y se fortalecía</a:t>
            </a:r>
          </a:p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Mateo 8:24 </a:t>
            </a:r>
            <a:r>
              <a:rPr lang="es-EC" sz="3600" dirty="0">
                <a:cs typeface="Arial" panose="020B0604020202020204" pitchFamily="34" charset="0"/>
              </a:rPr>
              <a:t>Jesús dormía</a:t>
            </a:r>
          </a:p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Lucas 24:39 </a:t>
            </a:r>
            <a:r>
              <a:rPr lang="es-EC" sz="3600" dirty="0">
                <a:cs typeface="Arial" panose="020B0604020202020204" pitchFamily="34" charset="0"/>
              </a:rPr>
              <a:t>“Miren mis manos y mis pies, que soy yo mismo. Tóquenme y vean; porque un espíritu no tiene carne ni huesos, como ven que yo tengo.”</a:t>
            </a:r>
          </a:p>
        </p:txBody>
      </p:sp>
      <p:sp>
        <p:nvSpPr>
          <p:cNvPr id="2" name="Google Shape;164;g2eb293faa54_0_126">
            <a:extLst>
              <a:ext uri="{FF2B5EF4-FFF2-40B4-BE49-F238E27FC236}">
                <a16:creationId xmlns:a16="http://schemas.microsoft.com/office/drawing/2014/main" id="{5B5F2E29-16F7-1683-8EE4-DE892451293D}"/>
              </a:ext>
            </a:extLst>
          </p:cNvPr>
          <p:cNvSpPr txBox="1"/>
          <p:nvPr/>
        </p:nvSpPr>
        <p:spPr>
          <a:xfrm>
            <a:off x="2025480" y="152400"/>
            <a:ext cx="934356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Otros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pasajes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nos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dan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evidencia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de que Jesús es también </a:t>
            </a:r>
            <a:r>
              <a:rPr lang="en-US" sz="4000" b="1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verdadero</a:t>
            </a:r>
            <a:r>
              <a:rPr lang="en-US" sz="4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hombre. </a:t>
            </a:r>
            <a:endParaRPr sz="4000" b="1" i="0" u="none" strike="noStrike" cap="none" dirty="0">
              <a:solidFill>
                <a:srgbClr val="00B05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Google Shape;179;g2ee3aea5128_1_0">
            <a:extLst>
              <a:ext uri="{FF2B5EF4-FFF2-40B4-BE49-F238E27FC236}">
                <a16:creationId xmlns:a16="http://schemas.microsoft.com/office/drawing/2014/main" id="{525863B7-DCE7-8627-432B-8B08AE65EC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440" y="2618598"/>
            <a:ext cx="1673139" cy="177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65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1A04B44D-6033-B10F-54E1-C694993E6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8f58b83d9_0_989">
            <a:extLst>
              <a:ext uri="{FF2B5EF4-FFF2-40B4-BE49-F238E27FC236}">
                <a16:creationId xmlns:a16="http://schemas.microsoft.com/office/drawing/2014/main" id="{DC8AD4EF-A430-B3BD-3E54-417149C85020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738BF1-16AA-23C3-BFF0-89E5F09DC372}"/>
              </a:ext>
            </a:extLst>
          </p:cNvPr>
          <p:cNvSpPr txBox="1">
            <a:spLocks/>
          </p:cNvSpPr>
          <p:nvPr/>
        </p:nvSpPr>
        <p:spPr>
          <a:xfrm>
            <a:off x="2299800" y="2345149"/>
            <a:ext cx="7789762" cy="3623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4400" dirty="0">
                <a:cs typeface="Arial" panose="020B0604020202020204" pitchFamily="34" charset="0"/>
              </a:rPr>
              <a:t> Jesús es Dios.</a:t>
            </a:r>
          </a:p>
          <a:p>
            <a:r>
              <a:rPr lang="es-EC" sz="4400" dirty="0">
                <a:cs typeface="Arial" panose="020B0604020202020204" pitchFamily="34" charset="0"/>
              </a:rPr>
              <a:t> Jesús murió en la cruz </a:t>
            </a:r>
          </a:p>
          <a:p>
            <a:r>
              <a:rPr lang="es-EC" sz="4400" dirty="0">
                <a:cs typeface="Arial" panose="020B0604020202020204" pitchFamily="34" charset="0"/>
              </a:rPr>
              <a:t> Entonces, Dios murió. </a:t>
            </a:r>
          </a:p>
          <a:p>
            <a:r>
              <a:rPr lang="es-EC" sz="4400" dirty="0">
                <a:cs typeface="Arial" panose="020B0604020202020204" pitchFamily="34" charset="0"/>
              </a:rPr>
              <a:t> Decir, “Dios murió en la cruz,” es ser fiel a las Escrituras</a:t>
            </a:r>
          </a:p>
        </p:txBody>
      </p:sp>
      <p:sp>
        <p:nvSpPr>
          <p:cNvPr id="2" name="Google Shape;164;g2eb293faa54_0_126">
            <a:extLst>
              <a:ext uri="{FF2B5EF4-FFF2-40B4-BE49-F238E27FC236}">
                <a16:creationId xmlns:a16="http://schemas.microsoft.com/office/drawing/2014/main" id="{1CB38BBC-0119-23AF-E389-25575667D6F6}"/>
              </a:ext>
            </a:extLst>
          </p:cNvPr>
          <p:cNvSpPr txBox="1"/>
          <p:nvPr/>
        </p:nvSpPr>
        <p:spPr>
          <a:xfrm>
            <a:off x="2299800" y="614382"/>
            <a:ext cx="75924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Está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bien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decir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que Dios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murió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la 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cruz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sz="4000" b="1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6164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435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" y="605735"/>
            <a:ext cx="10668000" cy="1924105"/>
          </a:xfrm>
          <a:solidFill>
            <a:schemeClr val="bg1">
              <a:alpha val="7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C" sz="44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¿Por qué tenía que ser Jesús Dios verdadero y hombre verdadero </a:t>
            </a:r>
          </a:p>
          <a:p>
            <a:pPr marL="0" indent="0" algn="ctr">
              <a:buNone/>
            </a:pPr>
            <a:r>
              <a:rPr lang="es-EC" sz="44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para salvarnos? </a:t>
            </a:r>
            <a:endParaRPr lang="en-US" sz="4400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84723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F334C5F3-3461-3DA8-EF8F-9BE2BF18E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e3aea5128_1_0">
            <a:extLst>
              <a:ext uri="{FF2B5EF4-FFF2-40B4-BE49-F238E27FC236}">
                <a16:creationId xmlns:a16="http://schemas.microsoft.com/office/drawing/2014/main" id="{9C9FACBA-DA2A-7A2F-6E7D-5F128664AFBD}"/>
              </a:ext>
            </a:extLst>
          </p:cNvPr>
          <p:cNvSpPr txBox="1"/>
          <p:nvPr/>
        </p:nvSpPr>
        <p:spPr>
          <a:xfrm>
            <a:off x="3206497" y="1460358"/>
            <a:ext cx="7888710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Pero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cuando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cumplió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tiempo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señalado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Dios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envió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Hijo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que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nació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una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mujer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y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sujeto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 la ley, para que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redimiera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los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que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estaban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sujetos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 la ley, a fin de que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recibiéramos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la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adopción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hijos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2000" b="0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Gálatas</a:t>
            </a:r>
            <a:r>
              <a:rPr lang="en-US" sz="28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4:4-5</a:t>
            </a:r>
            <a:endParaRPr sz="34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g2ee3aea5128_1_0">
            <a:extLst>
              <a:ext uri="{FF2B5EF4-FFF2-40B4-BE49-F238E27FC236}">
                <a16:creationId xmlns:a16="http://schemas.microsoft.com/office/drawing/2014/main" id="{8A96E335-6B7D-13AA-8AC4-235D4DFF4872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g2ee3aea5128_1_0">
            <a:extLst>
              <a:ext uri="{FF2B5EF4-FFF2-40B4-BE49-F238E27FC236}">
                <a16:creationId xmlns:a16="http://schemas.microsoft.com/office/drawing/2014/main" id="{822B4000-E2C9-5D51-72CD-47C7FCE827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1" y="1460358"/>
            <a:ext cx="3125596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0" name="Google Shape;180;g2ee3aea5128_1_0" descr="A green bird with leaves&#10;&#10;Description automatically generated">
            <a:extLst>
              <a:ext uri="{FF2B5EF4-FFF2-40B4-BE49-F238E27FC236}">
                <a16:creationId xmlns:a16="http://schemas.microsoft.com/office/drawing/2014/main" id="{1AFA0C06-6033-CB72-3154-BF56E686F9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614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5EBBF886-2A18-EADA-7E9B-ECFB70524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e3aea5128_1_0">
            <a:extLst>
              <a:ext uri="{FF2B5EF4-FFF2-40B4-BE49-F238E27FC236}">
                <a16:creationId xmlns:a16="http://schemas.microsoft.com/office/drawing/2014/main" id="{1272841E-6DD5-D8AB-CD83-882AA05D8257}"/>
              </a:ext>
            </a:extLst>
          </p:cNvPr>
          <p:cNvSpPr txBox="1"/>
          <p:nvPr/>
        </p:nvSpPr>
        <p:spPr>
          <a:xfrm>
            <a:off x="3206497" y="1659305"/>
            <a:ext cx="7888710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Así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como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los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hijos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eran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 carne y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hueso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también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él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era de carne y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hueso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para que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por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medio de la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muerte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destruyera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al que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tenía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dominio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sobre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la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muerte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es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decir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al diablo.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2000" b="0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1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Hebr</a:t>
            </a:r>
            <a:r>
              <a:rPr lang="en-US" sz="28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eos</a:t>
            </a:r>
            <a:r>
              <a:rPr lang="en-US" sz="28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2:14</a:t>
            </a:r>
            <a:endParaRPr sz="34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g2ee3aea5128_1_0">
            <a:extLst>
              <a:ext uri="{FF2B5EF4-FFF2-40B4-BE49-F238E27FC236}">
                <a16:creationId xmlns:a16="http://schemas.microsoft.com/office/drawing/2014/main" id="{73C90D9A-FAC9-DE11-160A-F9CE4DB8114D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g2ee3aea5128_1_0">
            <a:extLst>
              <a:ext uri="{FF2B5EF4-FFF2-40B4-BE49-F238E27FC236}">
                <a16:creationId xmlns:a16="http://schemas.microsoft.com/office/drawing/2014/main" id="{B1838E4C-8BD7-ACE1-9BB7-5218F02DB57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1" y="1460358"/>
            <a:ext cx="3125596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0" name="Google Shape;180;g2ee3aea5128_1_0" descr="A green bird with leaves&#10;&#10;Description automatically generated">
            <a:extLst>
              <a:ext uri="{FF2B5EF4-FFF2-40B4-BE49-F238E27FC236}">
                <a16:creationId xmlns:a16="http://schemas.microsoft.com/office/drawing/2014/main" id="{AB2F0F0D-2683-4C91-8FC9-D15A9F3A91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438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6B4E0154-762A-C137-C3D2-80C149625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e3aea5128_1_0">
            <a:extLst>
              <a:ext uri="{FF2B5EF4-FFF2-40B4-BE49-F238E27FC236}">
                <a16:creationId xmlns:a16="http://schemas.microsoft.com/office/drawing/2014/main" id="{C9730118-FC90-D173-BA34-5BC5B83B9A32}"/>
              </a:ext>
            </a:extLst>
          </p:cNvPr>
          <p:cNvSpPr txBox="1"/>
          <p:nvPr/>
        </p:nvSpPr>
        <p:spPr>
          <a:xfrm>
            <a:off x="3206497" y="1659305"/>
            <a:ext cx="7888710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Ninguno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ellos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puede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salvar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hermano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ni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dar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nada a Dios a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cambio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vida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! El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rescate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una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vida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tiene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un alto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precio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y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ningún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dinero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será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jamás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suficiente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2000" b="0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Salmo 49:7-8</a:t>
            </a:r>
            <a:endParaRPr sz="34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g2ee3aea5128_1_0">
            <a:extLst>
              <a:ext uri="{FF2B5EF4-FFF2-40B4-BE49-F238E27FC236}">
                <a16:creationId xmlns:a16="http://schemas.microsoft.com/office/drawing/2014/main" id="{A8ED860A-AF5E-8228-7CFB-E6C2B2CDBB50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g2ee3aea5128_1_0">
            <a:extLst>
              <a:ext uri="{FF2B5EF4-FFF2-40B4-BE49-F238E27FC236}">
                <a16:creationId xmlns:a16="http://schemas.microsoft.com/office/drawing/2014/main" id="{B2723095-2611-07BB-87D5-646FCF2AC3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1" y="1460358"/>
            <a:ext cx="3125596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0" name="Google Shape;180;g2ee3aea5128_1_0" descr="A green bird with leaves&#10;&#10;Description automatically generated">
            <a:extLst>
              <a:ext uri="{FF2B5EF4-FFF2-40B4-BE49-F238E27FC236}">
                <a16:creationId xmlns:a16="http://schemas.microsoft.com/office/drawing/2014/main" id="{FA06AA7D-B3CC-D4FE-ABDE-FA8E01EF8F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502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7695DF84-2773-17C4-B2A4-A9A03E60B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8f58b83d9_0_989">
            <a:extLst>
              <a:ext uri="{FF2B5EF4-FFF2-40B4-BE49-F238E27FC236}">
                <a16:creationId xmlns:a16="http://schemas.microsoft.com/office/drawing/2014/main" id="{343F744B-AF74-8159-D5CC-515729FD6A23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B10515-D6AF-712A-8634-955F0A7424DD}"/>
              </a:ext>
            </a:extLst>
          </p:cNvPr>
          <p:cNvSpPr txBox="1">
            <a:spLocks/>
          </p:cNvSpPr>
          <p:nvPr/>
        </p:nvSpPr>
        <p:spPr>
          <a:xfrm>
            <a:off x="2025480" y="1902519"/>
            <a:ext cx="9861720" cy="52298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Verdadero hombre</a:t>
            </a:r>
          </a:p>
          <a:p>
            <a:r>
              <a:rPr lang="es-EC" sz="3600" dirty="0">
                <a:cs typeface="Arial" panose="020B0604020202020204" pitchFamily="34" charset="0"/>
              </a:rPr>
              <a:t>Someterse a la ley de Dios en nuestro lugar</a:t>
            </a:r>
          </a:p>
          <a:p>
            <a:r>
              <a:rPr lang="es-EC" sz="3600" dirty="0">
                <a:cs typeface="Arial" panose="020B0604020202020204" pitchFamily="34" charset="0"/>
              </a:rPr>
              <a:t>Sufrir y morir bajo el castigo que merecemos</a:t>
            </a:r>
          </a:p>
          <a:p>
            <a:endParaRPr lang="es-EC" sz="3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3600" b="1" dirty="0">
                <a:cs typeface="Arial" panose="020B0604020202020204" pitchFamily="34" charset="0"/>
              </a:rPr>
              <a:t>Verdadero Dios</a:t>
            </a:r>
          </a:p>
          <a:p>
            <a:r>
              <a:rPr lang="es-EC" sz="3600" dirty="0">
                <a:cs typeface="Arial" panose="020B0604020202020204" pitchFamily="34" charset="0"/>
              </a:rPr>
              <a:t>Obedecer perfectamente la ley en nuestro lugar</a:t>
            </a:r>
          </a:p>
          <a:p>
            <a:r>
              <a:rPr lang="es-EC" sz="3600" dirty="0">
                <a:cs typeface="Arial" panose="020B0604020202020204" pitchFamily="34" charset="0"/>
              </a:rPr>
              <a:t>Ser el sustituto de todos, tanto en la vida como en muerte</a:t>
            </a:r>
          </a:p>
        </p:txBody>
      </p:sp>
      <p:sp>
        <p:nvSpPr>
          <p:cNvPr id="2" name="Google Shape;164;g2eb293faa54_0_126">
            <a:extLst>
              <a:ext uri="{FF2B5EF4-FFF2-40B4-BE49-F238E27FC236}">
                <a16:creationId xmlns:a16="http://schemas.microsoft.com/office/drawing/2014/main" id="{5507C926-5693-1722-428B-5FCFD11B2207}"/>
              </a:ext>
            </a:extLst>
          </p:cNvPr>
          <p:cNvSpPr txBox="1"/>
          <p:nvPr/>
        </p:nvSpPr>
        <p:spPr>
          <a:xfrm>
            <a:off x="2025480" y="152400"/>
            <a:ext cx="934356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¿Por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qué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tenía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que ser Jesús Dios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verdadero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y hombre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verdadero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? </a:t>
            </a:r>
            <a:endParaRPr sz="4000" b="1" i="0" u="none" strike="noStrike" cap="none" dirty="0">
              <a:solidFill>
                <a:srgbClr val="00B05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654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"/>
          <p:cNvSpPr txBox="1"/>
          <p:nvPr/>
        </p:nvSpPr>
        <p:spPr>
          <a:xfrm>
            <a:off x="3219682" y="245092"/>
            <a:ext cx="7189367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60"/>
              <a:buFont typeface="Arial"/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El Proyecto Final</a:t>
            </a:r>
            <a:endParaRPr sz="6000" b="0" i="0" u="none" strike="noStrike" cap="none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81" name="Google Shape;281;p30"/>
          <p:cNvCxnSpPr/>
          <p:nvPr/>
        </p:nvCxnSpPr>
        <p:spPr>
          <a:xfrm>
            <a:off x="3311122" y="1160253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2" name="Google Shape;282;p30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40" y="1806843"/>
            <a:ext cx="3125596" cy="32186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5" name="Google Shape;285;p30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58;g2eb293faa54_0_451">
            <a:extLst>
              <a:ext uri="{FF2B5EF4-FFF2-40B4-BE49-F238E27FC236}">
                <a16:creationId xmlns:a16="http://schemas.microsoft.com/office/drawing/2014/main" id="{2ABFE245-AE40-42B2-B76D-9578D8BEAB2E}"/>
              </a:ext>
            </a:extLst>
          </p:cNvPr>
          <p:cNvSpPr txBox="1"/>
          <p:nvPr/>
        </p:nvSpPr>
        <p:spPr>
          <a:xfrm>
            <a:off x="3158722" y="1535329"/>
            <a:ext cx="8740802" cy="521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3. Creo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Jesucristo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nuestro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Señor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 ¿Por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qué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llamamos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 la Biblia “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Cristocéntrica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”?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37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4. Creo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Jesucristo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nuestro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Señor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que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fue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concebido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por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obra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del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Espíritu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Santo,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nació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 la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virgen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María. ¿Por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qué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Jesús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tuvo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que ser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verdadero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hombre y </a:t>
            </a:r>
            <a:r>
              <a:rPr lang="en-US" sz="37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verdadero</a:t>
            </a:r>
            <a:r>
              <a:rPr lang="en-US" sz="37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Dios?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4059441" y="2724595"/>
            <a:ext cx="71523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60"/>
              <a:buFont typeface="Arial"/>
              <a:buNone/>
            </a:pPr>
            <a:r>
              <a:rPr lang="en-US" sz="486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Oración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645" y="1552538"/>
            <a:ext cx="3125596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1" name="Google Shape;121;p4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0"/>
          <p:cNvSpPr txBox="1"/>
          <p:nvPr/>
        </p:nvSpPr>
        <p:spPr>
          <a:xfrm>
            <a:off x="4127382" y="1806843"/>
            <a:ext cx="7189367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60"/>
              <a:buFont typeface="Arial"/>
              <a:buNone/>
            </a:pPr>
            <a:r>
              <a:rPr lang="en-US" sz="486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Tarea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09" name="Google Shape;309;p30"/>
          <p:cNvCxnSpPr/>
          <p:nvPr/>
        </p:nvCxnSpPr>
        <p:spPr>
          <a:xfrm>
            <a:off x="4230827" y="3051695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0" name="Google Shape;310;p30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645" y="1552538"/>
            <a:ext cx="3125596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2" name="Google Shape;312;p30"/>
          <p:cNvSpPr txBox="1"/>
          <p:nvPr/>
        </p:nvSpPr>
        <p:spPr>
          <a:xfrm>
            <a:off x="4127382" y="3633847"/>
            <a:ext cx="7432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 el grupo de WhatsApp</a:t>
            </a:r>
            <a:endParaRPr sz="3200" b="0" i="1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3" name="Google Shape;313;p30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adf2547317_0_0"/>
          <p:cNvSpPr txBox="1"/>
          <p:nvPr/>
        </p:nvSpPr>
        <p:spPr>
          <a:xfrm>
            <a:off x="4127382" y="2873643"/>
            <a:ext cx="71895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60"/>
              <a:buFont typeface="Arial"/>
              <a:buNone/>
            </a:pPr>
            <a:r>
              <a:rPr lang="en-US" sz="486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Oración o bendición 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1" name="Google Shape;301;g2adf2547317_0_0"/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g2adf254731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645" y="1552538"/>
            <a:ext cx="3125596" cy="32184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3" name="Google Shape;303;g2adf2547317_0_0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ac1ba269cb_0_46"/>
          <p:cNvSpPr/>
          <p:nvPr/>
        </p:nvSpPr>
        <p:spPr>
          <a:xfrm>
            <a:off x="9145768" y="-1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2ac1ba269cb_0_46"/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g2ac1ba269cb_0_46"/>
          <p:cNvPicPr preferRelativeResize="0"/>
          <p:nvPr/>
        </p:nvPicPr>
        <p:blipFill rotWithShape="1">
          <a:blip r:embed="rId3">
            <a:alphaModFix/>
          </a:blip>
          <a:srcRect l="17158" t="8250" r="29536" b="8239"/>
          <a:stretch/>
        </p:blipFill>
        <p:spPr>
          <a:xfrm>
            <a:off x="6580094" y="810985"/>
            <a:ext cx="5007428" cy="523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2ac1ba269cb_0_46" descr="A logo with a cross and a bir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8426" y="548168"/>
            <a:ext cx="2230986" cy="155570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2ac1ba269cb_0_46"/>
          <p:cNvSpPr txBox="1"/>
          <p:nvPr/>
        </p:nvSpPr>
        <p:spPr>
          <a:xfrm>
            <a:off x="1706430" y="2862567"/>
            <a:ext cx="52605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en-US" sz="6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ACADEMIA</a:t>
            </a:r>
            <a:endParaRPr sz="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en-US" sz="6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CRISTO</a:t>
            </a:r>
            <a:endParaRPr sz="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1" name="Google Shape;331;g2ac1ba269cb_0_46"/>
          <p:cNvSpPr/>
          <p:nvPr/>
        </p:nvSpPr>
        <p:spPr>
          <a:xfrm>
            <a:off x="1264510" y="2818701"/>
            <a:ext cx="114900" cy="2143200"/>
          </a:xfrm>
          <a:prstGeom prst="rect">
            <a:avLst/>
          </a:prstGeom>
          <a:solidFill>
            <a:srgbClr val="E3BB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2ac1ba269cb_0_46"/>
          <p:cNvSpPr/>
          <p:nvPr/>
        </p:nvSpPr>
        <p:spPr>
          <a:xfrm>
            <a:off x="1379327" y="2818702"/>
            <a:ext cx="424200" cy="214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2ee3aea5128_0_275" descr="A green bird with leav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2ee3aea5128_0_275"/>
          <p:cNvSpPr/>
          <p:nvPr/>
        </p:nvSpPr>
        <p:spPr>
          <a:xfrm>
            <a:off x="3592623" y="1344829"/>
            <a:ext cx="5079900" cy="4999500"/>
          </a:xfrm>
          <a:prstGeom prst="ellipse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2" name="Google Shape;172;g2ee3aea5128_0_275"/>
          <p:cNvGrpSpPr/>
          <p:nvPr/>
        </p:nvGrpSpPr>
        <p:grpSpPr>
          <a:xfrm>
            <a:off x="4561372" y="513678"/>
            <a:ext cx="3142649" cy="3092831"/>
            <a:chOff x="3611776" y="414352"/>
            <a:chExt cx="2166000" cy="2166000"/>
          </a:xfrm>
        </p:grpSpPr>
        <p:sp>
          <p:nvSpPr>
            <p:cNvPr id="173" name="Google Shape;173;g2ee3aea5128_0_275"/>
            <p:cNvSpPr/>
            <p:nvPr/>
          </p:nvSpPr>
          <p:spPr>
            <a:xfrm>
              <a:off x="3611776" y="414352"/>
              <a:ext cx="2166000" cy="2166000"/>
            </a:xfrm>
            <a:prstGeom prst="ellipse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endParaRPr sz="3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4" name="Google Shape;174;g2ee3aea5128_0_275"/>
            <p:cNvSpPr txBox="1"/>
            <p:nvPr/>
          </p:nvSpPr>
          <p:spPr>
            <a:xfrm>
              <a:off x="3967546" y="1027503"/>
              <a:ext cx="1496100" cy="70290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lang="en-US" sz="3300" b="0" i="0" u="none" strike="noStrike" cap="non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Padre</a:t>
              </a:r>
              <a:endParaRPr sz="33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75" name="Google Shape;175;g2ee3aea5128_0_275"/>
          <p:cNvGrpSpPr/>
          <p:nvPr/>
        </p:nvGrpSpPr>
        <p:grpSpPr>
          <a:xfrm>
            <a:off x="6141028" y="3295794"/>
            <a:ext cx="3142649" cy="3092831"/>
            <a:chOff x="4562258" y="2078951"/>
            <a:chExt cx="2166000" cy="2166000"/>
          </a:xfrm>
        </p:grpSpPr>
        <p:sp>
          <p:nvSpPr>
            <p:cNvPr id="176" name="Google Shape;176;g2ee3aea5128_0_275"/>
            <p:cNvSpPr/>
            <p:nvPr/>
          </p:nvSpPr>
          <p:spPr>
            <a:xfrm>
              <a:off x="4562258" y="2078951"/>
              <a:ext cx="2166000" cy="2166000"/>
            </a:xfrm>
            <a:prstGeom prst="ellipse">
              <a:avLst/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endParaRPr sz="3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7" name="Google Shape;177;g2ee3aea5128_0_275"/>
            <p:cNvSpPr txBox="1"/>
            <p:nvPr/>
          </p:nvSpPr>
          <p:spPr>
            <a:xfrm>
              <a:off x="5079846" y="2834728"/>
              <a:ext cx="1496100" cy="7029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lang="en-US" sz="3300" b="0" i="0" u="none" strike="noStrike" cap="none" dirty="0" err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Espíritu</a:t>
              </a:r>
              <a:r>
                <a:rPr lang="en-US" sz="3300" b="0" i="0" u="none" strike="noStrike" cap="none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 Santo</a:t>
              </a:r>
              <a:endParaRPr sz="3300" b="0" i="0" u="none" strike="noStrike" cap="none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78" name="Google Shape;178;g2ee3aea5128_0_275"/>
          <p:cNvGrpSpPr/>
          <p:nvPr/>
        </p:nvGrpSpPr>
        <p:grpSpPr>
          <a:xfrm>
            <a:off x="2908316" y="3295794"/>
            <a:ext cx="3142649" cy="3092831"/>
            <a:chOff x="2702876" y="2032864"/>
            <a:chExt cx="2166000" cy="2166000"/>
          </a:xfrm>
        </p:grpSpPr>
        <p:sp>
          <p:nvSpPr>
            <p:cNvPr id="179" name="Google Shape;179;g2ee3aea5128_0_275"/>
            <p:cNvSpPr/>
            <p:nvPr/>
          </p:nvSpPr>
          <p:spPr>
            <a:xfrm>
              <a:off x="2702876" y="2032864"/>
              <a:ext cx="2166000" cy="2166000"/>
            </a:xfrm>
            <a:prstGeom prst="ellipse">
              <a:avLst/>
            </a:prstGeom>
            <a:solidFill>
              <a:srgbClr val="274E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endParaRPr sz="3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0" name="Google Shape;180;g2ee3aea5128_0_275"/>
            <p:cNvSpPr txBox="1"/>
            <p:nvPr/>
          </p:nvSpPr>
          <p:spPr>
            <a:xfrm>
              <a:off x="2855281" y="2834728"/>
              <a:ext cx="1496100" cy="702900"/>
            </a:xfrm>
            <a:prstGeom prst="rect">
              <a:avLst/>
            </a:prstGeom>
            <a:solidFill>
              <a:srgbClr val="274E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lang="en-US" sz="3300" b="0" i="0" u="none" strike="noStrike" cap="non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Hijo (Jesús)</a:t>
              </a:r>
              <a:endParaRPr sz="33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81" name="Google Shape;181;g2ee3aea5128_0_275"/>
          <p:cNvSpPr/>
          <p:nvPr/>
        </p:nvSpPr>
        <p:spPr>
          <a:xfrm>
            <a:off x="5247515" y="2964314"/>
            <a:ext cx="1778400" cy="1750500"/>
          </a:xfrm>
          <a:prstGeom prst="ellipse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2ee3aea5128_0_275"/>
          <p:cNvSpPr txBox="1"/>
          <p:nvPr/>
        </p:nvSpPr>
        <p:spPr>
          <a:xfrm>
            <a:off x="5473048" y="3563111"/>
            <a:ext cx="13053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DIOS</a:t>
            </a:r>
            <a:endParaRPr sz="36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6EE905-63F9-3A8F-D1FC-37FBB5A45C52}"/>
              </a:ext>
            </a:extLst>
          </p:cNvPr>
          <p:cNvSpPr txBox="1"/>
          <p:nvPr/>
        </p:nvSpPr>
        <p:spPr>
          <a:xfrm>
            <a:off x="715617" y="513678"/>
            <a:ext cx="2877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Trinidad </a:t>
            </a:r>
            <a:r>
              <a:rPr lang="en-US" sz="4000" dirty="0"/>
              <a:t>= </a:t>
            </a:r>
            <a:r>
              <a:rPr lang="en-US" sz="4000" dirty="0" err="1"/>
              <a:t>tres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uno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/>
        </p:nvSpPr>
        <p:spPr>
          <a:xfrm>
            <a:off x="2237027" y="403125"/>
            <a:ext cx="8958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Objetivos de la Lección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7" name="Google Shape;127;p5"/>
          <p:cNvCxnSpPr/>
          <p:nvPr/>
        </p:nvCxnSpPr>
        <p:spPr>
          <a:xfrm>
            <a:off x="2373086" y="1597768"/>
            <a:ext cx="7195457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8" name="Google Shape;128;p5"/>
          <p:cNvGrpSpPr/>
          <p:nvPr/>
        </p:nvGrpSpPr>
        <p:grpSpPr>
          <a:xfrm>
            <a:off x="551075" y="2011050"/>
            <a:ext cx="11197475" cy="3947713"/>
            <a:chOff x="0" y="0"/>
            <a:chExt cx="10450280" cy="3947713"/>
          </a:xfrm>
        </p:grpSpPr>
        <p:sp>
          <p:nvSpPr>
            <p:cNvPr id="129" name="Google Shape;129;p5"/>
            <p:cNvSpPr/>
            <p:nvPr/>
          </p:nvSpPr>
          <p:spPr>
            <a:xfrm>
              <a:off x="0" y="481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341153" y="254232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2" name="Google Shape;132;p5"/>
            <p:cNvSpPr txBox="1"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Identificar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la </a:t>
              </a: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centralidad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de </a:t>
              </a:r>
              <a:r>
                <a:rPr lang="en-US" sz="3200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J</a:t>
              </a: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esucristo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en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la Biblia y </a:t>
              </a: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en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 la </a:t>
              </a:r>
              <a:r>
                <a:rPr lang="en-US" sz="3200" i="0" u="none" strike="noStrike" cap="none" dirty="0" err="1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salvación</a:t>
              </a:r>
              <a:r>
                <a:rPr lang="en-US" sz="3200" i="0" u="none" strike="noStrike" cap="none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. </a:t>
              </a:r>
              <a:endParaRPr sz="3200" i="0" u="none" strike="noStrike" cap="none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1410207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41153" y="1663958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6" name="Google Shape;136;p5"/>
            <p:cNvSpPr txBox="1"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n-US" sz="32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Reconocer</a:t>
              </a:r>
              <a:r>
                <a:rPr lang="en-US" sz="3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32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nuestra</a:t>
              </a:r>
              <a:r>
                <a:rPr lang="en-US" sz="3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32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necesidad</a:t>
              </a:r>
              <a:r>
                <a:rPr lang="en-US" sz="3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de un Salvador. </a:t>
              </a:r>
              <a:endParaRPr sz="32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2819933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341153" y="3073684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1302586" y="2819933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" name="Google Shape;140;p5"/>
            <p:cNvSpPr txBox="1"/>
            <p:nvPr/>
          </p:nvSpPr>
          <p:spPr>
            <a:xfrm>
              <a:off x="1302586" y="2819933"/>
              <a:ext cx="9147600" cy="112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2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Explicar</a:t>
              </a:r>
              <a:r>
                <a:rPr lang="en-US" sz="3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32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por</a:t>
              </a:r>
              <a:r>
                <a:rPr lang="en-US" sz="3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32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qué</a:t>
              </a:r>
              <a:r>
                <a:rPr lang="en-US" sz="3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Jesús </a:t>
              </a:r>
              <a:r>
                <a:rPr lang="en-US" sz="32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tuvo</a:t>
              </a:r>
              <a:r>
                <a:rPr lang="en-US" sz="3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que ser </a:t>
              </a:r>
              <a:r>
                <a:rPr lang="en-US" sz="32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verdadero</a:t>
              </a:r>
              <a:r>
                <a:rPr lang="en-US" sz="3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hombr</a:t>
              </a:r>
              <a:r>
                <a:rPr lang="en-US" sz="32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 </a:t>
              </a:r>
              <a:r>
                <a:rPr lang="en-US" sz="3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y </a:t>
              </a:r>
              <a:r>
                <a:rPr lang="en-US" sz="32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verdadero</a:t>
              </a:r>
              <a:r>
                <a:rPr lang="en-US" sz="3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Dios. </a:t>
              </a:r>
              <a:endParaRPr sz="32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41" name="Google Shape;141;p5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e8f58b83d9_0_96"/>
          <p:cNvSpPr/>
          <p:nvPr/>
        </p:nvSpPr>
        <p:spPr>
          <a:xfrm>
            <a:off x="685799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g2e8f58b83d9_0_96" descr="A green bird with leav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e8f58b83d9_0_96"/>
          <p:cNvPicPr preferRelativeResize="0"/>
          <p:nvPr/>
        </p:nvPicPr>
        <p:blipFill rotWithShape="1">
          <a:blip r:embed="rId4">
            <a:alphaModFix/>
          </a:blip>
          <a:srcRect r="21513"/>
          <a:stretch/>
        </p:blipFill>
        <p:spPr>
          <a:xfrm>
            <a:off x="2329499" y="1829165"/>
            <a:ext cx="7185110" cy="46021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8;g2e8f58b83d9_0_989">
            <a:extLst>
              <a:ext uri="{FF2B5EF4-FFF2-40B4-BE49-F238E27FC236}">
                <a16:creationId xmlns:a16="http://schemas.microsoft.com/office/drawing/2014/main" id="{8DF3F029-8C7B-A2BD-B134-21E5BA107F17}"/>
              </a:ext>
            </a:extLst>
          </p:cNvPr>
          <p:cNvSpPr txBox="1"/>
          <p:nvPr/>
        </p:nvSpPr>
        <p:spPr>
          <a:xfrm>
            <a:off x="2476689" y="611949"/>
            <a:ext cx="80238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Toda la Biblia es “</a:t>
            </a:r>
            <a:r>
              <a:rPr lang="en-US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Cristocéntrica</a:t>
            </a:r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sz="4000" b="1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8C683F5A-63BA-46B2-26A4-6F1D1E25F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e3aea5128_1_0">
            <a:extLst>
              <a:ext uri="{FF2B5EF4-FFF2-40B4-BE49-F238E27FC236}">
                <a16:creationId xmlns:a16="http://schemas.microsoft.com/office/drawing/2014/main" id="{A334EC60-DBE0-9E0C-AD21-E715F0C38569}"/>
              </a:ext>
            </a:extLst>
          </p:cNvPr>
          <p:cNvSpPr txBox="1"/>
          <p:nvPr/>
        </p:nvSpPr>
        <p:spPr>
          <a:xfrm>
            <a:off x="3206497" y="2278177"/>
            <a:ext cx="7888710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Jesús le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dijo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Yo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soy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camino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y la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verdad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y la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vida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;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nadie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viene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al Padre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sino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por</a:t>
            </a:r>
            <a:r>
              <a:rPr lang="en-US" sz="3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mí</a:t>
            </a:r>
            <a:endParaRPr sz="34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000" b="0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Juan 14:6</a:t>
            </a:r>
            <a:endParaRPr sz="34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g2ee3aea5128_1_0">
            <a:extLst>
              <a:ext uri="{FF2B5EF4-FFF2-40B4-BE49-F238E27FC236}">
                <a16:creationId xmlns:a16="http://schemas.microsoft.com/office/drawing/2014/main" id="{1484C7ED-FAE0-7023-1545-1B0E401D106F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g2ee3aea5128_1_0">
            <a:extLst>
              <a:ext uri="{FF2B5EF4-FFF2-40B4-BE49-F238E27FC236}">
                <a16:creationId xmlns:a16="http://schemas.microsoft.com/office/drawing/2014/main" id="{F62D5AFE-036D-FBEC-A221-6E801EE8CB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1" y="1460358"/>
            <a:ext cx="3125596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0" name="Google Shape;180;g2ee3aea5128_1_0" descr="A green bird with leaves&#10;&#10;Description automatically generated">
            <a:extLst>
              <a:ext uri="{FF2B5EF4-FFF2-40B4-BE49-F238E27FC236}">
                <a16:creationId xmlns:a16="http://schemas.microsoft.com/office/drawing/2014/main" id="{22DEF7F7-EAFC-BE4A-7B15-2F1703587F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5863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e8f58b83d9_0_989"/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2e8f58b83d9_0_989"/>
          <p:cNvSpPr txBox="1"/>
          <p:nvPr/>
        </p:nvSpPr>
        <p:spPr>
          <a:xfrm>
            <a:off x="2084100" y="875141"/>
            <a:ext cx="80238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La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centralidad</a:t>
            </a:r>
            <a:r>
              <a:rPr lang="en-US" sz="400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400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Jesucristo</a:t>
            </a:r>
            <a:endParaRPr sz="4000" b="1" i="0" u="none" strike="noStrike" cap="none" dirty="0">
              <a:solidFill>
                <a:srgbClr val="00B05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9" name="Google Shape;149;g2e8f58b83d9_0_989" descr="A green bird with leav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8;g2e8f58b83d9_0_989">
            <a:extLst>
              <a:ext uri="{FF2B5EF4-FFF2-40B4-BE49-F238E27FC236}">
                <a16:creationId xmlns:a16="http://schemas.microsoft.com/office/drawing/2014/main" id="{E9610979-01D5-DE73-23AA-747E8415CC20}"/>
              </a:ext>
            </a:extLst>
          </p:cNvPr>
          <p:cNvSpPr txBox="1"/>
          <p:nvPr/>
        </p:nvSpPr>
        <p:spPr>
          <a:xfrm>
            <a:off x="2084100" y="2257800"/>
            <a:ext cx="955926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Creo </a:t>
            </a:r>
            <a:r>
              <a:rPr lang="en-US" sz="360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</a:t>
            </a:r>
            <a:r>
              <a:rPr lang="en-US" sz="360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Dios Padre, </a:t>
            </a:r>
            <a:r>
              <a:rPr lang="en-US" sz="360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todopoderoso</a:t>
            </a:r>
            <a:r>
              <a:rPr lang="en-US" sz="360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360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creador</a:t>
            </a:r>
            <a:r>
              <a:rPr lang="en-US" sz="360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del </a:t>
            </a:r>
            <a:r>
              <a:rPr lang="en-US" sz="360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cielo</a:t>
            </a:r>
            <a:r>
              <a:rPr lang="en-US" sz="360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y de la tierra. </a:t>
            </a:r>
            <a:endParaRPr lang="en-US" sz="3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360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Y </a:t>
            </a:r>
            <a:r>
              <a:rPr lang="en-US" sz="3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</a:t>
            </a:r>
            <a:r>
              <a:rPr lang="en-US" sz="3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Jesucristo</a:t>
            </a:r>
            <a:r>
              <a:rPr lang="en-US" sz="3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</a:t>
            </a:r>
            <a:r>
              <a:rPr lang="en-US" sz="3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único</a:t>
            </a:r>
            <a:r>
              <a:rPr lang="en-US" sz="3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Hijo</a:t>
            </a:r>
            <a:r>
              <a:rPr lang="en-US" sz="3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36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nuestro</a:t>
            </a:r>
            <a:r>
              <a:rPr lang="en-US" sz="36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Señor</a:t>
            </a:r>
            <a:endParaRPr sz="3600" b="1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A98D1A91E88F4EA07A1308032786DE" ma:contentTypeVersion="16" ma:contentTypeDescription="Create a new document." ma:contentTypeScope="" ma:versionID="5f0288ce0d9bc0a40cc81541303d8b0e">
  <xsd:schema xmlns:xsd="http://www.w3.org/2001/XMLSchema" xmlns:xs="http://www.w3.org/2001/XMLSchema" xmlns:p="http://schemas.microsoft.com/office/2006/metadata/properties" xmlns:ns2="38896d1c-d48b-47b1-97a9-761dcde349b0" xmlns:ns3="5cd1452d-5967-4622-9749-a306807ee3c9" xmlns:ns4="9d1aa794-ada9-4a3e-9c2a-189f245fcbb8" targetNamespace="http://schemas.microsoft.com/office/2006/metadata/properties" ma:root="true" ma:fieldsID="a0a8a31e0ab85a9268b1017ef012f2aa" ns2:_="" ns3:_="" ns4:_="">
    <xsd:import namespace="38896d1c-d48b-47b1-97a9-761dcde349b0"/>
    <xsd:import namespace="5cd1452d-5967-4622-9749-a306807ee3c9"/>
    <xsd:import namespace="9d1aa794-ada9-4a3e-9c2a-189f245fc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Doc_x002e__x0023_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  <xsd:element ref="ns2:MediaLengthInSecond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96d1c-d48b-47b1-97a9-761dcde349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oc_x002e__x0023_" ma:index="14" nillable="true" ma:displayName="Doc Number" ma:decimals="3" ma:format="Dropdown" ma:indexed="true" ma:internalName="Doc_x002e__x0023_" ma:percentage="FALSE">
      <xsd:simpleType>
        <xsd:restriction base="dms:Number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d50e1b83-9df9-4a26-aedb-ff3d8b0dda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d1452d-5967-4622-9749-a306807ee3c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aa794-ada9-4a3e-9c2a-189f245fcbb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245bd596-0f8a-4080-98bd-aff5be4fd504}" ma:internalName="TaxCatchAll" ma:showField="CatchAllData" ma:web="5cd1452d-5967-4622-9749-a306807ee3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1aa794-ada9-4a3e-9c2a-189f245fcbb8" xsi:nil="true"/>
    <lcf76f155ced4ddcb4097134ff3c332f xmlns="38896d1c-d48b-47b1-97a9-761dcde349b0">
      <Terms xmlns="http://schemas.microsoft.com/office/infopath/2007/PartnerControls"/>
    </lcf76f155ced4ddcb4097134ff3c332f>
    <Doc_x002e__x0023_ xmlns="38896d1c-d48b-47b1-97a9-761dcde349b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ECDB83-07A6-480B-84DC-286E6D4EDD2B}"/>
</file>

<file path=customXml/itemProps2.xml><?xml version="1.0" encoding="utf-8"?>
<ds:datastoreItem xmlns:ds="http://schemas.openxmlformats.org/officeDocument/2006/customXml" ds:itemID="{D0C6D77D-FF29-4C21-B0CE-91B2A88CADBB}">
  <ds:schemaRefs>
    <ds:schemaRef ds:uri="http://schemas.microsoft.com/office/2006/metadata/properties"/>
    <ds:schemaRef ds:uri="http://schemas.microsoft.com/office/infopath/2007/PartnerControls"/>
    <ds:schemaRef ds:uri="d9dd568f-92e7-4aa1-8e50-87aa9ffea924"/>
    <ds:schemaRef ds:uri="9d1aa794-ada9-4a3e-9c2a-189f245fcbb8"/>
    <ds:schemaRef ds:uri="38896d1c-d48b-47b1-97a9-761dcde349b0"/>
  </ds:schemaRefs>
</ds:datastoreItem>
</file>

<file path=customXml/itemProps3.xml><?xml version="1.0" encoding="utf-8"?>
<ds:datastoreItem xmlns:ds="http://schemas.openxmlformats.org/officeDocument/2006/customXml" ds:itemID="{0A17CB68-14B8-46B4-AE1A-32C97DFCAD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3948</Words>
  <Application>Microsoft Macintosh PowerPoint</Application>
  <PresentationFormat>Widescreen</PresentationFormat>
  <Paragraphs>319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Lato</vt:lpstr>
      <vt:lpstr>Times New Roman</vt:lpstr>
      <vt:lpstr>Aharoni</vt:lpstr>
      <vt:lpstr>Calibri</vt:lpstr>
      <vt:lpstr>Noto Sans Symbols</vt:lpstr>
      <vt:lpstr>Courier New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Michele Pfeifer</dc:creator>
  <cp:lastModifiedBy>Elise Gross</cp:lastModifiedBy>
  <cp:revision>57</cp:revision>
  <dcterms:created xsi:type="dcterms:W3CDTF">2023-11-29T19:33:05Z</dcterms:created>
  <dcterms:modified xsi:type="dcterms:W3CDTF">2026-01-05T01:15:26Z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0x0101000CA98D1A91E88F4EA07A1308032786DE</vt:lpwstr>
  </property>
</Properties>
</file>