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Lst>
  <p:sldSz cy="6858000" cx="12192000"/>
  <p:notesSz cx="6858000" cy="9144000"/>
  <p:embeddedFontLst>
    <p:embeddedFont>
      <p:font typeface="Lato"/>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6" roundtripDataSignature="AMtx7mioJeO4QeRqsezHmtYuj0H+37BA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font" Target="fonts/Lato-bold.fntdata"/><Relationship Id="rId52" Type="http://schemas.openxmlformats.org/officeDocument/2006/relationships/font" Target="fonts/Lato-regular.fntdata"/><Relationship Id="rId11" Type="http://schemas.openxmlformats.org/officeDocument/2006/relationships/slide" Target="slides/slide7.xml"/><Relationship Id="rId55" Type="http://schemas.openxmlformats.org/officeDocument/2006/relationships/font" Target="fonts/Lato-boldItalic.fntdata"/><Relationship Id="rId10" Type="http://schemas.openxmlformats.org/officeDocument/2006/relationships/slide" Target="slides/slide6.xml"/><Relationship Id="rId54" Type="http://schemas.openxmlformats.org/officeDocument/2006/relationships/font" Target="fonts/Lato-italic.fntdata"/><Relationship Id="rId13" Type="http://schemas.openxmlformats.org/officeDocument/2006/relationships/slide" Target="slides/slide9.xml"/><Relationship Id="rId12" Type="http://schemas.openxmlformats.org/officeDocument/2006/relationships/slide" Target="slides/slide8.xml"/><Relationship Id="rId56" Type="http://customschemas.google.com/relationships/presentationmetadata" Target="meta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cademiacristo.com/Biblioteca-Teologica/La-Biblia-Popular-Hechos" TargetMode="External"/><Relationship Id="rId3" Type="http://schemas.openxmlformats.org/officeDocument/2006/relationships/hyperlink" Target="https://fb.watch/k6cwpGXXIJ/"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ae621378b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g2ae621378b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solidFill>
                  <a:srgbClr val="000000"/>
                </a:solidFill>
                <a:latin typeface="Calibri"/>
                <a:ea typeface="Calibri"/>
                <a:cs typeface="Calibri"/>
                <a:sym typeface="Calibri"/>
              </a:rPr>
              <a:t>1. Bienvenida y saludos</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i="1" lang="en-US" sz="1800">
                <a:solidFill>
                  <a:srgbClr val="00B050"/>
                </a:solidFill>
                <a:latin typeface="Calibri"/>
                <a:ea typeface="Calibri"/>
                <a:cs typeface="Calibri"/>
                <a:sym typeface="Calibri"/>
              </a:rPr>
              <a:t>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SzPts val="1100"/>
              <a:buFont typeface="Calibri"/>
              <a:buNone/>
            </a:pPr>
            <a:r>
              <a:rPr b="1" lang="en-US">
                <a:solidFill>
                  <a:schemeClr val="dk1"/>
                </a:solidFill>
                <a:latin typeface="Calibri"/>
                <a:ea typeface="Calibri"/>
                <a:cs typeface="Calibri"/>
                <a:sym typeface="Calibri"/>
              </a:rPr>
              <a:t>Se cuente la historia de Hechos 2:1-21 (Reina Valera Contemporánea) </a:t>
            </a:r>
            <a:endParaRPr/>
          </a:p>
          <a:p>
            <a:pPr indent="0" lvl="0" marL="0" rtl="0" algn="l">
              <a:lnSpc>
                <a:spcPct val="100000"/>
              </a:lnSpc>
              <a:spcBef>
                <a:spcPts val="1000"/>
              </a:spcBef>
              <a:spcAft>
                <a:spcPts val="0"/>
              </a:spcAft>
              <a:buSzPts val="1100"/>
              <a:buFont typeface="Arial"/>
              <a:buNone/>
            </a:pPr>
            <a:r>
              <a:t/>
            </a:r>
            <a:endParaRPr b="1">
              <a:solidFill>
                <a:schemeClr val="dk1"/>
              </a:solidFill>
              <a:latin typeface="Calibri"/>
              <a:ea typeface="Calibri"/>
              <a:cs typeface="Calibri"/>
              <a:sym typeface="Calibri"/>
            </a:endParaRPr>
          </a:p>
          <a:p>
            <a:pPr indent="0" lvl="0" marL="158750" rtl="0" algn="l">
              <a:lnSpc>
                <a:spcPct val="100000"/>
              </a:lnSpc>
              <a:spcBef>
                <a:spcPts val="0"/>
              </a:spcBef>
              <a:spcAft>
                <a:spcPts val="0"/>
              </a:spcAft>
              <a:buSzPts val="1100"/>
              <a:buFont typeface="Arial"/>
              <a:buNone/>
            </a:pPr>
            <a:r>
              <a:rPr b="1" i="0" lang="en-US" u="none" strike="noStrike">
                <a:solidFill>
                  <a:srgbClr val="000000"/>
                </a:solidFill>
                <a:latin typeface="Arial"/>
                <a:ea typeface="Arial"/>
                <a:cs typeface="Arial"/>
                <a:sym typeface="Arial"/>
              </a:rPr>
              <a:t>2 </a:t>
            </a:r>
            <a:r>
              <a:rPr b="0" i="0" lang="en-US" u="none" strike="noStrike">
                <a:solidFill>
                  <a:srgbClr val="000000"/>
                </a:solidFill>
                <a:latin typeface="Arial"/>
                <a:ea typeface="Arial"/>
                <a:cs typeface="Arial"/>
                <a:sym typeface="Arial"/>
              </a:rPr>
              <a:t>Cuando llegó el día de Pentecostés, todos ellos estaban juntos y en el mismo lugar. </a:t>
            </a:r>
            <a:endParaRPr/>
          </a:p>
          <a:p>
            <a:pPr indent="0" lvl="0" marL="158750" rtl="0" algn="l">
              <a:lnSpc>
                <a:spcPct val="100000"/>
              </a:lnSpc>
              <a:spcBef>
                <a:spcPts val="0"/>
              </a:spcBef>
              <a:spcAft>
                <a:spcPts val="0"/>
              </a:spcAft>
              <a:buSzPts val="1100"/>
              <a:buFont typeface="Arial"/>
              <a:buNone/>
            </a:pPr>
            <a:r>
              <a:t/>
            </a:r>
            <a:endParaRPr b="0"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2 </a:t>
            </a:r>
            <a:r>
              <a:rPr b="0" i="0" lang="en-US" u="none" strike="noStrike">
                <a:solidFill>
                  <a:srgbClr val="000000"/>
                </a:solidFill>
                <a:latin typeface="Arial"/>
                <a:ea typeface="Arial"/>
                <a:cs typeface="Arial"/>
                <a:sym typeface="Arial"/>
              </a:rPr>
              <a:t>De repente, un estruendo como de un fuerte viento vino del cielo, y sopló y llenó toda la casa donde se encontraban. </a:t>
            </a:r>
            <a:endParaRPr/>
          </a:p>
          <a:p>
            <a:pPr indent="0" lvl="0" marL="158750" rtl="0" algn="l">
              <a:lnSpc>
                <a:spcPct val="100000"/>
              </a:lnSpc>
              <a:spcBef>
                <a:spcPts val="0"/>
              </a:spcBef>
              <a:spcAft>
                <a:spcPts val="0"/>
              </a:spcAft>
              <a:buSzPts val="1100"/>
              <a:buFont typeface="Arial"/>
              <a:buNone/>
            </a:pPr>
            <a:r>
              <a:t/>
            </a:r>
            <a:endParaRPr b="0"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3 </a:t>
            </a:r>
            <a:r>
              <a:rPr b="0" i="0" lang="en-US" u="none" strike="noStrike">
                <a:solidFill>
                  <a:srgbClr val="000000"/>
                </a:solidFill>
                <a:latin typeface="Arial"/>
                <a:ea typeface="Arial"/>
                <a:cs typeface="Arial"/>
                <a:sym typeface="Arial"/>
              </a:rPr>
              <a:t>Entonces aparecieron unas lenguas como de fuego, que se repartieron y fueron a posarse sobre cada uno de ellos. </a:t>
            </a:r>
            <a:endParaRPr/>
          </a:p>
          <a:p>
            <a:pPr indent="0" lvl="0" marL="158750" rtl="0" algn="l">
              <a:lnSpc>
                <a:spcPct val="100000"/>
              </a:lnSpc>
              <a:spcBef>
                <a:spcPts val="0"/>
              </a:spcBef>
              <a:spcAft>
                <a:spcPts val="0"/>
              </a:spcAft>
              <a:buSzPts val="1100"/>
              <a:buFont typeface="Arial"/>
              <a:buNone/>
            </a:pPr>
            <a:r>
              <a:t/>
            </a:r>
            <a:endParaRPr b="0"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4 </a:t>
            </a:r>
            <a:r>
              <a:rPr b="0" i="0" lang="en-US" u="none" strike="noStrike">
                <a:solidFill>
                  <a:srgbClr val="000000"/>
                </a:solidFill>
                <a:latin typeface="Arial"/>
                <a:ea typeface="Arial"/>
                <a:cs typeface="Arial"/>
                <a:sym typeface="Arial"/>
              </a:rPr>
              <a:t>Todos ellos fueron llenos del Espíritu Santo, y comenzaron a hablar en otras lenguas, según el Espíritu los llevaba a expresarse.</a:t>
            </a:r>
            <a:endParaRPr/>
          </a:p>
          <a:p>
            <a:pPr indent="0" lvl="0" marL="158750" rtl="0" algn="l">
              <a:lnSpc>
                <a:spcPct val="100000"/>
              </a:lnSpc>
              <a:spcBef>
                <a:spcPts val="0"/>
              </a:spcBef>
              <a:spcAft>
                <a:spcPts val="0"/>
              </a:spcAft>
              <a:buSzPts val="1100"/>
              <a:buFont typeface="Arial"/>
              <a:buNone/>
            </a:pPr>
            <a:r>
              <a:t/>
            </a:r>
            <a:endParaRPr b="0" i="0" u="none" strike="noStrike">
              <a:solidFill>
                <a:srgbClr val="000000"/>
              </a:solidFill>
              <a:latin typeface="Arial"/>
              <a:ea typeface="Arial"/>
              <a:cs typeface="Arial"/>
              <a:sym typeface="Arial"/>
            </a:endParaRPr>
          </a:p>
          <a:p>
            <a:pPr indent="0" lvl="0" marL="0" rtl="0" algn="l">
              <a:lnSpc>
                <a:spcPct val="100000"/>
              </a:lnSpc>
              <a:spcBef>
                <a:spcPts val="1000"/>
              </a:spcBef>
              <a:spcAft>
                <a:spcPts val="0"/>
              </a:spcAft>
              <a:buSzPts val="1100"/>
              <a:buNone/>
            </a:pPr>
            <a:r>
              <a:t/>
            </a:r>
            <a:endParaRPr b="0">
              <a:solidFill>
                <a:schemeClr val="dk1"/>
              </a:solidFill>
              <a:latin typeface="Calibri"/>
              <a:ea typeface="Calibri"/>
              <a:cs typeface="Calibri"/>
              <a:sym typeface="Calibri"/>
            </a:endParaRPr>
          </a:p>
        </p:txBody>
      </p:sp>
      <p:sp>
        <p:nvSpPr>
          <p:cNvPr id="171" name="Google Shape;17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5 </a:t>
            </a:r>
            <a:r>
              <a:rPr b="0" i="0" lang="en-US" u="none" strike="noStrike">
                <a:solidFill>
                  <a:srgbClr val="000000"/>
                </a:solidFill>
                <a:latin typeface="Arial"/>
                <a:ea typeface="Arial"/>
                <a:cs typeface="Arial"/>
                <a:sym typeface="Arial"/>
              </a:rPr>
              <a:t>En aquel tiempo vivían en Jerusalén judíos piadosos, que venían de todas las naciones conocidas. </a:t>
            </a:r>
            <a:endParaRPr/>
          </a:p>
          <a:p>
            <a:pPr indent="0" lvl="0" marL="158750" rtl="0" algn="l">
              <a:lnSpc>
                <a:spcPct val="100000"/>
              </a:lnSpc>
              <a:spcBef>
                <a:spcPts val="0"/>
              </a:spcBef>
              <a:spcAft>
                <a:spcPts val="0"/>
              </a:spcAft>
              <a:buSzPts val="1100"/>
              <a:buFont typeface="Arial"/>
              <a:buNone/>
            </a:pPr>
            <a:r>
              <a:t/>
            </a:r>
            <a:endParaRPr b="0"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6 </a:t>
            </a:r>
            <a:r>
              <a:rPr b="0" i="0" lang="en-US" u="none" strike="noStrike">
                <a:solidFill>
                  <a:srgbClr val="000000"/>
                </a:solidFill>
                <a:latin typeface="Arial"/>
                <a:ea typeface="Arial"/>
                <a:cs typeface="Arial"/>
                <a:sym typeface="Arial"/>
              </a:rPr>
              <a:t>Al escucharse aquel estruendo, la multitud se juntó, y se veían confundidos porque los oían hablar en su propia lengua. </a:t>
            </a:r>
            <a:r>
              <a:rPr b="1" baseline="30000" i="0" lang="en-US" u="none" strike="noStrike">
                <a:solidFill>
                  <a:srgbClr val="000000"/>
                </a:solidFill>
                <a:latin typeface="Arial"/>
                <a:ea typeface="Arial"/>
                <a:cs typeface="Arial"/>
                <a:sym typeface="Arial"/>
              </a:rPr>
              <a:t>7 </a:t>
            </a:r>
            <a:r>
              <a:rPr b="0" i="0" lang="en-US" u="none" strike="noStrike">
                <a:solidFill>
                  <a:srgbClr val="000000"/>
                </a:solidFill>
                <a:latin typeface="Arial"/>
                <a:ea typeface="Arial"/>
                <a:cs typeface="Arial"/>
                <a:sym typeface="Arial"/>
              </a:rPr>
              <a:t>Estaban atónitos y maravillados, y decían: «Fíjense: ¿acaso no son galileos todos estos que están hablando? </a:t>
            </a:r>
            <a:r>
              <a:rPr b="1" baseline="30000" i="0" lang="en-US" u="none" strike="noStrike">
                <a:solidFill>
                  <a:srgbClr val="000000"/>
                </a:solidFill>
                <a:latin typeface="Arial"/>
                <a:ea typeface="Arial"/>
                <a:cs typeface="Arial"/>
                <a:sym typeface="Arial"/>
              </a:rPr>
              <a:t>8 </a:t>
            </a:r>
            <a:r>
              <a:rPr b="0" i="0" lang="en-US" u="none" strike="noStrike">
                <a:solidFill>
                  <a:srgbClr val="000000"/>
                </a:solidFill>
                <a:latin typeface="Arial"/>
                <a:ea typeface="Arial"/>
                <a:cs typeface="Arial"/>
                <a:sym typeface="Arial"/>
              </a:rPr>
              <a:t>¿Cómo es que los oímos hablar en nuestra lengua materna? </a:t>
            </a:r>
            <a:endParaRPr/>
          </a:p>
          <a:p>
            <a:pPr indent="0" lvl="0" marL="158750" rtl="0" algn="l">
              <a:lnSpc>
                <a:spcPct val="100000"/>
              </a:lnSpc>
              <a:spcBef>
                <a:spcPts val="0"/>
              </a:spcBef>
              <a:spcAft>
                <a:spcPts val="0"/>
              </a:spcAft>
              <a:buSzPts val="1100"/>
              <a:buFont typeface="Arial"/>
              <a:buNone/>
            </a:pPr>
            <a:r>
              <a:t/>
            </a:r>
            <a:endParaRPr b="0"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9 </a:t>
            </a:r>
            <a:r>
              <a:rPr b="0" i="0" lang="en-US" u="none" strike="noStrike">
                <a:solidFill>
                  <a:srgbClr val="000000"/>
                </a:solidFill>
                <a:latin typeface="Arial"/>
                <a:ea typeface="Arial"/>
                <a:cs typeface="Arial"/>
                <a:sym typeface="Arial"/>
              </a:rPr>
              <a:t>Aquí hay partos, medos, elamitas, y los que habitamos en Mesopotamia, Judea, Capadocia, el Ponto y Asia. </a:t>
            </a:r>
            <a:r>
              <a:rPr b="1" baseline="30000" i="0" lang="en-US" u="none" strike="noStrike">
                <a:solidFill>
                  <a:srgbClr val="000000"/>
                </a:solidFill>
                <a:latin typeface="Arial"/>
                <a:ea typeface="Arial"/>
                <a:cs typeface="Arial"/>
                <a:sym typeface="Arial"/>
              </a:rPr>
              <a:t>10 </a:t>
            </a:r>
            <a:r>
              <a:rPr b="0" i="0" lang="en-US" u="none" strike="noStrike">
                <a:solidFill>
                  <a:srgbClr val="000000"/>
                </a:solidFill>
                <a:latin typeface="Arial"/>
                <a:ea typeface="Arial"/>
                <a:cs typeface="Arial"/>
                <a:sym typeface="Arial"/>
              </a:rPr>
              <a:t>Están los de Frigia y Panfilia, los de Egipto y los de las regiones de África que están más allá de Cirene. También están los romanos que viven aquí, tanto judíos como prosélitos, </a:t>
            </a:r>
            <a:r>
              <a:rPr b="1" baseline="30000" i="0" lang="en-US" u="none" strike="noStrike">
                <a:solidFill>
                  <a:srgbClr val="000000"/>
                </a:solidFill>
                <a:latin typeface="Arial"/>
                <a:ea typeface="Arial"/>
                <a:cs typeface="Arial"/>
                <a:sym typeface="Arial"/>
              </a:rPr>
              <a:t>11 </a:t>
            </a:r>
            <a:r>
              <a:rPr b="0" i="0" lang="en-US" u="none" strike="noStrike">
                <a:solidFill>
                  <a:srgbClr val="000000"/>
                </a:solidFill>
                <a:latin typeface="Arial"/>
                <a:ea typeface="Arial"/>
                <a:cs typeface="Arial"/>
                <a:sym typeface="Arial"/>
              </a:rPr>
              <a:t>y cretenses y árabes, ¡y todos los escuchamos hablar en nuestra lengua acerca de las maravillas de Dios!» </a:t>
            </a:r>
            <a:endParaRPr/>
          </a:p>
          <a:p>
            <a:pPr indent="0" lvl="0" marL="158750" rtl="0" algn="l">
              <a:lnSpc>
                <a:spcPct val="100000"/>
              </a:lnSpc>
              <a:spcBef>
                <a:spcPts val="0"/>
              </a:spcBef>
              <a:spcAft>
                <a:spcPts val="0"/>
              </a:spcAft>
              <a:buSzPts val="1100"/>
              <a:buFont typeface="Arial"/>
              <a:buNone/>
            </a:pPr>
            <a:r>
              <a:t/>
            </a:r>
            <a:endParaRPr b="0"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12 </a:t>
            </a:r>
            <a:r>
              <a:rPr b="0" i="0" lang="en-US" u="none" strike="noStrike">
                <a:solidFill>
                  <a:srgbClr val="000000"/>
                </a:solidFill>
                <a:latin typeface="Arial"/>
                <a:ea typeface="Arial"/>
                <a:cs typeface="Arial"/>
                <a:sym typeface="Arial"/>
              </a:rPr>
              <a:t>Todos ellos estaban atónitos y perplejos, y se decían unos a otros: «¿Y esto qué significa?» </a:t>
            </a:r>
            <a:r>
              <a:rPr b="1" baseline="30000" i="0" lang="en-US" u="none" strike="noStrike">
                <a:solidFill>
                  <a:srgbClr val="000000"/>
                </a:solidFill>
                <a:latin typeface="Arial"/>
                <a:ea typeface="Arial"/>
                <a:cs typeface="Arial"/>
                <a:sym typeface="Arial"/>
              </a:rPr>
              <a:t>13 </a:t>
            </a:r>
            <a:r>
              <a:rPr b="0" i="0" lang="en-US" u="none" strike="noStrike">
                <a:solidFill>
                  <a:srgbClr val="000000"/>
                </a:solidFill>
                <a:latin typeface="Arial"/>
                <a:ea typeface="Arial"/>
                <a:cs typeface="Arial"/>
                <a:sym typeface="Arial"/>
              </a:rPr>
              <a:t>Pero otros se burlaban, y decían: «¡Están borrachos!»</a:t>
            </a:r>
            <a:endParaRPr/>
          </a:p>
          <a:p>
            <a:pPr indent="0" lvl="0" marL="158750" rtl="0" algn="l">
              <a:lnSpc>
                <a:spcPct val="100000"/>
              </a:lnSpc>
              <a:spcBef>
                <a:spcPts val="0"/>
              </a:spcBef>
              <a:spcAft>
                <a:spcPts val="0"/>
              </a:spcAft>
              <a:buSzPts val="1100"/>
              <a:buFont typeface="Arial"/>
              <a:buNone/>
            </a:pPr>
            <a:r>
              <a:t/>
            </a:r>
            <a:endParaRPr b="0" i="0" u="none" strike="noStrike">
              <a:solidFill>
                <a:srgbClr val="000000"/>
              </a:solidFill>
              <a:latin typeface="Arial"/>
              <a:ea typeface="Arial"/>
              <a:cs typeface="Arial"/>
              <a:sym typeface="Arial"/>
            </a:endParaRPr>
          </a:p>
          <a:p>
            <a:pPr indent="0" lvl="0" marL="158750" rtl="0" algn="l">
              <a:lnSpc>
                <a:spcPct val="100000"/>
              </a:lnSpc>
              <a:spcBef>
                <a:spcPts val="1500"/>
              </a:spcBef>
              <a:spcAft>
                <a:spcPts val="0"/>
              </a:spcAft>
              <a:buSzPts val="1100"/>
              <a:buFont typeface="Arial"/>
              <a:buNone/>
            </a:pPr>
            <a:r>
              <a:rPr b="1" i="0" lang="en-US" u="none" strike="noStrike">
                <a:solidFill>
                  <a:srgbClr val="000000"/>
                </a:solidFill>
                <a:latin typeface="Arial"/>
                <a:ea typeface="Arial"/>
                <a:cs typeface="Arial"/>
                <a:sym typeface="Arial"/>
              </a:rPr>
              <a:t>Primer discurso de Pedro</a:t>
            </a:r>
            <a:endParaRPr/>
          </a:p>
          <a:p>
            <a:pPr indent="0" lvl="0" marL="158750" rtl="0" algn="l">
              <a:lnSpc>
                <a:spcPct val="100000"/>
              </a:lnSpc>
              <a:spcBef>
                <a:spcPts val="750"/>
              </a:spcBef>
              <a:spcAft>
                <a:spcPts val="0"/>
              </a:spcAft>
              <a:buSzPts val="1100"/>
              <a:buFont typeface="Arial"/>
              <a:buNone/>
            </a:pPr>
            <a:r>
              <a:rPr b="1" baseline="30000" i="0" lang="en-US" u="none" strike="noStrike">
                <a:solidFill>
                  <a:srgbClr val="000000"/>
                </a:solidFill>
                <a:latin typeface="Arial"/>
                <a:ea typeface="Arial"/>
                <a:cs typeface="Arial"/>
                <a:sym typeface="Arial"/>
              </a:rPr>
              <a:t>14 </a:t>
            </a:r>
            <a:r>
              <a:rPr b="0" i="0" lang="en-US" u="none" strike="noStrike">
                <a:solidFill>
                  <a:srgbClr val="000000"/>
                </a:solidFill>
                <a:latin typeface="Arial"/>
                <a:ea typeface="Arial"/>
                <a:cs typeface="Arial"/>
                <a:sym typeface="Arial"/>
              </a:rPr>
              <a:t>Entonces Pedro se puso de pie, junto con los otros once, y con potente voz dijo: «Varones judíos, y ustedes, habitantes todos de Jerusalén, sepan esto, y entiendan bien mis palabras. </a:t>
            </a:r>
            <a:r>
              <a:rPr b="1" baseline="30000" i="0" lang="en-US" u="none" strike="noStrike">
                <a:solidFill>
                  <a:srgbClr val="000000"/>
                </a:solidFill>
                <a:latin typeface="Arial"/>
                <a:ea typeface="Arial"/>
                <a:cs typeface="Arial"/>
                <a:sym typeface="Arial"/>
              </a:rPr>
              <a:t>15 </a:t>
            </a:r>
            <a:r>
              <a:rPr b="0" i="0" lang="en-US" u="none" strike="noStrike">
                <a:solidFill>
                  <a:srgbClr val="000000"/>
                </a:solidFill>
                <a:latin typeface="Arial"/>
                <a:ea typeface="Arial"/>
                <a:cs typeface="Arial"/>
                <a:sym typeface="Arial"/>
              </a:rPr>
              <a:t>Contra lo que ustedes suponen, estos hombres no están borrachos, pues apenas son las nueve de la mañana. </a:t>
            </a:r>
            <a:r>
              <a:rPr b="1" baseline="30000" i="0" lang="en-US" u="none" strike="noStrike">
                <a:solidFill>
                  <a:srgbClr val="000000"/>
                </a:solidFill>
                <a:latin typeface="Arial"/>
                <a:ea typeface="Arial"/>
                <a:cs typeface="Arial"/>
                <a:sym typeface="Arial"/>
              </a:rPr>
              <a:t>1</a:t>
            </a:r>
            <a:endParaRPr/>
          </a:p>
          <a:p>
            <a:pPr indent="0" lvl="0" marL="158750" rtl="0" algn="l">
              <a:lnSpc>
                <a:spcPct val="100000"/>
              </a:lnSpc>
              <a:spcBef>
                <a:spcPts val="0"/>
              </a:spcBef>
              <a:spcAft>
                <a:spcPts val="0"/>
              </a:spcAft>
              <a:buSzPts val="1100"/>
              <a:buFont typeface="Arial"/>
              <a:buNone/>
            </a:pPr>
            <a:r>
              <a:t/>
            </a:r>
            <a:endParaRPr b="1" baseline="3000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6 </a:t>
            </a:r>
            <a:r>
              <a:rPr b="0" i="0" lang="en-US" u="none" strike="noStrike">
                <a:solidFill>
                  <a:srgbClr val="000000"/>
                </a:solidFill>
                <a:latin typeface="Arial"/>
                <a:ea typeface="Arial"/>
                <a:cs typeface="Arial"/>
                <a:sym typeface="Arial"/>
              </a:rPr>
              <a:t>Más bien, esto es lo que dijo el profeta Joel:</a:t>
            </a:r>
            <a:endParaRPr/>
          </a:p>
          <a:p>
            <a:pPr indent="0" lvl="0" marL="158750" rtl="0" algn="l">
              <a:lnSpc>
                <a:spcPct val="100000"/>
              </a:lnSpc>
              <a:spcBef>
                <a:spcPts val="0"/>
              </a:spcBef>
              <a:spcAft>
                <a:spcPts val="0"/>
              </a:spcAft>
              <a:buSzPts val="1100"/>
              <a:buFont typeface="Arial"/>
              <a:buNone/>
            </a:pPr>
            <a:r>
              <a:t/>
            </a:r>
            <a:endParaRPr b="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17 </a:t>
            </a:r>
            <a:r>
              <a:rPr b="0" i="0" lang="en-US" u="none" strike="noStrike">
                <a:solidFill>
                  <a:srgbClr val="000000"/>
                </a:solidFill>
                <a:latin typeface="Arial"/>
                <a:ea typeface="Arial"/>
                <a:cs typeface="Arial"/>
                <a:sym typeface="Arial"/>
              </a:rPr>
              <a:t>»Dios ha dicho: En los últimos días derramaré de mi Espíritu sobre toda la humanidad. Los hijos y las hijas de ustedes profetizarán; sus jóvenes tendrán visiones</a:t>
            </a:r>
            <a:br>
              <a:rPr b="0" i="0" lang="en-US" u="none" strike="noStrike">
                <a:solidFill>
                  <a:srgbClr val="000000"/>
                </a:solidFill>
                <a:latin typeface="Arial"/>
                <a:ea typeface="Arial"/>
                <a:cs typeface="Arial"/>
                <a:sym typeface="Arial"/>
              </a:rPr>
            </a:br>
            <a:r>
              <a:rPr b="0" i="0" lang="en-US" u="none" strike="noStrike">
                <a:solidFill>
                  <a:srgbClr val="000000"/>
                </a:solidFill>
                <a:latin typeface="Arial"/>
                <a:ea typeface="Arial"/>
                <a:cs typeface="Arial"/>
                <a:sym typeface="Arial"/>
              </a:rPr>
              <a:t>y sus ancianos tendrán sueños.</a:t>
            </a:r>
            <a:br>
              <a:rPr b="0" i="0" lang="en-US" u="none" strike="noStrike">
                <a:solidFill>
                  <a:srgbClr val="000000"/>
                </a:solidFill>
                <a:latin typeface="Arial"/>
                <a:ea typeface="Arial"/>
                <a:cs typeface="Arial"/>
                <a:sym typeface="Arial"/>
              </a:rPr>
            </a:br>
            <a:endParaRPr b="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18 </a:t>
            </a:r>
            <a:r>
              <a:rPr b="0" i="0" lang="en-US" u="none" strike="noStrike">
                <a:solidFill>
                  <a:srgbClr val="000000"/>
                </a:solidFill>
                <a:latin typeface="Arial"/>
                <a:ea typeface="Arial"/>
                <a:cs typeface="Arial"/>
                <a:sym typeface="Arial"/>
              </a:rPr>
              <a:t>En esos días derramaré de mi Espíritu sobre mis siervos y mis siervas, y también profetizarán.</a:t>
            </a:r>
            <a:br>
              <a:rPr b="0" i="0" lang="en-US" u="none" strike="noStrike">
                <a:solidFill>
                  <a:srgbClr val="000000"/>
                </a:solidFill>
                <a:latin typeface="Arial"/>
                <a:ea typeface="Arial"/>
                <a:cs typeface="Arial"/>
                <a:sym typeface="Arial"/>
              </a:rPr>
            </a:br>
            <a:endParaRPr b="0" i="0" u="none" strike="noStrike">
              <a:solidFill>
                <a:srgbClr val="000000"/>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baseline="30000" i="0" lang="en-US" u="none" strike="noStrike">
                <a:solidFill>
                  <a:srgbClr val="000000"/>
                </a:solidFill>
                <a:latin typeface="Arial"/>
                <a:ea typeface="Arial"/>
                <a:cs typeface="Arial"/>
                <a:sym typeface="Arial"/>
              </a:rPr>
              <a:t>19 </a:t>
            </a:r>
            <a:r>
              <a:rPr b="0" i="0" lang="en-US" u="none" strike="noStrike">
                <a:solidFill>
                  <a:srgbClr val="000000"/>
                </a:solidFill>
                <a:latin typeface="Arial"/>
                <a:ea typeface="Arial"/>
                <a:cs typeface="Arial"/>
                <a:sym typeface="Arial"/>
              </a:rPr>
              <a:t>Haré prodigios en el cielo, y en la tierra se verán señales de sangre, de fuego y de vapor de humo. </a:t>
            </a:r>
            <a:r>
              <a:rPr b="1" baseline="30000" i="0" lang="en-US" u="none" strike="noStrike">
                <a:solidFill>
                  <a:srgbClr val="000000"/>
                </a:solidFill>
                <a:latin typeface="Arial"/>
                <a:ea typeface="Arial"/>
                <a:cs typeface="Arial"/>
                <a:sym typeface="Arial"/>
              </a:rPr>
              <a:t>20 </a:t>
            </a:r>
            <a:r>
              <a:rPr b="0" i="0" lang="en-US" u="none" strike="noStrike">
                <a:solidFill>
                  <a:srgbClr val="000000"/>
                </a:solidFill>
                <a:latin typeface="Arial"/>
                <a:ea typeface="Arial"/>
                <a:cs typeface="Arial"/>
                <a:sym typeface="Arial"/>
              </a:rPr>
              <a:t>El sol se oscurecerá, la luna se pondrá roja como sangre,</a:t>
            </a:r>
            <a:br>
              <a:rPr b="0" i="0" lang="en-US" u="none" strike="noStrike">
                <a:solidFill>
                  <a:srgbClr val="000000"/>
                </a:solidFill>
                <a:latin typeface="Arial"/>
                <a:ea typeface="Arial"/>
                <a:cs typeface="Arial"/>
                <a:sym typeface="Arial"/>
              </a:rPr>
            </a:br>
            <a:r>
              <a:rPr b="0" i="0" lang="en-US" u="none" strike="noStrike">
                <a:solidFill>
                  <a:srgbClr val="000000"/>
                </a:solidFill>
                <a:latin typeface="Arial"/>
                <a:ea typeface="Arial"/>
                <a:cs typeface="Arial"/>
                <a:sym typeface="Arial"/>
              </a:rPr>
              <a:t>antes de que llegue el día del Señor y se muestre en toda su grandeza. </a:t>
            </a:r>
            <a:r>
              <a:rPr b="1" baseline="30000" i="0" lang="en-US" u="none" strike="noStrike">
                <a:solidFill>
                  <a:srgbClr val="000000"/>
                </a:solidFill>
                <a:latin typeface="Arial"/>
                <a:ea typeface="Arial"/>
                <a:cs typeface="Arial"/>
                <a:sym typeface="Arial"/>
              </a:rPr>
              <a:t>21 </a:t>
            </a:r>
            <a:r>
              <a:rPr b="0" i="0" lang="en-US" u="none" strike="noStrike">
                <a:solidFill>
                  <a:srgbClr val="000000"/>
                </a:solidFill>
                <a:latin typeface="Arial"/>
                <a:ea typeface="Arial"/>
                <a:cs typeface="Arial"/>
                <a:sym typeface="Arial"/>
              </a:rPr>
              <a:t>Y todo el que invoque el nombre del Señor será salvo.</a:t>
            </a:r>
            <a:endParaRPr/>
          </a:p>
          <a:p>
            <a:pPr indent="0" lvl="0" marL="0" rtl="0" algn="l">
              <a:lnSpc>
                <a:spcPct val="100000"/>
              </a:lnSpc>
              <a:spcBef>
                <a:spcPts val="1000"/>
              </a:spcBef>
              <a:spcAft>
                <a:spcPts val="0"/>
              </a:spcAft>
              <a:buSzPts val="1100"/>
              <a:buNone/>
            </a:pPr>
            <a:r>
              <a:t/>
            </a:r>
            <a:endParaRPr b="0">
              <a:solidFill>
                <a:schemeClr val="dk1"/>
              </a:solidFill>
              <a:latin typeface="Calibri"/>
              <a:ea typeface="Calibri"/>
              <a:cs typeface="Calibri"/>
              <a:sym typeface="Calibri"/>
            </a:endParaRPr>
          </a:p>
        </p:txBody>
      </p:sp>
      <p:sp>
        <p:nvSpPr>
          <p:cNvPr id="177" name="Google Shape;17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6ba99a7413_0_4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3. Considerar.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i="1" lang="en-US" sz="1800">
                <a:solidFill>
                  <a:srgbClr val="00B050"/>
                </a:solidFill>
                <a:latin typeface="Calibri"/>
                <a:ea typeface="Calibri"/>
                <a:cs typeface="Calibri"/>
                <a:sym typeface="Calibri"/>
              </a:rPr>
              <a:t>El considerar es el tercer paso de Las Cuatro C. En este paso, consideramos los detalles de la historia bíblica utilizando seis preguntas. Deseamos entender las palabras que Dios nos ha dado antes de aplicarlas a</a:t>
            </a:r>
            <a:r>
              <a:rPr lang="en-US" sz="1800">
                <a:solidFill>
                  <a:srgbClr val="00B050"/>
                </a:solidFill>
                <a:latin typeface="Calibri"/>
                <a:ea typeface="Calibri"/>
                <a:cs typeface="Calibri"/>
                <a:sym typeface="Calibri"/>
              </a:rPr>
              <a:t> la vida personal. Comparta las siguientes 6 preguntas e Invita respuestas de los estudiantes. </a:t>
            </a:r>
            <a:endParaRPr sz="1800">
              <a:latin typeface="Calibri"/>
              <a:ea typeface="Calibri"/>
              <a:cs typeface="Calibri"/>
              <a:sym typeface="Calibri"/>
            </a:endParaRPr>
          </a:p>
          <a:p>
            <a:pPr indent="0" lvl="0" marL="228600" marR="171450" rtl="0" algn="l">
              <a:lnSpc>
                <a:spcPct val="100000"/>
              </a:lnSpc>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p:txBody>
      </p:sp>
      <p:sp>
        <p:nvSpPr>
          <p:cNvPr id="183" name="Google Shape;183;g26ba99a7413_0_4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Calibri"/>
              <a:buAutoNum type="arabicPeriod"/>
            </a:pPr>
            <a:r>
              <a:rPr lang="en-US" sz="1800">
                <a:latin typeface="Calibri"/>
                <a:ea typeface="Calibri"/>
                <a:cs typeface="Calibri"/>
                <a:sym typeface="Calibri"/>
              </a:rPr>
              <a:t>¿Quiénes son los personajes de esta historia?</a:t>
            </a:r>
            <a:endParaRPr/>
          </a:p>
          <a:p>
            <a:pPr indent="-273050" lvl="0" marL="34290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2 “Todos ellos” = los 12 discípulos, tal vez con las mujeres que seguían a Jesús y María y los hermanos (Hechos 1:13). Matías había tomado el lugar de Judas Iscariote, el traicionero.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4 El Espíritu Santo</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9-11 Judíos piadosos, que vivían en Jerusalén, pero procedentes de “todas las naciones conocidas”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14 Pedro</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16-18 El Profeta Joel; Dios, toda la humanidad, hijos e hijas, jóvenes, ancianos, siervos y siervas </a:t>
            </a:r>
            <a:endParaRPr sz="18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194" name="Google Shape;19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9-11 Judíos piadosos, que vivían en Jerusalén, pero procedentes de “todas las naciones conocidas” </a:t>
            </a:r>
            <a:endParaRPr sz="18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206" name="Google Shape;206;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100">
                <a:latin typeface="Calibri"/>
                <a:ea typeface="Calibri"/>
                <a:cs typeface="Calibri"/>
                <a:sym typeface="Calibri"/>
              </a:rPr>
              <a:t>2. ¿Cuáles son los objetos de esta historia? </a:t>
            </a:r>
            <a:endParaRPr/>
          </a:p>
          <a:p>
            <a:pPr indent="0" lvl="0" marL="0" marR="0" rtl="0" algn="l">
              <a:lnSpc>
                <a:spcPct val="100000"/>
              </a:lnSpc>
              <a:spcBef>
                <a:spcPts val="0"/>
              </a:spcBef>
              <a:spcAft>
                <a:spcPts val="0"/>
              </a:spcAft>
              <a:buSzPts val="1100"/>
              <a:buFont typeface="Arial"/>
              <a:buNone/>
            </a:pPr>
            <a:r>
              <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V. 2 El estruendo como de un fuerte viento</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V. 2 La casa donde estaban reunidos</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V. 3 Lenguas como de fuego que se repartieron y se posaron sobre cada uno de ellos (¿Sobre los 12? ¿Sobre los otros discípulos también? No lo sabemos.)</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Recuerden que Juan el Bautista había predicho años antes que Jesús bautizaría “con el Espíritu Santo y con fuego” (Mateo 3:11; Lucas 3:16). </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Los prodigios y señales que se mencionan en 19-20: sangre, fuego, vapor de humo, el sol se oscurecerá, la luna se pone roja</a:t>
            </a:r>
            <a:endParaRPr sz="11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219" name="Google Shape;21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3. ¿Dónde ocurrió la historia?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V.2 En una casa</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5 En Jerusalén</a:t>
            </a:r>
            <a:endParaRPr sz="1800">
              <a:latin typeface="Calibri"/>
              <a:ea typeface="Calibri"/>
              <a:cs typeface="Calibri"/>
              <a:sym typeface="Calibri"/>
            </a:endParaRPr>
          </a:p>
          <a:p>
            <a:pPr indent="0" lvl="0" marL="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231" name="Google Shape;23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4. ¿Cuándo ocurrió la historia?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V.1 Es domingo, el día de Pentecostés, el día 50 después de la Pascua</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15 Son las 9 de la mañana</a:t>
            </a:r>
            <a:endParaRPr sz="18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243" name="Google Shape;24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5. ¿Cuál es el problema?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¿Cómo es posible que unos galileos que no tienen muchos estudios están hablando idiomas que nunca han estudiado?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Jesús había prometido enviarles el Espíritu Santo y estaban en la espera. </a:t>
            </a:r>
            <a:endParaRPr sz="18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255" name="Google Shape;255;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387350" marR="0" rtl="0" algn="l">
              <a:lnSpc>
                <a:spcPct val="100000"/>
              </a:lnSpc>
              <a:spcBef>
                <a:spcPts val="0"/>
              </a:spcBef>
              <a:spcAft>
                <a:spcPts val="0"/>
              </a:spcAft>
              <a:buSzPts val="1100"/>
              <a:buFont typeface="Calibri"/>
              <a:buNone/>
            </a:pPr>
            <a:r>
              <a:rPr lang="en-US" sz="1800">
                <a:latin typeface="Calibri"/>
                <a:ea typeface="Calibri"/>
                <a:cs typeface="Calibri"/>
                <a:sym typeface="Calibri"/>
              </a:rPr>
              <a:t>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6. ¿Se resuelve el problema? ¿Cómo?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El Espíritu Santo les da la habilidad milagrosa de proclamar la Palabra de Dios en lenguas maternas de la gente presente. </a:t>
            </a:r>
            <a:endParaRPr sz="1800">
              <a:latin typeface="Calibri"/>
              <a:ea typeface="Calibri"/>
              <a:cs typeface="Calibri"/>
              <a:sym typeface="Calibri"/>
            </a:endParaRPr>
          </a:p>
          <a:p>
            <a:pPr indent="0" lvl="0" marL="0" marR="17145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267" name="Google Shape;26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100">
                <a:solidFill>
                  <a:srgbClr val="000000"/>
                </a:solidFill>
                <a:latin typeface="Calibri"/>
                <a:ea typeface="Calibri"/>
                <a:cs typeface="Calibri"/>
                <a:sym typeface="Calibri"/>
              </a:rPr>
              <a:t>2. Introducción breve a Lección 2</a:t>
            </a:r>
            <a:endParaRPr/>
          </a:p>
          <a:p>
            <a:pPr indent="0" lvl="0" marL="0" marR="0" rtl="0" algn="l">
              <a:lnSpc>
                <a:spcPct val="100000"/>
              </a:lnSpc>
              <a:spcBef>
                <a:spcPts val="0"/>
              </a:spcBef>
              <a:spcAft>
                <a:spcPts val="0"/>
              </a:spcAft>
              <a:buSzPts val="1100"/>
              <a:buFont typeface="Arial"/>
              <a:buNone/>
            </a:pPr>
            <a:r>
              <a:t/>
            </a:r>
            <a:endParaRPr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100">
                <a:solidFill>
                  <a:srgbClr val="000000"/>
                </a:solidFill>
                <a:latin typeface="Calibri"/>
                <a:ea typeface="Calibri"/>
                <a:cs typeface="Calibri"/>
                <a:sym typeface="Calibri"/>
              </a:rPr>
              <a:t>Hoy vamos a estudiar el día de Pentecostés, registrado en Hechos capítulo 2. En esta fiesta, gente de diferentes países se reunía en Jerusalén y muchos fueron testigos del cumplimiento de la promesa de Jesús sobre la llegada del Espíritu Santo. El consolador, el Espíritu Santo, llegó a los discípulos de manera maravillosa y con un propósito especial. </a:t>
            </a:r>
            <a:endParaRPr sz="11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88" name="Google Shape;8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6ba99a7413_0_5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4. Consolidar</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i="1" lang="en-US" sz="1800">
                <a:solidFill>
                  <a:srgbClr val="00B050"/>
                </a:solidFill>
                <a:latin typeface="Calibri"/>
                <a:ea typeface="Calibri"/>
                <a:cs typeface="Calibri"/>
                <a:sym typeface="Calibri"/>
              </a:rPr>
              <a:t>El Consolidar es el cuarto paso de Las Cuatro Cs. Este paso incluye cuatro preguntas para aplicar la Palabra de Dios a nuestros corazones y a nuestras vidas. Comparta las siguientes 4 preguntas e Invita respuestas de los estudiantes.</a:t>
            </a:r>
            <a:r>
              <a:rPr lang="en-US" sz="1800">
                <a:solidFill>
                  <a:srgbClr val="00B050"/>
                </a:solidFill>
                <a:latin typeface="Calibri"/>
                <a:ea typeface="Calibri"/>
                <a:cs typeface="Calibri"/>
                <a:sym typeface="Calibri"/>
              </a:rPr>
              <a:t> </a:t>
            </a:r>
            <a:endParaRPr sz="1800">
              <a:latin typeface="Calibri"/>
              <a:ea typeface="Calibri"/>
              <a:cs typeface="Calibri"/>
              <a:sym typeface="Calibri"/>
            </a:endParaRPr>
          </a:p>
          <a:p>
            <a:pPr indent="0" lvl="0" marL="228600" rtl="0" algn="l">
              <a:lnSpc>
                <a:spcPct val="100000"/>
              </a:lnSpc>
              <a:spcBef>
                <a:spcPts val="0"/>
              </a:spcBef>
              <a:spcAft>
                <a:spcPts val="600"/>
              </a:spcAft>
              <a:buClr>
                <a:schemeClr val="dk1"/>
              </a:buClr>
              <a:buSzPts val="1100"/>
              <a:buFont typeface="Arial"/>
              <a:buNone/>
            </a:pPr>
            <a:r>
              <a:t/>
            </a:r>
            <a:endParaRPr/>
          </a:p>
        </p:txBody>
      </p:sp>
      <p:sp>
        <p:nvSpPr>
          <p:cNvPr id="279" name="Google Shape;279;g26ba99a7413_0_5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Calibri"/>
              <a:buAutoNum type="arabicPeriod"/>
            </a:pPr>
            <a:r>
              <a:rPr lang="en-US" sz="1800">
                <a:latin typeface="Calibri"/>
                <a:ea typeface="Calibri"/>
                <a:cs typeface="Calibri"/>
                <a:sym typeface="Calibri"/>
              </a:rPr>
              <a:t>¿Cuál es el punto principal de la historia?</a:t>
            </a:r>
            <a:endParaRPr/>
          </a:p>
          <a:p>
            <a:pPr indent="-273050" lvl="0" marL="34290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17145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Jesús derrama su Espíritu Santo sobre sus discípulos de manera milagrosa para que proclamen su palabra a la gente presente de muchas naciones. </a:t>
            </a:r>
            <a:endParaRPr sz="1800">
              <a:latin typeface="Calibri"/>
              <a:ea typeface="Calibri"/>
              <a:cs typeface="Calibri"/>
              <a:sym typeface="Calibri"/>
            </a:endParaRPr>
          </a:p>
          <a:p>
            <a:pPr indent="0" lvl="0" marL="0" rtl="0" algn="l">
              <a:lnSpc>
                <a:spcPct val="100000"/>
              </a:lnSpc>
              <a:spcBef>
                <a:spcPts val="1200"/>
              </a:spcBef>
              <a:spcAft>
                <a:spcPts val="0"/>
              </a:spcAft>
              <a:buSzPts val="1100"/>
              <a:buNone/>
            </a:pPr>
            <a:r>
              <a:t/>
            </a:r>
            <a:endParaRPr>
              <a:solidFill>
                <a:schemeClr val="dk1"/>
              </a:solidFill>
              <a:latin typeface="Calibri"/>
              <a:ea typeface="Calibri"/>
              <a:cs typeface="Calibri"/>
              <a:sym typeface="Calibri"/>
            </a:endParaRPr>
          </a:p>
        </p:txBody>
      </p:sp>
      <p:sp>
        <p:nvSpPr>
          <p:cNvPr id="290" name="Google Shape;29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2. ¿Qué pecado veo en esta historia y confieso en mi vida?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A veces nos gana la timidez y la cobardía</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O solo queremos predicar la palabra a nuestra propia gente, y no a la gente de otros pueblos y razas.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Hoy en día entendemos mal el propósito del día de Pentecostés, y somos tentados a considerar “un balbuceo” como el Espíritu, cuando claramente no lo es. </a:t>
            </a:r>
            <a:endParaRPr sz="1800">
              <a:latin typeface="Calibri"/>
              <a:ea typeface="Calibri"/>
              <a:cs typeface="Calibri"/>
              <a:sym typeface="Calibri"/>
            </a:endParaRPr>
          </a:p>
          <a:p>
            <a:pPr indent="0" lvl="0" marL="0" marR="171450" rtl="0" algn="l">
              <a:lnSpc>
                <a:spcPct val="100000"/>
              </a:lnSpc>
              <a:spcBef>
                <a:spcPts val="600"/>
              </a:spcBef>
              <a:spcAft>
                <a:spcPts val="0"/>
              </a:spcAft>
              <a:buSzPts val="1100"/>
              <a:buNone/>
            </a:pPr>
            <a:r>
              <a:t/>
            </a:r>
            <a:endParaRPr>
              <a:solidFill>
                <a:schemeClr val="dk1"/>
              </a:solidFill>
              <a:latin typeface="Calibri"/>
              <a:ea typeface="Calibri"/>
              <a:cs typeface="Calibri"/>
              <a:sym typeface="Calibri"/>
            </a:endParaRPr>
          </a:p>
        </p:txBody>
      </p:sp>
      <p:sp>
        <p:nvSpPr>
          <p:cNvPr id="302" name="Google Shape;302;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3. ¿En qué versos y palabras de esta historia veo el amor de Dios hacía mí?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Imagínese. Hace 50 días, estaban encerrados por miedo a los judíos. Pedro se había negado al Señor. Los doce habían abandonado a Jesús en Getsemaní. Que amor les tuvo Dios. No los rechazó. Amó a los suyos. A nosotros también. Por causa de Cristo, Dios no nos rechaza.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A los “hombres de poca fe,” a los “miedosos,” les envía al Espíritu Santo con poder y dones espirituales. Dios nos consuela, fortalece, empodera para proclamar las buenas nuevas, y produce buenos frutos en nosotros, todo por medio de su Espíritu Santo. Derrama su Espíritu Santo sobre sus siervos y siervas para que compartan la palabra de Dios.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Que interesante. El día en que festejan las primicias de la cosecha, ¿estamos viendo las primicias espirituales de la cosecha del evangelio de Jesucristo resucitado? Damos gracias a Dios porque cuando nosotros sembramos la palabra, también “cosechamos” espiritualmente, refiriéndonos a los que escuchan la palabra y la creen por obra del Espíritu.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En el día del Señor, “Todo el que invoque el nombre del Señor será salvo.” Dios ama a toda la humanidad, sin discriminar. Dios quiere que su palabra se predique en cada lengua. </a:t>
            </a:r>
            <a:endParaRPr sz="1800">
              <a:latin typeface="Calibri"/>
              <a:ea typeface="Calibri"/>
              <a:cs typeface="Calibri"/>
              <a:sym typeface="Calibri"/>
            </a:endParaRPr>
          </a:p>
          <a:p>
            <a:pPr indent="-228600" lvl="0" marL="914400" marR="171450" rtl="0" algn="l">
              <a:lnSpc>
                <a:spcPct val="100000"/>
              </a:lnSpc>
              <a:spcBef>
                <a:spcPts val="0"/>
              </a:spcBef>
              <a:spcAft>
                <a:spcPts val="0"/>
              </a:spcAft>
              <a:buClr>
                <a:schemeClr val="dk1"/>
              </a:buClr>
              <a:buSzPts val="1100"/>
              <a:buFont typeface="Calibri"/>
              <a:buNone/>
            </a:pPr>
            <a:r>
              <a:t/>
            </a:r>
            <a:endParaRPr>
              <a:solidFill>
                <a:schemeClr val="dk1"/>
              </a:solidFill>
              <a:latin typeface="Calibri"/>
              <a:ea typeface="Calibri"/>
              <a:cs typeface="Calibri"/>
              <a:sym typeface="Calibri"/>
            </a:endParaRPr>
          </a:p>
        </p:txBody>
      </p:sp>
      <p:sp>
        <p:nvSpPr>
          <p:cNvPr id="314" name="Google Shape;31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4. ¿Qué pediré que Dios obre en mí para poner en práctica su Palabra?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171450" rtl="0" algn="l">
              <a:lnSpc>
                <a:spcPct val="107000"/>
              </a:lnSpc>
              <a:spcBef>
                <a:spcPts val="0"/>
              </a:spcBef>
              <a:spcAft>
                <a:spcPts val="0"/>
              </a:spcAft>
              <a:buSzPts val="1100"/>
              <a:buFont typeface="Noto Sans Symbols"/>
              <a:buChar char="∙"/>
            </a:pPr>
            <a:r>
              <a:rPr lang="en-US" sz="1800">
                <a:latin typeface="Calibri"/>
                <a:ea typeface="Calibri"/>
                <a:cs typeface="Calibri"/>
                <a:sym typeface="Calibri"/>
              </a:rPr>
              <a:t>A invocar el nombre del Señor para la salvación – a recurrir a la promesa de Dios del perdón y confiar en él para la liberación del pecado y de la condenación eterna. </a:t>
            </a:r>
            <a:endParaRPr sz="1800">
              <a:latin typeface="Calibri"/>
              <a:ea typeface="Calibri"/>
              <a:cs typeface="Calibri"/>
              <a:sym typeface="Calibri"/>
            </a:endParaRPr>
          </a:p>
          <a:p>
            <a:pPr indent="-342900" lvl="0" marL="342900" marR="171450" rtl="0" algn="l">
              <a:lnSpc>
                <a:spcPct val="107000"/>
              </a:lnSpc>
              <a:spcBef>
                <a:spcPts val="1000"/>
              </a:spcBef>
              <a:spcAft>
                <a:spcPts val="0"/>
              </a:spcAft>
              <a:buSzPts val="1100"/>
              <a:buFont typeface="Noto Sans Symbols"/>
              <a:buChar char="∙"/>
            </a:pPr>
            <a:r>
              <a:rPr lang="en-US" sz="1800">
                <a:latin typeface="Calibri"/>
                <a:ea typeface="Calibri"/>
                <a:cs typeface="Calibri"/>
                <a:sym typeface="Calibri"/>
              </a:rPr>
              <a:t>A predicar la palabra de Dios a los que están cerca y lejos. A participar en la obra misionera y apoyarla de cualquier manera posible para que todos escuchen la palabra de Dios en su propia lengua.</a:t>
            </a:r>
            <a:endParaRPr sz="1800">
              <a:latin typeface="Calibri"/>
              <a:ea typeface="Calibri"/>
              <a:cs typeface="Calibri"/>
              <a:sym typeface="Calibri"/>
            </a:endParaRPr>
          </a:p>
          <a:p>
            <a:pPr indent="-228600" lvl="0" marL="914400" marR="171450" rtl="0" algn="l">
              <a:lnSpc>
                <a:spcPct val="100000"/>
              </a:lnSpc>
              <a:spcBef>
                <a:spcPts val="1000"/>
              </a:spcBef>
              <a:spcAft>
                <a:spcPts val="0"/>
              </a:spcAft>
              <a:buClr>
                <a:schemeClr val="dk1"/>
              </a:buClr>
              <a:buSzPts val="1100"/>
              <a:buFont typeface="Calibri"/>
              <a:buNone/>
            </a:pPr>
            <a:r>
              <a:t/>
            </a:r>
            <a:endParaRPr>
              <a:solidFill>
                <a:schemeClr val="dk1"/>
              </a:solidFill>
              <a:latin typeface="Calibri"/>
              <a:ea typeface="Calibri"/>
              <a:cs typeface="Calibri"/>
              <a:sym typeface="Calibri"/>
            </a:endParaRPr>
          </a:p>
        </p:txBody>
      </p:sp>
      <p:sp>
        <p:nvSpPr>
          <p:cNvPr id="326" name="Google Shape;326;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b="0" lang="en-US" sz="1100">
                <a:solidFill>
                  <a:srgbClr val="000000"/>
                </a:solidFill>
                <a:latin typeface="Calibri"/>
                <a:ea typeface="Calibri"/>
                <a:cs typeface="Calibri"/>
                <a:sym typeface="Calibri"/>
              </a:rPr>
              <a:t>1. Usar el método de las Cuatro “C” para leer y entender Hechos 2:1-21.</a:t>
            </a:r>
            <a:endParaRPr b="0"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b="1" lang="en-US" sz="1100">
                <a:solidFill>
                  <a:srgbClr val="000000"/>
                </a:solidFill>
                <a:latin typeface="Calibri"/>
                <a:ea typeface="Calibri"/>
                <a:cs typeface="Calibri"/>
                <a:sym typeface="Calibri"/>
              </a:rPr>
              <a:t>2. Identificar el propósito de Pentecostés en Hechos 2. </a:t>
            </a:r>
            <a:endParaRPr b="1"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100">
                <a:solidFill>
                  <a:srgbClr val="000000"/>
                </a:solidFill>
                <a:latin typeface="Calibri"/>
                <a:ea typeface="Calibri"/>
                <a:cs typeface="Calibri"/>
                <a:sym typeface="Calibri"/>
              </a:rPr>
              <a:t>3. Examinar lo que dice la Biblia sobre el don de hablar en lenguas. </a:t>
            </a:r>
            <a:endParaRPr sz="1100">
              <a:latin typeface="Calibri"/>
              <a:ea typeface="Calibri"/>
              <a:cs typeface="Calibri"/>
              <a:sym typeface="Calibri"/>
            </a:endParaRPr>
          </a:p>
          <a:p>
            <a:pPr indent="0" lvl="0" marL="0" marR="0" rtl="0" algn="l">
              <a:lnSpc>
                <a:spcPct val="100000"/>
              </a:lnSpc>
              <a:spcBef>
                <a:spcPts val="0"/>
              </a:spcBef>
              <a:spcAft>
                <a:spcPts val="0"/>
              </a:spcAft>
              <a:buSzPts val="1100"/>
              <a:buFont typeface="Arial"/>
              <a:buNone/>
            </a:pPr>
            <a:r>
              <a:t/>
            </a:r>
            <a:endParaRPr/>
          </a:p>
        </p:txBody>
      </p:sp>
      <p:sp>
        <p:nvSpPr>
          <p:cNvPr id="338" name="Google Shape;33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¿Cuál es el propósito del día de Pentecostés en Hechos 2?</a:t>
            </a:r>
            <a:r>
              <a:rPr b="1" lang="en-US" sz="1800">
                <a:latin typeface="Calibri"/>
                <a:ea typeface="Calibri"/>
                <a:cs typeface="Calibri"/>
                <a:sym typeface="Calibri"/>
              </a:rPr>
              <a:t> </a:t>
            </a:r>
            <a:r>
              <a:rPr lang="en-US" sz="1800">
                <a:solidFill>
                  <a:srgbClr val="00B050"/>
                </a:solidFill>
                <a:latin typeface="Calibri"/>
                <a:ea typeface="Calibri"/>
                <a:cs typeface="Calibri"/>
                <a:sym typeface="Calibri"/>
              </a:rPr>
              <a:t>(Pregunta #2 del Proyecto Final) </a:t>
            </a:r>
            <a:r>
              <a:rPr lang="en-US" sz="1800">
                <a:latin typeface="Calibri"/>
                <a:ea typeface="Calibri"/>
                <a:cs typeface="Calibri"/>
                <a:sym typeface="Calibri"/>
              </a:rPr>
              <a:t> </a:t>
            </a:r>
            <a:endParaRPr sz="18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357" name="Google Shape;35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c7cd4f111b_0_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Cuál es el propósito del día de Pentecostés en Hechos 2?</a:t>
            </a:r>
            <a:r>
              <a:rPr b="1" lang="en-US" sz="1800">
                <a:latin typeface="Calibri"/>
                <a:ea typeface="Calibri"/>
                <a:cs typeface="Calibri"/>
                <a:sym typeface="Calibri"/>
              </a:rPr>
              <a:t> </a:t>
            </a:r>
            <a:r>
              <a:rPr lang="en-US" sz="1800">
                <a:solidFill>
                  <a:srgbClr val="00B050"/>
                </a:solidFill>
                <a:latin typeface="Calibri"/>
                <a:ea typeface="Calibri"/>
                <a:cs typeface="Calibri"/>
                <a:sym typeface="Calibri"/>
              </a:rPr>
              <a:t>(Pregunta #2 del Proyecto Final) </a:t>
            </a:r>
            <a:r>
              <a:rPr lang="en-US" sz="1800">
                <a:latin typeface="Calibri"/>
                <a:ea typeface="Calibri"/>
                <a:cs typeface="Calibri"/>
                <a:sym typeface="Calibri"/>
              </a:rPr>
              <a:t>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El propósito del día de Pentecostés: Jesús derrama su Espíritu Santo sobre sus discípulos de manera milagrosa para que proclamen su palabra a la gente presente de muchas naciones. </a:t>
            </a:r>
            <a:endParaRPr sz="1800">
              <a:latin typeface="Calibri"/>
              <a:ea typeface="Calibri"/>
              <a:cs typeface="Calibri"/>
              <a:sym typeface="Calibri"/>
            </a:endParaRPr>
          </a:p>
          <a:p>
            <a:pPr indent="0" lvl="0" marL="0" rtl="0" algn="l">
              <a:lnSpc>
                <a:spcPct val="100000"/>
              </a:lnSpc>
              <a:spcBef>
                <a:spcPts val="1000"/>
              </a:spcBef>
              <a:spcAft>
                <a:spcPts val="1000"/>
              </a:spcAft>
              <a:buSzPts val="1100"/>
              <a:buNone/>
            </a:pPr>
            <a:r>
              <a:t/>
            </a:r>
            <a:endParaRPr b="1">
              <a:solidFill>
                <a:schemeClr val="dk1"/>
              </a:solidFill>
              <a:latin typeface="Calibri"/>
              <a:ea typeface="Calibri"/>
              <a:cs typeface="Calibri"/>
              <a:sym typeface="Calibri"/>
            </a:endParaRPr>
          </a:p>
        </p:txBody>
      </p:sp>
      <p:sp>
        <p:nvSpPr>
          <p:cNvPr id="363" name="Google Shape;363;g2c7cd4f111b_0_1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6e56d05998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Hechos 1:4,5 No se alejen de Jerusalén, sino esperen la promesa del Padre… ustedes serán bautizados con el Espíritu Santo</a:t>
            </a:r>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Hechos 1:8 Pero, cuando venga el Espíritu Santo sobre ustedes, recibirán poder y serán mis testigos tanto en Jerusalén como en toda Judea y Samaria, y hasta los confines de la tierra. </a:t>
            </a:r>
            <a:endParaRPr sz="1800">
              <a:latin typeface="Calibri"/>
              <a:ea typeface="Calibri"/>
              <a:cs typeface="Calibri"/>
              <a:sym typeface="Calibri"/>
            </a:endParaRPr>
          </a:p>
          <a:p>
            <a:pPr indent="-114300" lvl="2" marL="1371600" marR="171450" rtl="0" algn="l">
              <a:lnSpc>
                <a:spcPct val="100000"/>
              </a:lnSpc>
              <a:spcBef>
                <a:spcPts val="0"/>
              </a:spcBef>
              <a:spcAft>
                <a:spcPts val="0"/>
              </a:spcAft>
              <a:buClr>
                <a:schemeClr val="dk1"/>
              </a:buClr>
              <a:buSzPts val="1100"/>
              <a:buFont typeface="Calibri"/>
              <a:buNone/>
            </a:pPr>
            <a:r>
              <a:t/>
            </a:r>
            <a:endParaRPr>
              <a:solidFill>
                <a:schemeClr val="dk1"/>
              </a:solidFill>
              <a:latin typeface="Calibri"/>
              <a:ea typeface="Calibri"/>
              <a:cs typeface="Calibri"/>
              <a:sym typeface="Calibri"/>
            </a:endParaRPr>
          </a:p>
        </p:txBody>
      </p:sp>
      <p:sp>
        <p:nvSpPr>
          <p:cNvPr id="373" name="Google Shape;373;g26e56d05998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6f58937330_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Hechos 2:4 Todos fueron llenos del Espíritu Santo y comenzaron a hablar en diferentes lenguas, según el Espíritu les concedía expresarse. </a:t>
            </a:r>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Hechos 2:11 todos por igual los oímos proclamar en nuestra propia lengua las maravillas de Dios. </a:t>
            </a:r>
            <a:endParaRPr sz="1800">
              <a:latin typeface="Calibri"/>
              <a:ea typeface="Calibri"/>
              <a:cs typeface="Calibri"/>
              <a:sym typeface="Calibri"/>
            </a:endParaRPr>
          </a:p>
          <a:p>
            <a:pPr indent="0" lvl="0" marL="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381" name="Google Shape;381;g26f58937330_1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solidFill>
                  <a:srgbClr val="000000"/>
                </a:solidFill>
                <a:latin typeface="Calibri"/>
                <a:ea typeface="Calibri"/>
                <a:cs typeface="Calibri"/>
                <a:sym typeface="Calibri"/>
              </a:rPr>
              <a:t>3. Oración</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i="1" lang="en-US" sz="1800">
                <a:solidFill>
                  <a:srgbClr val="00B050"/>
                </a:solidFill>
                <a:latin typeface="Calibri"/>
                <a:ea typeface="Calibri"/>
                <a:cs typeface="Calibri"/>
                <a:sym typeface="Calibri"/>
              </a:rPr>
              <a:t>Comienza con la siguiente oración (o tu propia):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Amado Señor Dios, te doy gracias porque enviaste tu Espíritu Santo a mi corazón, para que yo tenga a Jesús viviendo en mí por medio de la fe. Te pido que me ayudes a seguir estudiando tu Palabra, para que el Espíritu Santo pueda fortalecer mi fe. Amén. </a:t>
            </a:r>
            <a:endParaRPr sz="1800">
              <a:latin typeface="Calibri"/>
              <a:ea typeface="Calibri"/>
              <a:cs typeface="Calibri"/>
              <a:sym typeface="Calibri"/>
            </a:endParaRPr>
          </a:p>
          <a:p>
            <a:pPr indent="0" lvl="0" marL="228600" marR="171450" rtl="0" algn="l">
              <a:lnSpc>
                <a:spcPct val="100000"/>
              </a:lnSpc>
              <a:spcBef>
                <a:spcPts val="0"/>
              </a:spcBef>
              <a:spcAft>
                <a:spcPts val="1000"/>
              </a:spcAft>
              <a:buClr>
                <a:schemeClr val="dk1"/>
              </a:buClr>
              <a:buSzPts val="1100"/>
              <a:buFont typeface="Arial"/>
              <a:buNone/>
            </a:pPr>
            <a:r>
              <a:t/>
            </a:r>
            <a:endParaRPr b="1">
              <a:solidFill>
                <a:schemeClr val="dk1"/>
              </a:solidFill>
              <a:latin typeface="Calibri"/>
              <a:ea typeface="Calibri"/>
              <a:cs typeface="Calibri"/>
              <a:sym typeface="Calibri"/>
            </a:endParaRPr>
          </a:p>
        </p:txBody>
      </p:sp>
      <p:sp>
        <p:nvSpPr>
          <p:cNvPr id="99" name="Google Shape;9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6f58937330_1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1100"/>
              <a:buFont typeface="Arial"/>
              <a:buNone/>
            </a:pPr>
            <a:r>
              <a:rPr lang="en-US" sz="1800">
                <a:latin typeface="Calibri"/>
                <a:ea typeface="Calibri"/>
                <a:cs typeface="Calibri"/>
                <a:sym typeface="Calibri"/>
              </a:rPr>
              <a:t>Hechos 2:17 Sucederá en los últimos días – dice Dios – derramaré mi Espíritu sobre todo género humano. </a:t>
            </a:r>
            <a:endParaRPr sz="1800">
              <a:latin typeface="Calibri"/>
              <a:ea typeface="Calibri"/>
              <a:cs typeface="Calibri"/>
              <a:sym typeface="Calibri"/>
            </a:endParaRPr>
          </a:p>
          <a:p>
            <a:pPr indent="0" lvl="0" marL="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389" name="Google Shape;389;g26f58937330_1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b="0" lang="en-US" sz="1100">
                <a:solidFill>
                  <a:srgbClr val="000000"/>
                </a:solidFill>
                <a:latin typeface="Calibri"/>
                <a:ea typeface="Calibri"/>
                <a:cs typeface="Calibri"/>
                <a:sym typeface="Calibri"/>
              </a:rPr>
              <a:t>1. Usar el método de las Cuatro “C” para leer y entender Hechos 2:1-21.</a:t>
            </a:r>
            <a:endParaRPr b="0"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b="0" lang="en-US" sz="1100">
                <a:solidFill>
                  <a:srgbClr val="000000"/>
                </a:solidFill>
                <a:latin typeface="Calibri"/>
                <a:ea typeface="Calibri"/>
                <a:cs typeface="Calibri"/>
                <a:sym typeface="Calibri"/>
              </a:rPr>
              <a:t>2. Identificar el propósito de Pentecostés en Hechos 2. </a:t>
            </a:r>
            <a:endParaRPr b="0"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b="1" lang="en-US" sz="1100">
                <a:solidFill>
                  <a:srgbClr val="000000"/>
                </a:solidFill>
                <a:latin typeface="Calibri"/>
                <a:ea typeface="Calibri"/>
                <a:cs typeface="Calibri"/>
                <a:sym typeface="Calibri"/>
              </a:rPr>
              <a:t>3. Examinar lo que dice la Biblia sobre el don de hablar en lenguas. </a:t>
            </a:r>
            <a:endParaRPr b="1" sz="1100">
              <a:latin typeface="Calibri"/>
              <a:ea typeface="Calibri"/>
              <a:cs typeface="Calibri"/>
              <a:sym typeface="Calibri"/>
            </a:endParaRPr>
          </a:p>
          <a:p>
            <a:pPr indent="0" lvl="0" marL="0" rtl="0" algn="l">
              <a:lnSpc>
                <a:spcPct val="100000"/>
              </a:lnSpc>
              <a:spcBef>
                <a:spcPts val="600"/>
              </a:spcBef>
              <a:spcAft>
                <a:spcPts val="0"/>
              </a:spcAft>
              <a:buSzPts val="1100"/>
              <a:buNone/>
            </a:pPr>
            <a:r>
              <a:t/>
            </a:r>
            <a:endParaRPr/>
          </a:p>
        </p:txBody>
      </p:sp>
      <p:sp>
        <p:nvSpPr>
          <p:cNvPr id="397" name="Google Shape;397;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6f58937330_1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228600" rtl="0" algn="l">
              <a:lnSpc>
                <a:spcPct val="100000"/>
              </a:lnSpc>
              <a:spcBef>
                <a:spcPts val="0"/>
              </a:spcBef>
              <a:spcAft>
                <a:spcPts val="1000"/>
              </a:spcAft>
              <a:buClr>
                <a:schemeClr val="dk1"/>
              </a:buClr>
              <a:buSzPts val="1100"/>
              <a:buFont typeface="Arial"/>
              <a:buNone/>
            </a:pPr>
            <a:r>
              <a:t/>
            </a:r>
            <a:endParaRPr b="1">
              <a:solidFill>
                <a:schemeClr val="dk1"/>
              </a:solidFill>
              <a:latin typeface="Calibri"/>
              <a:ea typeface="Calibri"/>
              <a:cs typeface="Calibri"/>
              <a:sym typeface="Calibri"/>
            </a:endParaRPr>
          </a:p>
        </p:txBody>
      </p:sp>
      <p:sp>
        <p:nvSpPr>
          <p:cNvPr id="416" name="Google Shape;416;g26f58937330_1_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6f58937330_1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 1. ¿Qué dice Hechos 2 sobre las lenguas?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4 Todos fueron llenos del Espíritu Santo y comenzaron a hablar en diferentes lenguas, según el Espíritu les concedía expresarse. </a:t>
            </a:r>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Lenguas son del Espíritu Santo</a:t>
            </a:r>
            <a:endParaRPr sz="1800">
              <a:latin typeface="Calibri"/>
              <a:ea typeface="Calibri"/>
              <a:cs typeface="Calibri"/>
              <a:sym typeface="Calibri"/>
            </a:endParaRPr>
          </a:p>
          <a:p>
            <a:pPr indent="0" lvl="0" marL="0" marR="171450" rtl="0" algn="l">
              <a:lnSpc>
                <a:spcPct val="100000"/>
              </a:lnSpc>
              <a:spcBef>
                <a:spcPts val="1000"/>
              </a:spcBef>
              <a:spcAft>
                <a:spcPts val="600"/>
              </a:spcAft>
              <a:buSzPts val="1100"/>
              <a:buNone/>
            </a:pPr>
            <a:r>
              <a:t/>
            </a:r>
            <a:endParaRPr>
              <a:solidFill>
                <a:schemeClr val="dk1"/>
              </a:solidFill>
              <a:latin typeface="Calibri"/>
              <a:ea typeface="Calibri"/>
              <a:cs typeface="Calibri"/>
              <a:sym typeface="Calibri"/>
            </a:endParaRPr>
          </a:p>
        </p:txBody>
      </p:sp>
      <p:sp>
        <p:nvSpPr>
          <p:cNvPr id="425" name="Google Shape;425;g26f58937330_1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6f58937330_1_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V. 7 Desconcertados u maravillados, decían: ¿No son galileos todos estos que están hablando? ¿Cómo es que cada uno de nosotros los oye hablar en su lengua materna? </a:t>
            </a:r>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Las lenguas fueron idiomas conocidos. </a:t>
            </a:r>
            <a:endParaRPr/>
          </a:p>
          <a:p>
            <a:pPr indent="0" lvl="0" marL="0" marR="171450" rtl="0" algn="l">
              <a:lnSpc>
                <a:spcPct val="100000"/>
              </a:lnSpc>
              <a:spcBef>
                <a:spcPts val="1000"/>
              </a:spcBef>
              <a:spcAft>
                <a:spcPts val="600"/>
              </a:spcAft>
              <a:buSzPts val="1100"/>
              <a:buNone/>
            </a:pPr>
            <a:r>
              <a:t/>
            </a:r>
            <a:endParaRPr>
              <a:solidFill>
                <a:schemeClr val="dk1"/>
              </a:solidFill>
              <a:latin typeface="Calibri"/>
              <a:ea typeface="Calibri"/>
              <a:cs typeface="Calibri"/>
              <a:sym typeface="Calibri"/>
            </a:endParaRPr>
          </a:p>
        </p:txBody>
      </p:sp>
      <p:sp>
        <p:nvSpPr>
          <p:cNvPr id="433" name="Google Shape;433;g26f58937330_1_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6f58937330_1_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11 Todos por igual los oímos proclamar en nuestra propia lengua las maravillas de Dios! </a:t>
            </a:r>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El hablar en lenguas en Hechos 2 claramente quería decir la habilidad de hablar en idiomas extranjeros para ayudar a los discípulos a proclamar el evangelio </a:t>
            </a:r>
            <a:endParaRPr sz="1800">
              <a:latin typeface="Calibri"/>
              <a:ea typeface="Calibri"/>
              <a:cs typeface="Calibri"/>
              <a:sym typeface="Calibri"/>
            </a:endParaRPr>
          </a:p>
          <a:p>
            <a:pPr indent="0" lvl="0" marL="0" marR="171450" rtl="0" algn="l">
              <a:lnSpc>
                <a:spcPct val="100000"/>
              </a:lnSpc>
              <a:spcBef>
                <a:spcPts val="1000"/>
              </a:spcBef>
              <a:spcAft>
                <a:spcPts val="600"/>
              </a:spcAft>
              <a:buSzPts val="1100"/>
              <a:buNone/>
            </a:pPr>
            <a:r>
              <a:t/>
            </a:r>
            <a:endParaRPr>
              <a:solidFill>
                <a:schemeClr val="dk1"/>
              </a:solidFill>
              <a:latin typeface="Calibri"/>
              <a:ea typeface="Calibri"/>
              <a:cs typeface="Calibri"/>
              <a:sym typeface="Calibri"/>
            </a:endParaRPr>
          </a:p>
        </p:txBody>
      </p:sp>
      <p:sp>
        <p:nvSpPr>
          <p:cNvPr id="441" name="Google Shape;441;g26f58937330_1_1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6f58937330_1_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V. 16 En realidad lo que pasa es lo que anunció el profeta Joel</a:t>
            </a:r>
            <a:endParaRPr/>
          </a:p>
          <a:p>
            <a:pPr indent="-273050" lvl="0" marL="342900" marR="0" rtl="0" algn="l">
              <a:lnSpc>
                <a:spcPct val="100000"/>
              </a:lnSpc>
              <a:spcBef>
                <a:spcPts val="0"/>
              </a:spcBef>
              <a:spcAft>
                <a:spcPts val="0"/>
              </a:spcAft>
              <a:buSzPts val="1100"/>
              <a:buFont typeface="Noto Sans Symbols"/>
              <a:buNone/>
            </a:pPr>
            <a:r>
              <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Cuando Pedro responde a la burla que los discípulos están hablando en idiomas extranjeros porque están borrachos, él explica que los eventos comenzando con Pentecostés fueron profetizados por Joel. </a:t>
            </a:r>
            <a:endParaRPr sz="1100">
              <a:latin typeface="Calibri"/>
              <a:ea typeface="Calibri"/>
              <a:cs typeface="Calibri"/>
              <a:sym typeface="Calibri"/>
            </a:endParaRPr>
          </a:p>
          <a:p>
            <a:pPr indent="0" lvl="0" marL="0" marR="171450" rtl="0" algn="l">
              <a:lnSpc>
                <a:spcPct val="100000"/>
              </a:lnSpc>
              <a:spcBef>
                <a:spcPts val="1000"/>
              </a:spcBef>
              <a:spcAft>
                <a:spcPts val="600"/>
              </a:spcAft>
              <a:buSzPts val="1100"/>
              <a:buNone/>
            </a:pPr>
            <a:r>
              <a:t/>
            </a:r>
            <a:endParaRPr>
              <a:solidFill>
                <a:schemeClr val="dk1"/>
              </a:solidFill>
              <a:latin typeface="Calibri"/>
              <a:ea typeface="Calibri"/>
              <a:cs typeface="Calibri"/>
              <a:sym typeface="Calibri"/>
            </a:endParaRPr>
          </a:p>
        </p:txBody>
      </p:sp>
      <p:sp>
        <p:nvSpPr>
          <p:cNvPr id="449" name="Google Shape;449;g26f58937330_1_1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26f58937330_1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2. ¿En qué se diferencia esto de lo que muchos llaman “hablar en lenguas” en el cristianismo moderno?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i="1" lang="en-US" sz="1800">
                <a:solidFill>
                  <a:srgbClr val="00B050"/>
                </a:solidFill>
                <a:latin typeface="Calibri"/>
                <a:ea typeface="Calibri"/>
                <a:cs typeface="Calibri"/>
                <a:sym typeface="Calibri"/>
              </a:rPr>
              <a:t>Invita respuestas de los estudiantes.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En el cristianismo  moderno, el “hablar en lenguas” es visto por algunos como una experiencia espiritual personal, en la que las personas hablan en un idioma desconocido o no entendido.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Para algunos grupos, es una forma de oración o alabanza. Para otros, tiene el propósito de edificación personal o de la iglesia.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Sin embargo, no siempre se entiende de la misma manera que en Pentecostés, donde la lengua era comprensible para los oyentes presentes. </a:t>
            </a:r>
            <a:endParaRPr sz="1800">
              <a:latin typeface="Calibri"/>
              <a:ea typeface="Calibri"/>
              <a:cs typeface="Calibri"/>
              <a:sym typeface="Calibri"/>
            </a:endParaRPr>
          </a:p>
          <a:p>
            <a:pPr indent="0" lvl="0" marL="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457" name="Google Shape;457;g26f58937330_1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6f58937330_1_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3. ¿Qué dice 1 Corintios sobre el don de hablar en lenguas? </a:t>
            </a:r>
            <a:endParaRPr/>
          </a:p>
          <a:p>
            <a:pPr indent="0" lvl="0" marL="0" marR="0" rtl="0" algn="l">
              <a:lnSpc>
                <a:spcPct val="100000"/>
              </a:lnSpc>
              <a:spcBef>
                <a:spcPts val="0"/>
              </a:spcBef>
              <a:spcAft>
                <a:spcPts val="0"/>
              </a:spcAft>
              <a:buSzPts val="1100"/>
              <a:buFont typeface="Arial"/>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1 Corintios 12:1-12 describe los dones del Espíritu Santo</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V.3 Lo primordial, la obra más importante que hace el Espíritu Santo en nosotros es que creamos en Jesucristo, el Señor</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4-7 La palabra se repite es … diversidad; Pero es el mismo Dios que da una diversidad de dones.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V. 8-11 Pablo menciona algunos dones: Sabiduría, Ciencia, Fe, Sanidades, Hacer milagros, Profecía, Discernir los espíritus, Lenguas, Interpretar lenguas</a:t>
            </a:r>
            <a:endParaRPr sz="1800">
              <a:latin typeface="Calibri"/>
              <a:ea typeface="Calibri"/>
              <a:cs typeface="Calibri"/>
              <a:sym typeface="Calibri"/>
            </a:endParaRPr>
          </a:p>
          <a:p>
            <a:pPr indent="0" lvl="0" marL="0" marR="171450" rtl="0" algn="l">
              <a:lnSpc>
                <a:spcPct val="100000"/>
              </a:lnSpc>
              <a:spcBef>
                <a:spcPts val="1000"/>
              </a:spcBef>
              <a:spcAft>
                <a:spcPts val="600"/>
              </a:spcAft>
              <a:buSzPts val="1100"/>
              <a:buNone/>
            </a:pPr>
            <a:r>
              <a:t/>
            </a:r>
            <a:endParaRPr>
              <a:solidFill>
                <a:schemeClr val="dk1"/>
              </a:solidFill>
              <a:latin typeface="Calibri"/>
              <a:ea typeface="Calibri"/>
              <a:cs typeface="Calibri"/>
              <a:sym typeface="Calibri"/>
            </a:endParaRPr>
          </a:p>
        </p:txBody>
      </p:sp>
      <p:sp>
        <p:nvSpPr>
          <p:cNvPr id="465" name="Google Shape;465;g26f58937330_1_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6f58937330_1_1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Char char="●"/>
            </a:pPr>
            <a:r>
              <a:rPr lang="en-US" sz="1800">
                <a:latin typeface="Calibri"/>
                <a:ea typeface="Calibri"/>
                <a:cs typeface="Calibri"/>
                <a:sym typeface="Calibri"/>
              </a:rPr>
              <a:t> 1 Corintios 13:1 “Si yo hablara lenguas humanas y angélicas, y no tengo amor, vengo a ser como metal resonante, o címbalo retumbante.” </a:t>
            </a:r>
            <a:endParaRPr/>
          </a:p>
          <a:p>
            <a:pPr indent="69850" lvl="0" marL="0" marR="0" rtl="0" algn="l">
              <a:lnSpc>
                <a:spcPct val="100000"/>
              </a:lnSpc>
              <a:spcBef>
                <a:spcPts val="0"/>
              </a:spcBef>
              <a:spcAft>
                <a:spcPts val="0"/>
              </a:spcAft>
              <a:buSzPts val="1100"/>
              <a:buNone/>
            </a:pPr>
            <a:r>
              <a:t/>
            </a:r>
            <a:endParaRPr sz="1800">
              <a:latin typeface="Calibri"/>
              <a:ea typeface="Calibri"/>
              <a:cs typeface="Calibri"/>
              <a:sym typeface="Calibri"/>
            </a:endParaRPr>
          </a:p>
          <a:p>
            <a:pPr indent="0" lvl="0" marL="0" marR="0" rtl="0" algn="l">
              <a:lnSpc>
                <a:spcPct val="100000"/>
              </a:lnSpc>
              <a:spcBef>
                <a:spcPts val="0"/>
              </a:spcBef>
              <a:spcAft>
                <a:spcPts val="0"/>
              </a:spcAft>
              <a:buSzPts val="1100"/>
              <a:buChar char="●"/>
            </a:pPr>
            <a:r>
              <a:rPr lang="en-US" sz="1800">
                <a:latin typeface="Calibri"/>
                <a:ea typeface="Calibri"/>
                <a:cs typeface="Calibri"/>
                <a:sym typeface="Calibri"/>
              </a:rPr>
              <a:t>O sea, el amor cristiano es más importante que hablar en lenguas. </a:t>
            </a:r>
            <a:endParaRPr sz="1800">
              <a:latin typeface="Calibri"/>
              <a:ea typeface="Calibri"/>
              <a:cs typeface="Calibri"/>
              <a:sym typeface="Calibri"/>
            </a:endParaRPr>
          </a:p>
          <a:p>
            <a:pPr indent="-114300" lvl="2" marL="1371600" rtl="0" algn="l">
              <a:lnSpc>
                <a:spcPct val="100000"/>
              </a:lnSpc>
              <a:spcBef>
                <a:spcPts val="0"/>
              </a:spcBef>
              <a:spcAft>
                <a:spcPts val="1000"/>
              </a:spcAft>
              <a:buClr>
                <a:schemeClr val="dk1"/>
              </a:buClr>
              <a:buSzPts val="1100"/>
              <a:buFont typeface="Calibri"/>
              <a:buNone/>
            </a:pPr>
            <a:r>
              <a:t/>
            </a:r>
            <a:endParaRPr>
              <a:solidFill>
                <a:schemeClr val="dk1"/>
              </a:solidFill>
              <a:latin typeface="Calibri"/>
              <a:ea typeface="Calibri"/>
              <a:cs typeface="Calibri"/>
              <a:sym typeface="Calibri"/>
            </a:endParaRPr>
          </a:p>
        </p:txBody>
      </p:sp>
      <p:sp>
        <p:nvSpPr>
          <p:cNvPr id="473" name="Google Shape;473;g26f58937330_1_1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b="1" lang="en-US" sz="1800">
                <a:solidFill>
                  <a:srgbClr val="000000"/>
                </a:solidFill>
                <a:latin typeface="Calibri"/>
                <a:ea typeface="Calibri"/>
                <a:cs typeface="Calibri"/>
                <a:sym typeface="Calibri"/>
              </a:rPr>
              <a:t>OBJECTIVOS DE LA CLASE </a:t>
            </a:r>
            <a:r>
              <a:rPr lang="en-US" sz="1800">
                <a:solidFill>
                  <a:srgbClr val="000000"/>
                </a:solidFill>
                <a:latin typeface="Calibri"/>
                <a:ea typeface="Calibri"/>
                <a:cs typeface="Calibri"/>
                <a:sym typeface="Calibri"/>
              </a:rPr>
              <a:t>(1 minuto)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i="1" lang="en-US" sz="1800">
                <a:solidFill>
                  <a:srgbClr val="00B050"/>
                </a:solidFill>
                <a:latin typeface="Calibri"/>
                <a:ea typeface="Calibri"/>
                <a:cs typeface="Calibri"/>
                <a:sym typeface="Calibri"/>
              </a:rPr>
              <a:t>Presente los tres objetivos principales de la lección. Invite a los estudiantes a tomar notas y a tener sus Biblias listas. </a:t>
            </a:r>
            <a:endParaRPr/>
          </a:p>
          <a:p>
            <a:pPr indent="0" lvl="0" marL="0" marR="0" rtl="0" algn="l">
              <a:lnSpc>
                <a:spcPct val="100000"/>
              </a:lnSpc>
              <a:spcBef>
                <a:spcPts val="0"/>
              </a:spcBef>
              <a:spcAft>
                <a:spcPts val="0"/>
              </a:spcAft>
              <a:buSzPts val="1100"/>
              <a:buFont typeface="Arial"/>
              <a:buNone/>
            </a:pPr>
            <a:r>
              <a:t/>
            </a:r>
            <a:endParaRPr b="1"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b="1" lang="en-US" sz="1800">
                <a:solidFill>
                  <a:srgbClr val="000000"/>
                </a:solidFill>
                <a:latin typeface="Calibri"/>
                <a:ea typeface="Calibri"/>
                <a:cs typeface="Calibri"/>
                <a:sym typeface="Calibri"/>
              </a:rPr>
              <a:t>1. Usar el método de las Cuatro “C” para leer y entender Hechos 2:1-21.</a:t>
            </a:r>
            <a:endParaRPr b="1"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solidFill>
                  <a:srgbClr val="000000"/>
                </a:solidFill>
                <a:latin typeface="Calibri"/>
                <a:ea typeface="Calibri"/>
                <a:cs typeface="Calibri"/>
                <a:sym typeface="Calibri"/>
              </a:rPr>
              <a:t>2. Identificar el propósito de Pentecostés en Hechos 2.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800">
                <a:solidFill>
                  <a:srgbClr val="000000"/>
                </a:solidFill>
                <a:latin typeface="Calibri"/>
                <a:ea typeface="Calibri"/>
                <a:cs typeface="Calibri"/>
                <a:sym typeface="Calibri"/>
              </a:rPr>
              <a:t>3. Examinar lo que dice la Biblia sobre el don de hablar en lenguas. </a:t>
            </a:r>
            <a:endParaRPr sz="1800">
              <a:latin typeface="Calibri"/>
              <a:ea typeface="Calibri"/>
              <a:cs typeface="Calibri"/>
              <a:sym typeface="Calibri"/>
            </a:endParaRPr>
          </a:p>
          <a:p>
            <a:pPr indent="0" lvl="0" marL="0" marR="0" rtl="0" algn="l">
              <a:lnSpc>
                <a:spcPct val="100000"/>
              </a:lnSpc>
              <a:spcBef>
                <a:spcPts val="0"/>
              </a:spcBef>
              <a:spcAft>
                <a:spcPts val="0"/>
              </a:spcAft>
              <a:buSzPts val="1100"/>
              <a:buFont typeface="Arial"/>
              <a:buNone/>
            </a:pPr>
            <a:r>
              <a:t/>
            </a:r>
            <a:endParaRPr/>
          </a:p>
        </p:txBody>
      </p:sp>
      <p:sp>
        <p:nvSpPr>
          <p:cNvPr id="107" name="Google Shape;10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En 1 Corintios 14, Pablo los anima a valorar más los dones que edifican la iglesia como la profecía.</a:t>
            </a:r>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 Dice Pablo (14:9): “pero en la iglesia prefiero hablar cinco palabras con mi entendimiento, para poder enseñar a los demás, que diez mil palabras en una lengua extraña.” </a:t>
            </a:r>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800">
                <a:latin typeface="Calibri"/>
                <a:ea typeface="Calibri"/>
                <a:cs typeface="Calibri"/>
                <a:sym typeface="Calibri"/>
              </a:rPr>
              <a:t>El hablar en lenguas es para la edificación propia de uno mismo (14:4) y es una señal para los incrédulos (14:22). </a:t>
            </a:r>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100"/>
              <a:buFont typeface="Noto Sans Symbols"/>
              <a:buChar char="∙"/>
            </a:pPr>
            <a:r>
              <a:rPr lang="en-US" sz="1800">
                <a:latin typeface="Calibri"/>
                <a:ea typeface="Calibri"/>
                <a:cs typeface="Calibri"/>
                <a:sym typeface="Calibri"/>
              </a:rPr>
              <a:t>Recordemos que todo se debe hacer decentemente y con orden en la iglesia (1 Corintios 14:40). En la actualidad, algunos practican el hablar en lenguas, pero en realidad es un balbuceo caótico. No se entiende nada. Le llaman una lengua “celestial” o “angélica” e inventan una interpretación. </a:t>
            </a:r>
            <a:endParaRPr/>
          </a:p>
          <a:p>
            <a:pPr indent="-273050" lvl="0" marL="342900" marR="0" rtl="0" algn="l">
              <a:lnSpc>
                <a:spcPct val="100000"/>
              </a:lnSpc>
              <a:spcBef>
                <a:spcPts val="0"/>
              </a:spcBef>
              <a:spcAft>
                <a:spcPts val="0"/>
              </a:spcAft>
              <a:buClr>
                <a:srgbClr val="000000"/>
              </a:buClr>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100"/>
              <a:buFont typeface="Noto Sans Symbols"/>
              <a:buChar char="∙"/>
            </a:pPr>
            <a:r>
              <a:rPr lang="en-US" sz="1800">
                <a:latin typeface="Calibri"/>
                <a:ea typeface="Calibri"/>
                <a:cs typeface="Calibri"/>
                <a:sym typeface="Calibri"/>
              </a:rPr>
              <a:t>Dios nunca ha prometido darnos el don de lenguas regularmente. De hecho, 1 Corintios 13:8 dice, “El amor jamás dejará de existir. En cambio, las profecías se acabarán, las lenguas dejarán de hablarse…” Puede que ya estamos en una época en la cual no hace falta el don de hablar en lenguas como en el día de Pentecostés. El propósito de hablar en lenguas en el Día de Pentecostés era llamar la atención de extranjeros para que escucharan la palabra en su lengua materna. </a:t>
            </a:r>
            <a:endParaRPr/>
          </a:p>
          <a:p>
            <a:pPr indent="-273050" lvl="0" marL="342900" marR="0" rtl="0" algn="l">
              <a:lnSpc>
                <a:spcPct val="100000"/>
              </a:lnSpc>
              <a:spcBef>
                <a:spcPts val="0"/>
              </a:spcBef>
              <a:spcAft>
                <a:spcPts val="0"/>
              </a:spcAft>
              <a:buClr>
                <a:srgbClr val="000000"/>
              </a:buClr>
              <a:buSzPts val="1100"/>
              <a:buFont typeface="Noto Sans Symbols"/>
              <a:buNone/>
            </a:pPr>
            <a:r>
              <a:t/>
            </a:r>
            <a:endParaRPr sz="1800">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100"/>
              <a:buFont typeface="Noto Sans Symbols"/>
              <a:buChar char="∙"/>
            </a:pPr>
            <a:r>
              <a:rPr lang="en-US" sz="1800">
                <a:latin typeface="Calibri"/>
                <a:ea typeface="Calibri"/>
                <a:cs typeface="Calibri"/>
                <a:sym typeface="Calibri"/>
              </a:rPr>
              <a:t>El hablar en lenguas no es un requisito para ser creyente, como dicen algunas iglesias. Dicen que el evangelio queda incompleto si uno no ha hablado en lenguas. </a:t>
            </a:r>
            <a:endParaRPr sz="1800">
              <a:latin typeface="Calibri"/>
              <a:ea typeface="Calibri"/>
              <a:cs typeface="Calibri"/>
              <a:sym typeface="Calibri"/>
            </a:endParaRPr>
          </a:p>
          <a:p>
            <a:pPr indent="-273050" lvl="0" marL="342900" marR="0" rtl="0" algn="l">
              <a:lnSpc>
                <a:spcPct val="100000"/>
              </a:lnSpc>
              <a:spcBef>
                <a:spcPts val="0"/>
              </a:spcBef>
              <a:spcAft>
                <a:spcPts val="0"/>
              </a:spcAft>
              <a:buClr>
                <a:srgbClr val="000000"/>
              </a:buClr>
              <a:buSzPts val="1100"/>
              <a:buFont typeface="Noto Sans Symbols"/>
              <a:buNone/>
            </a:pPr>
            <a:r>
              <a:t/>
            </a:r>
            <a:endParaRPr sz="1800">
              <a:latin typeface="Calibri"/>
              <a:ea typeface="Calibri"/>
              <a:cs typeface="Calibri"/>
              <a:sym typeface="Calibri"/>
            </a:endParaRPr>
          </a:p>
          <a:p>
            <a:pPr indent="-273050" lvl="0" marL="342900" marR="0" rtl="0" algn="l">
              <a:lnSpc>
                <a:spcPct val="100000"/>
              </a:lnSpc>
              <a:spcBef>
                <a:spcPts val="0"/>
              </a:spcBef>
              <a:spcAft>
                <a:spcPts val="0"/>
              </a:spcAft>
              <a:buSzPts val="1100"/>
              <a:buFont typeface="Noto Sans Symbols"/>
              <a:buNone/>
            </a:pPr>
            <a:r>
              <a:t/>
            </a:r>
            <a:endParaRPr sz="1800">
              <a:latin typeface="Calibri"/>
              <a:ea typeface="Calibri"/>
              <a:cs typeface="Calibri"/>
              <a:sym typeface="Calibri"/>
            </a:endParaRPr>
          </a:p>
          <a:p>
            <a:pPr indent="0" lvl="0" marL="0" marR="171450" rtl="0" algn="l">
              <a:lnSpc>
                <a:spcPct val="100000"/>
              </a:lnSpc>
              <a:spcBef>
                <a:spcPts val="1000"/>
              </a:spcBef>
              <a:spcAft>
                <a:spcPts val="600"/>
              </a:spcAft>
              <a:buSzPts val="1100"/>
              <a:buNone/>
            </a:pPr>
            <a:r>
              <a:t/>
            </a:r>
            <a:endParaRPr>
              <a:solidFill>
                <a:schemeClr val="dk1"/>
              </a:solidFill>
              <a:latin typeface="Calibri"/>
              <a:ea typeface="Calibri"/>
              <a:cs typeface="Calibri"/>
              <a:sym typeface="Calibri"/>
            </a:endParaRPr>
          </a:p>
        </p:txBody>
      </p:sp>
      <p:sp>
        <p:nvSpPr>
          <p:cNvPr id="481" name="Google Shape;481;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6f58937330_1_1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25400" marR="0" rtl="0" algn="l">
              <a:lnSpc>
                <a:spcPct val="100000"/>
              </a:lnSpc>
              <a:spcBef>
                <a:spcPts val="0"/>
              </a:spcBef>
              <a:spcAft>
                <a:spcPts val="0"/>
              </a:spcAft>
              <a:buClr>
                <a:schemeClr val="dk1"/>
              </a:buClr>
              <a:buSzPts val="3200"/>
              <a:buFont typeface="Lato"/>
              <a:buNone/>
            </a:pPr>
            <a:r>
              <a:rPr b="0" i="0" lang="en-US" sz="1100" u="none" cap="none" strike="noStrike">
                <a:solidFill>
                  <a:schemeClr val="dk1"/>
                </a:solidFill>
                <a:latin typeface="Lato"/>
                <a:ea typeface="Lato"/>
                <a:cs typeface="Lato"/>
                <a:sym typeface="Lato"/>
              </a:rPr>
              <a:t>Una Resumen</a:t>
            </a:r>
            <a:endParaRPr b="0" i="0" sz="1100" u="none" cap="none" strike="noStrike">
              <a:solidFill>
                <a:schemeClr val="dk1"/>
              </a:solidFill>
              <a:latin typeface="Lato"/>
              <a:ea typeface="Lato"/>
              <a:cs typeface="Lato"/>
              <a:sym typeface="Lato"/>
            </a:endParaRPr>
          </a:p>
          <a:p>
            <a:pPr indent="0" lvl="0" marL="25400" marR="0" rtl="0" algn="l">
              <a:lnSpc>
                <a:spcPct val="100000"/>
              </a:lnSpc>
              <a:spcBef>
                <a:spcPts val="0"/>
              </a:spcBef>
              <a:spcAft>
                <a:spcPts val="0"/>
              </a:spcAft>
              <a:buClr>
                <a:schemeClr val="dk1"/>
              </a:buClr>
              <a:buSzPts val="3200"/>
              <a:buFont typeface="Arial"/>
              <a:buNone/>
            </a:pPr>
            <a:r>
              <a:t/>
            </a:r>
            <a:endParaRPr b="0" i="0" sz="1100" u="none" cap="none" strike="noStrike">
              <a:solidFill>
                <a:schemeClr val="dk1"/>
              </a:solidFill>
              <a:latin typeface="Lato"/>
              <a:ea typeface="Lato"/>
              <a:cs typeface="Lato"/>
              <a:sym typeface="Lato"/>
            </a:endParaRPr>
          </a:p>
          <a:p>
            <a:pPr indent="0" lvl="0" marL="25400" marR="0" rtl="0" algn="l">
              <a:lnSpc>
                <a:spcPct val="100000"/>
              </a:lnSpc>
              <a:spcBef>
                <a:spcPts val="0"/>
              </a:spcBef>
              <a:spcAft>
                <a:spcPts val="0"/>
              </a:spcAft>
              <a:buClr>
                <a:schemeClr val="dk1"/>
              </a:buClr>
              <a:buSzPts val="3200"/>
              <a:buFont typeface="Lato"/>
              <a:buNone/>
            </a:pPr>
            <a:r>
              <a:rPr b="0" i="0" lang="en-US" sz="1100" u="none" cap="none" strike="noStrike">
                <a:solidFill>
                  <a:schemeClr val="dk1"/>
                </a:solidFill>
                <a:latin typeface="Lato"/>
                <a:ea typeface="Lato"/>
                <a:cs typeface="Lato"/>
                <a:sym typeface="Lato"/>
              </a:rPr>
              <a:t>Hablar en lenguas es…</a:t>
            </a:r>
            <a:endParaRPr/>
          </a:p>
          <a:p>
            <a:pPr indent="0" lvl="0" marL="25400" marR="0" rtl="0" algn="l">
              <a:lnSpc>
                <a:spcPct val="100000"/>
              </a:lnSpc>
              <a:spcBef>
                <a:spcPts val="0"/>
              </a:spcBef>
              <a:spcAft>
                <a:spcPts val="0"/>
              </a:spcAft>
              <a:buClr>
                <a:schemeClr val="dk1"/>
              </a:buClr>
              <a:buSzPts val="3200"/>
              <a:buFont typeface="Arial"/>
              <a:buNone/>
            </a:pPr>
            <a:r>
              <a:t/>
            </a:r>
            <a:endParaRPr b="0" i="0" sz="11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Char char="●"/>
            </a:pPr>
            <a:r>
              <a:rPr b="0" i="0" lang="en-US" sz="1100" u="none" cap="none" strike="noStrike">
                <a:solidFill>
                  <a:schemeClr val="dk1"/>
                </a:solidFill>
                <a:latin typeface="Lato"/>
                <a:ea typeface="Lato"/>
                <a:cs typeface="Lato"/>
                <a:sym typeface="Lato"/>
              </a:rPr>
              <a:t>uno de los dones del Espíritu Santo</a:t>
            </a:r>
            <a:endParaRPr/>
          </a:p>
          <a:p>
            <a:pPr indent="-431800" lvl="0" marL="457200" marR="0" rtl="0" algn="l">
              <a:lnSpc>
                <a:spcPct val="100000"/>
              </a:lnSpc>
              <a:spcBef>
                <a:spcPts val="0"/>
              </a:spcBef>
              <a:spcAft>
                <a:spcPts val="0"/>
              </a:spcAft>
              <a:buClr>
                <a:schemeClr val="dk1"/>
              </a:buClr>
              <a:buSzPts val="3200"/>
              <a:buFont typeface="Lato"/>
              <a:buChar char="●"/>
            </a:pPr>
            <a:r>
              <a:rPr b="0" i="0" lang="en-US" sz="1100" u="none" cap="none" strike="noStrike">
                <a:solidFill>
                  <a:schemeClr val="dk1"/>
                </a:solidFill>
                <a:latin typeface="Lato"/>
                <a:ea typeface="Lato"/>
                <a:cs typeface="Lato"/>
                <a:sym typeface="Lato"/>
              </a:rPr>
              <a:t>para la edificación propia de uno mismo</a:t>
            </a:r>
            <a:endParaRPr b="0" i="0" sz="11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Char char="●"/>
            </a:pPr>
            <a:r>
              <a:rPr b="0" i="0" lang="en-US" sz="1100" u="none" cap="none" strike="noStrike">
                <a:solidFill>
                  <a:schemeClr val="dk1"/>
                </a:solidFill>
                <a:latin typeface="Lato"/>
                <a:ea typeface="Lato"/>
                <a:cs typeface="Lato"/>
                <a:sym typeface="Lato"/>
              </a:rPr>
              <a:t>una señal para los incrédulos </a:t>
            </a:r>
            <a:endParaRPr/>
          </a:p>
          <a:p>
            <a:pPr indent="-431800" lvl="0" marL="457200" marR="0" rtl="0" algn="l">
              <a:lnSpc>
                <a:spcPct val="100000"/>
              </a:lnSpc>
              <a:spcBef>
                <a:spcPts val="0"/>
              </a:spcBef>
              <a:spcAft>
                <a:spcPts val="0"/>
              </a:spcAft>
              <a:buClr>
                <a:schemeClr val="dk1"/>
              </a:buClr>
              <a:buSzPts val="3200"/>
              <a:buFont typeface="Lato"/>
              <a:buChar char="●"/>
            </a:pPr>
            <a:r>
              <a:rPr b="0" i="1" lang="en-US" sz="1100" u="none" cap="none" strike="noStrike">
                <a:solidFill>
                  <a:schemeClr val="dk1"/>
                </a:solidFill>
                <a:latin typeface="Lato"/>
                <a:ea typeface="Lato"/>
                <a:cs typeface="Lato"/>
                <a:sym typeface="Lato"/>
              </a:rPr>
              <a:t>Recordemos que todo se debe hacer decentemente y con orden en la iglesia.</a:t>
            </a:r>
            <a:endParaRPr/>
          </a:p>
          <a:p>
            <a:pPr indent="-431800" lvl="0" marL="457200" marR="0" rtl="0" algn="l">
              <a:lnSpc>
                <a:spcPct val="100000"/>
              </a:lnSpc>
              <a:spcBef>
                <a:spcPts val="0"/>
              </a:spcBef>
              <a:spcAft>
                <a:spcPts val="0"/>
              </a:spcAft>
              <a:buClr>
                <a:schemeClr val="dk1"/>
              </a:buClr>
              <a:buSzPts val="3200"/>
              <a:buFont typeface="Lato"/>
              <a:buChar char="●"/>
            </a:pPr>
            <a:r>
              <a:rPr b="0" i="0" lang="en-US" sz="1100" u="none" cap="none" strike="noStrike">
                <a:solidFill>
                  <a:schemeClr val="dk1"/>
                </a:solidFill>
                <a:latin typeface="Lato"/>
                <a:ea typeface="Lato"/>
                <a:cs typeface="Lato"/>
                <a:sym typeface="Lato"/>
              </a:rPr>
              <a:t>no es un requisito para ser creyente</a:t>
            </a:r>
            <a:endParaRPr b="0" i="0" sz="1100" u="none" cap="none" strike="noStrike">
              <a:solidFill>
                <a:schemeClr val="dk1"/>
              </a:solidFill>
              <a:latin typeface="Lato"/>
              <a:ea typeface="Lato"/>
              <a:cs typeface="Lato"/>
              <a:sym typeface="Lato"/>
            </a:endParaRPr>
          </a:p>
          <a:p>
            <a:pPr indent="-114300" lvl="2" marL="1371600" rtl="0" algn="l">
              <a:lnSpc>
                <a:spcPct val="100000"/>
              </a:lnSpc>
              <a:spcBef>
                <a:spcPts val="0"/>
              </a:spcBef>
              <a:spcAft>
                <a:spcPts val="0"/>
              </a:spcAft>
              <a:buClr>
                <a:schemeClr val="dk1"/>
              </a:buClr>
              <a:buSzPts val="1100"/>
              <a:buFont typeface="Calibri"/>
              <a:buNone/>
            </a:pPr>
            <a:r>
              <a:t/>
            </a:r>
            <a:endParaRPr>
              <a:solidFill>
                <a:schemeClr val="dk1"/>
              </a:solidFill>
              <a:latin typeface="Calibri"/>
              <a:ea typeface="Calibri"/>
              <a:cs typeface="Calibri"/>
              <a:sym typeface="Calibri"/>
            </a:endParaRPr>
          </a:p>
        </p:txBody>
      </p:sp>
      <p:sp>
        <p:nvSpPr>
          <p:cNvPr id="489" name="Google Shape;489;g26f58937330_1_1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342900" marR="0" rtl="0" algn="l">
              <a:lnSpc>
                <a:spcPct val="100000"/>
              </a:lnSpc>
              <a:spcBef>
                <a:spcPts val="0"/>
              </a:spcBef>
              <a:spcAft>
                <a:spcPts val="0"/>
              </a:spcAft>
              <a:buSzPts val="1100"/>
              <a:buFont typeface="Arial"/>
              <a:buAutoNum type="arabicPeriod"/>
            </a:pPr>
            <a:r>
              <a:rPr lang="en-US" sz="1100">
                <a:latin typeface="Calibri"/>
                <a:ea typeface="Calibri"/>
                <a:cs typeface="Calibri"/>
                <a:sym typeface="Calibri"/>
              </a:rPr>
              <a:t>El finalidad o propósito de la iglesia</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Hechos 1:8 Serán mis testigos tanto en Jerusalén como en toda Judea y Samaria, y hasta los confines de la tierra.</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Los dones son regalos de Dios, y tienen propósito para edificar la iglesia.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Deseamos usar lo que Dios nos ha dado para ser testigos de la obra Redentora de Cristo. Esto es el propósito de la Iglesia. </a:t>
            </a:r>
            <a:endParaRPr sz="1100">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800">
                <a:latin typeface="Calibri"/>
                <a:ea typeface="Calibri"/>
                <a:cs typeface="Calibri"/>
                <a:sym typeface="Calibri"/>
              </a:rPr>
              <a:t>1. Proyecto Final pregunta que corresponde a Lección 2: ¿Cuál es el propósito del día de Pentecostés en Hechos 2? </a:t>
            </a:r>
            <a:r>
              <a:rPr lang="en-US" sz="1800">
                <a:solidFill>
                  <a:srgbClr val="00B050"/>
                </a:solidFill>
                <a:latin typeface="Calibri"/>
                <a:ea typeface="Calibri"/>
                <a:cs typeface="Calibri"/>
                <a:sym typeface="Calibri"/>
              </a:rPr>
              <a:t>Invita a los estudiantes empezar ya con el proyecto final contestando a esta pregunta. </a:t>
            </a:r>
            <a:endParaRPr sz="18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502" name="Google Shape;50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6ba99a7413_0_6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171450" rtl="0" algn="l">
              <a:lnSpc>
                <a:spcPct val="100000"/>
              </a:lnSpc>
              <a:spcBef>
                <a:spcPts val="600"/>
              </a:spcBef>
              <a:spcAft>
                <a:spcPts val="600"/>
              </a:spcAft>
              <a:buSzPts val="1100"/>
              <a:buNone/>
            </a:pPr>
            <a:r>
              <a:t/>
            </a:r>
            <a:endParaRPr b="1">
              <a:solidFill>
                <a:schemeClr val="dk1"/>
              </a:solidFill>
              <a:latin typeface="Calibri"/>
              <a:ea typeface="Calibri"/>
              <a:cs typeface="Calibri"/>
              <a:sym typeface="Calibri"/>
            </a:endParaRPr>
          </a:p>
        </p:txBody>
      </p:sp>
      <p:sp>
        <p:nvSpPr>
          <p:cNvPr id="508" name="Google Shape;508;g26ba99a7413_0_6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adf147660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914400" rtl="0" algn="l">
              <a:lnSpc>
                <a:spcPct val="100000"/>
              </a:lnSpc>
              <a:spcBef>
                <a:spcPts val="0"/>
              </a:spcBef>
              <a:spcAft>
                <a:spcPts val="1000"/>
              </a:spcAft>
              <a:buClr>
                <a:schemeClr val="dk1"/>
              </a:buClr>
              <a:buSzPts val="1100"/>
              <a:buFont typeface="Calibri"/>
              <a:buNone/>
            </a:pPr>
            <a:r>
              <a:t/>
            </a:r>
            <a:endParaRPr/>
          </a:p>
        </p:txBody>
      </p:sp>
      <p:sp>
        <p:nvSpPr>
          <p:cNvPr id="518" name="Google Shape;518;g2adf147660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2. Compartir la oración de clausura o la bendición</a:t>
            </a:r>
            <a:endParaRPr sz="1800">
              <a:latin typeface="Cambria"/>
              <a:ea typeface="Cambria"/>
              <a:cs typeface="Cambria"/>
              <a:sym typeface="Cambria"/>
            </a:endParaRPr>
          </a:p>
          <a:p>
            <a:pPr indent="0" lvl="0" marL="0" marR="0" rtl="0" algn="l">
              <a:lnSpc>
                <a:spcPct val="100000"/>
              </a:lnSpc>
              <a:spcBef>
                <a:spcPts val="0"/>
              </a:spcBef>
              <a:spcAft>
                <a:spcPts val="0"/>
              </a:spcAft>
              <a:buSzPts val="1100"/>
              <a:buFont typeface="Calibri"/>
              <a:buNone/>
            </a:pPr>
            <a:r>
              <a:rPr lang="en-US" sz="1800">
                <a:latin typeface="Calibri"/>
                <a:ea typeface="Calibri"/>
                <a:cs typeface="Calibri"/>
                <a:sym typeface="Calibri"/>
              </a:rPr>
              <a:t>3. Despedida</a:t>
            </a:r>
            <a:endParaRPr sz="1800">
              <a:latin typeface="Cambria"/>
              <a:ea typeface="Cambria"/>
              <a:cs typeface="Cambria"/>
              <a:sym typeface="Cambria"/>
            </a:endParaRPr>
          </a:p>
          <a:p>
            <a:pPr indent="0" lvl="0" marL="0" rtl="0" algn="l">
              <a:lnSpc>
                <a:spcPct val="100000"/>
              </a:lnSpc>
              <a:spcBef>
                <a:spcPts val="0"/>
              </a:spcBef>
              <a:spcAft>
                <a:spcPts val="0"/>
              </a:spcAft>
              <a:buSzPts val="1100"/>
              <a:buNone/>
            </a:pPr>
            <a:r>
              <a:t/>
            </a:r>
            <a:endParaRPr/>
          </a:p>
        </p:txBody>
      </p:sp>
      <p:sp>
        <p:nvSpPr>
          <p:cNvPr id="526" name="Google Shape;526;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ac1ba269cb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171450" rtl="0" algn="l">
              <a:lnSpc>
                <a:spcPct val="100000"/>
              </a:lnSpc>
              <a:spcBef>
                <a:spcPts val="0"/>
              </a:spcBef>
              <a:spcAft>
                <a:spcPts val="0"/>
              </a:spcAft>
              <a:buClr>
                <a:schemeClr val="dk1"/>
              </a:buClr>
              <a:buSzPts val="1100"/>
              <a:buFont typeface="Arial"/>
              <a:buNone/>
            </a:pPr>
            <a:r>
              <a:rPr b="1" lang="en-US" u="sng">
                <a:solidFill>
                  <a:schemeClr val="dk1"/>
                </a:solidFill>
                <a:latin typeface="Calibri"/>
                <a:ea typeface="Calibri"/>
                <a:cs typeface="Calibri"/>
                <a:sym typeface="Calibri"/>
              </a:rPr>
              <a:t>Material extra</a:t>
            </a:r>
            <a:r>
              <a:rPr b="1" lang="en-US">
                <a:solidFill>
                  <a:schemeClr val="dk1"/>
                </a:solidFill>
                <a:latin typeface="Calibri"/>
                <a:ea typeface="Calibri"/>
                <a:cs typeface="Calibri"/>
                <a:sym typeface="Calibri"/>
              </a:rPr>
              <a:t>: </a:t>
            </a:r>
            <a:endParaRPr b="1" u="sng">
              <a:solidFill>
                <a:schemeClr val="dk1"/>
              </a:solidFill>
              <a:latin typeface="Calibri"/>
              <a:ea typeface="Calibri"/>
              <a:cs typeface="Calibri"/>
              <a:sym typeface="Calibri"/>
            </a:endParaRPr>
          </a:p>
          <a:p>
            <a:pPr indent="-298450" lvl="0" marL="457200" marR="171450" rtl="0" algn="l">
              <a:lnSpc>
                <a:spcPct val="100000"/>
              </a:lnSpc>
              <a:spcBef>
                <a:spcPts val="6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Aquí tienen la Biblia popular para el libro de Hechos: </a:t>
            </a:r>
            <a:r>
              <a:rPr lang="en-US" u="sng">
                <a:solidFill>
                  <a:srgbClr val="0563C1"/>
                </a:solidFill>
                <a:latin typeface="Calibri"/>
                <a:ea typeface="Calibri"/>
                <a:cs typeface="Calibri"/>
                <a:sym typeface="Calibri"/>
                <a:hlinkClick r:id="rId2">
                  <a:extLst>
                    <a:ext uri="{A12FA001-AC4F-418D-AE19-62706E023703}">
                      <ahyp:hlinkClr val="tx"/>
                    </a:ext>
                  </a:extLst>
                </a:hlinkClick>
              </a:rPr>
              <a:t>https://www.academiacristo.com/Biblioteca-Teologica/La-Biblia-Popular-Hechos</a:t>
            </a:r>
            <a:r>
              <a:rPr lang="en-US">
                <a:solidFill>
                  <a:schemeClr val="dk1"/>
                </a:solidFill>
                <a:latin typeface="Calibri"/>
                <a:ea typeface="Calibri"/>
                <a:cs typeface="Calibri"/>
                <a:sym typeface="Calibri"/>
              </a:rPr>
              <a:t> </a:t>
            </a:r>
            <a:endParaRPr>
              <a:solidFill>
                <a:schemeClr val="dk1"/>
              </a:solidFill>
              <a:highlight>
                <a:srgbClr val="FFFFFF"/>
              </a:highlight>
              <a:latin typeface="Calibri"/>
              <a:ea typeface="Calibri"/>
              <a:cs typeface="Calibri"/>
              <a:sym typeface="Calibri"/>
            </a:endParaRPr>
          </a:p>
          <a:p>
            <a:pPr indent="-298450" lvl="0" marL="457200" rtl="0" algn="l">
              <a:lnSpc>
                <a:spcPct val="100000"/>
              </a:lnSpc>
              <a:spcBef>
                <a:spcPts val="1000"/>
              </a:spcBef>
              <a:spcAft>
                <a:spcPts val="0"/>
              </a:spcAft>
              <a:buClr>
                <a:schemeClr val="dk1"/>
              </a:buClr>
              <a:buSzPts val="1100"/>
              <a:buFont typeface="Calibri"/>
              <a:buAutoNum type="arabicPeriod"/>
            </a:pPr>
            <a:r>
              <a:rPr lang="en-US">
                <a:solidFill>
                  <a:schemeClr val="dk1"/>
                </a:solidFill>
                <a:latin typeface="Calibri"/>
                <a:ea typeface="Calibri"/>
                <a:cs typeface="Calibri"/>
                <a:sym typeface="Calibri"/>
              </a:rPr>
              <a:t>Charla especial sobre lenguas </a:t>
            </a:r>
            <a:r>
              <a:rPr lang="en-US" u="sng">
                <a:solidFill>
                  <a:srgbClr val="0563C1"/>
                </a:solidFill>
                <a:latin typeface="Calibri"/>
                <a:ea typeface="Calibri"/>
                <a:cs typeface="Calibri"/>
                <a:sym typeface="Calibri"/>
                <a:hlinkClick r:id="rId3">
                  <a:extLst>
                    <a:ext uri="{A12FA001-AC4F-418D-AE19-62706E023703}">
                      <ahyp:hlinkClr val="tx"/>
                    </a:ext>
                  </a:extLst>
                </a:hlinkClick>
              </a:rPr>
              <a:t>https://fb.watch/k6cwpGXXIJ/</a:t>
            </a:r>
            <a:r>
              <a:rPr lang="en-US">
                <a:solidFill>
                  <a:schemeClr val="dk1"/>
                </a:solidFill>
                <a:latin typeface="Calibri"/>
                <a:ea typeface="Calibri"/>
                <a:cs typeface="Calibri"/>
                <a:sym typeface="Calibri"/>
              </a:rPr>
              <a:t> </a:t>
            </a:r>
            <a:endParaRPr b="1" u="sng">
              <a:solidFill>
                <a:schemeClr val="dk1"/>
              </a:solidFill>
              <a:latin typeface="Calibri"/>
              <a:ea typeface="Calibri"/>
              <a:cs typeface="Calibri"/>
              <a:sym typeface="Calibri"/>
            </a:endParaRPr>
          </a:p>
        </p:txBody>
      </p:sp>
      <p:sp>
        <p:nvSpPr>
          <p:cNvPr id="536" name="Google Shape;536;g2ac1ba269cb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6c0eec2cfd_0_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100">
                <a:latin typeface="Calibri"/>
                <a:ea typeface="Calibri"/>
                <a:cs typeface="Calibri"/>
                <a:sym typeface="Calibri"/>
              </a:rPr>
              <a:t>1. Captar. </a:t>
            </a:r>
            <a:endParaRPr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i="1" lang="en-US" sz="1100">
                <a:solidFill>
                  <a:srgbClr val="00B050"/>
                </a:solidFill>
                <a:latin typeface="Calibri"/>
                <a:ea typeface="Calibri"/>
                <a:cs typeface="Calibri"/>
                <a:sym typeface="Calibri"/>
              </a:rPr>
              <a:t>El Captar es el primer paso de Las Cuatro “C”. Es el gancho para llamar la atención de otros. Es el puente para llevar la conversación a la Palabra de Dios. </a:t>
            </a:r>
            <a:endParaRPr sz="1100">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lang="en-US" sz="1100">
                <a:latin typeface="Calibri"/>
                <a:ea typeface="Calibri"/>
                <a:cs typeface="Calibri"/>
                <a:sym typeface="Calibri"/>
              </a:rPr>
              <a:t> </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El Captar de hoy </a:t>
            </a:r>
            <a:r>
              <a:rPr lang="en-US" sz="800">
                <a:latin typeface="Calibri"/>
                <a:ea typeface="Calibri"/>
                <a:cs typeface="Calibri"/>
                <a:sym typeface="Calibri"/>
              </a:rPr>
              <a:t> </a:t>
            </a:r>
            <a:r>
              <a:rPr lang="en-US" sz="1100">
                <a:latin typeface="Calibri"/>
                <a:ea typeface="Calibri"/>
                <a:cs typeface="Calibri"/>
                <a:sym typeface="Calibri"/>
              </a:rPr>
              <a:t>es una historia: </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i="1" lang="en-US" sz="1100">
                <a:solidFill>
                  <a:srgbClr val="00B050"/>
                </a:solidFill>
                <a:latin typeface="Calibri"/>
                <a:ea typeface="Calibri"/>
                <a:cs typeface="Calibri"/>
                <a:sym typeface="Calibri"/>
              </a:rPr>
              <a:t>Contar una historia de cuando tú o alguien que conoces viajó una gran distancia para celebrar una ocasión especial.</a:t>
            </a:r>
            <a:endParaRPr sz="1100">
              <a:latin typeface="Calibri"/>
              <a:ea typeface="Calibri"/>
              <a:cs typeface="Calibri"/>
              <a:sym typeface="Calibri"/>
            </a:endParaRPr>
          </a:p>
          <a:p>
            <a:pPr indent="-285750" lvl="1" marL="742950" marR="0" rtl="0" algn="l">
              <a:lnSpc>
                <a:spcPct val="100000"/>
              </a:lnSpc>
              <a:spcBef>
                <a:spcPts val="0"/>
              </a:spcBef>
              <a:spcAft>
                <a:spcPts val="0"/>
              </a:spcAft>
              <a:buSzPts val="1100"/>
              <a:buFont typeface="Courier New"/>
              <a:buChar char="o"/>
            </a:pPr>
            <a:r>
              <a:rPr lang="en-US" sz="1100">
                <a:latin typeface="Calibri"/>
                <a:ea typeface="Calibri"/>
                <a:cs typeface="Calibri"/>
                <a:sym typeface="Calibri"/>
              </a:rPr>
              <a:t>Las celebraciones son especiales para muchas culturas y las personas dedican tiempo y energía valiosa viajando, preparando y celebrando juntos. Hoy vamos a aprender sobre una fiesta especial llamada Pentecostés. </a:t>
            </a:r>
            <a:endParaRPr sz="1100">
              <a:latin typeface="Calibri"/>
              <a:ea typeface="Calibri"/>
              <a:cs typeface="Calibri"/>
              <a:sym typeface="Calibri"/>
            </a:endParaRPr>
          </a:p>
          <a:p>
            <a:pPr indent="0" lvl="0" marL="0" marR="171450" rtl="0" algn="l">
              <a:lnSpc>
                <a:spcPct val="100000"/>
              </a:lnSpc>
              <a:spcBef>
                <a:spcPts val="1000"/>
              </a:spcBef>
              <a:spcAft>
                <a:spcPts val="600"/>
              </a:spcAft>
              <a:buSzPts val="1100"/>
              <a:buNone/>
            </a:pPr>
            <a:r>
              <a:t/>
            </a:r>
            <a:endParaRPr b="1">
              <a:solidFill>
                <a:schemeClr val="dk1"/>
              </a:solidFill>
              <a:latin typeface="Calibri"/>
              <a:ea typeface="Calibri"/>
              <a:cs typeface="Calibri"/>
              <a:sym typeface="Calibri"/>
            </a:endParaRPr>
          </a:p>
        </p:txBody>
      </p:sp>
      <p:sp>
        <p:nvSpPr>
          <p:cNvPr id="126" name="Google Shape;126;g26c0eec2cfd_0_2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100">
                <a:latin typeface="Calibri"/>
                <a:ea typeface="Calibri"/>
                <a:cs typeface="Calibri"/>
                <a:sym typeface="Calibri"/>
              </a:rPr>
              <a:t>¿Qué es la Fiesta de Pentecostés en el Antiguo Testamento? </a:t>
            </a:r>
            <a:endParaRPr sz="1100">
              <a:solidFill>
                <a:srgbClr val="000000"/>
              </a:solidFill>
              <a:latin typeface="Calibri"/>
              <a:ea typeface="Calibri"/>
              <a:cs typeface="Calibri"/>
              <a:sym typeface="Calibri"/>
            </a:endParaRPr>
          </a:p>
          <a:p>
            <a:pPr indent="0" lvl="0" marL="0" marR="0" rtl="0" algn="l">
              <a:lnSpc>
                <a:spcPct val="100000"/>
              </a:lnSpc>
              <a:spcBef>
                <a:spcPts val="0"/>
              </a:spcBef>
              <a:spcAft>
                <a:spcPts val="0"/>
              </a:spcAft>
              <a:buSzPts val="1100"/>
              <a:buFont typeface="Calibri"/>
              <a:buNone/>
            </a:pPr>
            <a:r>
              <a:rPr i="1" lang="en-US" sz="1100">
                <a:solidFill>
                  <a:srgbClr val="00B050"/>
                </a:solidFill>
                <a:latin typeface="Calibri"/>
                <a:ea typeface="Calibri"/>
                <a:cs typeface="Calibri"/>
                <a:sym typeface="Calibri"/>
              </a:rPr>
              <a:t>Invita respuestas de los estudiantes. </a:t>
            </a:r>
            <a:endParaRPr i="1" sz="1100">
              <a:latin typeface="Calibri"/>
              <a:ea typeface="Calibri"/>
              <a:cs typeface="Calibri"/>
              <a:sym typeface="Calibri"/>
            </a:endParaRPr>
          </a:p>
          <a:p>
            <a:pPr indent="0" lvl="0" marL="0" marR="171450" rtl="0" algn="l">
              <a:lnSpc>
                <a:spcPct val="100000"/>
              </a:lnSpc>
              <a:spcBef>
                <a:spcPts val="1000"/>
              </a:spcBef>
              <a:spcAft>
                <a:spcPts val="600"/>
              </a:spcAft>
              <a:buSzPts val="1100"/>
              <a:buNone/>
            </a:pPr>
            <a:r>
              <a:t/>
            </a:r>
            <a:endParaRPr b="1">
              <a:solidFill>
                <a:schemeClr val="dk1"/>
              </a:solidFill>
              <a:latin typeface="Calibri"/>
              <a:ea typeface="Calibri"/>
              <a:cs typeface="Calibri"/>
              <a:sym typeface="Calibri"/>
            </a:endParaRPr>
          </a:p>
        </p:txBody>
      </p:sp>
      <p:sp>
        <p:nvSpPr>
          <p:cNvPr id="134" name="Google Shape;13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Font typeface="Calibri"/>
              <a:buNone/>
            </a:pPr>
            <a:r>
              <a:rPr lang="en-US" sz="1100">
                <a:latin typeface="Calibri"/>
                <a:ea typeface="Calibri"/>
                <a:cs typeface="Calibri"/>
                <a:sym typeface="Calibri"/>
              </a:rPr>
              <a:t>¿Qué es la Fiesta de Pentecostés en el Antiguo Testamento? </a:t>
            </a:r>
            <a:endParaRPr/>
          </a:p>
          <a:p>
            <a:pPr indent="0" lvl="0" marL="0" marR="0" rtl="0" algn="l">
              <a:lnSpc>
                <a:spcPct val="100000"/>
              </a:lnSpc>
              <a:spcBef>
                <a:spcPts val="0"/>
              </a:spcBef>
              <a:spcAft>
                <a:spcPts val="0"/>
              </a:spcAft>
              <a:buSzPts val="1100"/>
              <a:buFont typeface="Calibri"/>
              <a:buNone/>
            </a:pPr>
            <a:r>
              <a:rPr i="1" lang="en-US" sz="1100">
                <a:solidFill>
                  <a:srgbClr val="00B050"/>
                </a:solidFill>
                <a:latin typeface="Calibri"/>
                <a:ea typeface="Calibri"/>
                <a:cs typeface="Calibri"/>
                <a:sym typeface="Calibri"/>
              </a:rPr>
              <a:t>Invita respuestas de los estudiantes. </a:t>
            </a:r>
            <a:endParaRPr/>
          </a:p>
          <a:p>
            <a:pPr indent="0" lvl="0" marL="0" marR="0" rtl="0" algn="l">
              <a:lnSpc>
                <a:spcPct val="100000"/>
              </a:lnSpc>
              <a:spcBef>
                <a:spcPts val="0"/>
              </a:spcBef>
              <a:spcAft>
                <a:spcPts val="0"/>
              </a:spcAft>
              <a:buSzPts val="1100"/>
              <a:buFont typeface="Arial"/>
              <a:buNone/>
            </a:pPr>
            <a:r>
              <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Encontramos la Fiesta de las Semanas o Pentecostés en Levítico 23. Fue una fiesta celebrada por el pueblo de Israel desde los tiempos de Moisés. </a:t>
            </a:r>
            <a:r>
              <a:rPr lang="en-US" sz="800">
                <a:latin typeface="Calibri"/>
                <a:ea typeface="Calibri"/>
                <a:cs typeface="Calibri"/>
                <a:sym typeface="Calibri"/>
              </a:rPr>
              <a:t> </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La palabra Pentecostés quiere decir quincuagésimo, o sea, el día cincuenta. ¿Por qué? Levítico 23:15-22 describe la fiesta de Pentecostés y la traducción en griego del versículo 16 usa la palabra “Pentecostés” para traducir “cincuenta.” Es decir, que la fiesta de Pentecostés fue celebrada 50 días después de la Pascua. </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La fiesta de Pentecostés también se llamaba la fiesta de las Semanas puesto que siete semanas transcurrían desde la Pascua hasta la fiesta de Pentecostés. </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La Fiesta de Pentecostés celebraba el momento en que recibieron los 10 mandamientos de parte de Dios en el monte de Sinaí. Además, Pentecostés tenía su carácter agrícola. Daban gracias a Dios y ofrecían las primicias de las cosechas. Por consiguiente, la fiesta también se llamaba la fiesta de la cosecha y el día de las primicias. </a:t>
            </a:r>
            <a:endParaRPr sz="1100">
              <a:latin typeface="Calibri"/>
              <a:ea typeface="Calibri"/>
              <a:cs typeface="Calibri"/>
              <a:sym typeface="Calibri"/>
            </a:endParaRPr>
          </a:p>
          <a:p>
            <a:pPr indent="-342900" lvl="0" marL="342900" marR="0" rtl="0" algn="l">
              <a:lnSpc>
                <a:spcPct val="100000"/>
              </a:lnSpc>
              <a:spcBef>
                <a:spcPts val="0"/>
              </a:spcBef>
              <a:spcAft>
                <a:spcPts val="0"/>
              </a:spcAft>
              <a:buSzPts val="1100"/>
              <a:buFont typeface="Noto Sans Symbols"/>
              <a:buChar char="∙"/>
            </a:pPr>
            <a:r>
              <a:rPr lang="en-US" sz="1100">
                <a:latin typeface="Calibri"/>
                <a:ea typeface="Calibri"/>
                <a:cs typeface="Calibri"/>
                <a:sym typeface="Calibri"/>
              </a:rPr>
              <a:t>En la fiesta de Pentecostés, descansaban y llevaban ofrendas. Fue una ‘fiesta solemne’ en la cual ningún trabajo servil se hacía, y a la cual cada Israelita varón fue requerido asistir en el santuario (Levítico 23:21). Dos panes cocidos de nueva harina fina y leudad fueron traídos de los hogares y mecidos por el sacerdote ante el Señor, junto con las ofrendas de los sacrificios de los animales por el pecado – y las ofrendas de paz (Levítico 23:17-20). </a:t>
            </a:r>
            <a:endParaRPr sz="1100">
              <a:latin typeface="Calibri"/>
              <a:ea typeface="Calibri"/>
              <a:cs typeface="Calibri"/>
              <a:sym typeface="Calibri"/>
            </a:endParaRPr>
          </a:p>
        </p:txBody>
      </p:sp>
      <p:sp>
        <p:nvSpPr>
          <p:cNvPr id="144" name="Google Shape;144;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000"/>
              </a:spcBef>
              <a:spcAft>
                <a:spcPts val="0"/>
              </a:spcAft>
              <a:buClr>
                <a:srgbClr val="000000"/>
              </a:buClr>
              <a:buSzPts val="1100"/>
              <a:buFont typeface="Arial"/>
              <a:buNone/>
            </a:pPr>
            <a:r>
              <a:rPr lang="en-US" sz="1100">
                <a:latin typeface="Calibri"/>
                <a:ea typeface="Calibri"/>
                <a:cs typeface="Calibri"/>
                <a:sym typeface="Calibri"/>
              </a:rPr>
              <a:t>En Hechos 2, veremos que “En aquel tiempo vivían en Jerusalén judíos piadosos, que venían de todas las naciones conocidas.” (v.6</a:t>
            </a:r>
            <a:r>
              <a:rPr lang="en-US" sz="800">
                <a:latin typeface="Calibri"/>
                <a:ea typeface="Calibri"/>
                <a:cs typeface="Calibri"/>
                <a:sym typeface="Calibri"/>
              </a:rPr>
              <a:t> </a:t>
            </a:r>
            <a:r>
              <a:rPr lang="en-US" sz="1100">
                <a:latin typeface="Calibri"/>
                <a:ea typeface="Calibri"/>
                <a:cs typeface="Calibri"/>
                <a:sym typeface="Calibri"/>
              </a:rPr>
              <a:t>) </a:t>
            </a:r>
            <a:endParaRPr/>
          </a:p>
          <a:p>
            <a:pPr indent="0" lvl="0" marL="0" marR="0" rtl="0" algn="l">
              <a:lnSpc>
                <a:spcPct val="100000"/>
              </a:lnSpc>
              <a:spcBef>
                <a:spcPts val="1000"/>
              </a:spcBef>
              <a:spcAft>
                <a:spcPts val="0"/>
              </a:spcAft>
              <a:buClr>
                <a:srgbClr val="000000"/>
              </a:buClr>
              <a:buSzPts val="1100"/>
              <a:buFont typeface="Arial"/>
              <a:buNone/>
            </a:pPr>
            <a:r>
              <a:t/>
            </a:r>
            <a:endParaRPr sz="1100">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1100"/>
              <a:buFont typeface="Arial"/>
              <a:buNone/>
            </a:pPr>
            <a:r>
              <a:rPr lang="en-US" sz="1100">
                <a:latin typeface="Calibri"/>
                <a:ea typeface="Calibri"/>
                <a:cs typeface="Calibri"/>
                <a:sym typeface="Calibri"/>
              </a:rPr>
              <a:t>Algunos probablemente hicieron una peregrinación a Jerusalén para asistir a la Pascua y quedarse para Pentecostés, al igual que el apóstol Pablo regresó a Jerusalén para Pentecostés al terminar su tercer viaje misionero (Hechos 20:16). </a:t>
            </a:r>
            <a:endParaRPr/>
          </a:p>
          <a:p>
            <a:pPr indent="0" lvl="0" marL="0" marR="0" rtl="0" algn="l">
              <a:lnSpc>
                <a:spcPct val="100000"/>
              </a:lnSpc>
              <a:spcBef>
                <a:spcPts val="1000"/>
              </a:spcBef>
              <a:spcAft>
                <a:spcPts val="0"/>
              </a:spcAft>
              <a:buClr>
                <a:srgbClr val="000000"/>
              </a:buClr>
              <a:buSzPts val="1100"/>
              <a:buFont typeface="Arial"/>
              <a:buNone/>
            </a:pPr>
            <a:r>
              <a:t/>
            </a:r>
            <a:endParaRPr sz="1100">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1100"/>
              <a:buFont typeface="Arial"/>
              <a:buNone/>
            </a:pPr>
            <a:r>
              <a:rPr lang="en-US" sz="1100">
                <a:latin typeface="Calibri"/>
                <a:ea typeface="Calibri"/>
                <a:cs typeface="Calibri"/>
                <a:sym typeface="Calibri"/>
              </a:rPr>
              <a:t>En cualquier caso, los creyentes judíos de otras partes del mundo querían estar en Jerusalén para celebrar dos de las tres grandes fiestas anuales establecidas por Dios en el Antiguo Testamento: la Pascua y Pentecostés</a:t>
            </a:r>
            <a:endParaRPr sz="1100">
              <a:latin typeface="Calibri"/>
              <a:ea typeface="Calibri"/>
              <a:cs typeface="Calibri"/>
              <a:sym typeface="Calibri"/>
            </a:endParaRPr>
          </a:p>
          <a:p>
            <a:pPr indent="0" lvl="0" marL="0" rtl="0" algn="l">
              <a:lnSpc>
                <a:spcPct val="100000"/>
              </a:lnSpc>
              <a:spcBef>
                <a:spcPts val="1000"/>
              </a:spcBef>
              <a:spcAft>
                <a:spcPts val="0"/>
              </a:spcAft>
              <a:buSzPts val="1100"/>
              <a:buNone/>
            </a:pPr>
            <a:r>
              <a:t/>
            </a:r>
            <a:endParaRPr>
              <a:solidFill>
                <a:schemeClr val="dk1"/>
              </a:solidFill>
              <a:latin typeface="Calibri"/>
              <a:ea typeface="Calibri"/>
              <a:cs typeface="Calibri"/>
              <a:sym typeface="Calibri"/>
            </a:endParaRPr>
          </a:p>
        </p:txBody>
      </p:sp>
      <p:sp>
        <p:nvSpPr>
          <p:cNvPr id="153" name="Google Shape;153;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6c0eec2cfd_0_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SzPts val="1100"/>
              <a:buNone/>
            </a:pPr>
            <a:r>
              <a:t/>
            </a:r>
            <a:endParaRPr b="1">
              <a:solidFill>
                <a:schemeClr val="dk1"/>
              </a:solidFill>
              <a:latin typeface="Calibri"/>
              <a:ea typeface="Calibri"/>
              <a:cs typeface="Calibri"/>
              <a:sym typeface="Calibri"/>
            </a:endParaRPr>
          </a:p>
        </p:txBody>
      </p:sp>
      <p:sp>
        <p:nvSpPr>
          <p:cNvPr id="161" name="Google Shape;161;g26c0eec2cfd_0_2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3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4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4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4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4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4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3"/>
          <p:cNvSpPr/>
          <p:nvPr>
            <p:ph idx="2" type="pic"/>
          </p:nvPr>
        </p:nvSpPr>
        <p:spPr>
          <a:xfrm>
            <a:off x="5183188" y="987425"/>
            <a:ext cx="6172200" cy="4873625"/>
          </a:xfrm>
          <a:prstGeom prst="rect">
            <a:avLst/>
          </a:prstGeom>
          <a:noFill/>
          <a:ln>
            <a:noFill/>
          </a:ln>
        </p:spPr>
      </p:sp>
      <p:sp>
        <p:nvSpPr>
          <p:cNvPr id="64" name="Google Shape;64;p4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25.png"/><Relationship Id="rId5"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8.png"/><Relationship Id="rId5"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24.pn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35.png"/><Relationship Id="rId5"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28.png"/><Relationship Id="rId5"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4.png"/><Relationship Id="rId4" Type="http://schemas.openxmlformats.org/officeDocument/2006/relationships/image" Target="../media/image31.png"/><Relationship Id="rId5"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6.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6.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pn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6.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9.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2.jp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g2ae621378b2_0_0"/>
          <p:cNvPicPr preferRelativeResize="0"/>
          <p:nvPr/>
        </p:nvPicPr>
        <p:blipFill rotWithShape="1">
          <a:blip r:embed="rId3">
            <a:alphaModFix/>
          </a:blip>
          <a:srcRect b="0" l="0" r="0" t="0"/>
          <a:stretch/>
        </p:blipFill>
        <p:spPr>
          <a:xfrm>
            <a:off x="0" y="0"/>
            <a:ext cx="12191990" cy="6858000"/>
          </a:xfrm>
          <a:prstGeom prst="rect">
            <a:avLst/>
          </a:prstGeom>
          <a:noFill/>
          <a:ln>
            <a:noFill/>
          </a:ln>
        </p:spPr>
      </p:pic>
      <p:pic>
        <p:nvPicPr>
          <p:cNvPr id="85" name="Google Shape;85;g2ae621378b2_0_0"/>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 name="Shape 172"/>
        <p:cNvGrpSpPr/>
        <p:nvPr/>
      </p:nvGrpSpPr>
      <p:grpSpPr>
        <a:xfrm>
          <a:off x="0" y="0"/>
          <a:ext cx="0" cy="0"/>
          <a:chOff x="0" y="0"/>
          <a:chExt cx="0" cy="0"/>
        </a:xfrm>
      </p:grpSpPr>
      <p:sp>
        <p:nvSpPr>
          <p:cNvPr id="173" name="Google Shape;173;p10"/>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cts 2:1-21 Lesson 220 - The Free Bible Lessons Center" id="174" name="Google Shape;174;p10"/>
          <p:cNvPicPr preferRelativeResize="0"/>
          <p:nvPr/>
        </p:nvPicPr>
        <p:blipFill rotWithShape="1">
          <a:blip r:embed="rId3">
            <a:alphaModFix/>
          </a:blip>
          <a:srcRect b="0" l="0" r="0" t="0"/>
          <a:stretch/>
        </p:blipFill>
        <p:spPr>
          <a:xfrm>
            <a:off x="1643699" y="0"/>
            <a:ext cx="10414000" cy="682914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 name="Shape 178"/>
        <p:cNvGrpSpPr/>
        <p:nvPr/>
      </p:nvGrpSpPr>
      <p:grpSpPr>
        <a:xfrm>
          <a:off x="0" y="0"/>
          <a:ext cx="0" cy="0"/>
          <a:chOff x="0" y="0"/>
          <a:chExt cx="0" cy="0"/>
        </a:xfrm>
      </p:grpSpPr>
      <p:sp>
        <p:nvSpPr>
          <p:cNvPr id="179" name="Google Shape;179;p17"/>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Three Questions Answered in Acts 2 on Pentecost - New Boston Church of  Christ" id="180" name="Google Shape;180;p17"/>
          <p:cNvPicPr preferRelativeResize="0"/>
          <p:nvPr/>
        </p:nvPicPr>
        <p:blipFill rotWithShape="1">
          <a:blip r:embed="rId3">
            <a:alphaModFix/>
          </a:blip>
          <a:srcRect b="0" l="0" r="0" t="0"/>
          <a:stretch/>
        </p:blipFill>
        <p:spPr>
          <a:xfrm>
            <a:off x="1643699" y="177800"/>
            <a:ext cx="10597591" cy="6502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4" name="Shape 184"/>
        <p:cNvGrpSpPr/>
        <p:nvPr/>
      </p:nvGrpSpPr>
      <p:grpSpPr>
        <a:xfrm>
          <a:off x="0" y="0"/>
          <a:ext cx="0" cy="0"/>
          <a:chOff x="0" y="0"/>
          <a:chExt cx="0" cy="0"/>
        </a:xfrm>
      </p:grpSpPr>
      <p:sp>
        <p:nvSpPr>
          <p:cNvPr id="185" name="Google Shape;185;g26ba99a7413_0_427"/>
          <p:cNvSpPr txBox="1"/>
          <p:nvPr/>
        </p:nvSpPr>
        <p:spPr>
          <a:xfrm>
            <a:off x="5838738" y="2050124"/>
            <a:ext cx="54780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186" name="Google Shape;186;g26ba99a7413_0_427"/>
          <p:cNvCxnSpPr/>
          <p:nvPr/>
        </p:nvCxnSpPr>
        <p:spPr>
          <a:xfrm>
            <a:off x="4230827" y="3294976"/>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187" name="Google Shape;187;g26ba99a7413_0_427"/>
          <p:cNvSpPr txBox="1"/>
          <p:nvPr/>
        </p:nvSpPr>
        <p:spPr>
          <a:xfrm>
            <a:off x="5838738" y="3592694"/>
            <a:ext cx="48573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88"/>
              <a:buFont typeface="Arial"/>
              <a:buNone/>
            </a:pPr>
            <a:r>
              <a:rPr b="0" i="0" lang="en-US" sz="3888" u="none" cap="none" strike="noStrike">
                <a:solidFill>
                  <a:schemeClr val="dk1"/>
                </a:solidFill>
                <a:latin typeface="Lato"/>
                <a:ea typeface="Lato"/>
                <a:cs typeface="Lato"/>
                <a:sym typeface="Lato"/>
              </a:rPr>
              <a:t>Hechos 2:1-21</a:t>
            </a:r>
            <a:endParaRPr b="0" i="0" sz="4800" u="none" cap="none" strike="noStrike">
              <a:solidFill>
                <a:schemeClr val="dk1"/>
              </a:solidFill>
              <a:latin typeface="Lato"/>
              <a:ea typeface="Lato"/>
              <a:cs typeface="Lato"/>
              <a:sym typeface="Lato"/>
            </a:endParaRPr>
          </a:p>
        </p:txBody>
      </p:sp>
      <p:sp>
        <p:nvSpPr>
          <p:cNvPr id="188" name="Google Shape;188;g26ba99a7413_0_427"/>
          <p:cNvSpPr/>
          <p:nvPr/>
        </p:nvSpPr>
        <p:spPr>
          <a:xfrm>
            <a:off x="0" y="0"/>
            <a:ext cx="704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189" name="Google Shape;189;g26ba99a7413_0_427"/>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pic>
        <p:nvPicPr>
          <p:cNvPr id="190" name="Google Shape;190;g26ba99a7413_0_427"/>
          <p:cNvPicPr preferRelativeResize="0"/>
          <p:nvPr/>
        </p:nvPicPr>
        <p:blipFill rotWithShape="1">
          <a:blip r:embed="rId4">
            <a:alphaModFix/>
          </a:blip>
          <a:srcRect b="0" l="16675" r="16675" t="0"/>
          <a:stretch/>
        </p:blipFill>
        <p:spPr>
          <a:xfrm>
            <a:off x="1034702" y="1136927"/>
            <a:ext cx="4316100" cy="4316100"/>
          </a:xfrm>
          <a:prstGeom prst="roundRect">
            <a:avLst>
              <a:gd fmla="val 4167" name="adj"/>
            </a:avLst>
          </a:prstGeom>
          <a:solidFill>
            <a:srgbClr val="FFFFFF"/>
          </a:solidFill>
          <a:ln cap="sq" cmpd="sng" w="76200">
            <a:solidFill>
              <a:srgbClr val="EAEAEA"/>
            </a:solidFill>
            <a:prstDash val="solid"/>
            <a:miter lim="800000"/>
            <a:headEnd len="sm" w="sm" type="none"/>
            <a:tailEnd len="sm" w="sm" type="none"/>
          </a:ln>
        </p:spPr>
      </p:pic>
      <p:sp>
        <p:nvSpPr>
          <p:cNvPr id="191" name="Google Shape;191;g26ba99a7413_0_427"/>
          <p:cNvSpPr/>
          <p:nvPr/>
        </p:nvSpPr>
        <p:spPr>
          <a:xfrm>
            <a:off x="279444" y="4823252"/>
            <a:ext cx="114900" cy="20346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 name="Shape 195"/>
        <p:cNvGrpSpPr/>
        <p:nvPr/>
      </p:nvGrpSpPr>
      <p:grpSpPr>
        <a:xfrm>
          <a:off x="0" y="0"/>
          <a:ext cx="0" cy="0"/>
          <a:chOff x="0" y="0"/>
          <a:chExt cx="0" cy="0"/>
        </a:xfrm>
      </p:grpSpPr>
      <p:sp>
        <p:nvSpPr>
          <p:cNvPr id="196" name="Google Shape;196;p11"/>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197" name="Google Shape;197;p11"/>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198" name="Google Shape;198;p11"/>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2:1-21</a:t>
            </a:r>
            <a:endParaRPr b="0" i="0" sz="4800" u="none" cap="none" strike="noStrike">
              <a:solidFill>
                <a:schemeClr val="dk1"/>
              </a:solidFill>
              <a:latin typeface="Lato"/>
              <a:ea typeface="Lato"/>
              <a:cs typeface="Lato"/>
              <a:sym typeface="Lato"/>
            </a:endParaRPr>
          </a:p>
        </p:txBody>
      </p:sp>
      <p:sp>
        <p:nvSpPr>
          <p:cNvPr id="199" name="Google Shape;199;p11"/>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0" name="Google Shape;200;p11"/>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201" name="Google Shape;201;p11"/>
          <p:cNvSpPr txBox="1"/>
          <p:nvPr/>
        </p:nvSpPr>
        <p:spPr>
          <a:xfrm>
            <a:off x="4127381" y="4163146"/>
            <a:ext cx="7432648"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¿Quiénes son los personajes de esta historia?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202" name="Google Shape;202;p11"/>
          <p:cNvPicPr preferRelativeResize="0"/>
          <p:nvPr/>
        </p:nvPicPr>
        <p:blipFill rotWithShape="1">
          <a:blip r:embed="rId4">
            <a:alphaModFix/>
          </a:blip>
          <a:srcRect b="23587" l="7105" r="7634" t="10153"/>
          <a:stretch/>
        </p:blipFill>
        <p:spPr>
          <a:xfrm>
            <a:off x="8577182" y="1617635"/>
            <a:ext cx="1662993" cy="1292389"/>
          </a:xfrm>
          <a:prstGeom prst="rect">
            <a:avLst/>
          </a:prstGeom>
          <a:noFill/>
          <a:ln>
            <a:noFill/>
          </a:ln>
        </p:spPr>
      </p:pic>
      <p:pic>
        <p:nvPicPr>
          <p:cNvPr descr="A green bird with leaves&#10;&#10;Description automatically generated" id="203" name="Google Shape;203;p11"/>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7" name="Shape 207"/>
        <p:cNvGrpSpPr/>
        <p:nvPr/>
      </p:nvGrpSpPr>
      <p:grpSpPr>
        <a:xfrm>
          <a:off x="0" y="0"/>
          <a:ext cx="0" cy="0"/>
          <a:chOff x="0" y="0"/>
          <a:chExt cx="0" cy="0"/>
        </a:xfrm>
      </p:grpSpPr>
      <p:sp>
        <p:nvSpPr>
          <p:cNvPr id="208" name="Google Shape;208;p22"/>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209" name="Google Shape;209;p22"/>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210" name="Google Shape;210;p22"/>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2:1-21</a:t>
            </a:r>
            <a:endParaRPr b="0" i="0" sz="4800" u="none" cap="none" strike="noStrike">
              <a:solidFill>
                <a:schemeClr val="dk1"/>
              </a:solidFill>
              <a:latin typeface="Lato"/>
              <a:ea typeface="Lato"/>
              <a:cs typeface="Lato"/>
              <a:sym typeface="Lato"/>
            </a:endParaRPr>
          </a:p>
        </p:txBody>
      </p:sp>
      <p:sp>
        <p:nvSpPr>
          <p:cNvPr id="211" name="Google Shape;211;p22"/>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2" name="Google Shape;212;p22"/>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213" name="Google Shape;213;p22"/>
          <p:cNvSpPr txBox="1"/>
          <p:nvPr/>
        </p:nvSpPr>
        <p:spPr>
          <a:xfrm>
            <a:off x="4127381" y="4163146"/>
            <a:ext cx="7432648"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¿Quiénes son los personajes de esta historia?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214" name="Google Shape;214;p22"/>
          <p:cNvPicPr preferRelativeResize="0"/>
          <p:nvPr/>
        </p:nvPicPr>
        <p:blipFill rotWithShape="1">
          <a:blip r:embed="rId4">
            <a:alphaModFix/>
          </a:blip>
          <a:srcRect b="23587" l="7105" r="7634" t="10153"/>
          <a:stretch/>
        </p:blipFill>
        <p:spPr>
          <a:xfrm>
            <a:off x="8577182" y="1617635"/>
            <a:ext cx="1662993" cy="1292389"/>
          </a:xfrm>
          <a:prstGeom prst="rect">
            <a:avLst/>
          </a:prstGeom>
          <a:noFill/>
          <a:ln>
            <a:noFill/>
          </a:ln>
        </p:spPr>
      </p:pic>
      <p:pic>
        <p:nvPicPr>
          <p:cNvPr descr="A green bird with leaves&#10;&#10;Description automatically generated" id="215" name="Google Shape;215;p22"/>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pic>
        <p:nvPicPr>
          <p:cNvPr id="216" name="Google Shape;216;p22"/>
          <p:cNvPicPr preferRelativeResize="0"/>
          <p:nvPr/>
        </p:nvPicPr>
        <p:blipFill rotWithShape="1">
          <a:blip r:embed="rId6">
            <a:alphaModFix/>
          </a:blip>
          <a:srcRect b="0" l="0" r="0" t="0"/>
          <a:stretch/>
        </p:blipFill>
        <p:spPr>
          <a:xfrm>
            <a:off x="-19417" y="45352"/>
            <a:ext cx="12211417" cy="681264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0" name="Shape 220"/>
        <p:cNvGrpSpPr/>
        <p:nvPr/>
      </p:nvGrpSpPr>
      <p:grpSpPr>
        <a:xfrm>
          <a:off x="0" y="0"/>
          <a:ext cx="0" cy="0"/>
          <a:chOff x="0" y="0"/>
          <a:chExt cx="0" cy="0"/>
        </a:xfrm>
      </p:grpSpPr>
      <p:sp>
        <p:nvSpPr>
          <p:cNvPr id="221" name="Google Shape;221;p12"/>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222" name="Google Shape;222;p12"/>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223" name="Google Shape;223;p12"/>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2:1-21</a:t>
            </a:r>
            <a:endParaRPr b="0" i="0" sz="4800" u="none" cap="none" strike="noStrike">
              <a:solidFill>
                <a:schemeClr val="dk1"/>
              </a:solidFill>
              <a:latin typeface="Lato"/>
              <a:ea typeface="Lato"/>
              <a:cs typeface="Lato"/>
              <a:sym typeface="Lato"/>
            </a:endParaRPr>
          </a:p>
        </p:txBody>
      </p:sp>
      <p:sp>
        <p:nvSpPr>
          <p:cNvPr id="224" name="Google Shape;224;p12"/>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25" name="Google Shape;225;p12"/>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226" name="Google Shape;226;p12"/>
          <p:cNvSpPr txBox="1"/>
          <p:nvPr/>
        </p:nvSpPr>
        <p:spPr>
          <a:xfrm>
            <a:off x="4127381" y="4163146"/>
            <a:ext cx="6727973"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¿Cuáles son los objetos (o animales) de esta historia?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227" name="Google Shape;227;p12"/>
          <p:cNvPicPr preferRelativeResize="0"/>
          <p:nvPr/>
        </p:nvPicPr>
        <p:blipFill rotWithShape="1">
          <a:blip r:embed="rId4">
            <a:alphaModFix/>
          </a:blip>
          <a:srcRect b="0" l="0" r="0" t="0"/>
          <a:stretch/>
        </p:blipFill>
        <p:spPr>
          <a:xfrm>
            <a:off x="8919859" y="1460358"/>
            <a:ext cx="1266321" cy="1389026"/>
          </a:xfrm>
          <a:prstGeom prst="rect">
            <a:avLst/>
          </a:prstGeom>
          <a:noFill/>
          <a:ln>
            <a:noFill/>
          </a:ln>
        </p:spPr>
      </p:pic>
      <p:pic>
        <p:nvPicPr>
          <p:cNvPr descr="A green bird with leaves&#10;&#10;Description automatically generated" id="228" name="Google Shape;228;p12"/>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2" name="Shape 232"/>
        <p:cNvGrpSpPr/>
        <p:nvPr/>
      </p:nvGrpSpPr>
      <p:grpSpPr>
        <a:xfrm>
          <a:off x="0" y="0"/>
          <a:ext cx="0" cy="0"/>
          <a:chOff x="0" y="0"/>
          <a:chExt cx="0" cy="0"/>
        </a:xfrm>
      </p:grpSpPr>
      <p:sp>
        <p:nvSpPr>
          <p:cNvPr id="233" name="Google Shape;233;p13"/>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234" name="Google Shape;234;p13"/>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235" name="Google Shape;235;p13"/>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2:1-21</a:t>
            </a:r>
            <a:endParaRPr b="0" i="0" sz="4800" u="none" cap="none" strike="noStrike">
              <a:solidFill>
                <a:schemeClr val="dk1"/>
              </a:solidFill>
              <a:latin typeface="Lato"/>
              <a:ea typeface="Lato"/>
              <a:cs typeface="Lato"/>
              <a:sym typeface="Lato"/>
            </a:endParaRPr>
          </a:p>
        </p:txBody>
      </p:sp>
      <p:sp>
        <p:nvSpPr>
          <p:cNvPr id="236" name="Google Shape;236;p13"/>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37" name="Google Shape;237;p13"/>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238" name="Google Shape;238;p13"/>
          <p:cNvSpPr txBox="1"/>
          <p:nvPr/>
        </p:nvSpPr>
        <p:spPr>
          <a:xfrm>
            <a:off x="4127381" y="4163146"/>
            <a:ext cx="7432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¿Dónde ocurrió la historia?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239" name="Google Shape;239;p13"/>
          <p:cNvPicPr preferRelativeResize="0"/>
          <p:nvPr/>
        </p:nvPicPr>
        <p:blipFill rotWithShape="1">
          <a:blip r:embed="rId4">
            <a:alphaModFix/>
          </a:blip>
          <a:srcRect b="0" l="0" r="0" t="0"/>
          <a:stretch/>
        </p:blipFill>
        <p:spPr>
          <a:xfrm>
            <a:off x="9076083" y="1470749"/>
            <a:ext cx="1127705" cy="1374727"/>
          </a:xfrm>
          <a:prstGeom prst="rect">
            <a:avLst/>
          </a:prstGeom>
          <a:noFill/>
          <a:ln>
            <a:noFill/>
          </a:ln>
        </p:spPr>
      </p:pic>
      <p:pic>
        <p:nvPicPr>
          <p:cNvPr descr="A green bird with leaves&#10;&#10;Description automatically generated" id="240" name="Google Shape;240;p13"/>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4" name="Shape 244"/>
        <p:cNvGrpSpPr/>
        <p:nvPr/>
      </p:nvGrpSpPr>
      <p:grpSpPr>
        <a:xfrm>
          <a:off x="0" y="0"/>
          <a:ext cx="0" cy="0"/>
          <a:chOff x="0" y="0"/>
          <a:chExt cx="0" cy="0"/>
        </a:xfrm>
      </p:grpSpPr>
      <p:sp>
        <p:nvSpPr>
          <p:cNvPr id="245" name="Google Shape;245;p14"/>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246" name="Google Shape;246;p14"/>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247" name="Google Shape;247;p14"/>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2:1-21</a:t>
            </a:r>
            <a:endParaRPr b="0" i="0" sz="4800" u="none" cap="none" strike="noStrike">
              <a:solidFill>
                <a:schemeClr val="dk1"/>
              </a:solidFill>
              <a:latin typeface="Lato"/>
              <a:ea typeface="Lato"/>
              <a:cs typeface="Lato"/>
              <a:sym typeface="Lato"/>
            </a:endParaRPr>
          </a:p>
        </p:txBody>
      </p:sp>
      <p:sp>
        <p:nvSpPr>
          <p:cNvPr id="248" name="Google Shape;248;p14"/>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9" name="Google Shape;249;p14"/>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250" name="Google Shape;250;p14"/>
          <p:cNvSpPr txBox="1"/>
          <p:nvPr/>
        </p:nvSpPr>
        <p:spPr>
          <a:xfrm>
            <a:off x="4127381" y="4163146"/>
            <a:ext cx="7432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¿Cuándo ocurrió la historia?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251" name="Google Shape;251;p14"/>
          <p:cNvPicPr preferRelativeResize="0"/>
          <p:nvPr/>
        </p:nvPicPr>
        <p:blipFill rotWithShape="1">
          <a:blip r:embed="rId4">
            <a:alphaModFix/>
          </a:blip>
          <a:srcRect b="0" l="0" r="0" t="0"/>
          <a:stretch/>
        </p:blipFill>
        <p:spPr>
          <a:xfrm>
            <a:off x="9269912" y="1743573"/>
            <a:ext cx="824369" cy="950227"/>
          </a:xfrm>
          <a:prstGeom prst="rect">
            <a:avLst/>
          </a:prstGeom>
          <a:noFill/>
          <a:ln>
            <a:noFill/>
          </a:ln>
        </p:spPr>
      </p:pic>
      <p:pic>
        <p:nvPicPr>
          <p:cNvPr descr="A green bird with leaves&#10;&#10;Description automatically generated" id="252" name="Google Shape;252;p14"/>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6" name="Shape 256"/>
        <p:cNvGrpSpPr/>
        <p:nvPr/>
      </p:nvGrpSpPr>
      <p:grpSpPr>
        <a:xfrm>
          <a:off x="0" y="0"/>
          <a:ext cx="0" cy="0"/>
          <a:chOff x="0" y="0"/>
          <a:chExt cx="0" cy="0"/>
        </a:xfrm>
      </p:grpSpPr>
      <p:sp>
        <p:nvSpPr>
          <p:cNvPr id="257" name="Google Shape;257;p15"/>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258" name="Google Shape;258;p15"/>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259" name="Google Shape;259;p15"/>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2:1-21</a:t>
            </a:r>
            <a:endParaRPr b="0" i="0" sz="4800" u="none" cap="none" strike="noStrike">
              <a:solidFill>
                <a:schemeClr val="dk1"/>
              </a:solidFill>
              <a:latin typeface="Lato"/>
              <a:ea typeface="Lato"/>
              <a:cs typeface="Lato"/>
              <a:sym typeface="Lato"/>
            </a:endParaRPr>
          </a:p>
        </p:txBody>
      </p:sp>
      <p:sp>
        <p:nvSpPr>
          <p:cNvPr id="260" name="Google Shape;260;p15"/>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61" name="Google Shape;261;p15"/>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262" name="Google Shape;262;p15"/>
          <p:cNvSpPr txBox="1"/>
          <p:nvPr/>
        </p:nvSpPr>
        <p:spPr>
          <a:xfrm>
            <a:off x="4127381" y="4163146"/>
            <a:ext cx="7432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¿Cuál es el problema?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263" name="Google Shape;263;p15"/>
          <p:cNvPicPr preferRelativeResize="0"/>
          <p:nvPr/>
        </p:nvPicPr>
        <p:blipFill rotWithShape="1">
          <a:blip r:embed="rId4">
            <a:alphaModFix/>
          </a:blip>
          <a:srcRect b="0" l="0" r="0" t="0"/>
          <a:stretch/>
        </p:blipFill>
        <p:spPr>
          <a:xfrm>
            <a:off x="8884044" y="1460358"/>
            <a:ext cx="1405304" cy="1389026"/>
          </a:xfrm>
          <a:prstGeom prst="rect">
            <a:avLst/>
          </a:prstGeom>
          <a:noFill/>
          <a:ln>
            <a:noFill/>
          </a:ln>
        </p:spPr>
      </p:pic>
      <p:pic>
        <p:nvPicPr>
          <p:cNvPr descr="A green bird with leaves&#10;&#10;Description automatically generated" id="264" name="Google Shape;264;p15"/>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8" name="Shape 268"/>
        <p:cNvGrpSpPr/>
        <p:nvPr/>
      </p:nvGrpSpPr>
      <p:grpSpPr>
        <a:xfrm>
          <a:off x="0" y="0"/>
          <a:ext cx="0" cy="0"/>
          <a:chOff x="0" y="0"/>
          <a:chExt cx="0" cy="0"/>
        </a:xfrm>
      </p:grpSpPr>
      <p:sp>
        <p:nvSpPr>
          <p:cNvPr id="269" name="Google Shape;269;p16"/>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Considerar</a:t>
            </a:r>
            <a:endParaRPr b="0" i="0" sz="6000" u="none" cap="none" strike="noStrike">
              <a:solidFill>
                <a:srgbClr val="009444"/>
              </a:solidFill>
              <a:latin typeface="Lato"/>
              <a:ea typeface="Lato"/>
              <a:cs typeface="Lato"/>
              <a:sym typeface="Lato"/>
            </a:endParaRPr>
          </a:p>
        </p:txBody>
      </p:sp>
      <p:cxnSp>
        <p:nvCxnSpPr>
          <p:cNvPr id="270" name="Google Shape;270;p16"/>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271" name="Google Shape;271;p16"/>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2:1-21</a:t>
            </a:r>
            <a:endParaRPr b="0" i="0" sz="4800" u="none" cap="none" strike="noStrike">
              <a:solidFill>
                <a:schemeClr val="dk1"/>
              </a:solidFill>
              <a:latin typeface="Lato"/>
              <a:ea typeface="Lato"/>
              <a:cs typeface="Lato"/>
              <a:sym typeface="Lato"/>
            </a:endParaRPr>
          </a:p>
        </p:txBody>
      </p:sp>
      <p:sp>
        <p:nvSpPr>
          <p:cNvPr id="272" name="Google Shape;272;p16"/>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73" name="Google Shape;273;p16"/>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274" name="Google Shape;274;p16"/>
          <p:cNvSpPr txBox="1"/>
          <p:nvPr/>
        </p:nvSpPr>
        <p:spPr>
          <a:xfrm>
            <a:off x="4127381" y="4163146"/>
            <a:ext cx="7432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¿Se resuelve el problema? ¿Cómo?</a:t>
            </a:r>
            <a:endParaRPr b="1" i="0" sz="3200" u="none" cap="none" strike="noStrike">
              <a:solidFill>
                <a:schemeClr val="dk1"/>
              </a:solidFill>
              <a:latin typeface="Lato"/>
              <a:ea typeface="Lato"/>
              <a:cs typeface="Lato"/>
              <a:sym typeface="Lato"/>
            </a:endParaRPr>
          </a:p>
        </p:txBody>
      </p:sp>
      <p:pic>
        <p:nvPicPr>
          <p:cNvPr id="275" name="Google Shape;275;p16"/>
          <p:cNvPicPr preferRelativeResize="0"/>
          <p:nvPr/>
        </p:nvPicPr>
        <p:blipFill rotWithShape="1">
          <a:blip r:embed="rId4">
            <a:alphaModFix/>
          </a:blip>
          <a:srcRect b="0" l="0" r="0" t="0"/>
          <a:stretch/>
        </p:blipFill>
        <p:spPr>
          <a:xfrm>
            <a:off x="9202567" y="1460358"/>
            <a:ext cx="1078769" cy="1379086"/>
          </a:xfrm>
          <a:prstGeom prst="rect">
            <a:avLst/>
          </a:prstGeom>
          <a:noFill/>
          <a:ln>
            <a:noFill/>
          </a:ln>
        </p:spPr>
      </p:pic>
      <p:pic>
        <p:nvPicPr>
          <p:cNvPr descr="A green bird with leaves&#10;&#10;Description automatically generated" id="276" name="Google Shape;276;p16"/>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 name="Shape 89"/>
        <p:cNvGrpSpPr/>
        <p:nvPr/>
      </p:nvGrpSpPr>
      <p:grpSpPr>
        <a:xfrm>
          <a:off x="0" y="0"/>
          <a:ext cx="0" cy="0"/>
          <a:chOff x="0" y="0"/>
          <a:chExt cx="0" cy="0"/>
        </a:xfrm>
      </p:grpSpPr>
      <p:sp>
        <p:nvSpPr>
          <p:cNvPr id="90" name="Google Shape;90;p2"/>
          <p:cNvSpPr txBox="1"/>
          <p:nvPr/>
        </p:nvSpPr>
        <p:spPr>
          <a:xfrm>
            <a:off x="4127382" y="1806843"/>
            <a:ext cx="5017663"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Lección 2</a:t>
            </a:r>
            <a:endParaRPr b="0" i="0" sz="6000" u="none" cap="none" strike="noStrike">
              <a:solidFill>
                <a:srgbClr val="009444"/>
              </a:solidFill>
              <a:latin typeface="Lato"/>
              <a:ea typeface="Lato"/>
              <a:cs typeface="Lato"/>
              <a:sym typeface="Lato"/>
            </a:endParaRPr>
          </a:p>
        </p:txBody>
      </p:sp>
      <p:cxnSp>
        <p:nvCxnSpPr>
          <p:cNvPr id="91" name="Google Shape;91;p2"/>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92" name="Google Shape;92;p2"/>
          <p:cNvSpPr txBox="1"/>
          <p:nvPr/>
        </p:nvSpPr>
        <p:spPr>
          <a:xfrm>
            <a:off x="4127371" y="3349425"/>
            <a:ext cx="77721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3888" u="none" cap="none" strike="noStrike">
                <a:solidFill>
                  <a:schemeClr val="dk1"/>
                </a:solidFill>
                <a:latin typeface="Lato"/>
                <a:ea typeface="Lato"/>
                <a:cs typeface="Lato"/>
                <a:sym typeface="Lato"/>
              </a:rPr>
              <a:t>Pentecostés </a:t>
            </a:r>
            <a:endParaRPr b="0" i="0" sz="3888" u="none" cap="none" strike="noStrike">
              <a:solidFill>
                <a:schemeClr val="dk1"/>
              </a:solidFill>
              <a:latin typeface="Lato"/>
              <a:ea typeface="Lato"/>
              <a:cs typeface="Lato"/>
              <a:sym typeface="Lato"/>
            </a:endParaRPr>
          </a:p>
        </p:txBody>
      </p:sp>
      <p:sp>
        <p:nvSpPr>
          <p:cNvPr id="93" name="Google Shape;93;p2"/>
          <p:cNvSpPr txBox="1"/>
          <p:nvPr/>
        </p:nvSpPr>
        <p:spPr>
          <a:xfrm>
            <a:off x="4127382" y="4045935"/>
            <a:ext cx="50178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888"/>
              <a:buFont typeface="Arial"/>
              <a:buNone/>
            </a:pPr>
            <a:r>
              <a:rPr b="0" i="0" lang="en-US" sz="3888" u="none" cap="none" strike="noStrike">
                <a:solidFill>
                  <a:schemeClr val="dk1"/>
                </a:solidFill>
                <a:latin typeface="Lato"/>
                <a:ea typeface="Lato"/>
                <a:cs typeface="Lato"/>
                <a:sym typeface="Lato"/>
              </a:rPr>
              <a:t>Hechos 2:1-21</a:t>
            </a:r>
            <a:endParaRPr b="0" i="0" sz="4800" u="none" cap="none" strike="noStrike">
              <a:solidFill>
                <a:schemeClr val="dk1"/>
              </a:solidFill>
              <a:latin typeface="Lato"/>
              <a:ea typeface="Lato"/>
              <a:cs typeface="Lato"/>
              <a:sym typeface="Lato"/>
            </a:endParaRPr>
          </a:p>
        </p:txBody>
      </p:sp>
      <p:sp>
        <p:nvSpPr>
          <p:cNvPr id="94" name="Google Shape;94;p2"/>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circle with a white book and a magnifying glass&#10;&#10;Description automatically generated" id="95" name="Google Shape;95;p2"/>
          <p:cNvPicPr preferRelativeResize="0"/>
          <p:nvPr/>
        </p:nvPicPr>
        <p:blipFill rotWithShape="1">
          <a:blip r:embed="rId3">
            <a:alphaModFix/>
          </a:blip>
          <a:srcRect b="0" l="0" r="0" t="0"/>
          <a:stretch/>
        </p:blipFill>
        <p:spPr>
          <a:xfrm>
            <a:off x="476645" y="1552538"/>
            <a:ext cx="3125597" cy="3218437"/>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96" name="Google Shape;96;p2"/>
          <p:cNvPicPr preferRelativeResize="0"/>
          <p:nvPr/>
        </p:nvPicPr>
        <p:blipFill rotWithShape="1">
          <a:blip r:embed="rId4">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0" name="Shape 280"/>
        <p:cNvGrpSpPr/>
        <p:nvPr/>
      </p:nvGrpSpPr>
      <p:grpSpPr>
        <a:xfrm>
          <a:off x="0" y="0"/>
          <a:ext cx="0" cy="0"/>
          <a:chOff x="0" y="0"/>
          <a:chExt cx="0" cy="0"/>
        </a:xfrm>
      </p:grpSpPr>
      <p:sp>
        <p:nvSpPr>
          <p:cNvPr id="281" name="Google Shape;281;g26ba99a7413_0_523"/>
          <p:cNvSpPr txBox="1"/>
          <p:nvPr/>
        </p:nvSpPr>
        <p:spPr>
          <a:xfrm>
            <a:off x="5838738" y="2050124"/>
            <a:ext cx="54780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282" name="Google Shape;282;g26ba99a7413_0_523"/>
          <p:cNvCxnSpPr/>
          <p:nvPr/>
        </p:nvCxnSpPr>
        <p:spPr>
          <a:xfrm>
            <a:off x="4230827" y="3294976"/>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283" name="Google Shape;283;g26ba99a7413_0_523"/>
          <p:cNvSpPr txBox="1"/>
          <p:nvPr/>
        </p:nvSpPr>
        <p:spPr>
          <a:xfrm>
            <a:off x="5838738" y="3592694"/>
            <a:ext cx="48573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3888" u="none" cap="none" strike="noStrike">
                <a:solidFill>
                  <a:schemeClr val="dk1"/>
                </a:solidFill>
                <a:latin typeface="Lato"/>
                <a:ea typeface="Lato"/>
                <a:cs typeface="Lato"/>
                <a:sym typeface="Lato"/>
              </a:rPr>
              <a:t>Hechos 2:1-21</a:t>
            </a:r>
            <a:endParaRPr b="0" i="0" sz="3888" u="none" cap="none" strike="noStrike">
              <a:solidFill>
                <a:schemeClr val="dk1"/>
              </a:solidFill>
              <a:latin typeface="Lato"/>
              <a:ea typeface="Lato"/>
              <a:cs typeface="Lato"/>
              <a:sym typeface="Lato"/>
            </a:endParaRPr>
          </a:p>
        </p:txBody>
      </p:sp>
      <p:sp>
        <p:nvSpPr>
          <p:cNvPr id="284" name="Google Shape;284;g26ba99a7413_0_523"/>
          <p:cNvSpPr/>
          <p:nvPr/>
        </p:nvSpPr>
        <p:spPr>
          <a:xfrm>
            <a:off x="0" y="0"/>
            <a:ext cx="704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285" name="Google Shape;285;g26ba99a7413_0_523"/>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pic>
        <p:nvPicPr>
          <p:cNvPr id="286" name="Google Shape;286;g26ba99a7413_0_523"/>
          <p:cNvPicPr preferRelativeResize="0"/>
          <p:nvPr/>
        </p:nvPicPr>
        <p:blipFill rotWithShape="1">
          <a:blip r:embed="rId4">
            <a:alphaModFix/>
          </a:blip>
          <a:srcRect b="0" l="16675" r="16675" t="0"/>
          <a:stretch/>
        </p:blipFill>
        <p:spPr>
          <a:xfrm>
            <a:off x="1037477" y="1136927"/>
            <a:ext cx="4316100" cy="4316100"/>
          </a:xfrm>
          <a:prstGeom prst="roundRect">
            <a:avLst>
              <a:gd fmla="val 4167" name="adj"/>
            </a:avLst>
          </a:prstGeom>
          <a:solidFill>
            <a:srgbClr val="FFFFFF"/>
          </a:solidFill>
          <a:ln cap="sq" cmpd="sng" w="76200">
            <a:solidFill>
              <a:srgbClr val="EAEAEA"/>
            </a:solidFill>
            <a:prstDash val="solid"/>
            <a:miter lim="800000"/>
            <a:headEnd len="sm" w="sm" type="none"/>
            <a:tailEnd len="sm" w="sm" type="none"/>
          </a:ln>
        </p:spPr>
      </p:pic>
      <p:sp>
        <p:nvSpPr>
          <p:cNvPr id="287" name="Google Shape;287;g26ba99a7413_0_523"/>
          <p:cNvSpPr/>
          <p:nvPr/>
        </p:nvSpPr>
        <p:spPr>
          <a:xfrm>
            <a:off x="279444" y="4823252"/>
            <a:ext cx="114900" cy="20346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1" name="Shape 291"/>
        <p:cNvGrpSpPr/>
        <p:nvPr/>
      </p:nvGrpSpPr>
      <p:grpSpPr>
        <a:xfrm>
          <a:off x="0" y="0"/>
          <a:ext cx="0" cy="0"/>
          <a:chOff x="0" y="0"/>
          <a:chExt cx="0" cy="0"/>
        </a:xfrm>
      </p:grpSpPr>
      <p:sp>
        <p:nvSpPr>
          <p:cNvPr id="292" name="Google Shape;292;p18"/>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293" name="Google Shape;293;p18"/>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294" name="Google Shape;294;p18"/>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3888" u="none" cap="none" strike="noStrike">
                <a:solidFill>
                  <a:schemeClr val="dk1"/>
                </a:solidFill>
                <a:latin typeface="Lato"/>
                <a:ea typeface="Lato"/>
                <a:cs typeface="Lato"/>
                <a:sym typeface="Lato"/>
              </a:rPr>
              <a:t>Hechos 2:1-21</a:t>
            </a:r>
            <a:endParaRPr b="0" i="0" sz="3888" u="none" cap="none" strike="noStrike">
              <a:solidFill>
                <a:schemeClr val="dk1"/>
              </a:solidFill>
              <a:latin typeface="Lato"/>
              <a:ea typeface="Lato"/>
              <a:cs typeface="Lato"/>
              <a:sym typeface="Lato"/>
            </a:endParaRPr>
          </a:p>
        </p:txBody>
      </p:sp>
      <p:sp>
        <p:nvSpPr>
          <p:cNvPr id="295" name="Google Shape;295;p18"/>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96" name="Google Shape;296;p18"/>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297" name="Google Shape;297;p18"/>
          <p:cNvSpPr txBox="1"/>
          <p:nvPr/>
        </p:nvSpPr>
        <p:spPr>
          <a:xfrm>
            <a:off x="4127381" y="4163146"/>
            <a:ext cx="74325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¿Cuál es el punto principal de la historia?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298" name="Google Shape;298;p18"/>
          <p:cNvPicPr preferRelativeResize="0"/>
          <p:nvPr/>
        </p:nvPicPr>
        <p:blipFill rotWithShape="1">
          <a:blip r:embed="rId4">
            <a:alphaModFix/>
          </a:blip>
          <a:srcRect b="0" l="0" r="0" t="0"/>
          <a:stretch/>
        </p:blipFill>
        <p:spPr>
          <a:xfrm>
            <a:off x="9253057" y="1681917"/>
            <a:ext cx="1247432" cy="1167468"/>
          </a:xfrm>
          <a:prstGeom prst="rect">
            <a:avLst/>
          </a:prstGeom>
          <a:noFill/>
          <a:ln>
            <a:noFill/>
          </a:ln>
        </p:spPr>
      </p:pic>
      <p:pic>
        <p:nvPicPr>
          <p:cNvPr descr="A green bird with leaves&#10;&#10;Description automatically generated" id="299" name="Google Shape;299;p18"/>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3" name="Shape 303"/>
        <p:cNvGrpSpPr/>
        <p:nvPr/>
      </p:nvGrpSpPr>
      <p:grpSpPr>
        <a:xfrm>
          <a:off x="0" y="0"/>
          <a:ext cx="0" cy="0"/>
          <a:chOff x="0" y="0"/>
          <a:chExt cx="0" cy="0"/>
        </a:xfrm>
      </p:grpSpPr>
      <p:sp>
        <p:nvSpPr>
          <p:cNvPr id="304" name="Google Shape;304;p19"/>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305" name="Google Shape;305;p19"/>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306" name="Google Shape;306;p19"/>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3888" u="none" cap="none" strike="noStrike">
                <a:solidFill>
                  <a:schemeClr val="dk1"/>
                </a:solidFill>
                <a:latin typeface="Lato"/>
                <a:ea typeface="Lato"/>
                <a:cs typeface="Lato"/>
                <a:sym typeface="Lato"/>
              </a:rPr>
              <a:t>Hechos 2:1-21</a:t>
            </a:r>
            <a:endParaRPr b="0" i="0" sz="3888" u="none" cap="none" strike="noStrike">
              <a:solidFill>
                <a:schemeClr val="dk1"/>
              </a:solidFill>
              <a:latin typeface="Lato"/>
              <a:ea typeface="Lato"/>
              <a:cs typeface="Lato"/>
              <a:sym typeface="Lato"/>
            </a:endParaRPr>
          </a:p>
        </p:txBody>
      </p:sp>
      <p:sp>
        <p:nvSpPr>
          <p:cNvPr id="307" name="Google Shape;307;p19"/>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08" name="Google Shape;308;p19"/>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09" name="Google Shape;309;p19"/>
          <p:cNvSpPr txBox="1"/>
          <p:nvPr/>
        </p:nvSpPr>
        <p:spPr>
          <a:xfrm>
            <a:off x="4127381" y="4163146"/>
            <a:ext cx="7432648"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¿Qué pecado veo en esta historia y confieso en mi vida?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310" name="Google Shape;310;p19"/>
          <p:cNvPicPr preferRelativeResize="0"/>
          <p:nvPr/>
        </p:nvPicPr>
        <p:blipFill rotWithShape="1">
          <a:blip r:embed="rId4">
            <a:alphaModFix/>
          </a:blip>
          <a:srcRect b="0" l="0" r="0" t="0"/>
          <a:stretch/>
        </p:blipFill>
        <p:spPr>
          <a:xfrm>
            <a:off x="9009776" y="1619490"/>
            <a:ext cx="1490713" cy="1262317"/>
          </a:xfrm>
          <a:prstGeom prst="rect">
            <a:avLst/>
          </a:prstGeom>
          <a:noFill/>
          <a:ln>
            <a:noFill/>
          </a:ln>
        </p:spPr>
      </p:pic>
      <p:pic>
        <p:nvPicPr>
          <p:cNvPr descr="A green bird with leaves&#10;&#10;Description automatically generated" id="311" name="Google Shape;311;p19"/>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5" name="Shape 315"/>
        <p:cNvGrpSpPr/>
        <p:nvPr/>
      </p:nvGrpSpPr>
      <p:grpSpPr>
        <a:xfrm>
          <a:off x="0" y="0"/>
          <a:ext cx="0" cy="0"/>
          <a:chOff x="0" y="0"/>
          <a:chExt cx="0" cy="0"/>
        </a:xfrm>
      </p:grpSpPr>
      <p:sp>
        <p:nvSpPr>
          <p:cNvPr id="316" name="Google Shape;316;p20"/>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317" name="Google Shape;317;p20"/>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318" name="Google Shape;318;p20"/>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888"/>
              <a:buFont typeface="Arial"/>
              <a:buNone/>
            </a:pPr>
            <a:r>
              <a:rPr b="0" i="0" lang="en-US" sz="3888" u="none" cap="none" strike="noStrike">
                <a:solidFill>
                  <a:schemeClr val="dk1"/>
                </a:solidFill>
                <a:latin typeface="Lato"/>
                <a:ea typeface="Lato"/>
                <a:cs typeface="Lato"/>
                <a:sym typeface="Lato"/>
              </a:rPr>
              <a:t>Hechos 2:1-21</a:t>
            </a:r>
            <a:endParaRPr b="0" i="0" sz="3888" u="none" cap="none" strike="noStrike">
              <a:solidFill>
                <a:schemeClr val="dk1"/>
              </a:solidFill>
              <a:latin typeface="Lato"/>
              <a:ea typeface="Lato"/>
              <a:cs typeface="Lato"/>
              <a:sym typeface="Lato"/>
            </a:endParaRPr>
          </a:p>
        </p:txBody>
      </p:sp>
      <p:sp>
        <p:nvSpPr>
          <p:cNvPr id="319" name="Google Shape;319;p20"/>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20" name="Google Shape;320;p20"/>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21" name="Google Shape;321;p20"/>
          <p:cNvSpPr txBox="1"/>
          <p:nvPr/>
        </p:nvSpPr>
        <p:spPr>
          <a:xfrm>
            <a:off x="4127381" y="4163146"/>
            <a:ext cx="7432648"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¿En qué versos y palabras de esta historia veo el amor de Dios hacia mí?</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322" name="Google Shape;322;p20"/>
          <p:cNvPicPr preferRelativeResize="0"/>
          <p:nvPr/>
        </p:nvPicPr>
        <p:blipFill rotWithShape="1">
          <a:blip r:embed="rId4">
            <a:alphaModFix/>
          </a:blip>
          <a:srcRect b="0" l="0" r="0" t="0"/>
          <a:stretch/>
        </p:blipFill>
        <p:spPr>
          <a:xfrm>
            <a:off x="9384328" y="1686187"/>
            <a:ext cx="751710" cy="1092264"/>
          </a:xfrm>
          <a:prstGeom prst="rect">
            <a:avLst/>
          </a:prstGeom>
          <a:noFill/>
          <a:ln>
            <a:noFill/>
          </a:ln>
        </p:spPr>
      </p:pic>
      <p:pic>
        <p:nvPicPr>
          <p:cNvPr descr="A green bird with leaves&#10;&#10;Description automatically generated" id="323" name="Google Shape;323;p20"/>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7" name="Shape 327"/>
        <p:cNvGrpSpPr/>
        <p:nvPr/>
      </p:nvGrpSpPr>
      <p:grpSpPr>
        <a:xfrm>
          <a:off x="0" y="0"/>
          <a:ext cx="0" cy="0"/>
          <a:chOff x="0" y="0"/>
          <a:chExt cx="0" cy="0"/>
        </a:xfrm>
      </p:grpSpPr>
      <p:sp>
        <p:nvSpPr>
          <p:cNvPr id="328" name="Google Shape;328;p21"/>
          <p:cNvSpPr txBox="1"/>
          <p:nvPr/>
        </p:nvSpPr>
        <p:spPr>
          <a:xfrm>
            <a:off x="4127382" y="1806843"/>
            <a:ext cx="7189367" cy="8402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Consolidar</a:t>
            </a:r>
            <a:endParaRPr b="0" i="0" sz="6000" u="none" cap="none" strike="noStrike">
              <a:solidFill>
                <a:srgbClr val="009444"/>
              </a:solidFill>
              <a:latin typeface="Lato"/>
              <a:ea typeface="Lato"/>
              <a:cs typeface="Lato"/>
              <a:sym typeface="Lato"/>
            </a:endParaRPr>
          </a:p>
        </p:txBody>
      </p:sp>
      <p:cxnSp>
        <p:nvCxnSpPr>
          <p:cNvPr id="329" name="Google Shape;329;p21"/>
          <p:cNvCxnSpPr/>
          <p:nvPr/>
        </p:nvCxnSpPr>
        <p:spPr>
          <a:xfrm>
            <a:off x="4230827" y="3051695"/>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330" name="Google Shape;330;p21"/>
          <p:cNvSpPr txBox="1"/>
          <p:nvPr/>
        </p:nvSpPr>
        <p:spPr>
          <a:xfrm>
            <a:off x="4127381" y="3349413"/>
            <a:ext cx="6568500" cy="690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3888" u="none" cap="none" strike="noStrike">
                <a:solidFill>
                  <a:schemeClr val="dk1"/>
                </a:solidFill>
                <a:latin typeface="Lato"/>
                <a:ea typeface="Lato"/>
                <a:cs typeface="Lato"/>
                <a:sym typeface="Lato"/>
              </a:rPr>
              <a:t>Hechos 2:1-21</a:t>
            </a:r>
            <a:endParaRPr b="0" i="0" sz="3888" u="none" cap="none" strike="noStrike">
              <a:solidFill>
                <a:schemeClr val="dk1"/>
              </a:solidFill>
              <a:latin typeface="Lato"/>
              <a:ea typeface="Lato"/>
              <a:cs typeface="Lato"/>
              <a:sym typeface="Lato"/>
            </a:endParaRPr>
          </a:p>
        </p:txBody>
      </p:sp>
      <p:sp>
        <p:nvSpPr>
          <p:cNvPr id="331" name="Google Shape;331;p21"/>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32" name="Google Shape;332;p21"/>
          <p:cNvPicPr preferRelativeResize="0"/>
          <p:nvPr/>
        </p:nvPicPr>
        <p:blipFill rotWithShape="1">
          <a:blip r:embed="rId3">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333" name="Google Shape;333;p21"/>
          <p:cNvSpPr txBox="1"/>
          <p:nvPr/>
        </p:nvSpPr>
        <p:spPr>
          <a:xfrm>
            <a:off x="4127381" y="4163146"/>
            <a:ext cx="7432648"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¿Qué pediré que Dios obre en mí para poner en práctica su Palabra?</a:t>
            </a:r>
            <a:endParaRPr b="1" i="0" sz="3200" u="none" cap="none" strike="noStrike">
              <a:solidFill>
                <a:schemeClr val="dk1"/>
              </a:solidFill>
              <a:latin typeface="Lato"/>
              <a:ea typeface="Lato"/>
              <a:cs typeface="Lato"/>
              <a:sym typeface="Lato"/>
            </a:endParaRPr>
          </a:p>
        </p:txBody>
      </p:sp>
      <p:pic>
        <p:nvPicPr>
          <p:cNvPr descr="A black background with a black square&#10;&#10;Description automatically generated with medium confidence" id="334" name="Google Shape;334;p21"/>
          <p:cNvPicPr preferRelativeResize="0"/>
          <p:nvPr/>
        </p:nvPicPr>
        <p:blipFill rotWithShape="1">
          <a:blip r:embed="rId4">
            <a:alphaModFix/>
          </a:blip>
          <a:srcRect b="0" l="0" r="0" t="0"/>
          <a:stretch/>
        </p:blipFill>
        <p:spPr>
          <a:xfrm>
            <a:off x="9227862" y="1722897"/>
            <a:ext cx="1016456" cy="1031081"/>
          </a:xfrm>
          <a:prstGeom prst="rect">
            <a:avLst/>
          </a:prstGeom>
          <a:noFill/>
          <a:ln>
            <a:noFill/>
          </a:ln>
        </p:spPr>
      </p:pic>
      <p:pic>
        <p:nvPicPr>
          <p:cNvPr descr="A green bird with leaves&#10;&#10;Description automatically generated" id="335" name="Google Shape;335;p21"/>
          <p:cNvPicPr preferRelativeResize="0"/>
          <p:nvPr/>
        </p:nvPicPr>
        <p:blipFill rotWithShape="1">
          <a:blip r:embed="rId5">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23"/>
          <p:cNvSpPr txBox="1"/>
          <p:nvPr/>
        </p:nvSpPr>
        <p:spPr>
          <a:xfrm>
            <a:off x="2237027" y="403126"/>
            <a:ext cx="8958900" cy="10156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000" u="none" cap="none" strike="noStrike">
                <a:solidFill>
                  <a:srgbClr val="009444"/>
                </a:solidFill>
                <a:latin typeface="Lato"/>
                <a:ea typeface="Lato"/>
                <a:cs typeface="Lato"/>
                <a:sym typeface="Lato"/>
              </a:rPr>
              <a:t>Objetivos de la Lección</a:t>
            </a:r>
            <a:endParaRPr b="0" i="0" sz="6000" u="none" cap="none" strike="noStrike">
              <a:solidFill>
                <a:srgbClr val="009444"/>
              </a:solidFill>
              <a:latin typeface="Lato"/>
              <a:ea typeface="Lato"/>
              <a:cs typeface="Lato"/>
              <a:sym typeface="Lato"/>
            </a:endParaRPr>
          </a:p>
        </p:txBody>
      </p:sp>
      <p:cxnSp>
        <p:nvCxnSpPr>
          <p:cNvPr id="341" name="Google Shape;341;p23"/>
          <p:cNvCxnSpPr/>
          <p:nvPr/>
        </p:nvCxnSpPr>
        <p:spPr>
          <a:xfrm>
            <a:off x="2373087" y="1597768"/>
            <a:ext cx="7195457" cy="0"/>
          </a:xfrm>
          <a:prstGeom prst="straightConnector1">
            <a:avLst/>
          </a:prstGeom>
          <a:noFill/>
          <a:ln cap="flat" cmpd="sng" w="38100">
            <a:solidFill>
              <a:srgbClr val="7F7F7F"/>
            </a:solidFill>
            <a:prstDash val="solid"/>
            <a:miter lim="800000"/>
            <a:headEnd len="sm" w="sm" type="none"/>
            <a:tailEnd len="sm" w="sm" type="none"/>
          </a:ln>
        </p:spPr>
      </p:cxnSp>
      <p:grpSp>
        <p:nvGrpSpPr>
          <p:cNvPr id="342" name="Google Shape;342;p23"/>
          <p:cNvGrpSpPr/>
          <p:nvPr/>
        </p:nvGrpSpPr>
        <p:grpSpPr>
          <a:xfrm>
            <a:off x="745673" y="2011042"/>
            <a:ext cx="10450280" cy="3947713"/>
            <a:chOff x="0" y="0"/>
            <a:chExt cx="10450280" cy="3947713"/>
          </a:xfrm>
        </p:grpSpPr>
        <p:sp>
          <p:nvSpPr>
            <p:cNvPr id="343" name="Google Shape;343;p23"/>
            <p:cNvSpPr/>
            <p:nvPr/>
          </p:nvSpPr>
          <p:spPr>
            <a:xfrm>
              <a:off x="0" y="481"/>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344" name="Google Shape;344;p23"/>
            <p:cNvSpPr/>
            <p:nvPr/>
          </p:nvSpPr>
          <p:spPr>
            <a:xfrm>
              <a:off x="341153" y="254232"/>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345" name="Google Shape;345;p23"/>
            <p:cNvSpPr/>
            <p:nvPr/>
          </p:nvSpPr>
          <p:spPr>
            <a:xfrm>
              <a:off x="1302586" y="0"/>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346" name="Google Shape;346;p23"/>
            <p:cNvSpPr txBox="1"/>
            <p:nvPr/>
          </p:nvSpPr>
          <p:spPr>
            <a:xfrm>
              <a:off x="1302586" y="0"/>
              <a:ext cx="9147694" cy="1127780"/>
            </a:xfrm>
            <a:prstGeom prst="rect">
              <a:avLst/>
            </a:prstGeom>
            <a:no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Lato"/>
                  <a:ea typeface="Lato"/>
                  <a:cs typeface="Lato"/>
                  <a:sym typeface="Lato"/>
                </a:rPr>
                <a:t>Usar el método de las Cuatro “C” para leer y entender Hechos 2:1-21. </a:t>
              </a:r>
              <a:endParaRPr b="0" i="0" sz="2800" u="none" cap="none" strike="noStrike">
                <a:solidFill>
                  <a:schemeClr val="lt1"/>
                </a:solidFill>
                <a:latin typeface="Lato"/>
                <a:ea typeface="Lato"/>
                <a:cs typeface="Lato"/>
                <a:sym typeface="Lato"/>
              </a:endParaRPr>
            </a:p>
          </p:txBody>
        </p:sp>
        <p:sp>
          <p:nvSpPr>
            <p:cNvPr id="347" name="Google Shape;347;p23"/>
            <p:cNvSpPr/>
            <p:nvPr/>
          </p:nvSpPr>
          <p:spPr>
            <a:xfrm>
              <a:off x="0" y="1410207"/>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348" name="Google Shape;348;p23"/>
            <p:cNvSpPr/>
            <p:nvPr/>
          </p:nvSpPr>
          <p:spPr>
            <a:xfrm>
              <a:off x="341153" y="1663958"/>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349" name="Google Shape;349;p23"/>
            <p:cNvSpPr/>
            <p:nvPr/>
          </p:nvSpPr>
          <p:spPr>
            <a:xfrm>
              <a:off x="1302586" y="1410207"/>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350" name="Google Shape;350;p23"/>
            <p:cNvSpPr txBox="1"/>
            <p:nvPr/>
          </p:nvSpPr>
          <p:spPr>
            <a:xfrm>
              <a:off x="1302586" y="1410207"/>
              <a:ext cx="9147694" cy="1127780"/>
            </a:xfrm>
            <a:prstGeom prst="rect">
              <a:avLst/>
            </a:prstGeom>
            <a:solidFill>
              <a:srgbClr val="A8D08C"/>
            </a:solid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None/>
              </a:pPr>
              <a:r>
                <a:rPr b="0" i="0" lang="en-US" sz="2800" u="none" cap="none" strike="noStrike">
                  <a:solidFill>
                    <a:schemeClr val="dk1"/>
                  </a:solidFill>
                  <a:latin typeface="Lato"/>
                  <a:ea typeface="Lato"/>
                  <a:cs typeface="Lato"/>
                  <a:sym typeface="Lato"/>
                </a:rPr>
                <a:t>Identificar el propósito de </a:t>
              </a:r>
              <a:r>
                <a:rPr lang="en-US" sz="2800">
                  <a:solidFill>
                    <a:schemeClr val="dk1"/>
                  </a:solidFill>
                  <a:latin typeface="Lato"/>
                  <a:ea typeface="Lato"/>
                  <a:cs typeface="Lato"/>
                  <a:sym typeface="Lato"/>
                </a:rPr>
                <a:t>Pentecostés</a:t>
              </a:r>
              <a:r>
                <a:rPr b="0" i="0" lang="en-US" sz="2800" u="none" cap="none" strike="noStrike">
                  <a:solidFill>
                    <a:schemeClr val="dk1"/>
                  </a:solidFill>
                  <a:latin typeface="Lato"/>
                  <a:ea typeface="Lato"/>
                  <a:cs typeface="Lato"/>
                  <a:sym typeface="Lato"/>
                </a:rPr>
                <a:t> en Hechos 2. </a:t>
              </a:r>
              <a:endParaRPr b="0" i="0" sz="2800" u="none" cap="none" strike="noStrike">
                <a:solidFill>
                  <a:schemeClr val="dk1"/>
                </a:solidFill>
                <a:latin typeface="Lato"/>
                <a:ea typeface="Lato"/>
                <a:cs typeface="Lato"/>
                <a:sym typeface="Lato"/>
              </a:endParaRPr>
            </a:p>
          </p:txBody>
        </p:sp>
        <p:sp>
          <p:nvSpPr>
            <p:cNvPr id="351" name="Google Shape;351;p23"/>
            <p:cNvSpPr/>
            <p:nvPr/>
          </p:nvSpPr>
          <p:spPr>
            <a:xfrm>
              <a:off x="0" y="2819933"/>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352" name="Google Shape;352;p23"/>
            <p:cNvSpPr/>
            <p:nvPr/>
          </p:nvSpPr>
          <p:spPr>
            <a:xfrm>
              <a:off x="341153" y="3073684"/>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353" name="Google Shape;353;p23"/>
            <p:cNvSpPr/>
            <p:nvPr/>
          </p:nvSpPr>
          <p:spPr>
            <a:xfrm>
              <a:off x="1302586" y="2819933"/>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354" name="Google Shape;354;p23"/>
            <p:cNvSpPr txBox="1"/>
            <p:nvPr/>
          </p:nvSpPr>
          <p:spPr>
            <a:xfrm>
              <a:off x="1302586" y="2819933"/>
              <a:ext cx="9147694" cy="1127780"/>
            </a:xfrm>
            <a:prstGeom prst="rect">
              <a:avLst/>
            </a:prstGeom>
            <a:no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Lato"/>
                  <a:ea typeface="Lato"/>
                  <a:cs typeface="Lato"/>
                  <a:sym typeface="Lato"/>
                </a:rPr>
                <a:t>Examinar lo que dice la Biblia sobre el don de hablar en lenguas.</a:t>
              </a:r>
              <a:endParaRPr b="0" i="0" sz="2800" u="none" cap="none" strike="noStrike">
                <a:solidFill>
                  <a:schemeClr val="lt1"/>
                </a:solidFill>
                <a:latin typeface="Lato"/>
                <a:ea typeface="Lato"/>
                <a:cs typeface="Lato"/>
                <a:sym typeface="Lato"/>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24"/>
          <p:cNvSpPr/>
          <p:nvPr/>
        </p:nvSpPr>
        <p:spPr>
          <a:xfrm>
            <a:off x="-1" y="0"/>
            <a:ext cx="12192001"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0" name="Google Shape;360;p24"/>
          <p:cNvSpPr/>
          <p:nvPr/>
        </p:nvSpPr>
        <p:spPr>
          <a:xfrm>
            <a:off x="1644412" y="1665817"/>
            <a:ext cx="8903177" cy="3526367"/>
          </a:xfrm>
          <a:custGeom>
            <a:rect b="b" l="l" r="r" t="t"/>
            <a:pathLst>
              <a:path extrusionOk="0" h="2145794" w="14257217">
                <a:moveTo>
                  <a:pt x="14132758" y="2145794"/>
                </a:moveTo>
                <a:lnTo>
                  <a:pt x="124460" y="2145794"/>
                </a:lnTo>
                <a:cubicBezTo>
                  <a:pt x="55880" y="2145794"/>
                  <a:pt x="0" y="2089914"/>
                  <a:pt x="0" y="2021334"/>
                </a:cubicBezTo>
                <a:lnTo>
                  <a:pt x="0" y="124460"/>
                </a:lnTo>
                <a:cubicBezTo>
                  <a:pt x="0" y="55880"/>
                  <a:pt x="55880" y="0"/>
                  <a:pt x="124460" y="0"/>
                </a:cubicBezTo>
                <a:lnTo>
                  <a:pt x="14132758" y="0"/>
                </a:lnTo>
                <a:cubicBezTo>
                  <a:pt x="14201336" y="0"/>
                  <a:pt x="14257217" y="55880"/>
                  <a:pt x="14257217" y="124460"/>
                </a:cubicBezTo>
                <a:lnTo>
                  <a:pt x="14257217" y="2021334"/>
                </a:lnTo>
                <a:cubicBezTo>
                  <a:pt x="14257217" y="2089914"/>
                  <a:pt x="14201336" y="2145794"/>
                  <a:pt x="14132758" y="2145794"/>
                </a:cubicBezTo>
                <a:close/>
              </a:path>
            </a:pathLst>
          </a:custGeom>
          <a:solidFill>
            <a:srgbClr val="FFFFFF"/>
          </a:solidFill>
          <a:ln>
            <a:noFill/>
          </a:ln>
        </p:spPr>
        <p:txBody>
          <a:bodyPr anchorCtr="0" anchor="ctr" bIns="60950" lIns="60950" spcFirstLastPara="1" rIns="60950" wrap="square" tIns="60950">
            <a:noAutofit/>
          </a:bodyPr>
          <a:lstStyle/>
          <a:p>
            <a:pPr indent="0" lvl="0" marL="0" marR="0" rtl="0" algn="ctr">
              <a:lnSpc>
                <a:spcPct val="100000"/>
              </a:lnSpc>
              <a:spcBef>
                <a:spcPts val="0"/>
              </a:spcBef>
              <a:spcAft>
                <a:spcPts val="0"/>
              </a:spcAft>
              <a:buNone/>
            </a:pPr>
            <a:r>
              <a:rPr b="1" i="0" lang="en-US" sz="4000" u="none" cap="none" strike="noStrike">
                <a:solidFill>
                  <a:schemeClr val="dk1"/>
                </a:solidFill>
                <a:latin typeface="Arial"/>
                <a:ea typeface="Arial"/>
                <a:cs typeface="Arial"/>
                <a:sym typeface="Arial"/>
              </a:rPr>
              <a:t>¿Cuál es el propósito del día de </a:t>
            </a:r>
            <a:r>
              <a:rPr b="1" lang="en-US" sz="4000">
                <a:solidFill>
                  <a:schemeClr val="dk1"/>
                </a:solidFill>
              </a:rPr>
              <a:t>Pentecostés</a:t>
            </a:r>
            <a:r>
              <a:rPr b="1" i="0" lang="en-US" sz="4000" u="none" cap="none" strike="noStrike">
                <a:solidFill>
                  <a:schemeClr val="dk1"/>
                </a:solidFill>
                <a:latin typeface="Arial"/>
                <a:ea typeface="Arial"/>
                <a:cs typeface="Arial"/>
                <a:sym typeface="Arial"/>
              </a:rPr>
              <a:t> en Hechos 2? </a:t>
            </a:r>
            <a:endParaRPr/>
          </a:p>
          <a:p>
            <a:pPr indent="0" lvl="0" marL="0" marR="0" rtl="0" algn="ctr">
              <a:lnSpc>
                <a:spcPct val="100000"/>
              </a:lnSpc>
              <a:spcBef>
                <a:spcPts val="0"/>
              </a:spcBef>
              <a:spcAft>
                <a:spcPts val="0"/>
              </a:spcAft>
              <a:buNone/>
            </a:pPr>
            <a:r>
              <a:t/>
            </a:r>
            <a:endParaRPr b="1" i="0" sz="4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1" lang="en-US" sz="4000" u="none" cap="none" strike="noStrike">
                <a:solidFill>
                  <a:schemeClr val="dk1"/>
                </a:solidFill>
                <a:latin typeface="Arial"/>
                <a:ea typeface="Arial"/>
                <a:cs typeface="Arial"/>
                <a:sym typeface="Arial"/>
              </a:rPr>
              <a:t>Pregunta #2 del Proyecto Final</a:t>
            </a:r>
            <a:endParaRPr b="0" i="1" sz="40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4" name="Shape 364"/>
        <p:cNvGrpSpPr/>
        <p:nvPr/>
      </p:nvGrpSpPr>
      <p:grpSpPr>
        <a:xfrm>
          <a:off x="0" y="0"/>
          <a:ext cx="0" cy="0"/>
          <a:chOff x="0" y="0"/>
          <a:chExt cx="0" cy="0"/>
        </a:xfrm>
      </p:grpSpPr>
      <p:sp>
        <p:nvSpPr>
          <p:cNvPr id="365" name="Google Shape;365;g2c7cd4f111b_0_185"/>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6" name="Google Shape;366;g2c7cd4f111b_0_185"/>
          <p:cNvSpPr txBox="1"/>
          <p:nvPr/>
        </p:nvSpPr>
        <p:spPr>
          <a:xfrm>
            <a:off x="5719023" y="1395699"/>
            <a:ext cx="5990377" cy="13387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4050" u="none" cap="none" strike="noStrike">
                <a:solidFill>
                  <a:srgbClr val="009444"/>
                </a:solidFill>
                <a:latin typeface="Lato"/>
                <a:ea typeface="Lato"/>
                <a:cs typeface="Lato"/>
                <a:sym typeface="Lato"/>
              </a:rPr>
              <a:t>El propósito de Pentecostés en Hechos 2</a:t>
            </a:r>
            <a:endParaRPr b="0" i="0" sz="4050" u="none" cap="none" strike="noStrike">
              <a:solidFill>
                <a:srgbClr val="009444"/>
              </a:solidFill>
              <a:latin typeface="Lato"/>
              <a:ea typeface="Lato"/>
              <a:cs typeface="Lato"/>
              <a:sym typeface="Lato"/>
            </a:endParaRPr>
          </a:p>
        </p:txBody>
      </p:sp>
      <p:pic>
        <p:nvPicPr>
          <p:cNvPr descr="A green bird with leaves&#10;&#10;Description automatically generated" id="367" name="Google Shape;367;g2c7cd4f111b_0_185"/>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pic>
        <p:nvPicPr>
          <p:cNvPr id="368" name="Google Shape;368;g2c7cd4f111b_0_185"/>
          <p:cNvPicPr preferRelativeResize="0"/>
          <p:nvPr/>
        </p:nvPicPr>
        <p:blipFill rotWithShape="1">
          <a:blip r:embed="rId4">
            <a:alphaModFix/>
          </a:blip>
          <a:srcRect b="0" l="21212" r="22670" t="0"/>
          <a:stretch/>
        </p:blipFill>
        <p:spPr>
          <a:xfrm>
            <a:off x="1057065" y="1087549"/>
            <a:ext cx="4234583" cy="4682923"/>
          </a:xfrm>
          <a:prstGeom prst="rect">
            <a:avLst/>
          </a:prstGeom>
          <a:noFill/>
          <a:ln>
            <a:noFill/>
          </a:ln>
        </p:spPr>
      </p:pic>
      <p:sp>
        <p:nvSpPr>
          <p:cNvPr id="369" name="Google Shape;369;g2c7cd4f111b_0_185"/>
          <p:cNvSpPr/>
          <p:nvPr/>
        </p:nvSpPr>
        <p:spPr>
          <a:xfrm>
            <a:off x="852400" y="1087549"/>
            <a:ext cx="204600" cy="46827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0" name="Google Shape;370;g2c7cd4f111b_0_185"/>
          <p:cNvSpPr txBox="1"/>
          <p:nvPr/>
        </p:nvSpPr>
        <p:spPr>
          <a:xfrm>
            <a:off x="5719023" y="2821549"/>
            <a:ext cx="6180600" cy="2555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Jesús derrama su Espíritu Santo sobre sus discípulos de manera milagrosa para que proclamen su </a:t>
            </a:r>
            <a:r>
              <a:rPr b="1" lang="en-US" sz="3200">
                <a:solidFill>
                  <a:schemeClr val="dk1"/>
                </a:solidFill>
                <a:latin typeface="Lato"/>
                <a:ea typeface="Lato"/>
                <a:cs typeface="Lato"/>
                <a:sym typeface="Lato"/>
              </a:rPr>
              <a:t>P</a:t>
            </a:r>
            <a:r>
              <a:rPr b="1" i="0" lang="en-US" sz="3200" u="none" cap="none" strike="noStrike">
                <a:solidFill>
                  <a:schemeClr val="dk1"/>
                </a:solidFill>
                <a:latin typeface="Lato"/>
                <a:ea typeface="Lato"/>
                <a:cs typeface="Lato"/>
                <a:sym typeface="Lato"/>
              </a:rPr>
              <a:t>alabra a la gente presente de muchas naciones. </a:t>
            </a:r>
            <a:endParaRPr b="1" i="0" sz="3200" u="none" cap="none" strike="noStrike">
              <a:solidFill>
                <a:schemeClr val="dk1"/>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4" name="Shape 374"/>
        <p:cNvGrpSpPr/>
        <p:nvPr/>
      </p:nvGrpSpPr>
      <p:grpSpPr>
        <a:xfrm>
          <a:off x="0" y="0"/>
          <a:ext cx="0" cy="0"/>
          <a:chOff x="0" y="0"/>
          <a:chExt cx="0" cy="0"/>
        </a:xfrm>
      </p:grpSpPr>
      <p:sp>
        <p:nvSpPr>
          <p:cNvPr id="375" name="Google Shape;375;g26e56d05998_0_20"/>
          <p:cNvSpPr txBox="1"/>
          <p:nvPr/>
        </p:nvSpPr>
        <p:spPr>
          <a:xfrm>
            <a:off x="3693050" y="1282200"/>
            <a:ext cx="7257000" cy="5134800"/>
          </a:xfrm>
          <a:prstGeom prst="rect">
            <a:avLst/>
          </a:prstGeom>
          <a:noFill/>
          <a:ln>
            <a:noFill/>
          </a:ln>
        </p:spPr>
        <p:txBody>
          <a:bodyPr anchorCtr="0" anchor="t" bIns="45700" lIns="91425" spcFirstLastPara="1" rIns="91425" wrap="square" tIns="45700">
            <a:spAutoFit/>
          </a:bodyPr>
          <a:lstStyle/>
          <a:p>
            <a:pPr indent="0" lvl="0" marL="0" marR="0" rtl="0" algn="just">
              <a:lnSpc>
                <a:spcPct val="90000"/>
              </a:lnSpc>
              <a:spcBef>
                <a:spcPts val="0"/>
              </a:spcBef>
              <a:spcAft>
                <a:spcPts val="0"/>
              </a:spcAft>
              <a:buClr>
                <a:schemeClr val="dk1"/>
              </a:buClr>
              <a:buSzPts val="1100"/>
              <a:buFont typeface="Arial"/>
              <a:buNone/>
            </a:pPr>
            <a:r>
              <a:rPr b="0" i="0" lang="en-US" sz="3300" u="none" cap="none" strike="noStrike">
                <a:solidFill>
                  <a:schemeClr val="dk1"/>
                </a:solidFill>
                <a:latin typeface="Lato"/>
                <a:ea typeface="Lato"/>
                <a:cs typeface="Lato"/>
                <a:sym typeface="Lato"/>
              </a:rPr>
              <a:t>No se alejen de Jerusalén, sino esperen la promesa del Padre… ustedes serán bautizados con el Espíritu Santo.</a:t>
            </a:r>
            <a:endParaRPr b="0" i="0" sz="3300" u="none" cap="none" strike="noStrike">
              <a:solidFill>
                <a:schemeClr val="dk1"/>
              </a:solidFill>
              <a:latin typeface="Lato"/>
              <a:ea typeface="Lato"/>
              <a:cs typeface="Lato"/>
              <a:sym typeface="Lato"/>
            </a:endParaRPr>
          </a:p>
          <a:p>
            <a:pPr indent="0" lvl="0" marL="0" marR="0" rtl="0" algn="just">
              <a:lnSpc>
                <a:spcPct val="90000"/>
              </a:lnSpc>
              <a:spcBef>
                <a:spcPts val="0"/>
              </a:spcBef>
              <a:spcAft>
                <a:spcPts val="0"/>
              </a:spcAft>
              <a:buClr>
                <a:schemeClr val="dk1"/>
              </a:buClr>
              <a:buSzPts val="1100"/>
              <a:buFont typeface="Arial"/>
              <a:buNone/>
            </a:pPr>
            <a:r>
              <a:t/>
            </a:r>
            <a:endParaRPr b="0" i="0" sz="800" u="none" cap="none" strike="noStrike">
              <a:solidFill>
                <a:schemeClr val="dk1"/>
              </a:solidFill>
              <a:latin typeface="Lato"/>
              <a:ea typeface="Lato"/>
              <a:cs typeface="Lato"/>
              <a:sym typeface="Lato"/>
            </a:endParaRPr>
          </a:p>
          <a:p>
            <a:pPr indent="0" lvl="0" marL="0" marR="0" rtl="0" algn="just">
              <a:lnSpc>
                <a:spcPct val="90000"/>
              </a:lnSpc>
              <a:spcBef>
                <a:spcPts val="0"/>
              </a:spcBef>
              <a:spcAft>
                <a:spcPts val="0"/>
              </a:spcAft>
              <a:buClr>
                <a:schemeClr val="dk1"/>
              </a:buClr>
              <a:buSzPts val="2800"/>
              <a:buFont typeface="Arial"/>
              <a:buNone/>
            </a:pPr>
            <a:r>
              <a:rPr b="0" i="1" lang="en-US" sz="2800" u="none" cap="none" strike="noStrike">
                <a:solidFill>
                  <a:schemeClr val="dk1"/>
                </a:solidFill>
                <a:latin typeface="Lato"/>
                <a:ea typeface="Lato"/>
                <a:cs typeface="Lato"/>
                <a:sym typeface="Lato"/>
              </a:rPr>
              <a:t>Hechos 1:4-5</a:t>
            </a:r>
            <a:endParaRPr b="0" i="1" sz="2800" u="none" cap="none" strike="noStrike">
              <a:solidFill>
                <a:schemeClr val="dk1"/>
              </a:solidFill>
              <a:latin typeface="Lato"/>
              <a:ea typeface="Lato"/>
              <a:cs typeface="Lato"/>
              <a:sym typeface="Lato"/>
            </a:endParaRPr>
          </a:p>
          <a:p>
            <a:pPr indent="0" lvl="0" marL="0" marR="0" rtl="0" algn="just">
              <a:lnSpc>
                <a:spcPct val="90000"/>
              </a:lnSpc>
              <a:spcBef>
                <a:spcPts val="0"/>
              </a:spcBef>
              <a:spcAft>
                <a:spcPts val="0"/>
              </a:spcAft>
              <a:buClr>
                <a:schemeClr val="dk1"/>
              </a:buClr>
              <a:buSzPts val="2800"/>
              <a:buFont typeface="Arial"/>
              <a:buNone/>
            </a:pPr>
            <a:r>
              <a:t/>
            </a:r>
            <a:endParaRPr b="0" i="1" sz="2800" u="none" cap="none" strike="noStrike">
              <a:solidFill>
                <a:schemeClr val="dk1"/>
              </a:solidFill>
              <a:latin typeface="Lato"/>
              <a:ea typeface="Lato"/>
              <a:cs typeface="Lato"/>
              <a:sym typeface="Lato"/>
            </a:endParaRPr>
          </a:p>
          <a:p>
            <a:pPr indent="0" lvl="0" marL="0" marR="0" rtl="0" algn="just">
              <a:lnSpc>
                <a:spcPct val="90000"/>
              </a:lnSpc>
              <a:spcBef>
                <a:spcPts val="0"/>
              </a:spcBef>
              <a:spcAft>
                <a:spcPts val="0"/>
              </a:spcAft>
              <a:buClr>
                <a:schemeClr val="dk1"/>
              </a:buClr>
              <a:buSzPts val="1100"/>
              <a:buFont typeface="Arial"/>
              <a:buNone/>
            </a:pPr>
            <a:r>
              <a:rPr b="0" i="0" lang="en-US" sz="3300" u="none" cap="none" strike="noStrike">
                <a:solidFill>
                  <a:schemeClr val="dk1"/>
                </a:solidFill>
                <a:latin typeface="Lato"/>
                <a:ea typeface="Lato"/>
                <a:cs typeface="Lato"/>
                <a:sym typeface="Lato"/>
              </a:rPr>
              <a:t>Pero, cuando venga el Espíritu Santo sobre ustedes, recibirán poder y serán mis testigos tanto en Jerusalén como en toda Judea y Samaria, y hasta los confines de la tierra. </a:t>
            </a:r>
            <a:endParaRPr b="0" i="0" sz="3300" u="none" cap="none" strike="noStrike">
              <a:solidFill>
                <a:schemeClr val="dk1"/>
              </a:solidFill>
              <a:latin typeface="Lato"/>
              <a:ea typeface="Lato"/>
              <a:cs typeface="Lato"/>
              <a:sym typeface="Lato"/>
            </a:endParaRPr>
          </a:p>
          <a:p>
            <a:pPr indent="0" lvl="0" marL="0" marR="0" rtl="0" algn="just">
              <a:lnSpc>
                <a:spcPct val="90000"/>
              </a:lnSpc>
              <a:spcBef>
                <a:spcPts val="0"/>
              </a:spcBef>
              <a:spcAft>
                <a:spcPts val="0"/>
              </a:spcAft>
              <a:buClr>
                <a:schemeClr val="dk1"/>
              </a:buClr>
              <a:buSzPts val="1100"/>
              <a:buFont typeface="Arial"/>
              <a:buNone/>
            </a:pPr>
            <a:r>
              <a:t/>
            </a:r>
            <a:endParaRPr b="0" i="0" sz="800" u="none" cap="none" strike="noStrike">
              <a:solidFill>
                <a:schemeClr val="dk1"/>
              </a:solidFill>
              <a:latin typeface="Lato"/>
              <a:ea typeface="Lato"/>
              <a:cs typeface="Lato"/>
              <a:sym typeface="Lato"/>
            </a:endParaRPr>
          </a:p>
          <a:p>
            <a:pPr indent="0" lvl="0" marL="0" marR="0" rtl="0" algn="just">
              <a:lnSpc>
                <a:spcPct val="90000"/>
              </a:lnSpc>
              <a:spcBef>
                <a:spcPts val="0"/>
              </a:spcBef>
              <a:spcAft>
                <a:spcPts val="0"/>
              </a:spcAft>
              <a:buClr>
                <a:schemeClr val="dk1"/>
              </a:buClr>
              <a:buSzPts val="2800"/>
              <a:buFont typeface="Arial"/>
              <a:buNone/>
            </a:pPr>
            <a:r>
              <a:rPr b="0" i="1" lang="en-US" sz="2800" u="none" cap="none" strike="noStrike">
                <a:solidFill>
                  <a:schemeClr val="dk1"/>
                </a:solidFill>
                <a:latin typeface="Lato"/>
                <a:ea typeface="Lato"/>
                <a:cs typeface="Lato"/>
                <a:sym typeface="Lato"/>
              </a:rPr>
              <a:t>Hechos 1:8</a:t>
            </a:r>
            <a:endParaRPr b="0" i="1" sz="2800" u="none" cap="none" strike="noStrike">
              <a:solidFill>
                <a:schemeClr val="dk1"/>
              </a:solidFill>
              <a:latin typeface="Lato"/>
              <a:ea typeface="Lato"/>
              <a:cs typeface="Lato"/>
              <a:sym typeface="Lato"/>
            </a:endParaRPr>
          </a:p>
        </p:txBody>
      </p:sp>
      <p:sp>
        <p:nvSpPr>
          <p:cNvPr id="376" name="Google Shape;376;g26e56d05998_0_20"/>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77" name="Google Shape;377;g26e56d05998_0_20"/>
          <p:cNvPicPr preferRelativeResize="0"/>
          <p:nvPr/>
        </p:nvPicPr>
        <p:blipFill rotWithShape="1">
          <a:blip r:embed="rId3">
            <a:alphaModFix/>
          </a:blip>
          <a:srcRect b="0" l="0" r="0" t="0"/>
          <a:stretch/>
        </p:blipFill>
        <p:spPr>
          <a:xfrm>
            <a:off x="476645" y="1552538"/>
            <a:ext cx="3125596" cy="3218436"/>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378" name="Google Shape;378;g26e56d05998_0_20"/>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2" name="Shape 382"/>
        <p:cNvGrpSpPr/>
        <p:nvPr/>
      </p:nvGrpSpPr>
      <p:grpSpPr>
        <a:xfrm>
          <a:off x="0" y="0"/>
          <a:ext cx="0" cy="0"/>
          <a:chOff x="0" y="0"/>
          <a:chExt cx="0" cy="0"/>
        </a:xfrm>
      </p:grpSpPr>
      <p:sp>
        <p:nvSpPr>
          <p:cNvPr id="383" name="Google Shape;383;g26f58937330_1_6"/>
          <p:cNvSpPr txBox="1"/>
          <p:nvPr/>
        </p:nvSpPr>
        <p:spPr>
          <a:xfrm>
            <a:off x="3754725" y="1189175"/>
            <a:ext cx="7308600" cy="4983900"/>
          </a:xfrm>
          <a:prstGeom prst="rect">
            <a:avLst/>
          </a:prstGeom>
          <a:noFill/>
          <a:ln>
            <a:noFill/>
          </a:ln>
        </p:spPr>
        <p:txBody>
          <a:bodyPr anchorCtr="0" anchor="t" bIns="45700" lIns="91425" spcFirstLastPara="1" rIns="91425" wrap="square" tIns="45700">
            <a:spAutoFit/>
          </a:bodyPr>
          <a:lstStyle/>
          <a:p>
            <a:pPr indent="0" lvl="0" marL="0" marR="0" rtl="0" algn="just">
              <a:lnSpc>
                <a:spcPct val="90000"/>
              </a:lnSpc>
              <a:spcBef>
                <a:spcPts val="0"/>
              </a:spcBef>
              <a:spcAft>
                <a:spcPts val="0"/>
              </a:spcAft>
              <a:buClr>
                <a:schemeClr val="dk1"/>
              </a:buClr>
              <a:buSzPts val="1100"/>
              <a:buFont typeface="Arial"/>
              <a:buNone/>
            </a:pPr>
            <a:r>
              <a:rPr b="0" i="0" lang="en-US" sz="3300" u="none" cap="none" strike="noStrike">
                <a:solidFill>
                  <a:schemeClr val="dk1"/>
                </a:solidFill>
                <a:latin typeface="Lato"/>
                <a:ea typeface="Lato"/>
                <a:cs typeface="Lato"/>
                <a:sym typeface="Lato"/>
              </a:rPr>
              <a:t>Todos fueron llenos del Espíritu Santo y comenzaron a hablar en diferentes lenguas, según el Espíritu les concedía expresarse. </a:t>
            </a:r>
            <a:endParaRPr b="0" i="0" sz="33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t/>
            </a:r>
            <a:endParaRPr b="0" i="0" sz="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2800"/>
              <a:buFont typeface="Arial"/>
              <a:buNone/>
            </a:pPr>
            <a:r>
              <a:rPr b="0" i="1" lang="en-US" sz="2800" u="none" cap="none" strike="noStrike">
                <a:solidFill>
                  <a:schemeClr val="dk1"/>
                </a:solidFill>
                <a:latin typeface="Lato"/>
                <a:ea typeface="Lato"/>
                <a:cs typeface="Lato"/>
                <a:sym typeface="Lato"/>
              </a:rPr>
              <a:t>Hechos 2:4</a:t>
            </a:r>
            <a:endParaRPr b="0" i="1" sz="2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2800"/>
              <a:buFont typeface="Arial"/>
              <a:buNone/>
            </a:pPr>
            <a:r>
              <a:t/>
            </a:r>
            <a:endParaRPr b="0" i="1" sz="2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rPr b="0" i="0" lang="en-US" sz="3300" u="none" cap="none" strike="noStrike">
                <a:solidFill>
                  <a:schemeClr val="dk1"/>
                </a:solidFill>
                <a:latin typeface="Lato"/>
                <a:ea typeface="Lato"/>
                <a:cs typeface="Lato"/>
                <a:sym typeface="Lato"/>
              </a:rPr>
              <a:t>Todos por igual los oímos proclamar en nuestra propia lengua las</a:t>
            </a:r>
            <a:r>
              <a:rPr lang="en-US" sz="3300">
                <a:solidFill>
                  <a:schemeClr val="dk1"/>
                </a:solidFill>
                <a:latin typeface="Lato"/>
                <a:ea typeface="Lato"/>
                <a:cs typeface="Lato"/>
                <a:sym typeface="Lato"/>
              </a:rPr>
              <a:t> </a:t>
            </a:r>
            <a:r>
              <a:rPr b="0" i="0" lang="en-US" sz="3300" u="none" cap="none" strike="noStrike">
                <a:solidFill>
                  <a:schemeClr val="dk1"/>
                </a:solidFill>
                <a:latin typeface="Lato"/>
                <a:ea typeface="Lato"/>
                <a:cs typeface="Lato"/>
                <a:sym typeface="Lato"/>
              </a:rPr>
              <a:t>maravillas de Dios. </a:t>
            </a:r>
            <a:endParaRPr b="0" i="0" sz="33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t/>
            </a:r>
            <a:endParaRPr b="0" i="0" sz="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2800"/>
              <a:buFont typeface="Arial"/>
              <a:buNone/>
            </a:pPr>
            <a:r>
              <a:rPr b="0" i="1" lang="en-US" sz="2800" u="none" cap="none" strike="noStrike">
                <a:solidFill>
                  <a:schemeClr val="dk1"/>
                </a:solidFill>
                <a:latin typeface="Lato"/>
                <a:ea typeface="Lato"/>
                <a:cs typeface="Lato"/>
                <a:sym typeface="Lato"/>
              </a:rPr>
              <a:t>Hechos 2:11</a:t>
            </a:r>
            <a:endParaRPr b="0" i="1" sz="2800" u="none" cap="none" strike="noStrike">
              <a:solidFill>
                <a:schemeClr val="dk1"/>
              </a:solidFill>
              <a:latin typeface="Lato"/>
              <a:ea typeface="Lato"/>
              <a:cs typeface="Lato"/>
              <a:sym typeface="Lato"/>
            </a:endParaRPr>
          </a:p>
        </p:txBody>
      </p:sp>
      <p:sp>
        <p:nvSpPr>
          <p:cNvPr id="384" name="Google Shape;384;g26f58937330_1_6"/>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85" name="Google Shape;385;g26f58937330_1_6"/>
          <p:cNvPicPr preferRelativeResize="0"/>
          <p:nvPr/>
        </p:nvPicPr>
        <p:blipFill rotWithShape="1">
          <a:blip r:embed="rId3">
            <a:alphaModFix/>
          </a:blip>
          <a:srcRect b="0" l="0" r="0" t="0"/>
          <a:stretch/>
        </p:blipFill>
        <p:spPr>
          <a:xfrm>
            <a:off x="476645" y="1552538"/>
            <a:ext cx="3125596" cy="3218436"/>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386" name="Google Shape;386;g26f58937330_1_6"/>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 name="Shape 100"/>
        <p:cNvGrpSpPr/>
        <p:nvPr/>
      </p:nvGrpSpPr>
      <p:grpSpPr>
        <a:xfrm>
          <a:off x="0" y="0"/>
          <a:ext cx="0" cy="0"/>
          <a:chOff x="0" y="0"/>
          <a:chExt cx="0" cy="0"/>
        </a:xfrm>
      </p:grpSpPr>
      <p:sp>
        <p:nvSpPr>
          <p:cNvPr id="101" name="Google Shape;101;p4"/>
          <p:cNvSpPr txBox="1"/>
          <p:nvPr/>
        </p:nvSpPr>
        <p:spPr>
          <a:xfrm>
            <a:off x="4135641" y="2724595"/>
            <a:ext cx="71523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Oración</a:t>
            </a:r>
            <a:endParaRPr b="0" i="0" sz="6000" u="none" cap="none" strike="noStrike">
              <a:solidFill>
                <a:srgbClr val="009444"/>
              </a:solidFill>
              <a:latin typeface="Lato"/>
              <a:ea typeface="Lato"/>
              <a:cs typeface="Lato"/>
              <a:sym typeface="Lato"/>
            </a:endParaRPr>
          </a:p>
        </p:txBody>
      </p:sp>
      <p:sp>
        <p:nvSpPr>
          <p:cNvPr id="102" name="Google Shape;102;p4"/>
          <p:cNvSpPr/>
          <p:nvPr/>
        </p:nvSpPr>
        <p:spPr>
          <a:xfrm>
            <a:off x="-1"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3" name="Google Shape;103;p4"/>
          <p:cNvPicPr preferRelativeResize="0"/>
          <p:nvPr/>
        </p:nvPicPr>
        <p:blipFill rotWithShape="1">
          <a:blip r:embed="rId3">
            <a:alphaModFix/>
          </a:blip>
          <a:srcRect b="0" l="0" r="0" t="0"/>
          <a:stretch/>
        </p:blipFill>
        <p:spPr>
          <a:xfrm>
            <a:off x="476645" y="1552538"/>
            <a:ext cx="3125596" cy="3218436"/>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104" name="Google Shape;104;p4"/>
          <p:cNvPicPr preferRelativeResize="0"/>
          <p:nvPr/>
        </p:nvPicPr>
        <p:blipFill rotWithShape="1">
          <a:blip r:embed="rId4">
            <a:alphaModFix/>
          </a:blip>
          <a:srcRect b="0" l="0" r="0" t="0"/>
          <a:stretch/>
        </p:blipFill>
        <p:spPr>
          <a:xfrm>
            <a:off x="10500489" y="289924"/>
            <a:ext cx="1399035" cy="117043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0" name="Shape 390"/>
        <p:cNvGrpSpPr/>
        <p:nvPr/>
      </p:nvGrpSpPr>
      <p:grpSpPr>
        <a:xfrm>
          <a:off x="0" y="0"/>
          <a:ext cx="0" cy="0"/>
          <a:chOff x="0" y="0"/>
          <a:chExt cx="0" cy="0"/>
        </a:xfrm>
      </p:grpSpPr>
      <p:sp>
        <p:nvSpPr>
          <p:cNvPr id="391" name="Google Shape;391;g26f58937330_1_15"/>
          <p:cNvSpPr txBox="1"/>
          <p:nvPr/>
        </p:nvSpPr>
        <p:spPr>
          <a:xfrm>
            <a:off x="3723900" y="2343900"/>
            <a:ext cx="7678800" cy="21702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100"/>
              <a:buFont typeface="Arial"/>
              <a:buNone/>
            </a:pPr>
            <a:r>
              <a:rPr b="0" i="0" lang="en-US" sz="3300" u="none" cap="none" strike="noStrike">
                <a:solidFill>
                  <a:schemeClr val="dk1"/>
                </a:solidFill>
                <a:latin typeface="Lato"/>
                <a:ea typeface="Lato"/>
                <a:cs typeface="Lato"/>
                <a:sym typeface="Lato"/>
              </a:rPr>
              <a:t>Sucederá en los últimos días –dice Dios– derramaré mi Espíritu sobre todo género humano. </a:t>
            </a:r>
            <a:endParaRPr b="0" i="0" sz="33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t/>
            </a:r>
            <a:endParaRPr b="0" i="0" sz="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2800"/>
              <a:buFont typeface="Arial"/>
              <a:buNone/>
            </a:pPr>
            <a:r>
              <a:rPr b="0" i="1" lang="en-US" sz="2800" u="none" cap="none" strike="noStrike">
                <a:solidFill>
                  <a:schemeClr val="dk1"/>
                </a:solidFill>
                <a:latin typeface="Lato"/>
                <a:ea typeface="Lato"/>
                <a:cs typeface="Lato"/>
                <a:sym typeface="Lato"/>
              </a:rPr>
              <a:t>Hechos 2:17</a:t>
            </a:r>
            <a:endParaRPr b="0" i="1" sz="2800" u="none" cap="none" strike="noStrike">
              <a:solidFill>
                <a:schemeClr val="dk1"/>
              </a:solidFill>
              <a:latin typeface="Lato"/>
              <a:ea typeface="Lato"/>
              <a:cs typeface="Lato"/>
              <a:sym typeface="Lato"/>
            </a:endParaRPr>
          </a:p>
        </p:txBody>
      </p:sp>
      <p:sp>
        <p:nvSpPr>
          <p:cNvPr id="392" name="Google Shape;392;g26f58937330_1_15"/>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93" name="Google Shape;393;g26f58937330_1_15"/>
          <p:cNvPicPr preferRelativeResize="0"/>
          <p:nvPr/>
        </p:nvPicPr>
        <p:blipFill rotWithShape="1">
          <a:blip r:embed="rId3">
            <a:alphaModFix/>
          </a:blip>
          <a:srcRect b="0" l="0" r="0" t="0"/>
          <a:stretch/>
        </p:blipFill>
        <p:spPr>
          <a:xfrm>
            <a:off x="476645" y="1552538"/>
            <a:ext cx="3125596" cy="3218436"/>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394" name="Google Shape;394;g26f58937330_1_15"/>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5"/>
          <p:cNvSpPr txBox="1"/>
          <p:nvPr/>
        </p:nvSpPr>
        <p:spPr>
          <a:xfrm>
            <a:off x="2237027" y="403126"/>
            <a:ext cx="8958900" cy="10156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000" u="none" cap="none" strike="noStrike">
                <a:solidFill>
                  <a:srgbClr val="009444"/>
                </a:solidFill>
                <a:latin typeface="Lato"/>
                <a:ea typeface="Lato"/>
                <a:cs typeface="Lato"/>
                <a:sym typeface="Lato"/>
              </a:rPr>
              <a:t>Objetivos de la Lección</a:t>
            </a:r>
            <a:endParaRPr b="0" i="0" sz="6000" u="none" cap="none" strike="noStrike">
              <a:solidFill>
                <a:srgbClr val="009444"/>
              </a:solidFill>
              <a:latin typeface="Lato"/>
              <a:ea typeface="Lato"/>
              <a:cs typeface="Lato"/>
              <a:sym typeface="Lato"/>
            </a:endParaRPr>
          </a:p>
        </p:txBody>
      </p:sp>
      <p:cxnSp>
        <p:nvCxnSpPr>
          <p:cNvPr id="400" name="Google Shape;400;p25"/>
          <p:cNvCxnSpPr/>
          <p:nvPr/>
        </p:nvCxnSpPr>
        <p:spPr>
          <a:xfrm>
            <a:off x="2373087" y="1597768"/>
            <a:ext cx="7195457" cy="0"/>
          </a:xfrm>
          <a:prstGeom prst="straightConnector1">
            <a:avLst/>
          </a:prstGeom>
          <a:noFill/>
          <a:ln cap="flat" cmpd="sng" w="38100">
            <a:solidFill>
              <a:srgbClr val="7F7F7F"/>
            </a:solidFill>
            <a:prstDash val="solid"/>
            <a:miter lim="800000"/>
            <a:headEnd len="sm" w="sm" type="none"/>
            <a:tailEnd len="sm" w="sm" type="none"/>
          </a:ln>
        </p:spPr>
      </p:cxnSp>
      <p:grpSp>
        <p:nvGrpSpPr>
          <p:cNvPr id="401" name="Google Shape;401;p25"/>
          <p:cNvGrpSpPr/>
          <p:nvPr/>
        </p:nvGrpSpPr>
        <p:grpSpPr>
          <a:xfrm>
            <a:off x="745673" y="2011042"/>
            <a:ext cx="10450280" cy="3947713"/>
            <a:chOff x="0" y="0"/>
            <a:chExt cx="10450280" cy="3947713"/>
          </a:xfrm>
        </p:grpSpPr>
        <p:sp>
          <p:nvSpPr>
            <p:cNvPr id="402" name="Google Shape;402;p25"/>
            <p:cNvSpPr/>
            <p:nvPr/>
          </p:nvSpPr>
          <p:spPr>
            <a:xfrm>
              <a:off x="0" y="481"/>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03" name="Google Shape;403;p25"/>
            <p:cNvSpPr/>
            <p:nvPr/>
          </p:nvSpPr>
          <p:spPr>
            <a:xfrm>
              <a:off x="341153" y="254232"/>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04" name="Google Shape;404;p25"/>
            <p:cNvSpPr/>
            <p:nvPr/>
          </p:nvSpPr>
          <p:spPr>
            <a:xfrm>
              <a:off x="1302586" y="0"/>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05" name="Google Shape;405;p25"/>
            <p:cNvSpPr txBox="1"/>
            <p:nvPr/>
          </p:nvSpPr>
          <p:spPr>
            <a:xfrm>
              <a:off x="1302586" y="0"/>
              <a:ext cx="9147694" cy="1127780"/>
            </a:xfrm>
            <a:prstGeom prst="rect">
              <a:avLst/>
            </a:prstGeom>
            <a:no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Lato"/>
                  <a:ea typeface="Lato"/>
                  <a:cs typeface="Lato"/>
                  <a:sym typeface="Lato"/>
                </a:rPr>
                <a:t>Usar el método de las Cuatro “C” para leer y entender Hechos 2:1-21.</a:t>
              </a:r>
              <a:endParaRPr b="0" i="0" sz="2800" u="none" cap="none" strike="noStrike">
                <a:solidFill>
                  <a:schemeClr val="lt1"/>
                </a:solidFill>
                <a:latin typeface="Lato"/>
                <a:ea typeface="Lato"/>
                <a:cs typeface="Lato"/>
                <a:sym typeface="Lato"/>
              </a:endParaRPr>
            </a:p>
          </p:txBody>
        </p:sp>
        <p:sp>
          <p:nvSpPr>
            <p:cNvPr id="406" name="Google Shape;406;p25"/>
            <p:cNvSpPr/>
            <p:nvPr/>
          </p:nvSpPr>
          <p:spPr>
            <a:xfrm>
              <a:off x="0" y="1410207"/>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07" name="Google Shape;407;p25"/>
            <p:cNvSpPr/>
            <p:nvPr/>
          </p:nvSpPr>
          <p:spPr>
            <a:xfrm>
              <a:off x="341153" y="1663958"/>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08" name="Google Shape;408;p25"/>
            <p:cNvSpPr/>
            <p:nvPr/>
          </p:nvSpPr>
          <p:spPr>
            <a:xfrm>
              <a:off x="1302586" y="1410207"/>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09" name="Google Shape;409;p25"/>
            <p:cNvSpPr/>
            <p:nvPr/>
          </p:nvSpPr>
          <p:spPr>
            <a:xfrm>
              <a:off x="0" y="2819933"/>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10" name="Google Shape;410;p25"/>
            <p:cNvSpPr/>
            <p:nvPr/>
          </p:nvSpPr>
          <p:spPr>
            <a:xfrm>
              <a:off x="341153" y="3073684"/>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11" name="Google Shape;411;p25"/>
            <p:cNvSpPr/>
            <p:nvPr/>
          </p:nvSpPr>
          <p:spPr>
            <a:xfrm>
              <a:off x="1302586" y="2819933"/>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412" name="Google Shape;412;p25"/>
            <p:cNvSpPr txBox="1"/>
            <p:nvPr/>
          </p:nvSpPr>
          <p:spPr>
            <a:xfrm>
              <a:off x="1302586" y="2819933"/>
              <a:ext cx="9147694" cy="1127780"/>
            </a:xfrm>
            <a:prstGeom prst="rect">
              <a:avLst/>
            </a:prstGeom>
            <a:solidFill>
              <a:srgbClr val="A8D08C"/>
            </a:solid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None/>
              </a:pPr>
              <a:r>
                <a:rPr b="0" i="0" lang="en-US" sz="2800" u="none" cap="none" strike="noStrike">
                  <a:solidFill>
                    <a:schemeClr val="dk1"/>
                  </a:solidFill>
                  <a:latin typeface="Lato"/>
                  <a:ea typeface="Lato"/>
                  <a:cs typeface="Lato"/>
                  <a:sym typeface="Lato"/>
                </a:rPr>
                <a:t>Examinar lo que dice la Biblia sobre el don de hablar en lenguas. </a:t>
              </a:r>
              <a:endParaRPr b="0" i="0" sz="2800" u="none" cap="none" strike="noStrike">
                <a:solidFill>
                  <a:schemeClr val="dk1"/>
                </a:solidFill>
                <a:latin typeface="Lato"/>
                <a:ea typeface="Lato"/>
                <a:cs typeface="Lato"/>
                <a:sym typeface="Lato"/>
              </a:endParaRPr>
            </a:p>
          </p:txBody>
        </p:sp>
      </p:grpSp>
      <p:sp>
        <p:nvSpPr>
          <p:cNvPr id="413" name="Google Shape;413;p25"/>
          <p:cNvSpPr txBox="1"/>
          <p:nvPr/>
        </p:nvSpPr>
        <p:spPr>
          <a:xfrm>
            <a:off x="2142630" y="3420767"/>
            <a:ext cx="9147694" cy="1127780"/>
          </a:xfrm>
          <a:prstGeom prst="rect">
            <a:avLst/>
          </a:prstGeom>
          <a:no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Lato"/>
                <a:ea typeface="Lato"/>
                <a:cs typeface="Lato"/>
                <a:sym typeface="Lato"/>
              </a:rPr>
              <a:t>Identificar el propósito de </a:t>
            </a:r>
            <a:r>
              <a:rPr lang="en-US" sz="2800">
                <a:solidFill>
                  <a:schemeClr val="lt1"/>
                </a:solidFill>
                <a:latin typeface="Lato"/>
                <a:ea typeface="Lato"/>
                <a:cs typeface="Lato"/>
                <a:sym typeface="Lato"/>
              </a:rPr>
              <a:t>Pentecostés</a:t>
            </a:r>
            <a:r>
              <a:rPr b="0" i="0" lang="en-US" sz="2800" u="none" cap="none" strike="noStrike">
                <a:solidFill>
                  <a:schemeClr val="lt1"/>
                </a:solidFill>
                <a:latin typeface="Lato"/>
                <a:ea typeface="Lato"/>
                <a:cs typeface="Lato"/>
                <a:sym typeface="Lato"/>
              </a:rPr>
              <a:t> en Hechos 2. </a:t>
            </a:r>
            <a:endParaRPr b="0" i="0" sz="2800" u="none" cap="none" strike="noStrike">
              <a:solidFill>
                <a:schemeClr val="lt1"/>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7" name="Shape 417"/>
        <p:cNvGrpSpPr/>
        <p:nvPr/>
      </p:nvGrpSpPr>
      <p:grpSpPr>
        <a:xfrm>
          <a:off x="0" y="0"/>
          <a:ext cx="0" cy="0"/>
          <a:chOff x="0" y="0"/>
          <a:chExt cx="0" cy="0"/>
        </a:xfrm>
      </p:grpSpPr>
      <p:sp>
        <p:nvSpPr>
          <p:cNvPr id="418" name="Google Shape;418;g26f58937330_1_23"/>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9" name="Google Shape;419;g26f58937330_1_23"/>
          <p:cNvSpPr txBox="1"/>
          <p:nvPr/>
        </p:nvSpPr>
        <p:spPr>
          <a:xfrm>
            <a:off x="5936277" y="2933825"/>
            <a:ext cx="5118300" cy="133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4050" u="none" cap="none" strike="noStrike">
                <a:solidFill>
                  <a:srgbClr val="009444"/>
                </a:solidFill>
                <a:latin typeface="Lato"/>
                <a:ea typeface="Lato"/>
                <a:cs typeface="Lato"/>
                <a:sym typeface="Lato"/>
              </a:rPr>
              <a:t>Hablar en lenguas:</a:t>
            </a:r>
            <a:endParaRPr b="0" i="0" sz="4050" u="none" cap="none" strike="noStrike">
              <a:solidFill>
                <a:srgbClr val="009444"/>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rPr b="0" i="0" lang="en-US" sz="4050" u="none" cap="none" strike="noStrike">
                <a:solidFill>
                  <a:srgbClr val="009444"/>
                </a:solidFill>
                <a:latin typeface="Lato"/>
                <a:ea typeface="Lato"/>
                <a:cs typeface="Lato"/>
                <a:sym typeface="Lato"/>
              </a:rPr>
              <a:t>¿Qué dice la Biblia?</a:t>
            </a:r>
            <a:endParaRPr b="0" i="0" sz="4050" u="none" cap="none" strike="noStrike">
              <a:solidFill>
                <a:srgbClr val="009444"/>
              </a:solidFill>
              <a:latin typeface="Lato"/>
              <a:ea typeface="Lato"/>
              <a:cs typeface="Lato"/>
              <a:sym typeface="Lato"/>
            </a:endParaRPr>
          </a:p>
        </p:txBody>
      </p:sp>
      <p:pic>
        <p:nvPicPr>
          <p:cNvPr descr="A green bird with leaves&#10;&#10;Description automatically generated" id="420" name="Google Shape;420;g26f58937330_1_23"/>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pic>
        <p:nvPicPr>
          <p:cNvPr id="421" name="Google Shape;421;g26f58937330_1_23"/>
          <p:cNvPicPr preferRelativeResize="0"/>
          <p:nvPr/>
        </p:nvPicPr>
        <p:blipFill rotWithShape="1">
          <a:blip r:embed="rId4">
            <a:alphaModFix/>
          </a:blip>
          <a:srcRect b="0" l="-2394" r="34573" t="0"/>
          <a:stretch/>
        </p:blipFill>
        <p:spPr>
          <a:xfrm>
            <a:off x="1057065" y="1087549"/>
            <a:ext cx="4234583" cy="4682922"/>
          </a:xfrm>
          <a:prstGeom prst="rect">
            <a:avLst/>
          </a:prstGeom>
          <a:noFill/>
          <a:ln>
            <a:noFill/>
          </a:ln>
        </p:spPr>
      </p:pic>
      <p:sp>
        <p:nvSpPr>
          <p:cNvPr id="422" name="Google Shape;422;g26f58937330_1_23"/>
          <p:cNvSpPr/>
          <p:nvPr/>
        </p:nvSpPr>
        <p:spPr>
          <a:xfrm>
            <a:off x="852400" y="1087549"/>
            <a:ext cx="204600" cy="46827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6" name="Shape 426"/>
        <p:cNvGrpSpPr/>
        <p:nvPr/>
      </p:nvGrpSpPr>
      <p:grpSpPr>
        <a:xfrm>
          <a:off x="0" y="0"/>
          <a:ext cx="0" cy="0"/>
          <a:chOff x="0" y="0"/>
          <a:chExt cx="0" cy="0"/>
        </a:xfrm>
      </p:grpSpPr>
      <p:sp>
        <p:nvSpPr>
          <p:cNvPr id="427" name="Google Shape;427;g26f58937330_1_32"/>
          <p:cNvSpPr txBox="1"/>
          <p:nvPr/>
        </p:nvSpPr>
        <p:spPr>
          <a:xfrm>
            <a:off x="2374775" y="2567850"/>
            <a:ext cx="8832600" cy="2709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Arial"/>
              <a:buNone/>
            </a:pPr>
            <a:r>
              <a:rPr b="0" i="1" lang="en-US" sz="3200" u="none" cap="none" strike="noStrike">
                <a:solidFill>
                  <a:schemeClr val="dk1"/>
                </a:solidFill>
                <a:latin typeface="Lato"/>
                <a:ea typeface="Lato"/>
                <a:cs typeface="Lato"/>
                <a:sym typeface="Lato"/>
              </a:rPr>
              <a:t>Todos fueron llenos del Espíritu Santo y comenzaron a hablar en diferentes lenguas, según el Espíritu les concedía expresarse. </a:t>
            </a:r>
            <a:endParaRPr/>
          </a:p>
          <a:p>
            <a:pPr indent="0" lvl="0" marL="0" marR="0" rtl="0" algn="l">
              <a:lnSpc>
                <a:spcPct val="100000"/>
              </a:lnSpc>
              <a:spcBef>
                <a:spcPts val="0"/>
              </a:spcBef>
              <a:spcAft>
                <a:spcPts val="0"/>
              </a:spcAft>
              <a:buClr>
                <a:srgbClr val="000000"/>
              </a:buClr>
              <a:buSzPts val="3200"/>
              <a:buFont typeface="Arial"/>
              <a:buNone/>
            </a:pPr>
            <a:r>
              <a:t/>
            </a:r>
            <a:endParaRPr b="0" i="1" sz="3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Char char="●"/>
            </a:pPr>
            <a:r>
              <a:rPr b="0" i="0" lang="en-US" sz="3200" u="none" cap="none" strike="noStrike">
                <a:solidFill>
                  <a:schemeClr val="dk1"/>
                </a:solidFill>
                <a:latin typeface="Lato"/>
                <a:ea typeface="Lato"/>
                <a:cs typeface="Lato"/>
                <a:sym typeface="Lato"/>
              </a:rPr>
              <a:t>Lenguas son del Espíritu Santo</a:t>
            </a:r>
            <a:endParaRPr b="0" i="0" sz="3200" u="none" cap="none" strike="noStrike">
              <a:solidFill>
                <a:schemeClr val="dk1"/>
              </a:solidFill>
              <a:latin typeface="Lato"/>
              <a:ea typeface="Lato"/>
              <a:cs typeface="Lato"/>
              <a:sym typeface="Lato"/>
            </a:endParaRPr>
          </a:p>
        </p:txBody>
      </p:sp>
      <p:sp>
        <p:nvSpPr>
          <p:cNvPr id="428" name="Google Shape;428;g26f58937330_1_32"/>
          <p:cNvSpPr txBox="1"/>
          <p:nvPr/>
        </p:nvSpPr>
        <p:spPr>
          <a:xfrm>
            <a:off x="2374782" y="15020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Hechos 2:4</a:t>
            </a:r>
            <a:endParaRPr b="0" i="0" sz="6000" u="none" cap="none" strike="noStrike">
              <a:solidFill>
                <a:srgbClr val="009444"/>
              </a:solidFill>
              <a:latin typeface="Lato"/>
              <a:ea typeface="Lato"/>
              <a:cs typeface="Lato"/>
              <a:sym typeface="Lato"/>
            </a:endParaRPr>
          </a:p>
        </p:txBody>
      </p:sp>
      <p:sp>
        <p:nvSpPr>
          <p:cNvPr id="429" name="Google Shape;429;g26f58937330_1_32"/>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430" name="Google Shape;430;g26f58937330_1_32"/>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4" name="Shape 434"/>
        <p:cNvGrpSpPr/>
        <p:nvPr/>
      </p:nvGrpSpPr>
      <p:grpSpPr>
        <a:xfrm>
          <a:off x="0" y="0"/>
          <a:ext cx="0" cy="0"/>
          <a:chOff x="0" y="0"/>
          <a:chExt cx="0" cy="0"/>
        </a:xfrm>
      </p:grpSpPr>
      <p:sp>
        <p:nvSpPr>
          <p:cNvPr id="435" name="Google Shape;435;g26f58937330_1_116"/>
          <p:cNvSpPr txBox="1"/>
          <p:nvPr/>
        </p:nvSpPr>
        <p:spPr>
          <a:xfrm>
            <a:off x="2374775" y="2567850"/>
            <a:ext cx="8513700" cy="3540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Arial"/>
              <a:buNone/>
            </a:pPr>
            <a:r>
              <a:rPr b="0" i="1" lang="en-US" sz="3200" u="none" cap="none" strike="noStrike">
                <a:solidFill>
                  <a:schemeClr val="dk1"/>
                </a:solidFill>
                <a:latin typeface="Lato"/>
                <a:ea typeface="Lato"/>
                <a:cs typeface="Lato"/>
                <a:sym typeface="Lato"/>
              </a:rPr>
              <a:t>Desconcertados u maravillados, decían: ¿No son galileos todos estos que están hablando? ¿Cómo es que cada uno de nosotros los oye hablar en su lengua materna? </a:t>
            </a:r>
            <a:endParaRPr/>
          </a:p>
          <a:p>
            <a:pPr indent="0" lvl="0" marL="0" marR="0" rtl="0" algn="just">
              <a:lnSpc>
                <a:spcPct val="100000"/>
              </a:lnSpc>
              <a:spcBef>
                <a:spcPts val="0"/>
              </a:spcBef>
              <a:spcAft>
                <a:spcPts val="0"/>
              </a:spcAft>
              <a:buClr>
                <a:srgbClr val="000000"/>
              </a:buClr>
              <a:buSzPts val="3200"/>
              <a:buFont typeface="Arial"/>
              <a:buNone/>
            </a:pPr>
            <a:r>
              <a:t/>
            </a:r>
            <a:endParaRPr b="0" i="1" sz="3200" u="none" cap="none" strike="noStrike">
              <a:solidFill>
                <a:schemeClr val="dk1"/>
              </a:solidFill>
              <a:latin typeface="Lato"/>
              <a:ea typeface="Lato"/>
              <a:cs typeface="Lato"/>
              <a:sym typeface="Lato"/>
            </a:endParaRPr>
          </a:p>
          <a:p>
            <a:pPr indent="-457200" lvl="0" marL="457200" marR="0" rtl="0" algn="just">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Lato"/>
                <a:ea typeface="Lato"/>
                <a:cs typeface="Lato"/>
                <a:sym typeface="Lato"/>
              </a:rPr>
              <a:t>Las lenguas de </a:t>
            </a:r>
            <a:r>
              <a:rPr lang="en-US" sz="3200">
                <a:solidFill>
                  <a:schemeClr val="dk1"/>
                </a:solidFill>
                <a:latin typeface="Lato"/>
                <a:ea typeface="Lato"/>
                <a:cs typeface="Lato"/>
                <a:sym typeface="Lato"/>
              </a:rPr>
              <a:t>Pentecostés</a:t>
            </a:r>
            <a:r>
              <a:rPr b="0" i="0" lang="en-US" sz="3200" u="none" cap="none" strike="noStrike">
                <a:solidFill>
                  <a:schemeClr val="dk1"/>
                </a:solidFill>
                <a:latin typeface="Lato"/>
                <a:ea typeface="Lato"/>
                <a:cs typeface="Lato"/>
                <a:sym typeface="Lato"/>
              </a:rPr>
              <a:t> = idiomas conocidos</a:t>
            </a:r>
            <a:endParaRPr b="0" i="0" sz="3200" u="none" cap="none" strike="noStrike">
              <a:solidFill>
                <a:schemeClr val="dk1"/>
              </a:solidFill>
              <a:latin typeface="Lato"/>
              <a:ea typeface="Lato"/>
              <a:cs typeface="Lato"/>
              <a:sym typeface="Lato"/>
            </a:endParaRPr>
          </a:p>
        </p:txBody>
      </p:sp>
      <p:sp>
        <p:nvSpPr>
          <p:cNvPr id="436" name="Google Shape;436;g26f58937330_1_116"/>
          <p:cNvSpPr txBox="1"/>
          <p:nvPr/>
        </p:nvSpPr>
        <p:spPr>
          <a:xfrm>
            <a:off x="2374782" y="15020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Hechos 2:7</a:t>
            </a:r>
            <a:endParaRPr b="0" i="0" sz="6000" u="none" cap="none" strike="noStrike">
              <a:solidFill>
                <a:srgbClr val="009444"/>
              </a:solidFill>
              <a:latin typeface="Lato"/>
              <a:ea typeface="Lato"/>
              <a:cs typeface="Lato"/>
              <a:sym typeface="Lato"/>
            </a:endParaRPr>
          </a:p>
        </p:txBody>
      </p:sp>
      <p:sp>
        <p:nvSpPr>
          <p:cNvPr id="437" name="Google Shape;437;g26f58937330_1_116"/>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438" name="Google Shape;438;g26f58937330_1_116"/>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2" name="Shape 442"/>
        <p:cNvGrpSpPr/>
        <p:nvPr/>
      </p:nvGrpSpPr>
      <p:grpSpPr>
        <a:xfrm>
          <a:off x="0" y="0"/>
          <a:ext cx="0" cy="0"/>
          <a:chOff x="0" y="0"/>
          <a:chExt cx="0" cy="0"/>
        </a:xfrm>
      </p:grpSpPr>
      <p:sp>
        <p:nvSpPr>
          <p:cNvPr id="443" name="Google Shape;443;g26f58937330_1_132"/>
          <p:cNvSpPr txBox="1"/>
          <p:nvPr/>
        </p:nvSpPr>
        <p:spPr>
          <a:xfrm>
            <a:off x="2374775" y="2567850"/>
            <a:ext cx="8863200" cy="3201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Arial"/>
              <a:buNone/>
            </a:pPr>
            <a:r>
              <a:rPr b="0" i="1" lang="en-US" sz="3200" u="none" cap="none" strike="noStrike">
                <a:solidFill>
                  <a:schemeClr val="dk1"/>
                </a:solidFill>
                <a:latin typeface="Lato"/>
                <a:ea typeface="Lato"/>
                <a:cs typeface="Lato"/>
                <a:sym typeface="Lato"/>
              </a:rPr>
              <a:t>¡Todos por igual los oímos proclamar en nuestra propia lengua las maravillas de Dios! </a:t>
            </a:r>
            <a:endParaRPr/>
          </a:p>
          <a:p>
            <a:pPr indent="0" lvl="0" marL="0" marR="0" rtl="0" algn="just">
              <a:lnSpc>
                <a:spcPct val="100000"/>
              </a:lnSpc>
              <a:spcBef>
                <a:spcPts val="0"/>
              </a:spcBef>
              <a:spcAft>
                <a:spcPts val="0"/>
              </a:spcAft>
              <a:buClr>
                <a:srgbClr val="000000"/>
              </a:buClr>
              <a:buSzPts val="3200"/>
              <a:buFont typeface="Arial"/>
              <a:buNone/>
            </a:pPr>
            <a:r>
              <a:t/>
            </a:r>
            <a:endParaRPr b="0" i="1" sz="3200" u="none" cap="none" strike="noStrike">
              <a:solidFill>
                <a:schemeClr val="dk1"/>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Lato"/>
              <a:ea typeface="Lato"/>
              <a:cs typeface="Lato"/>
              <a:sym typeface="Lato"/>
            </a:endParaRPr>
          </a:p>
          <a:p>
            <a:pPr indent="-431800" lvl="0" marL="457200" marR="0" rtl="0" algn="just">
              <a:lnSpc>
                <a:spcPct val="100000"/>
              </a:lnSpc>
              <a:spcBef>
                <a:spcPts val="0"/>
              </a:spcBef>
              <a:spcAft>
                <a:spcPts val="0"/>
              </a:spcAft>
              <a:buClr>
                <a:schemeClr val="dk1"/>
              </a:buClr>
              <a:buSzPts val="3200"/>
              <a:buFont typeface="Lato"/>
              <a:buChar char="●"/>
            </a:pPr>
            <a:r>
              <a:rPr b="0" i="0" lang="en-US" sz="3200" u="none" cap="none" strike="noStrike">
                <a:solidFill>
                  <a:schemeClr val="dk1"/>
                </a:solidFill>
                <a:latin typeface="Lato"/>
                <a:ea typeface="Lato"/>
                <a:cs typeface="Lato"/>
                <a:sym typeface="Lato"/>
              </a:rPr>
              <a:t>Hablar en lenguas = la habilidad de hablar en idiomas extranjeros para ayudar a los discípulos a proclamar el evangelio.</a:t>
            </a:r>
            <a:endParaRPr b="0" i="0" sz="3200" u="none" cap="none" strike="noStrike">
              <a:solidFill>
                <a:schemeClr val="dk1"/>
              </a:solidFill>
              <a:latin typeface="Lato"/>
              <a:ea typeface="Lato"/>
              <a:cs typeface="Lato"/>
              <a:sym typeface="Lato"/>
            </a:endParaRPr>
          </a:p>
        </p:txBody>
      </p:sp>
      <p:sp>
        <p:nvSpPr>
          <p:cNvPr id="444" name="Google Shape;444;g26f58937330_1_132"/>
          <p:cNvSpPr txBox="1"/>
          <p:nvPr/>
        </p:nvSpPr>
        <p:spPr>
          <a:xfrm>
            <a:off x="2374782" y="15020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Hechos 2:11</a:t>
            </a:r>
            <a:endParaRPr b="0" i="0" sz="6000" u="none" cap="none" strike="noStrike">
              <a:solidFill>
                <a:srgbClr val="009444"/>
              </a:solidFill>
              <a:latin typeface="Lato"/>
              <a:ea typeface="Lato"/>
              <a:cs typeface="Lato"/>
              <a:sym typeface="Lato"/>
            </a:endParaRPr>
          </a:p>
        </p:txBody>
      </p:sp>
      <p:sp>
        <p:nvSpPr>
          <p:cNvPr id="445" name="Google Shape;445;g26f58937330_1_132"/>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446" name="Google Shape;446;g26f58937330_1_132"/>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0" name="Shape 450"/>
        <p:cNvGrpSpPr/>
        <p:nvPr/>
      </p:nvGrpSpPr>
      <p:grpSpPr>
        <a:xfrm>
          <a:off x="0" y="0"/>
          <a:ext cx="0" cy="0"/>
          <a:chOff x="0" y="0"/>
          <a:chExt cx="0" cy="0"/>
        </a:xfrm>
      </p:grpSpPr>
      <p:sp>
        <p:nvSpPr>
          <p:cNvPr id="451" name="Google Shape;451;g26f58937330_1_142"/>
          <p:cNvSpPr txBox="1"/>
          <p:nvPr/>
        </p:nvSpPr>
        <p:spPr>
          <a:xfrm>
            <a:off x="2374775" y="2567850"/>
            <a:ext cx="8585700" cy="2216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200"/>
              <a:buFont typeface="Arial"/>
              <a:buNone/>
            </a:pPr>
            <a:r>
              <a:rPr b="0" i="1" lang="en-US" sz="3200" u="none" cap="none" strike="noStrike">
                <a:solidFill>
                  <a:schemeClr val="dk1"/>
                </a:solidFill>
                <a:latin typeface="Lato"/>
                <a:ea typeface="Lato"/>
                <a:cs typeface="Lato"/>
                <a:sym typeface="Lato"/>
              </a:rPr>
              <a:t>En realidad lo que pasa es lo que anunció el profeta Joel…</a:t>
            </a:r>
            <a:endParaRPr b="0" i="1" sz="3200" u="none" cap="none" strike="noStrike">
              <a:solidFill>
                <a:schemeClr val="dk1"/>
              </a:solidFill>
              <a:latin typeface="Lato"/>
              <a:ea typeface="Lato"/>
              <a:cs typeface="Lato"/>
              <a:sym typeface="Lato"/>
            </a:endParaRPr>
          </a:p>
          <a:p>
            <a:pPr indent="0" lvl="0" marL="0" marR="0" rtl="0" algn="just">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Lato"/>
              <a:ea typeface="Lato"/>
              <a:cs typeface="Lato"/>
              <a:sym typeface="Lato"/>
            </a:endParaRPr>
          </a:p>
          <a:p>
            <a:pPr indent="-431800" lvl="0" marL="457200" marR="0" rtl="0" algn="just">
              <a:lnSpc>
                <a:spcPct val="100000"/>
              </a:lnSpc>
              <a:spcBef>
                <a:spcPts val="0"/>
              </a:spcBef>
              <a:spcAft>
                <a:spcPts val="0"/>
              </a:spcAft>
              <a:buClr>
                <a:schemeClr val="dk1"/>
              </a:buClr>
              <a:buSzPts val="3200"/>
              <a:buFont typeface="Lato"/>
              <a:buChar char="●"/>
            </a:pPr>
            <a:r>
              <a:rPr b="0" i="0" lang="en-US" sz="3200" u="none" cap="none" strike="noStrike">
                <a:solidFill>
                  <a:schemeClr val="dk1"/>
                </a:solidFill>
                <a:latin typeface="Lato"/>
                <a:ea typeface="Lato"/>
                <a:cs typeface="Lato"/>
                <a:sym typeface="Lato"/>
              </a:rPr>
              <a:t>Los eventos comenzando con Pentecostés fueron profetizados por Joel.</a:t>
            </a:r>
            <a:endParaRPr b="0" i="0" sz="3200" u="none" cap="none" strike="noStrike">
              <a:solidFill>
                <a:schemeClr val="dk1"/>
              </a:solidFill>
              <a:latin typeface="Lato"/>
              <a:ea typeface="Lato"/>
              <a:cs typeface="Lato"/>
              <a:sym typeface="Lato"/>
            </a:endParaRPr>
          </a:p>
        </p:txBody>
      </p:sp>
      <p:sp>
        <p:nvSpPr>
          <p:cNvPr id="452" name="Google Shape;452;g26f58937330_1_142"/>
          <p:cNvSpPr txBox="1"/>
          <p:nvPr/>
        </p:nvSpPr>
        <p:spPr>
          <a:xfrm>
            <a:off x="2374782" y="15020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Hechos 2:16</a:t>
            </a:r>
            <a:endParaRPr b="0" i="0" sz="6000" u="none" cap="none" strike="noStrike">
              <a:solidFill>
                <a:srgbClr val="009444"/>
              </a:solidFill>
              <a:latin typeface="Lato"/>
              <a:ea typeface="Lato"/>
              <a:cs typeface="Lato"/>
              <a:sym typeface="Lato"/>
            </a:endParaRPr>
          </a:p>
        </p:txBody>
      </p:sp>
      <p:sp>
        <p:nvSpPr>
          <p:cNvPr id="453" name="Google Shape;453;g26f58937330_1_142"/>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454" name="Google Shape;454;g26f58937330_1_142"/>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8" name="Shape 458"/>
        <p:cNvGrpSpPr/>
        <p:nvPr/>
      </p:nvGrpSpPr>
      <p:grpSpPr>
        <a:xfrm>
          <a:off x="0" y="0"/>
          <a:ext cx="0" cy="0"/>
          <a:chOff x="0" y="0"/>
          <a:chExt cx="0" cy="0"/>
        </a:xfrm>
      </p:grpSpPr>
      <p:sp>
        <p:nvSpPr>
          <p:cNvPr id="459" name="Google Shape;459;g26f58937330_1_151"/>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460" name="Google Shape;460;g26f58937330_1_151"/>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pic>
        <p:nvPicPr>
          <p:cNvPr id="461" name="Google Shape;461;g26f58937330_1_151"/>
          <p:cNvPicPr preferRelativeResize="0"/>
          <p:nvPr/>
        </p:nvPicPr>
        <p:blipFill rotWithShape="1">
          <a:blip r:embed="rId4">
            <a:alphaModFix/>
          </a:blip>
          <a:srcRect b="0" l="0" r="0" t="0"/>
          <a:stretch/>
        </p:blipFill>
        <p:spPr>
          <a:xfrm>
            <a:off x="476645" y="1552538"/>
            <a:ext cx="3125597" cy="3218436"/>
          </a:xfrm>
          <a:prstGeom prst="rect">
            <a:avLst/>
          </a:prstGeom>
          <a:noFill/>
          <a:ln>
            <a:noFill/>
          </a:ln>
          <a:effectLst>
            <a:outerShdw blurRad="50800" rotWithShape="0" algn="tl" dir="2700000" dist="38100">
              <a:srgbClr val="000000">
                <a:alpha val="40000"/>
              </a:srgbClr>
            </a:outerShdw>
          </a:effectLst>
        </p:spPr>
      </p:pic>
      <p:sp>
        <p:nvSpPr>
          <p:cNvPr id="462" name="Google Shape;462;g26f58937330_1_151"/>
          <p:cNvSpPr txBox="1"/>
          <p:nvPr/>
        </p:nvSpPr>
        <p:spPr>
          <a:xfrm>
            <a:off x="3723900" y="2420100"/>
            <a:ext cx="7246800" cy="1616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100"/>
              <a:buFont typeface="Arial"/>
              <a:buNone/>
            </a:pPr>
            <a:r>
              <a:rPr b="1" i="0" lang="en-US" sz="3300" u="none" cap="none" strike="noStrike">
                <a:solidFill>
                  <a:schemeClr val="dk1"/>
                </a:solidFill>
                <a:latin typeface="Lato"/>
                <a:ea typeface="Lato"/>
                <a:cs typeface="Lato"/>
                <a:sym typeface="Lato"/>
              </a:rPr>
              <a:t>¿En qué se diferencia esto de lo que muchos llaman hablar en lenguas en el cristianismo moderno? </a:t>
            </a:r>
            <a:endParaRPr b="1" i="1" sz="2800" u="none" cap="none" strike="noStrike">
              <a:solidFill>
                <a:schemeClr val="dk1"/>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6" name="Shape 466"/>
        <p:cNvGrpSpPr/>
        <p:nvPr/>
      </p:nvGrpSpPr>
      <p:grpSpPr>
        <a:xfrm>
          <a:off x="0" y="0"/>
          <a:ext cx="0" cy="0"/>
          <a:chOff x="0" y="0"/>
          <a:chExt cx="0" cy="0"/>
        </a:xfrm>
      </p:grpSpPr>
      <p:sp>
        <p:nvSpPr>
          <p:cNvPr id="467" name="Google Shape;467;g26f58937330_1_159"/>
          <p:cNvSpPr txBox="1"/>
          <p:nvPr/>
        </p:nvSpPr>
        <p:spPr>
          <a:xfrm>
            <a:off x="2146182" y="1232348"/>
            <a:ext cx="9690300" cy="517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1" sz="3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Char char="●"/>
            </a:pPr>
            <a:r>
              <a:rPr b="0" i="0" lang="en-US" sz="3200" u="none" cap="none" strike="noStrike">
                <a:solidFill>
                  <a:schemeClr val="dk1"/>
                </a:solidFill>
                <a:latin typeface="Lato"/>
                <a:ea typeface="Lato"/>
                <a:cs typeface="Lato"/>
                <a:sym typeface="Lato"/>
              </a:rPr>
              <a:t>V.1-12 describe los dones del Espí</a:t>
            </a:r>
            <a:r>
              <a:rPr lang="en-US" sz="3200">
                <a:solidFill>
                  <a:schemeClr val="dk1"/>
                </a:solidFill>
                <a:latin typeface="Lato"/>
                <a:ea typeface="Lato"/>
                <a:cs typeface="Lato"/>
                <a:sym typeface="Lato"/>
              </a:rPr>
              <a:t>ri</a:t>
            </a:r>
            <a:r>
              <a:rPr b="0" i="0" lang="en-US" sz="3200" u="none" cap="none" strike="noStrike">
                <a:solidFill>
                  <a:schemeClr val="dk1"/>
                </a:solidFill>
                <a:latin typeface="Lato"/>
                <a:ea typeface="Lato"/>
                <a:cs typeface="Lato"/>
                <a:sym typeface="Lato"/>
              </a:rPr>
              <a:t>tu Santo</a:t>
            </a:r>
            <a:endParaRPr/>
          </a:p>
          <a:p>
            <a:pPr indent="-228600" lvl="0" marL="457200" marR="0" rtl="0" algn="l">
              <a:lnSpc>
                <a:spcPct val="100000"/>
              </a:lnSpc>
              <a:spcBef>
                <a:spcPts val="0"/>
              </a:spcBef>
              <a:spcAft>
                <a:spcPts val="0"/>
              </a:spcAft>
              <a:buClr>
                <a:schemeClr val="dk1"/>
              </a:buClr>
              <a:buSzPts val="3200"/>
              <a:buFont typeface="Lato"/>
              <a:buNone/>
            </a:pPr>
            <a:r>
              <a:t/>
            </a:r>
            <a:endParaRPr b="0" i="0" sz="32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Char char="●"/>
            </a:pPr>
            <a:r>
              <a:rPr b="0" i="0" lang="en-US" sz="3200" u="none" cap="none" strike="noStrike">
                <a:solidFill>
                  <a:schemeClr val="dk1"/>
                </a:solidFill>
                <a:latin typeface="Lato"/>
                <a:ea typeface="Lato"/>
                <a:cs typeface="Lato"/>
                <a:sym typeface="Lato"/>
              </a:rPr>
              <a:t>V. 3 el don de la fe</a:t>
            </a:r>
            <a:endParaRPr b="0" i="0" sz="3200" u="none" cap="none" strike="noStrike">
              <a:solidFill>
                <a:schemeClr val="dk1"/>
              </a:solidFill>
              <a:latin typeface="Lato"/>
              <a:ea typeface="Lato"/>
              <a:cs typeface="Lato"/>
              <a:sym typeface="Lato"/>
            </a:endParaRPr>
          </a:p>
          <a:p>
            <a:pPr indent="-228600" lvl="0" marL="457200" marR="0" rtl="0" algn="l">
              <a:lnSpc>
                <a:spcPct val="100000"/>
              </a:lnSpc>
              <a:spcBef>
                <a:spcPts val="0"/>
              </a:spcBef>
              <a:spcAft>
                <a:spcPts val="0"/>
              </a:spcAft>
              <a:buClr>
                <a:schemeClr val="dk1"/>
              </a:buClr>
              <a:buSzPts val="3200"/>
              <a:buFont typeface="Lato"/>
              <a:buNone/>
            </a:pPr>
            <a:r>
              <a:t/>
            </a:r>
            <a:endParaRPr b="0" i="0" sz="32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Char char="●"/>
            </a:pPr>
            <a:r>
              <a:rPr b="0" i="0" lang="en-US" sz="3200" u="none" cap="none" strike="noStrike">
                <a:solidFill>
                  <a:schemeClr val="dk1"/>
                </a:solidFill>
                <a:latin typeface="Lato"/>
                <a:ea typeface="Lato"/>
                <a:cs typeface="Lato"/>
                <a:sym typeface="Lato"/>
              </a:rPr>
              <a:t>V. 4-7 Diversidad en dones, pero el mismo Dios que da los dones</a:t>
            </a:r>
            <a:endParaRPr b="0" i="0" sz="3200" u="none" cap="none" strike="noStrike">
              <a:solidFill>
                <a:schemeClr val="dk1"/>
              </a:solidFill>
              <a:latin typeface="Lato"/>
              <a:ea typeface="Lato"/>
              <a:cs typeface="Lato"/>
              <a:sym typeface="Lato"/>
            </a:endParaRPr>
          </a:p>
          <a:p>
            <a:pPr indent="-228600" lvl="0" marL="457200" marR="0" rtl="0" algn="l">
              <a:lnSpc>
                <a:spcPct val="100000"/>
              </a:lnSpc>
              <a:spcBef>
                <a:spcPts val="0"/>
              </a:spcBef>
              <a:spcAft>
                <a:spcPts val="0"/>
              </a:spcAft>
              <a:buClr>
                <a:schemeClr val="dk1"/>
              </a:buClr>
              <a:buSzPts val="3200"/>
              <a:buFont typeface="Lato"/>
              <a:buNone/>
            </a:pPr>
            <a:r>
              <a:t/>
            </a:r>
            <a:endParaRPr b="0" i="0" sz="32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Char char="●"/>
            </a:pPr>
            <a:r>
              <a:rPr b="0" i="0" lang="en-US" sz="3200" u="none" cap="none" strike="noStrike">
                <a:solidFill>
                  <a:schemeClr val="dk1"/>
                </a:solidFill>
                <a:latin typeface="Lato"/>
                <a:ea typeface="Lato"/>
                <a:cs typeface="Lato"/>
                <a:sym typeface="Lato"/>
              </a:rPr>
              <a:t>V. 8-11 lista de algunos dones; incluye lenguas</a:t>
            </a:r>
            <a:endParaRPr b="0" i="0" sz="3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Lato"/>
              <a:ea typeface="Lato"/>
              <a:cs typeface="Lato"/>
              <a:sym typeface="Lato"/>
            </a:endParaRPr>
          </a:p>
        </p:txBody>
      </p:sp>
      <p:sp>
        <p:nvSpPr>
          <p:cNvPr id="468" name="Google Shape;468;g26f58937330_1_159"/>
          <p:cNvSpPr txBox="1"/>
          <p:nvPr/>
        </p:nvSpPr>
        <p:spPr>
          <a:xfrm>
            <a:off x="2146182" y="455046"/>
            <a:ext cx="7189500" cy="8401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1 Corintios 12</a:t>
            </a:r>
            <a:endParaRPr b="0" i="0" sz="6000" u="none" cap="none" strike="noStrike">
              <a:solidFill>
                <a:srgbClr val="009444"/>
              </a:solidFill>
              <a:latin typeface="Lato"/>
              <a:ea typeface="Lato"/>
              <a:cs typeface="Lato"/>
              <a:sym typeface="Lato"/>
            </a:endParaRPr>
          </a:p>
        </p:txBody>
      </p:sp>
      <p:sp>
        <p:nvSpPr>
          <p:cNvPr id="469" name="Google Shape;469;g26f58937330_1_159"/>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470" name="Google Shape;470;g26f58937330_1_159"/>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4" name="Shape 474"/>
        <p:cNvGrpSpPr/>
        <p:nvPr/>
      </p:nvGrpSpPr>
      <p:grpSpPr>
        <a:xfrm>
          <a:off x="0" y="0"/>
          <a:ext cx="0" cy="0"/>
          <a:chOff x="0" y="0"/>
          <a:chExt cx="0" cy="0"/>
        </a:xfrm>
      </p:grpSpPr>
      <p:sp>
        <p:nvSpPr>
          <p:cNvPr id="475" name="Google Shape;475;g26f58937330_1_173"/>
          <p:cNvSpPr txBox="1"/>
          <p:nvPr/>
        </p:nvSpPr>
        <p:spPr>
          <a:xfrm>
            <a:off x="3723900" y="2343900"/>
            <a:ext cx="7061700" cy="2678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100"/>
              <a:buFont typeface="Arial"/>
              <a:buNone/>
            </a:pPr>
            <a:r>
              <a:rPr b="0" i="0" lang="en-US" sz="3300" u="none" cap="none" strike="noStrike">
                <a:solidFill>
                  <a:schemeClr val="dk1"/>
                </a:solidFill>
                <a:latin typeface="Lato"/>
                <a:ea typeface="Lato"/>
                <a:cs typeface="Lato"/>
                <a:sym typeface="Lato"/>
              </a:rPr>
              <a:t>“Si yo hablara lenguas humanas y angélicas, y no tengo amor, vengo a ser como metal resonante, o címbalo retumbante.”</a:t>
            </a:r>
            <a:endParaRPr b="0" i="0" sz="33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t/>
            </a:r>
            <a:endParaRPr b="0" i="0" sz="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2800"/>
              <a:buFont typeface="Arial"/>
              <a:buNone/>
            </a:pPr>
            <a:r>
              <a:rPr b="0" i="1" lang="en-US" sz="2800" u="none" cap="none" strike="noStrike">
                <a:solidFill>
                  <a:schemeClr val="dk1"/>
                </a:solidFill>
                <a:latin typeface="Lato"/>
                <a:ea typeface="Lato"/>
                <a:cs typeface="Lato"/>
                <a:sym typeface="Lato"/>
              </a:rPr>
              <a:t>1 Corintios 13:1</a:t>
            </a:r>
            <a:endParaRPr b="0" i="1" sz="2800" u="none" cap="none" strike="noStrike">
              <a:solidFill>
                <a:schemeClr val="dk1"/>
              </a:solidFill>
              <a:latin typeface="Lato"/>
              <a:ea typeface="Lato"/>
              <a:cs typeface="Lato"/>
              <a:sym typeface="Lato"/>
            </a:endParaRPr>
          </a:p>
        </p:txBody>
      </p:sp>
      <p:sp>
        <p:nvSpPr>
          <p:cNvPr id="476" name="Google Shape;476;g26f58937330_1_173"/>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77" name="Google Shape;477;g26f58937330_1_173"/>
          <p:cNvPicPr preferRelativeResize="0"/>
          <p:nvPr/>
        </p:nvPicPr>
        <p:blipFill rotWithShape="1">
          <a:blip r:embed="rId3">
            <a:alphaModFix/>
          </a:blip>
          <a:srcRect b="0" l="0" r="0" t="0"/>
          <a:stretch/>
        </p:blipFill>
        <p:spPr>
          <a:xfrm>
            <a:off x="476645" y="1552538"/>
            <a:ext cx="3125596" cy="3218436"/>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478" name="Google Shape;478;g26f58937330_1_173"/>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6"/>
          <p:cNvSpPr txBox="1"/>
          <p:nvPr/>
        </p:nvSpPr>
        <p:spPr>
          <a:xfrm>
            <a:off x="2237027" y="403126"/>
            <a:ext cx="8958900" cy="10156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000" u="none" cap="none" strike="noStrike">
                <a:solidFill>
                  <a:srgbClr val="009444"/>
                </a:solidFill>
                <a:latin typeface="Lato"/>
                <a:ea typeface="Lato"/>
                <a:cs typeface="Lato"/>
                <a:sym typeface="Lato"/>
              </a:rPr>
              <a:t>Objetivos de la Lección</a:t>
            </a:r>
            <a:endParaRPr b="0" i="0" sz="6000" u="none" cap="none" strike="noStrike">
              <a:solidFill>
                <a:srgbClr val="009444"/>
              </a:solidFill>
              <a:latin typeface="Lato"/>
              <a:ea typeface="Lato"/>
              <a:cs typeface="Lato"/>
              <a:sym typeface="Lato"/>
            </a:endParaRPr>
          </a:p>
        </p:txBody>
      </p:sp>
      <p:cxnSp>
        <p:nvCxnSpPr>
          <p:cNvPr id="110" name="Google Shape;110;p6"/>
          <p:cNvCxnSpPr/>
          <p:nvPr/>
        </p:nvCxnSpPr>
        <p:spPr>
          <a:xfrm>
            <a:off x="2373087" y="1597768"/>
            <a:ext cx="7195457" cy="0"/>
          </a:xfrm>
          <a:prstGeom prst="straightConnector1">
            <a:avLst/>
          </a:prstGeom>
          <a:noFill/>
          <a:ln cap="flat" cmpd="sng" w="38100">
            <a:solidFill>
              <a:srgbClr val="7F7F7F"/>
            </a:solidFill>
            <a:prstDash val="solid"/>
            <a:miter lim="800000"/>
            <a:headEnd len="sm" w="sm" type="none"/>
            <a:tailEnd len="sm" w="sm" type="none"/>
          </a:ln>
        </p:spPr>
      </p:cxnSp>
      <p:grpSp>
        <p:nvGrpSpPr>
          <p:cNvPr id="111" name="Google Shape;111;p6"/>
          <p:cNvGrpSpPr/>
          <p:nvPr/>
        </p:nvGrpSpPr>
        <p:grpSpPr>
          <a:xfrm>
            <a:off x="745673" y="2011042"/>
            <a:ext cx="10450280" cy="3947713"/>
            <a:chOff x="0" y="0"/>
            <a:chExt cx="10450280" cy="3947713"/>
          </a:xfrm>
        </p:grpSpPr>
        <p:sp>
          <p:nvSpPr>
            <p:cNvPr id="112" name="Google Shape;112;p6"/>
            <p:cNvSpPr/>
            <p:nvPr/>
          </p:nvSpPr>
          <p:spPr>
            <a:xfrm>
              <a:off x="0" y="481"/>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13" name="Google Shape;113;p6"/>
            <p:cNvSpPr/>
            <p:nvPr/>
          </p:nvSpPr>
          <p:spPr>
            <a:xfrm>
              <a:off x="341153" y="254232"/>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14" name="Google Shape;114;p6"/>
            <p:cNvSpPr/>
            <p:nvPr/>
          </p:nvSpPr>
          <p:spPr>
            <a:xfrm>
              <a:off x="1302586" y="0"/>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15" name="Google Shape;115;p6"/>
            <p:cNvSpPr txBox="1"/>
            <p:nvPr/>
          </p:nvSpPr>
          <p:spPr>
            <a:xfrm>
              <a:off x="1302586" y="0"/>
              <a:ext cx="9147694" cy="1127780"/>
            </a:xfrm>
            <a:prstGeom prst="rect">
              <a:avLst/>
            </a:prstGeom>
            <a:solidFill>
              <a:srgbClr val="A8D08C"/>
            </a:solid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None/>
              </a:pPr>
              <a:r>
                <a:rPr b="0" i="0" lang="en-US" sz="2800" u="none" cap="none" strike="noStrike">
                  <a:solidFill>
                    <a:schemeClr val="dk1"/>
                  </a:solidFill>
                  <a:latin typeface="Lato"/>
                  <a:ea typeface="Lato"/>
                  <a:cs typeface="Lato"/>
                  <a:sym typeface="Lato"/>
                </a:rPr>
                <a:t>Usar el método de las Cuatro “C” para leer y entender Hechos 2:1-21.</a:t>
              </a:r>
              <a:endParaRPr b="0" i="0" sz="2800" u="none" cap="none" strike="noStrike">
                <a:solidFill>
                  <a:schemeClr val="dk1"/>
                </a:solidFill>
                <a:latin typeface="Lato"/>
                <a:ea typeface="Lato"/>
                <a:cs typeface="Lato"/>
                <a:sym typeface="Lato"/>
              </a:endParaRPr>
            </a:p>
          </p:txBody>
        </p:sp>
        <p:sp>
          <p:nvSpPr>
            <p:cNvPr id="116" name="Google Shape;116;p6"/>
            <p:cNvSpPr/>
            <p:nvPr/>
          </p:nvSpPr>
          <p:spPr>
            <a:xfrm>
              <a:off x="0" y="1410207"/>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17" name="Google Shape;117;p6"/>
            <p:cNvSpPr/>
            <p:nvPr/>
          </p:nvSpPr>
          <p:spPr>
            <a:xfrm>
              <a:off x="341153" y="1663958"/>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18" name="Google Shape;118;p6"/>
            <p:cNvSpPr/>
            <p:nvPr/>
          </p:nvSpPr>
          <p:spPr>
            <a:xfrm>
              <a:off x="1302586" y="1410207"/>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19" name="Google Shape;119;p6"/>
            <p:cNvSpPr txBox="1"/>
            <p:nvPr/>
          </p:nvSpPr>
          <p:spPr>
            <a:xfrm>
              <a:off x="1302586" y="1410207"/>
              <a:ext cx="9147694" cy="1127780"/>
            </a:xfrm>
            <a:prstGeom prst="rect">
              <a:avLst/>
            </a:prstGeom>
            <a:no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Lato"/>
                  <a:ea typeface="Lato"/>
                  <a:cs typeface="Lato"/>
                  <a:sym typeface="Lato"/>
                </a:rPr>
                <a:t>Identificar el propósito de Pentecostés en Hechos 2. </a:t>
              </a:r>
              <a:endParaRPr b="0" i="0" sz="2800" u="none" cap="none" strike="noStrike">
                <a:solidFill>
                  <a:schemeClr val="lt1"/>
                </a:solidFill>
                <a:latin typeface="Lato"/>
                <a:ea typeface="Lato"/>
                <a:cs typeface="Lato"/>
                <a:sym typeface="Lato"/>
              </a:endParaRPr>
            </a:p>
          </p:txBody>
        </p:sp>
        <p:sp>
          <p:nvSpPr>
            <p:cNvPr id="120" name="Google Shape;120;p6"/>
            <p:cNvSpPr/>
            <p:nvPr/>
          </p:nvSpPr>
          <p:spPr>
            <a:xfrm>
              <a:off x="0" y="2819933"/>
              <a:ext cx="10450280" cy="1127780"/>
            </a:xfrm>
            <a:prstGeom prst="roundRect">
              <a:avLst>
                <a:gd fmla="val 10000" name="adj"/>
              </a:avLst>
            </a:prstGeom>
            <a:solidFill>
              <a:srgbClr val="E1EF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21" name="Google Shape;121;p6"/>
            <p:cNvSpPr/>
            <p:nvPr/>
          </p:nvSpPr>
          <p:spPr>
            <a:xfrm>
              <a:off x="341153" y="3073684"/>
              <a:ext cx="620279" cy="620279"/>
            </a:xfrm>
            <a:prstGeom prst="rect">
              <a:avLst/>
            </a:prstGeom>
            <a:blipFill rotWithShape="1">
              <a:blip r:embed="rId3">
                <a:alphaModFix/>
              </a:blip>
              <a:stretch>
                <a:fillRect b="0" l="0" r="0" t="0"/>
              </a:stretch>
            </a:blip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22" name="Google Shape;122;p6"/>
            <p:cNvSpPr/>
            <p:nvPr/>
          </p:nvSpPr>
          <p:spPr>
            <a:xfrm>
              <a:off x="1302586" y="2819933"/>
              <a:ext cx="9147694" cy="1127780"/>
            </a:xfrm>
            <a:prstGeom prst="rect">
              <a:avLst/>
            </a:prstGeom>
            <a:solidFill>
              <a:srgbClr val="00944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Lato"/>
                <a:ea typeface="Lato"/>
                <a:cs typeface="Lato"/>
                <a:sym typeface="Lato"/>
              </a:endParaRPr>
            </a:p>
          </p:txBody>
        </p:sp>
        <p:sp>
          <p:nvSpPr>
            <p:cNvPr id="123" name="Google Shape;123;p6"/>
            <p:cNvSpPr txBox="1"/>
            <p:nvPr/>
          </p:nvSpPr>
          <p:spPr>
            <a:xfrm>
              <a:off x="1302586" y="2819933"/>
              <a:ext cx="9147694" cy="1127780"/>
            </a:xfrm>
            <a:prstGeom prst="rect">
              <a:avLst/>
            </a:prstGeom>
            <a:noFill/>
            <a:ln>
              <a:noFill/>
            </a:ln>
          </p:spPr>
          <p:txBody>
            <a:bodyPr anchorCtr="0" anchor="ctr" bIns="119350" lIns="119350" spcFirstLastPara="1" rIns="119350" wrap="square" tIns="119350">
              <a:noAutofit/>
            </a:bodyPr>
            <a:lstStyle/>
            <a:p>
              <a:pPr indent="0" lvl="0" marL="0" marR="0" rtl="0" algn="l">
                <a:lnSpc>
                  <a:spcPct val="100000"/>
                </a:lnSpc>
                <a:spcBef>
                  <a:spcPts val="0"/>
                </a:spcBef>
                <a:spcAft>
                  <a:spcPts val="0"/>
                </a:spcAft>
                <a:buNone/>
              </a:pPr>
              <a:r>
                <a:rPr b="0" i="0" lang="en-US" sz="2800" u="none" cap="none" strike="noStrike">
                  <a:solidFill>
                    <a:schemeClr val="lt1"/>
                  </a:solidFill>
                  <a:latin typeface="Lato"/>
                  <a:ea typeface="Lato"/>
                  <a:cs typeface="Lato"/>
                  <a:sym typeface="Lato"/>
                </a:rPr>
                <a:t>Examinar lo que dice la Biblia sobre el don de hablar en lenguas. </a:t>
              </a: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26"/>
          <p:cNvSpPr txBox="1"/>
          <p:nvPr/>
        </p:nvSpPr>
        <p:spPr>
          <a:xfrm>
            <a:off x="2146182" y="1232348"/>
            <a:ext cx="9690300" cy="467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1" sz="3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Lato"/>
              <a:ea typeface="Lato"/>
              <a:cs typeface="Lato"/>
              <a:sym typeface="Lato"/>
            </a:endParaRPr>
          </a:p>
          <a:p>
            <a:pPr indent="0" lvl="0" marL="25400" marR="0" rtl="0" algn="just">
              <a:lnSpc>
                <a:spcPct val="100000"/>
              </a:lnSpc>
              <a:spcBef>
                <a:spcPts val="0"/>
              </a:spcBef>
              <a:spcAft>
                <a:spcPts val="0"/>
              </a:spcAft>
              <a:buNone/>
            </a:pPr>
            <a:r>
              <a:rPr b="0" i="0" lang="en-US" sz="3200" u="none" cap="none" strike="noStrike">
                <a:solidFill>
                  <a:schemeClr val="dk1"/>
                </a:solidFill>
                <a:latin typeface="Lato"/>
                <a:ea typeface="Lato"/>
                <a:cs typeface="Lato"/>
                <a:sym typeface="Lato"/>
              </a:rPr>
              <a:t>Pablo los anima a valorar los dones que edifican la Iglesia como la </a:t>
            </a:r>
            <a:r>
              <a:rPr lang="en-US" sz="3200">
                <a:solidFill>
                  <a:schemeClr val="dk1"/>
                </a:solidFill>
                <a:latin typeface="Lato"/>
                <a:ea typeface="Lato"/>
                <a:cs typeface="Lato"/>
                <a:sym typeface="Lato"/>
              </a:rPr>
              <a:t>profecía</a:t>
            </a:r>
            <a:r>
              <a:rPr b="0" i="0" lang="en-US" sz="3200" u="none" cap="none" strike="noStrike">
                <a:solidFill>
                  <a:schemeClr val="dk1"/>
                </a:solidFill>
                <a:latin typeface="Lato"/>
                <a:ea typeface="Lato"/>
                <a:cs typeface="Lato"/>
                <a:sym typeface="Lato"/>
              </a:rPr>
              <a:t>, o sea, la Palabra de Dios. </a:t>
            </a:r>
            <a:endParaRPr/>
          </a:p>
          <a:p>
            <a:pPr indent="0" lvl="0" marL="25400" marR="0" rtl="0" algn="just">
              <a:lnSpc>
                <a:spcPct val="100000"/>
              </a:lnSpc>
              <a:spcBef>
                <a:spcPts val="0"/>
              </a:spcBef>
              <a:spcAft>
                <a:spcPts val="0"/>
              </a:spcAft>
              <a:buNone/>
            </a:pPr>
            <a:r>
              <a:t/>
            </a:r>
            <a:endParaRPr b="0" i="0" sz="3200" u="none" cap="none" strike="noStrike">
              <a:solidFill>
                <a:schemeClr val="dk1"/>
              </a:solidFill>
              <a:latin typeface="Lato"/>
              <a:ea typeface="Lato"/>
              <a:cs typeface="Lato"/>
              <a:sym typeface="Lato"/>
            </a:endParaRPr>
          </a:p>
          <a:p>
            <a:pPr indent="0" lvl="0" marL="25400" marR="0" rtl="0" algn="just">
              <a:lnSpc>
                <a:spcPct val="100000"/>
              </a:lnSpc>
              <a:spcBef>
                <a:spcPts val="0"/>
              </a:spcBef>
              <a:spcAft>
                <a:spcPts val="0"/>
              </a:spcAft>
              <a:buNone/>
            </a:pPr>
            <a:r>
              <a:rPr b="1" i="0" lang="en-US" sz="3200" u="none" cap="none" strike="noStrike">
                <a:solidFill>
                  <a:schemeClr val="dk1"/>
                </a:solidFill>
                <a:latin typeface="Lato"/>
                <a:ea typeface="Lato"/>
                <a:cs typeface="Lato"/>
                <a:sym typeface="Lato"/>
              </a:rPr>
              <a:t>“Pero en la Iglesia prefiero hablar cinco palabras con mi entendimiento, para poder enseñar a los demás, que diez mil palabras en una lengua extraña.”</a:t>
            </a:r>
            <a:endParaRPr/>
          </a:p>
          <a:p>
            <a:pPr indent="0" lvl="0" marL="25400" marR="0" rtl="0" algn="l">
              <a:lnSpc>
                <a:spcPct val="100000"/>
              </a:lnSpc>
              <a:spcBef>
                <a:spcPts val="0"/>
              </a:spcBef>
              <a:spcAft>
                <a:spcPts val="0"/>
              </a:spcAft>
              <a:buNone/>
            </a:pPr>
            <a:r>
              <a:t/>
            </a:r>
            <a:endParaRPr b="1" i="0" sz="3200" u="none" cap="none" strike="noStrike">
              <a:solidFill>
                <a:schemeClr val="dk1"/>
              </a:solidFill>
              <a:latin typeface="Lato"/>
              <a:ea typeface="Lato"/>
              <a:cs typeface="Lato"/>
              <a:sym typeface="Lato"/>
            </a:endParaRPr>
          </a:p>
          <a:p>
            <a:pPr indent="0" lvl="0" marL="25400" marR="0" rtl="0" algn="l">
              <a:lnSpc>
                <a:spcPct val="100000"/>
              </a:lnSpc>
              <a:spcBef>
                <a:spcPts val="0"/>
              </a:spcBef>
              <a:spcAft>
                <a:spcPts val="0"/>
              </a:spcAft>
              <a:buNone/>
            </a:pPr>
            <a:r>
              <a:rPr b="1" i="0" lang="en-US" sz="3200" u="none" cap="none" strike="noStrike">
                <a:solidFill>
                  <a:schemeClr val="dk1"/>
                </a:solidFill>
                <a:latin typeface="Lato"/>
                <a:ea typeface="Lato"/>
                <a:cs typeface="Lato"/>
                <a:sym typeface="Lato"/>
              </a:rPr>
              <a:t>1 Corinthians 14:9 </a:t>
            </a:r>
            <a:endParaRPr b="1" i="0" sz="3200" u="none" cap="none" strike="noStrike">
              <a:solidFill>
                <a:schemeClr val="dk1"/>
              </a:solidFill>
              <a:latin typeface="Lato"/>
              <a:ea typeface="Lato"/>
              <a:cs typeface="Lato"/>
              <a:sym typeface="Lato"/>
            </a:endParaRPr>
          </a:p>
        </p:txBody>
      </p:sp>
      <p:sp>
        <p:nvSpPr>
          <p:cNvPr id="484" name="Google Shape;484;p26"/>
          <p:cNvSpPr txBox="1"/>
          <p:nvPr/>
        </p:nvSpPr>
        <p:spPr>
          <a:xfrm>
            <a:off x="2146182" y="455046"/>
            <a:ext cx="7189500" cy="8401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1 Corintios 14</a:t>
            </a:r>
            <a:endParaRPr b="0" i="0" sz="6000" u="none" cap="none" strike="noStrike">
              <a:solidFill>
                <a:srgbClr val="009444"/>
              </a:solidFill>
              <a:latin typeface="Lato"/>
              <a:ea typeface="Lato"/>
              <a:cs typeface="Lato"/>
              <a:sym typeface="Lato"/>
            </a:endParaRPr>
          </a:p>
        </p:txBody>
      </p:sp>
      <p:sp>
        <p:nvSpPr>
          <p:cNvPr id="485" name="Google Shape;485;p26"/>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486" name="Google Shape;486;p26"/>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0" name="Shape 490"/>
        <p:cNvGrpSpPr/>
        <p:nvPr/>
      </p:nvGrpSpPr>
      <p:grpSpPr>
        <a:xfrm>
          <a:off x="0" y="0"/>
          <a:ext cx="0" cy="0"/>
          <a:chOff x="0" y="0"/>
          <a:chExt cx="0" cy="0"/>
        </a:xfrm>
      </p:grpSpPr>
      <p:sp>
        <p:nvSpPr>
          <p:cNvPr id="491" name="Google Shape;491;g26f58937330_1_182"/>
          <p:cNvSpPr txBox="1"/>
          <p:nvPr/>
        </p:nvSpPr>
        <p:spPr>
          <a:xfrm>
            <a:off x="1942975" y="1907450"/>
            <a:ext cx="9690300" cy="369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1" sz="3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U</a:t>
            </a:r>
            <a:r>
              <a:rPr b="0" i="0" lang="en-US" sz="3200" u="none" cap="none" strike="noStrike">
                <a:solidFill>
                  <a:schemeClr val="dk1"/>
                </a:solidFill>
                <a:latin typeface="Lato"/>
                <a:ea typeface="Lato"/>
                <a:cs typeface="Lato"/>
                <a:sym typeface="Lato"/>
              </a:rPr>
              <a:t>no de los dones del Espíritu Santo.</a:t>
            </a:r>
            <a:endParaRPr b="0" i="0" sz="32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P</a:t>
            </a:r>
            <a:r>
              <a:rPr b="0" i="0" lang="en-US" sz="3200" u="none" cap="none" strike="noStrike">
                <a:solidFill>
                  <a:schemeClr val="dk1"/>
                </a:solidFill>
                <a:latin typeface="Lato"/>
                <a:ea typeface="Lato"/>
                <a:cs typeface="Lato"/>
                <a:sym typeface="Lato"/>
              </a:rPr>
              <a:t>ara la edificación propia de uno mismo.</a:t>
            </a:r>
            <a:endParaRPr b="0" i="0" sz="32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U</a:t>
            </a:r>
            <a:r>
              <a:rPr b="0" i="0" lang="en-US" sz="3200" u="none" cap="none" strike="noStrike">
                <a:solidFill>
                  <a:schemeClr val="dk1"/>
                </a:solidFill>
                <a:latin typeface="Lato"/>
                <a:ea typeface="Lato"/>
                <a:cs typeface="Lato"/>
                <a:sym typeface="Lato"/>
              </a:rPr>
              <a:t>na señal para los incrédulos. </a:t>
            </a:r>
            <a:endParaRPr b="0" i="0" sz="32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Char char="●"/>
            </a:pPr>
            <a:r>
              <a:rPr b="0" i="0" lang="en-US" sz="3200" u="none" cap="none" strike="noStrike">
                <a:solidFill>
                  <a:schemeClr val="dk1"/>
                </a:solidFill>
                <a:latin typeface="Lato"/>
                <a:ea typeface="Lato"/>
                <a:cs typeface="Lato"/>
                <a:sym typeface="Lato"/>
              </a:rPr>
              <a:t>Recordemos que todo se debe hacer. decentemente y con orden en la iglesia.</a:t>
            </a:r>
            <a:endParaRPr b="0" i="0" sz="3200" u="none" cap="none" strike="noStrike">
              <a:solidFill>
                <a:schemeClr val="dk1"/>
              </a:solidFill>
              <a:latin typeface="Lato"/>
              <a:ea typeface="Lato"/>
              <a:cs typeface="Lato"/>
              <a:sym typeface="Lato"/>
            </a:endParaRPr>
          </a:p>
          <a:p>
            <a:pPr indent="-431800" lvl="0" marL="457200" marR="0" rtl="0" algn="l">
              <a:lnSpc>
                <a:spcPct val="100000"/>
              </a:lnSpc>
              <a:spcBef>
                <a:spcPts val="0"/>
              </a:spcBef>
              <a:spcAft>
                <a:spcPts val="0"/>
              </a:spcAft>
              <a:buClr>
                <a:schemeClr val="dk1"/>
              </a:buClr>
              <a:buSzPts val="3200"/>
              <a:buFont typeface="Lato"/>
              <a:buChar char="●"/>
            </a:pPr>
            <a:r>
              <a:rPr lang="en-US" sz="3200">
                <a:solidFill>
                  <a:schemeClr val="dk1"/>
                </a:solidFill>
                <a:latin typeface="Lato"/>
                <a:ea typeface="Lato"/>
                <a:cs typeface="Lato"/>
                <a:sym typeface="Lato"/>
              </a:rPr>
              <a:t>N</a:t>
            </a:r>
            <a:r>
              <a:rPr b="0" i="0" lang="en-US" sz="3200" u="none" cap="none" strike="noStrike">
                <a:solidFill>
                  <a:schemeClr val="dk1"/>
                </a:solidFill>
                <a:latin typeface="Lato"/>
                <a:ea typeface="Lato"/>
                <a:cs typeface="Lato"/>
                <a:sym typeface="Lato"/>
              </a:rPr>
              <a:t>o es un requisito para ser creyente.</a:t>
            </a:r>
            <a:endParaRPr b="0" i="0" sz="3200" u="none" cap="none" strike="noStrike">
              <a:solidFill>
                <a:schemeClr val="dk1"/>
              </a:solidFill>
              <a:latin typeface="Lato"/>
              <a:ea typeface="Lato"/>
              <a:cs typeface="Lato"/>
              <a:sym typeface="Lato"/>
            </a:endParaRPr>
          </a:p>
        </p:txBody>
      </p:sp>
      <p:sp>
        <p:nvSpPr>
          <p:cNvPr id="492" name="Google Shape;492;g26f58937330_1_182"/>
          <p:cNvSpPr txBox="1"/>
          <p:nvPr/>
        </p:nvSpPr>
        <p:spPr>
          <a:xfrm>
            <a:off x="1942975" y="1460358"/>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Hablar en lenguas</a:t>
            </a:r>
            <a:endParaRPr b="0" i="0" sz="6000" u="none" cap="none" strike="noStrike">
              <a:solidFill>
                <a:srgbClr val="009444"/>
              </a:solidFill>
              <a:latin typeface="Lato"/>
              <a:ea typeface="Lato"/>
              <a:cs typeface="Lato"/>
              <a:sym typeface="Lato"/>
            </a:endParaRPr>
          </a:p>
        </p:txBody>
      </p:sp>
      <p:sp>
        <p:nvSpPr>
          <p:cNvPr id="493" name="Google Shape;493;g26f58937330_1_182"/>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bird with leaves&#10;&#10;Description automatically generated" id="494" name="Google Shape;494;g26f58937330_1_182"/>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descr="A quote on a blue sky&#10;&#10;Description automatically generated" id="499" name="Google Shape;499;p27"/>
          <p:cNvPicPr preferRelativeResize="0"/>
          <p:nvPr/>
        </p:nvPicPr>
        <p:blipFill rotWithShape="1">
          <a:blip r:embed="rId3">
            <a:alphaModFix/>
          </a:blip>
          <a:srcRect b="0" l="0" r="0" t="0"/>
          <a:stretch/>
        </p:blipFill>
        <p:spPr>
          <a:xfrm>
            <a:off x="2667000" y="0"/>
            <a:ext cx="6858000"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28"/>
          <p:cNvSpPr/>
          <p:nvPr/>
        </p:nvSpPr>
        <p:spPr>
          <a:xfrm>
            <a:off x="-1" y="0"/>
            <a:ext cx="12192001"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5" name="Google Shape;505;p28"/>
          <p:cNvSpPr/>
          <p:nvPr/>
        </p:nvSpPr>
        <p:spPr>
          <a:xfrm>
            <a:off x="1644412" y="1665817"/>
            <a:ext cx="8903177" cy="3526367"/>
          </a:xfrm>
          <a:custGeom>
            <a:rect b="b" l="l" r="r" t="t"/>
            <a:pathLst>
              <a:path extrusionOk="0" h="2145794" w="14257217">
                <a:moveTo>
                  <a:pt x="14132758" y="2145794"/>
                </a:moveTo>
                <a:lnTo>
                  <a:pt x="124460" y="2145794"/>
                </a:lnTo>
                <a:cubicBezTo>
                  <a:pt x="55880" y="2145794"/>
                  <a:pt x="0" y="2089914"/>
                  <a:pt x="0" y="2021334"/>
                </a:cubicBezTo>
                <a:lnTo>
                  <a:pt x="0" y="124460"/>
                </a:lnTo>
                <a:cubicBezTo>
                  <a:pt x="0" y="55880"/>
                  <a:pt x="55880" y="0"/>
                  <a:pt x="124460" y="0"/>
                </a:cubicBezTo>
                <a:lnTo>
                  <a:pt x="14132758" y="0"/>
                </a:lnTo>
                <a:cubicBezTo>
                  <a:pt x="14201336" y="0"/>
                  <a:pt x="14257217" y="55880"/>
                  <a:pt x="14257217" y="124460"/>
                </a:cubicBezTo>
                <a:lnTo>
                  <a:pt x="14257217" y="2021334"/>
                </a:lnTo>
                <a:cubicBezTo>
                  <a:pt x="14257217" y="2089914"/>
                  <a:pt x="14201336" y="2145794"/>
                  <a:pt x="14132758" y="2145794"/>
                </a:cubicBezTo>
                <a:close/>
              </a:path>
            </a:pathLst>
          </a:custGeom>
          <a:solidFill>
            <a:srgbClr val="FFFFFF"/>
          </a:solidFill>
          <a:ln>
            <a:noFill/>
          </a:ln>
        </p:spPr>
        <p:txBody>
          <a:bodyPr anchorCtr="0" anchor="ctr" bIns="60950" lIns="60950" spcFirstLastPara="1" rIns="60950" wrap="square" tIns="60950">
            <a:noAutofit/>
          </a:bodyPr>
          <a:lstStyle/>
          <a:p>
            <a:pPr indent="0" lvl="0" marL="0" marR="0" rtl="0" algn="ctr">
              <a:lnSpc>
                <a:spcPct val="100000"/>
              </a:lnSpc>
              <a:spcBef>
                <a:spcPts val="0"/>
              </a:spcBef>
              <a:spcAft>
                <a:spcPts val="0"/>
              </a:spcAft>
              <a:buNone/>
            </a:pPr>
            <a:r>
              <a:rPr b="1" i="0" lang="en-US" sz="4000" u="none" cap="none" strike="noStrike">
                <a:solidFill>
                  <a:schemeClr val="dk1"/>
                </a:solidFill>
                <a:latin typeface="Arial"/>
                <a:ea typeface="Arial"/>
                <a:cs typeface="Arial"/>
                <a:sym typeface="Arial"/>
              </a:rPr>
              <a:t>¿Cuál es el propósito del día de </a:t>
            </a:r>
            <a:r>
              <a:rPr b="1" lang="en-US" sz="4000">
                <a:solidFill>
                  <a:schemeClr val="dk1"/>
                </a:solidFill>
              </a:rPr>
              <a:t>Pentecostés</a:t>
            </a:r>
            <a:r>
              <a:rPr b="1" i="0" lang="en-US" sz="4000" u="none" cap="none" strike="noStrike">
                <a:solidFill>
                  <a:schemeClr val="dk1"/>
                </a:solidFill>
                <a:latin typeface="Arial"/>
                <a:ea typeface="Arial"/>
                <a:cs typeface="Arial"/>
                <a:sym typeface="Arial"/>
              </a:rPr>
              <a:t> en Hechos 2? </a:t>
            </a:r>
            <a:endParaRPr/>
          </a:p>
          <a:p>
            <a:pPr indent="0" lvl="0" marL="0" marR="0" rtl="0" algn="ctr">
              <a:lnSpc>
                <a:spcPct val="100000"/>
              </a:lnSpc>
              <a:spcBef>
                <a:spcPts val="0"/>
              </a:spcBef>
              <a:spcAft>
                <a:spcPts val="0"/>
              </a:spcAft>
              <a:buNone/>
            </a:pPr>
            <a:r>
              <a:t/>
            </a:r>
            <a:endParaRPr b="1" i="0" sz="4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1" lang="en-US" sz="4000" u="none" cap="none" strike="noStrike">
                <a:solidFill>
                  <a:schemeClr val="dk1"/>
                </a:solidFill>
                <a:latin typeface="Arial"/>
                <a:ea typeface="Arial"/>
                <a:cs typeface="Arial"/>
                <a:sym typeface="Arial"/>
              </a:rPr>
              <a:t>Pregunta #2 del Proyecto Final</a:t>
            </a:r>
            <a:endParaRPr/>
          </a:p>
          <a:p>
            <a:pPr indent="0" lvl="0" marL="0" marR="0" rtl="0" algn="ctr">
              <a:lnSpc>
                <a:spcPct val="100000"/>
              </a:lnSpc>
              <a:spcBef>
                <a:spcPts val="0"/>
              </a:spcBef>
              <a:spcAft>
                <a:spcPts val="0"/>
              </a:spcAft>
              <a:buNone/>
            </a:pPr>
            <a:r>
              <a:rPr b="0" i="1" lang="en-US" sz="4000" u="none" cap="none" strike="noStrike">
                <a:solidFill>
                  <a:schemeClr val="dk1"/>
                </a:solidFill>
                <a:latin typeface="Arial"/>
                <a:ea typeface="Arial"/>
                <a:cs typeface="Arial"/>
                <a:sym typeface="Arial"/>
              </a:rPr>
              <a:t>(Lección 2)</a:t>
            </a:r>
            <a:endParaRPr b="0" i="1" sz="40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9" name="Shape 509"/>
        <p:cNvGrpSpPr/>
        <p:nvPr/>
      </p:nvGrpSpPr>
      <p:grpSpPr>
        <a:xfrm>
          <a:off x="0" y="0"/>
          <a:ext cx="0" cy="0"/>
          <a:chOff x="0" y="0"/>
          <a:chExt cx="0" cy="0"/>
        </a:xfrm>
      </p:grpSpPr>
      <p:sp>
        <p:nvSpPr>
          <p:cNvPr id="510" name="Google Shape;510;g26ba99a7413_0_633"/>
          <p:cNvSpPr txBox="1"/>
          <p:nvPr/>
        </p:nvSpPr>
        <p:spPr>
          <a:xfrm>
            <a:off x="4127382" y="14258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Tarea</a:t>
            </a:r>
            <a:endParaRPr b="0" i="0" sz="6000" u="none" cap="none" strike="noStrike">
              <a:solidFill>
                <a:srgbClr val="009444"/>
              </a:solidFill>
              <a:latin typeface="Lato"/>
              <a:ea typeface="Lato"/>
              <a:cs typeface="Lato"/>
              <a:sym typeface="Lato"/>
            </a:endParaRPr>
          </a:p>
        </p:txBody>
      </p:sp>
      <p:cxnSp>
        <p:nvCxnSpPr>
          <p:cNvPr id="511" name="Google Shape;511;g26ba99a7413_0_633"/>
          <p:cNvCxnSpPr/>
          <p:nvPr/>
        </p:nvCxnSpPr>
        <p:spPr>
          <a:xfrm>
            <a:off x="4230827" y="25182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512" name="Google Shape;512;g26ba99a7413_0_633"/>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13" name="Google Shape;513;g26ba99a7413_0_633"/>
          <p:cNvPicPr preferRelativeResize="0"/>
          <p:nvPr/>
        </p:nvPicPr>
        <p:blipFill rotWithShape="1">
          <a:blip r:embed="rId3">
            <a:alphaModFix/>
          </a:blip>
          <a:srcRect b="0" l="0" r="0" t="0"/>
          <a:stretch/>
        </p:blipFill>
        <p:spPr>
          <a:xfrm>
            <a:off x="476645" y="1552538"/>
            <a:ext cx="3125596" cy="3218436"/>
          </a:xfrm>
          <a:prstGeom prst="rect">
            <a:avLst/>
          </a:prstGeom>
          <a:noFill/>
          <a:ln>
            <a:noFill/>
          </a:ln>
          <a:effectLst>
            <a:outerShdw blurRad="50800" rotWithShape="0" algn="tl" dir="2700000" dist="38100">
              <a:srgbClr val="000000">
                <a:alpha val="40000"/>
              </a:srgbClr>
            </a:outerShdw>
          </a:effectLst>
        </p:spPr>
      </p:pic>
      <p:sp>
        <p:nvSpPr>
          <p:cNvPr id="514" name="Google Shape;514;g26ba99a7413_0_633"/>
          <p:cNvSpPr txBox="1"/>
          <p:nvPr/>
        </p:nvSpPr>
        <p:spPr>
          <a:xfrm>
            <a:off x="4127375" y="2795650"/>
            <a:ext cx="7772100" cy="3201600"/>
          </a:xfrm>
          <a:prstGeom prst="rect">
            <a:avLst/>
          </a:prstGeom>
          <a:noFill/>
          <a:ln>
            <a:noFill/>
          </a:ln>
        </p:spPr>
        <p:txBody>
          <a:bodyPr anchorCtr="0" anchor="t" bIns="45700" lIns="91425" spcFirstLastPara="1" rIns="91425" wrap="square" tIns="45700">
            <a:spAutoFit/>
          </a:bodyPr>
          <a:lstStyle/>
          <a:p>
            <a:pPr indent="-431800" lvl="0" marL="457200" marR="0" rtl="0" algn="just">
              <a:lnSpc>
                <a:spcPct val="100000"/>
              </a:lnSpc>
              <a:spcBef>
                <a:spcPts val="600"/>
              </a:spcBef>
              <a:spcAft>
                <a:spcPts val="0"/>
              </a:spcAft>
              <a:buClr>
                <a:schemeClr val="dk1"/>
              </a:buClr>
              <a:buSzPts val="3200"/>
              <a:buFont typeface="Lato"/>
              <a:buChar char="•"/>
            </a:pPr>
            <a:r>
              <a:rPr b="1" i="0" lang="en-US" sz="3200" u="none" cap="none" strike="noStrike">
                <a:solidFill>
                  <a:schemeClr val="dk1"/>
                </a:solidFill>
                <a:latin typeface="Lato"/>
                <a:ea typeface="Lato"/>
                <a:cs typeface="Lato"/>
                <a:sym typeface="Lato"/>
              </a:rPr>
              <a:t>Ver el video de lección 3</a:t>
            </a:r>
            <a:endParaRPr b="1" i="0" sz="3200" u="none" cap="none" strike="noStrike">
              <a:solidFill>
                <a:schemeClr val="dk1"/>
              </a:solidFill>
              <a:latin typeface="Lato"/>
              <a:ea typeface="Lato"/>
              <a:cs typeface="Lato"/>
              <a:sym typeface="Lato"/>
            </a:endParaRPr>
          </a:p>
          <a:p>
            <a:pPr indent="-431800" lvl="0" marL="457200" marR="0" rtl="0" algn="just">
              <a:lnSpc>
                <a:spcPct val="100000"/>
              </a:lnSpc>
              <a:spcBef>
                <a:spcPts val="600"/>
              </a:spcBef>
              <a:spcAft>
                <a:spcPts val="0"/>
              </a:spcAft>
              <a:buClr>
                <a:schemeClr val="dk1"/>
              </a:buClr>
              <a:buSzPts val="3200"/>
              <a:buFont typeface="Lato"/>
              <a:buChar char="•"/>
            </a:pPr>
            <a:r>
              <a:rPr b="1" i="0" lang="en-US" sz="3200" u="none" cap="none" strike="noStrike">
                <a:solidFill>
                  <a:schemeClr val="dk1"/>
                </a:solidFill>
                <a:latin typeface="Lato"/>
                <a:ea typeface="Lato"/>
                <a:cs typeface="Lato"/>
                <a:sym typeface="Lato"/>
              </a:rPr>
              <a:t>Leer Hechos 2:22-47 en sus Biblias</a:t>
            </a:r>
            <a:endParaRPr b="1" i="0" sz="3200" u="none" cap="none" strike="noStrike">
              <a:solidFill>
                <a:schemeClr val="dk1"/>
              </a:solidFill>
              <a:latin typeface="Lato"/>
              <a:ea typeface="Lato"/>
              <a:cs typeface="Lato"/>
              <a:sym typeface="Lato"/>
            </a:endParaRPr>
          </a:p>
          <a:p>
            <a:pPr indent="-431800" lvl="0" marL="457200" marR="0" rtl="0" algn="just">
              <a:lnSpc>
                <a:spcPct val="100000"/>
              </a:lnSpc>
              <a:spcBef>
                <a:spcPts val="600"/>
              </a:spcBef>
              <a:spcAft>
                <a:spcPts val="0"/>
              </a:spcAft>
              <a:buClr>
                <a:schemeClr val="dk1"/>
              </a:buClr>
              <a:buSzPts val="3200"/>
              <a:buFont typeface="Lato"/>
              <a:buChar char="•"/>
            </a:pPr>
            <a:r>
              <a:rPr b="1" i="0" lang="en-US" sz="3200" u="none" cap="none" strike="noStrike">
                <a:solidFill>
                  <a:schemeClr val="dk1"/>
                </a:solidFill>
                <a:latin typeface="Lato"/>
                <a:ea typeface="Lato"/>
                <a:cs typeface="Lato"/>
                <a:sym typeface="Lato"/>
              </a:rPr>
              <a:t>Al leer el texto, ver si pued</a:t>
            </a:r>
            <a:r>
              <a:rPr b="1" lang="en-US" sz="3200">
                <a:solidFill>
                  <a:schemeClr val="dk1"/>
                </a:solidFill>
                <a:latin typeface="Lato"/>
                <a:ea typeface="Lato"/>
                <a:cs typeface="Lato"/>
                <a:sym typeface="Lato"/>
              </a:rPr>
              <a:t>e</a:t>
            </a:r>
            <a:r>
              <a:rPr b="1" i="0" lang="en-US" sz="3200" u="none" cap="none" strike="noStrike">
                <a:solidFill>
                  <a:schemeClr val="dk1"/>
                </a:solidFill>
                <a:latin typeface="Lato"/>
                <a:ea typeface="Lato"/>
                <a:cs typeface="Lato"/>
                <a:sym typeface="Lato"/>
              </a:rPr>
              <a:t>n identificar un versículo en el que Pedro les predicó la ley, y un versículo e</a:t>
            </a:r>
            <a:r>
              <a:rPr b="1" lang="en-US" sz="3200">
                <a:solidFill>
                  <a:schemeClr val="dk1"/>
                </a:solidFill>
                <a:latin typeface="Lato"/>
                <a:ea typeface="Lato"/>
                <a:cs typeface="Lato"/>
                <a:sym typeface="Lato"/>
              </a:rPr>
              <a:t>n </a:t>
            </a:r>
            <a:r>
              <a:rPr b="1" i="0" lang="en-US" sz="3200" u="none" cap="none" strike="noStrike">
                <a:solidFill>
                  <a:schemeClr val="dk1"/>
                </a:solidFill>
                <a:latin typeface="Lato"/>
                <a:ea typeface="Lato"/>
                <a:cs typeface="Lato"/>
                <a:sym typeface="Lato"/>
              </a:rPr>
              <a:t>dónde predicó el evangelio. </a:t>
            </a:r>
            <a:endParaRPr b="1" i="0" sz="3200" u="none" cap="none" strike="noStrike">
              <a:solidFill>
                <a:schemeClr val="dk1"/>
              </a:solidFill>
              <a:latin typeface="Lato"/>
              <a:ea typeface="Lato"/>
              <a:cs typeface="Lato"/>
              <a:sym typeface="Lato"/>
            </a:endParaRPr>
          </a:p>
        </p:txBody>
      </p:sp>
      <p:pic>
        <p:nvPicPr>
          <p:cNvPr descr="A green bird with leaves&#10;&#10;Description automatically generated" id="515" name="Google Shape;515;g26ba99a7413_0_633"/>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9" name="Shape 519"/>
        <p:cNvGrpSpPr/>
        <p:nvPr/>
      </p:nvGrpSpPr>
      <p:grpSpPr>
        <a:xfrm>
          <a:off x="0" y="0"/>
          <a:ext cx="0" cy="0"/>
          <a:chOff x="0" y="0"/>
          <a:chExt cx="0" cy="0"/>
        </a:xfrm>
      </p:grpSpPr>
      <p:sp>
        <p:nvSpPr>
          <p:cNvPr id="520" name="Google Shape;520;g2adf1476608_0_0"/>
          <p:cNvSpPr txBox="1"/>
          <p:nvPr/>
        </p:nvSpPr>
        <p:spPr>
          <a:xfrm>
            <a:off x="4127382" y="28736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Oración</a:t>
            </a:r>
            <a:endParaRPr b="0" i="0" sz="6000" u="none" cap="none" strike="noStrike">
              <a:solidFill>
                <a:srgbClr val="009444"/>
              </a:solidFill>
              <a:latin typeface="Lato"/>
              <a:ea typeface="Lato"/>
              <a:cs typeface="Lato"/>
              <a:sym typeface="Lato"/>
            </a:endParaRPr>
          </a:p>
        </p:txBody>
      </p:sp>
      <p:sp>
        <p:nvSpPr>
          <p:cNvPr id="521" name="Google Shape;521;g2adf1476608_0_0"/>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22" name="Google Shape;522;g2adf1476608_0_0"/>
          <p:cNvPicPr preferRelativeResize="0"/>
          <p:nvPr/>
        </p:nvPicPr>
        <p:blipFill rotWithShape="1">
          <a:blip r:embed="rId3">
            <a:alphaModFix/>
          </a:blip>
          <a:srcRect b="0" l="0" r="0" t="0"/>
          <a:stretch/>
        </p:blipFill>
        <p:spPr>
          <a:xfrm>
            <a:off x="476645" y="1552538"/>
            <a:ext cx="3125596" cy="3218435"/>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523" name="Google Shape;523;g2adf1476608_0_0"/>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29"/>
          <p:cNvSpPr txBox="1"/>
          <p:nvPr/>
        </p:nvSpPr>
        <p:spPr>
          <a:xfrm>
            <a:off x="3851565" y="719479"/>
            <a:ext cx="7189367" cy="8401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860" u="none" cap="none" strike="noStrike">
                <a:solidFill>
                  <a:srgbClr val="009444"/>
                </a:solidFill>
                <a:latin typeface="Lato"/>
                <a:ea typeface="Lato"/>
                <a:cs typeface="Lato"/>
                <a:sym typeface="Lato"/>
              </a:rPr>
              <a:t>Bendición</a:t>
            </a:r>
            <a:endParaRPr b="0" i="0" sz="6000" u="none" cap="none" strike="noStrike">
              <a:solidFill>
                <a:srgbClr val="009444"/>
              </a:solidFill>
              <a:latin typeface="Lato"/>
              <a:ea typeface="Lato"/>
              <a:cs typeface="Lato"/>
              <a:sym typeface="Lato"/>
            </a:endParaRPr>
          </a:p>
        </p:txBody>
      </p:sp>
      <p:cxnSp>
        <p:nvCxnSpPr>
          <p:cNvPr id="529" name="Google Shape;529;p29"/>
          <p:cNvCxnSpPr/>
          <p:nvPr/>
        </p:nvCxnSpPr>
        <p:spPr>
          <a:xfrm>
            <a:off x="3851564" y="1915622"/>
            <a:ext cx="6269662" cy="0"/>
          </a:xfrm>
          <a:prstGeom prst="straightConnector1">
            <a:avLst/>
          </a:prstGeom>
          <a:noFill/>
          <a:ln cap="flat" cmpd="sng" w="38100">
            <a:solidFill>
              <a:srgbClr val="7F7F7F"/>
            </a:solidFill>
            <a:prstDash val="solid"/>
            <a:miter lim="800000"/>
            <a:headEnd len="sm" w="sm" type="none"/>
            <a:tailEnd len="sm" w="sm" type="none"/>
          </a:ln>
        </p:spPr>
      </p:cxnSp>
      <p:sp>
        <p:nvSpPr>
          <p:cNvPr id="530" name="Google Shape;530;p29"/>
          <p:cNvSpPr/>
          <p:nvPr/>
        </p:nvSpPr>
        <p:spPr>
          <a:xfrm>
            <a:off x="0" y="0"/>
            <a:ext cx="1643739"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31" name="Google Shape;531;p29"/>
          <p:cNvPicPr preferRelativeResize="0"/>
          <p:nvPr/>
        </p:nvPicPr>
        <p:blipFill rotWithShape="1">
          <a:blip r:embed="rId3">
            <a:alphaModFix/>
          </a:blip>
          <a:srcRect b="0" l="0" r="0" t="0"/>
          <a:stretch/>
        </p:blipFill>
        <p:spPr>
          <a:xfrm>
            <a:off x="476645" y="1552539"/>
            <a:ext cx="3125596" cy="3218435"/>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532" name="Google Shape;532;p29"/>
          <p:cNvPicPr preferRelativeResize="0"/>
          <p:nvPr/>
        </p:nvPicPr>
        <p:blipFill rotWithShape="1">
          <a:blip r:embed="rId4">
            <a:alphaModFix/>
          </a:blip>
          <a:srcRect b="0" l="0" r="0" t="0"/>
          <a:stretch/>
        </p:blipFill>
        <p:spPr>
          <a:xfrm>
            <a:off x="10500490" y="289924"/>
            <a:ext cx="1399035" cy="1170434"/>
          </a:xfrm>
          <a:prstGeom prst="rect">
            <a:avLst/>
          </a:prstGeom>
          <a:noFill/>
          <a:ln>
            <a:noFill/>
          </a:ln>
        </p:spPr>
      </p:pic>
      <p:sp>
        <p:nvSpPr>
          <p:cNvPr id="533" name="Google Shape;533;p29"/>
          <p:cNvSpPr txBox="1"/>
          <p:nvPr/>
        </p:nvSpPr>
        <p:spPr>
          <a:xfrm>
            <a:off x="3380510" y="2353193"/>
            <a:ext cx="7660500" cy="3417000"/>
          </a:xfrm>
          <a:prstGeom prst="rect">
            <a:avLst/>
          </a:prstGeom>
          <a:noFill/>
          <a:ln>
            <a:noFill/>
          </a:ln>
        </p:spPr>
        <p:txBody>
          <a:bodyPr anchorCtr="0" anchor="t" bIns="45700" lIns="91425" spcFirstLastPara="1" rIns="91425" wrap="square" tIns="45700">
            <a:spAutoFit/>
          </a:bodyPr>
          <a:lstStyle/>
          <a:p>
            <a:pPr indent="0" lvl="1" marL="457223" marR="0" rtl="0" algn="just">
              <a:lnSpc>
                <a:spcPct val="100000"/>
              </a:lnSpc>
              <a:spcBef>
                <a:spcPts val="0"/>
              </a:spcBef>
              <a:spcAft>
                <a:spcPts val="0"/>
              </a:spcAft>
              <a:buNone/>
            </a:pPr>
            <a:r>
              <a:rPr b="0" i="1" lang="en-US" sz="3600" u="none" cap="none" strike="noStrike">
                <a:solidFill>
                  <a:schemeClr val="dk1"/>
                </a:solidFill>
                <a:latin typeface="Arial"/>
                <a:ea typeface="Arial"/>
                <a:cs typeface="Arial"/>
                <a:sym typeface="Arial"/>
              </a:rPr>
              <a:t>El Señor te bendiga y te guarde. Haga el Señor resplandecer su rostro sobre ti y tenga de ti misericordia. Vuelve el Señor su rostro a ti, y te conceda la paz. Amén. (Números 6:24-26)</a:t>
            </a:r>
            <a:endParaRPr b="0" i="0" sz="3600" u="none" cap="none" strike="noStrik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g2ac1ba269cb_0_46"/>
          <p:cNvSpPr/>
          <p:nvPr/>
        </p:nvSpPr>
        <p:spPr>
          <a:xfrm>
            <a:off x="9145768" y="-1"/>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9" name="Google Shape;539;g2ac1ba269cb_0_46"/>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40" name="Google Shape;540;g2ac1ba269cb_0_46"/>
          <p:cNvPicPr preferRelativeResize="0"/>
          <p:nvPr/>
        </p:nvPicPr>
        <p:blipFill rotWithShape="1">
          <a:blip r:embed="rId3">
            <a:alphaModFix/>
          </a:blip>
          <a:srcRect b="8239" l="17158" r="29536" t="8250"/>
          <a:stretch/>
        </p:blipFill>
        <p:spPr>
          <a:xfrm>
            <a:off x="6580094" y="810985"/>
            <a:ext cx="5007428" cy="5236027"/>
          </a:xfrm>
          <a:prstGeom prst="rect">
            <a:avLst/>
          </a:prstGeom>
          <a:noFill/>
          <a:ln>
            <a:noFill/>
          </a:ln>
        </p:spPr>
      </p:pic>
      <p:sp>
        <p:nvSpPr>
          <p:cNvPr id="541" name="Google Shape;541;g2ac1ba269cb_0_46"/>
          <p:cNvSpPr txBox="1"/>
          <p:nvPr/>
        </p:nvSpPr>
        <p:spPr>
          <a:xfrm>
            <a:off x="1706430" y="2862567"/>
            <a:ext cx="5260500" cy="209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500"/>
              <a:buFont typeface="Arial"/>
              <a:buNone/>
            </a:pPr>
            <a:r>
              <a:rPr b="0" i="0" lang="en-US" sz="6500" u="none" cap="none" strike="noStrike">
                <a:solidFill>
                  <a:schemeClr val="dk1"/>
                </a:solidFill>
                <a:latin typeface="Lato"/>
                <a:ea typeface="Lato"/>
                <a:cs typeface="Lato"/>
                <a:sym typeface="Lato"/>
              </a:rPr>
              <a:t>ACADEMIA</a:t>
            </a:r>
            <a:endParaRPr b="0" i="0" sz="9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6500"/>
              <a:buFont typeface="Arial"/>
              <a:buNone/>
            </a:pPr>
            <a:r>
              <a:rPr b="0" i="0" lang="en-US" sz="6500" u="none" cap="none" strike="noStrike">
                <a:solidFill>
                  <a:schemeClr val="dk1"/>
                </a:solidFill>
                <a:latin typeface="Lato"/>
                <a:ea typeface="Lato"/>
                <a:cs typeface="Lato"/>
                <a:sym typeface="Lato"/>
              </a:rPr>
              <a:t>CRISTO</a:t>
            </a:r>
            <a:endParaRPr b="0" i="0" sz="900" u="none" cap="none" strike="noStrike">
              <a:solidFill>
                <a:srgbClr val="000000"/>
              </a:solidFill>
              <a:latin typeface="Lato"/>
              <a:ea typeface="Lato"/>
              <a:cs typeface="Lato"/>
              <a:sym typeface="Lato"/>
            </a:endParaRPr>
          </a:p>
        </p:txBody>
      </p:sp>
      <p:sp>
        <p:nvSpPr>
          <p:cNvPr id="542" name="Google Shape;542;g2ac1ba269cb_0_46"/>
          <p:cNvSpPr/>
          <p:nvPr/>
        </p:nvSpPr>
        <p:spPr>
          <a:xfrm>
            <a:off x="1264510" y="2818701"/>
            <a:ext cx="114900" cy="2143200"/>
          </a:xfrm>
          <a:prstGeom prst="rect">
            <a:avLst/>
          </a:prstGeom>
          <a:solidFill>
            <a:srgbClr val="E3BB3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3" name="Google Shape;543;g2ac1ba269cb_0_46"/>
          <p:cNvSpPr/>
          <p:nvPr/>
        </p:nvSpPr>
        <p:spPr>
          <a:xfrm>
            <a:off x="1379327" y="2818702"/>
            <a:ext cx="424200" cy="2143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logo with a bird and a cross&#10;&#10;Description automatically generated" id="544" name="Google Shape;544;g2ac1ba269cb_0_46"/>
          <p:cNvPicPr preferRelativeResize="0"/>
          <p:nvPr/>
        </p:nvPicPr>
        <p:blipFill rotWithShape="1">
          <a:blip r:embed="rId4">
            <a:alphaModFix/>
          </a:blip>
          <a:srcRect b="0" l="0" r="0" t="0"/>
          <a:stretch/>
        </p:blipFill>
        <p:spPr>
          <a:xfrm>
            <a:off x="1978425" y="502113"/>
            <a:ext cx="2085975" cy="1647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sp>
        <p:nvSpPr>
          <p:cNvPr id="128" name="Google Shape;128;g26c0eec2cfd_0_221"/>
          <p:cNvSpPr txBox="1"/>
          <p:nvPr/>
        </p:nvSpPr>
        <p:spPr>
          <a:xfrm>
            <a:off x="3489675" y="2862476"/>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Captar</a:t>
            </a:r>
            <a:endParaRPr b="0" i="0" sz="6000" u="none" cap="none" strike="noStrike">
              <a:solidFill>
                <a:srgbClr val="009444"/>
              </a:solidFill>
              <a:latin typeface="Lato"/>
              <a:ea typeface="Lato"/>
              <a:cs typeface="Lato"/>
              <a:sym typeface="Lato"/>
            </a:endParaRPr>
          </a:p>
        </p:txBody>
      </p:sp>
      <p:sp>
        <p:nvSpPr>
          <p:cNvPr id="129" name="Google Shape;129;g26c0eec2cfd_0_221"/>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30" name="Google Shape;130;g26c0eec2cfd_0_221"/>
          <p:cNvPicPr preferRelativeResize="0"/>
          <p:nvPr/>
        </p:nvPicPr>
        <p:blipFill rotWithShape="1">
          <a:blip r:embed="rId3">
            <a:alphaModFix/>
          </a:blip>
          <a:srcRect b="0" l="1446" r="1434" t="0"/>
          <a:stretch/>
        </p:blipFill>
        <p:spPr>
          <a:xfrm>
            <a:off x="248051" y="1400152"/>
            <a:ext cx="3650724" cy="3759145"/>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131" name="Google Shape;131;g26c0eec2cfd_0_221"/>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 name="Shape 135"/>
        <p:cNvGrpSpPr/>
        <p:nvPr/>
      </p:nvGrpSpPr>
      <p:grpSpPr>
        <a:xfrm>
          <a:off x="0" y="0"/>
          <a:ext cx="0" cy="0"/>
          <a:chOff x="0" y="0"/>
          <a:chExt cx="0" cy="0"/>
        </a:xfrm>
      </p:grpSpPr>
      <p:sp>
        <p:nvSpPr>
          <p:cNvPr id="136" name="Google Shape;136;p7"/>
          <p:cNvSpPr txBox="1"/>
          <p:nvPr/>
        </p:nvSpPr>
        <p:spPr>
          <a:xfrm>
            <a:off x="4127382" y="20354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Captar</a:t>
            </a:r>
            <a:endParaRPr b="0" i="0" sz="6000" u="none" cap="none" strike="noStrike">
              <a:solidFill>
                <a:srgbClr val="009444"/>
              </a:solidFill>
              <a:latin typeface="Lato"/>
              <a:ea typeface="Lato"/>
              <a:cs typeface="Lato"/>
              <a:sym typeface="Lato"/>
            </a:endParaRPr>
          </a:p>
        </p:txBody>
      </p:sp>
      <p:cxnSp>
        <p:nvCxnSpPr>
          <p:cNvPr id="137" name="Google Shape;137;p7"/>
          <p:cNvCxnSpPr/>
          <p:nvPr/>
        </p:nvCxnSpPr>
        <p:spPr>
          <a:xfrm>
            <a:off x="4230827" y="32040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138" name="Google Shape;138;p7"/>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39" name="Google Shape;139;p7"/>
          <p:cNvPicPr preferRelativeResize="0"/>
          <p:nvPr/>
        </p:nvPicPr>
        <p:blipFill rotWithShape="1">
          <a:blip r:embed="rId3">
            <a:alphaModFix/>
          </a:blip>
          <a:srcRect b="0" l="1446" r="1434" t="0"/>
          <a:stretch/>
        </p:blipFill>
        <p:spPr>
          <a:xfrm>
            <a:off x="248051" y="1400152"/>
            <a:ext cx="3650724" cy="3759145"/>
          </a:xfrm>
          <a:prstGeom prst="rect">
            <a:avLst/>
          </a:prstGeom>
          <a:noFill/>
          <a:ln>
            <a:noFill/>
          </a:ln>
          <a:effectLst>
            <a:outerShdw blurRad="50800" rotWithShape="0" algn="tl" dir="2700000" dist="38100">
              <a:srgbClr val="000000">
                <a:alpha val="40000"/>
              </a:srgbClr>
            </a:outerShdw>
          </a:effectLst>
        </p:spPr>
      </p:pic>
      <p:sp>
        <p:nvSpPr>
          <p:cNvPr id="140" name="Google Shape;140;p7"/>
          <p:cNvSpPr txBox="1"/>
          <p:nvPr/>
        </p:nvSpPr>
        <p:spPr>
          <a:xfrm>
            <a:off x="4127381" y="3629746"/>
            <a:ext cx="74325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¿Qué es la Fiesta de las Semanas o Pentecostés? </a:t>
            </a:r>
            <a:endParaRPr b="1" i="0" sz="3200" u="none" cap="none" strike="noStrike">
              <a:solidFill>
                <a:schemeClr val="dk1"/>
              </a:solidFill>
              <a:latin typeface="Lato"/>
              <a:ea typeface="Lato"/>
              <a:cs typeface="Lato"/>
              <a:sym typeface="Lato"/>
            </a:endParaRPr>
          </a:p>
        </p:txBody>
      </p:sp>
      <p:pic>
        <p:nvPicPr>
          <p:cNvPr descr="A green bird with leaves&#10;&#10;Description automatically generated" id="141" name="Google Shape;141;p7"/>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 name="Shape 145"/>
        <p:cNvGrpSpPr/>
        <p:nvPr/>
      </p:nvGrpSpPr>
      <p:grpSpPr>
        <a:xfrm>
          <a:off x="0" y="0"/>
          <a:ext cx="0" cy="0"/>
          <a:chOff x="0" y="0"/>
          <a:chExt cx="0" cy="0"/>
        </a:xfrm>
      </p:grpSpPr>
      <p:sp>
        <p:nvSpPr>
          <p:cNvPr id="146" name="Google Shape;146;p8"/>
          <p:cNvSpPr txBox="1"/>
          <p:nvPr/>
        </p:nvSpPr>
        <p:spPr>
          <a:xfrm>
            <a:off x="2146182" y="363670"/>
            <a:ext cx="7189500" cy="15880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La Fiesta de las Semanas o Pentecostés</a:t>
            </a:r>
            <a:endParaRPr b="0" i="0" sz="6000" u="none" cap="none" strike="noStrike">
              <a:solidFill>
                <a:srgbClr val="009444"/>
              </a:solidFill>
              <a:latin typeface="Lato"/>
              <a:ea typeface="Lato"/>
              <a:cs typeface="Lato"/>
              <a:sym typeface="Lato"/>
            </a:endParaRPr>
          </a:p>
        </p:txBody>
      </p:sp>
      <p:cxnSp>
        <p:nvCxnSpPr>
          <p:cNvPr id="147" name="Google Shape;147;p8"/>
          <p:cNvCxnSpPr/>
          <p:nvPr/>
        </p:nvCxnSpPr>
        <p:spPr>
          <a:xfrm>
            <a:off x="2146182" y="1980852"/>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148" name="Google Shape;148;p8"/>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9" name="Google Shape;149;p8"/>
          <p:cNvSpPr txBox="1"/>
          <p:nvPr/>
        </p:nvSpPr>
        <p:spPr>
          <a:xfrm>
            <a:off x="2022800" y="2362000"/>
            <a:ext cx="9215400" cy="4032900"/>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Lato"/>
                <a:ea typeface="Lato"/>
                <a:cs typeface="Lato"/>
                <a:sym typeface="Lato"/>
              </a:rPr>
              <a:t>Levítico 23</a:t>
            </a:r>
            <a:endParaRPr/>
          </a:p>
          <a:p>
            <a:pPr indent="-457200" lvl="0" marL="457200" marR="0" rtl="0" algn="just">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Lato"/>
                <a:ea typeface="Lato"/>
                <a:cs typeface="Lato"/>
                <a:sym typeface="Lato"/>
              </a:rPr>
              <a:t>Pentecostés = el día cincuenta después de la Pascua. </a:t>
            </a:r>
            <a:endParaRPr/>
          </a:p>
          <a:p>
            <a:pPr indent="-457200" lvl="0" marL="457200" marR="0" rtl="0" algn="just">
              <a:lnSpc>
                <a:spcPct val="100000"/>
              </a:lnSpc>
              <a:spcBef>
                <a:spcPts val="0"/>
              </a:spcBef>
              <a:spcAft>
                <a:spcPts val="0"/>
              </a:spcAft>
              <a:buClr>
                <a:srgbClr val="000000"/>
              </a:buClr>
              <a:buSzPts val="3200"/>
              <a:buFont typeface="Arial"/>
              <a:buChar char="•"/>
            </a:pPr>
            <a:r>
              <a:rPr b="0" i="0" lang="en-US" sz="3200" u="none" cap="none" strike="noStrike">
                <a:solidFill>
                  <a:schemeClr val="dk1"/>
                </a:solidFill>
                <a:latin typeface="Lato"/>
                <a:ea typeface="Lato"/>
                <a:cs typeface="Lato"/>
                <a:sym typeface="Lato"/>
              </a:rPr>
              <a:t>Fiesta de las Semanas – 7 semanas después de la Pascu</a:t>
            </a:r>
            <a:r>
              <a:rPr lang="en-US" sz="3200">
                <a:solidFill>
                  <a:schemeClr val="dk1"/>
                </a:solidFill>
                <a:latin typeface="Lato"/>
                <a:ea typeface="Lato"/>
                <a:cs typeface="Lato"/>
                <a:sym typeface="Lato"/>
              </a:rPr>
              <a:t>a.</a:t>
            </a:r>
            <a:endParaRPr sz="3200">
              <a:solidFill>
                <a:schemeClr val="dk1"/>
              </a:solidFill>
              <a:latin typeface="Lato"/>
              <a:ea typeface="Lato"/>
              <a:cs typeface="Lato"/>
              <a:sym typeface="Lato"/>
            </a:endParaRPr>
          </a:p>
          <a:p>
            <a:pPr indent="-457200" lvl="0" marL="457200" marR="0" rtl="0" algn="just">
              <a:lnSpc>
                <a:spcPct val="100000"/>
              </a:lnSpc>
              <a:spcBef>
                <a:spcPts val="0"/>
              </a:spcBef>
              <a:spcAft>
                <a:spcPts val="0"/>
              </a:spcAft>
              <a:buClr>
                <a:srgbClr val="000000"/>
              </a:buClr>
              <a:buSzPts val="3200"/>
              <a:buFont typeface="Arial"/>
              <a:buChar char="•"/>
            </a:pPr>
            <a:r>
              <a:rPr lang="en-US" sz="3200">
                <a:solidFill>
                  <a:schemeClr val="dk1"/>
                </a:solidFill>
                <a:latin typeface="Lato"/>
                <a:ea typeface="Lato"/>
                <a:cs typeface="Lato"/>
                <a:sym typeface="Lato"/>
              </a:rPr>
              <a:t>A</a:t>
            </a:r>
            <a:r>
              <a:rPr b="0" i="0" lang="en-US" sz="3200" u="none" cap="none" strike="noStrike">
                <a:solidFill>
                  <a:schemeClr val="dk1"/>
                </a:solidFill>
                <a:latin typeface="Lato"/>
                <a:ea typeface="Lato"/>
                <a:cs typeface="Lato"/>
                <a:sym typeface="Lato"/>
              </a:rPr>
              <a:t>l momento de recibir los 10 mandamientos</a:t>
            </a:r>
            <a:r>
              <a:rPr lang="en-US" sz="3200">
                <a:solidFill>
                  <a:schemeClr val="dk1"/>
                </a:solidFill>
                <a:latin typeface="Lato"/>
                <a:ea typeface="Lato"/>
                <a:cs typeface="Lato"/>
                <a:sym typeface="Lato"/>
              </a:rPr>
              <a:t>, celebraban y</a:t>
            </a:r>
            <a:r>
              <a:rPr b="0" i="0" lang="en-US" sz="3200" u="none" cap="none" strike="noStrike">
                <a:solidFill>
                  <a:schemeClr val="dk1"/>
                </a:solidFill>
                <a:latin typeface="Lato"/>
                <a:ea typeface="Lato"/>
                <a:cs typeface="Lato"/>
                <a:sym typeface="Lato"/>
              </a:rPr>
              <a:t> daban gracias a Dios, y ofrecían las primicias de las cosechas.</a:t>
            </a:r>
            <a:endParaRPr b="0" i="0" sz="3200" u="none" cap="none" strike="noStrike">
              <a:solidFill>
                <a:schemeClr val="dk1"/>
              </a:solidFill>
              <a:latin typeface="Lato"/>
              <a:ea typeface="Lato"/>
              <a:cs typeface="Lato"/>
              <a:sym typeface="Lato"/>
            </a:endParaRPr>
          </a:p>
        </p:txBody>
      </p:sp>
      <p:pic>
        <p:nvPicPr>
          <p:cNvPr descr="A green bird with leaves&#10;&#10;Description automatically generated" id="150" name="Google Shape;150;p8"/>
          <p:cNvPicPr preferRelativeResize="0"/>
          <p:nvPr/>
        </p:nvPicPr>
        <p:blipFill rotWithShape="1">
          <a:blip r:embed="rId3">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9"/>
          <p:cNvSpPr txBox="1"/>
          <p:nvPr/>
        </p:nvSpPr>
        <p:spPr>
          <a:xfrm>
            <a:off x="3795250" y="2093358"/>
            <a:ext cx="7082400" cy="2678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100"/>
              <a:buFont typeface="Arial"/>
              <a:buNone/>
            </a:pPr>
            <a:r>
              <a:rPr b="0" i="0" lang="en-US" sz="3300" u="none" cap="none" strike="noStrike">
                <a:solidFill>
                  <a:schemeClr val="dk1"/>
                </a:solidFill>
                <a:latin typeface="Lato"/>
                <a:ea typeface="Lato"/>
                <a:cs typeface="Lato"/>
                <a:sym typeface="Lato"/>
              </a:rPr>
              <a:t>En aquel tiempo vivían en Jerusalén jud</a:t>
            </a:r>
            <a:r>
              <a:rPr lang="en-US" sz="3300">
                <a:solidFill>
                  <a:schemeClr val="dk1"/>
                </a:solidFill>
                <a:latin typeface="Lato"/>
                <a:ea typeface="Lato"/>
                <a:cs typeface="Lato"/>
                <a:sym typeface="Lato"/>
              </a:rPr>
              <a:t>í</a:t>
            </a:r>
            <a:r>
              <a:rPr b="0" i="0" lang="en-US" sz="3300" u="none" cap="none" strike="noStrike">
                <a:solidFill>
                  <a:schemeClr val="dk1"/>
                </a:solidFill>
                <a:latin typeface="Lato"/>
                <a:ea typeface="Lato"/>
                <a:cs typeface="Lato"/>
                <a:sym typeface="Lato"/>
              </a:rPr>
              <a:t>os piadosos, que venían de todas las naciones conocidas.</a:t>
            </a:r>
            <a:endParaRPr/>
          </a:p>
          <a:p>
            <a:pPr indent="0" lvl="0" marL="0" marR="0" rtl="0" algn="l">
              <a:lnSpc>
                <a:spcPct val="100000"/>
              </a:lnSpc>
              <a:spcBef>
                <a:spcPts val="0"/>
              </a:spcBef>
              <a:spcAft>
                <a:spcPts val="0"/>
              </a:spcAft>
              <a:buClr>
                <a:schemeClr val="dk1"/>
              </a:buClr>
              <a:buSzPts val="1100"/>
              <a:buFont typeface="Arial"/>
              <a:buNone/>
            </a:pPr>
            <a:r>
              <a:t/>
            </a:r>
            <a:endParaRPr b="0" i="0" sz="33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1100"/>
              <a:buFont typeface="Arial"/>
              <a:buNone/>
            </a:pPr>
            <a:r>
              <a:t/>
            </a:r>
            <a:endParaRPr b="0" i="0" sz="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chemeClr val="dk1"/>
              </a:buClr>
              <a:buSzPts val="2800"/>
              <a:buFont typeface="Arial"/>
              <a:buNone/>
            </a:pPr>
            <a:r>
              <a:rPr b="0" i="1" lang="en-US" sz="2800" u="none" cap="none" strike="noStrike">
                <a:solidFill>
                  <a:schemeClr val="dk1"/>
                </a:solidFill>
                <a:latin typeface="Lato"/>
                <a:ea typeface="Lato"/>
                <a:cs typeface="Lato"/>
                <a:sym typeface="Lato"/>
              </a:rPr>
              <a:t>Hechos 2:6</a:t>
            </a:r>
            <a:endParaRPr b="0" i="1" sz="2800" u="none" cap="none" strike="noStrike">
              <a:solidFill>
                <a:schemeClr val="dk1"/>
              </a:solidFill>
              <a:latin typeface="Lato"/>
              <a:ea typeface="Lato"/>
              <a:cs typeface="Lato"/>
              <a:sym typeface="Lato"/>
            </a:endParaRPr>
          </a:p>
        </p:txBody>
      </p:sp>
      <p:sp>
        <p:nvSpPr>
          <p:cNvPr id="156" name="Google Shape;156;p9"/>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57" name="Google Shape;157;p9"/>
          <p:cNvPicPr preferRelativeResize="0"/>
          <p:nvPr/>
        </p:nvPicPr>
        <p:blipFill rotWithShape="1">
          <a:blip r:embed="rId3">
            <a:alphaModFix/>
          </a:blip>
          <a:srcRect b="0" l="0" r="0" t="0"/>
          <a:stretch/>
        </p:blipFill>
        <p:spPr>
          <a:xfrm>
            <a:off x="476645" y="1552538"/>
            <a:ext cx="3125596" cy="3218436"/>
          </a:xfrm>
          <a:prstGeom prst="rect">
            <a:avLst/>
          </a:prstGeom>
          <a:noFill/>
          <a:ln>
            <a:noFill/>
          </a:ln>
          <a:effectLst>
            <a:outerShdw blurRad="50800" rotWithShape="0" algn="tl" dir="2700000" dist="38100">
              <a:srgbClr val="000000">
                <a:alpha val="40000"/>
              </a:srgbClr>
            </a:outerShdw>
          </a:effectLst>
        </p:spPr>
      </p:pic>
      <p:pic>
        <p:nvPicPr>
          <p:cNvPr descr="A green bird with leaves&#10;&#10;Description automatically generated" id="158" name="Google Shape;158;p9"/>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sp>
        <p:nvSpPr>
          <p:cNvPr id="163" name="Google Shape;163;g26c0eec2cfd_0_235"/>
          <p:cNvSpPr txBox="1"/>
          <p:nvPr/>
        </p:nvSpPr>
        <p:spPr>
          <a:xfrm>
            <a:off x="4127382" y="2340243"/>
            <a:ext cx="7189500" cy="8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60"/>
              <a:buFont typeface="Arial"/>
              <a:buNone/>
            </a:pPr>
            <a:r>
              <a:rPr b="0" i="0" lang="en-US" sz="4860" u="none" cap="none" strike="noStrike">
                <a:solidFill>
                  <a:srgbClr val="009444"/>
                </a:solidFill>
                <a:latin typeface="Lato"/>
                <a:ea typeface="Lato"/>
                <a:cs typeface="Lato"/>
                <a:sym typeface="Lato"/>
              </a:rPr>
              <a:t>Contar</a:t>
            </a:r>
            <a:endParaRPr b="0" i="0" sz="6000" u="none" cap="none" strike="noStrike">
              <a:solidFill>
                <a:srgbClr val="009444"/>
              </a:solidFill>
              <a:latin typeface="Lato"/>
              <a:ea typeface="Lato"/>
              <a:cs typeface="Lato"/>
              <a:sym typeface="Lato"/>
            </a:endParaRPr>
          </a:p>
        </p:txBody>
      </p:sp>
      <p:cxnSp>
        <p:nvCxnSpPr>
          <p:cNvPr id="164" name="Google Shape;164;g26c0eec2cfd_0_235"/>
          <p:cNvCxnSpPr/>
          <p:nvPr/>
        </p:nvCxnSpPr>
        <p:spPr>
          <a:xfrm>
            <a:off x="4230827" y="3585095"/>
            <a:ext cx="6269700" cy="0"/>
          </a:xfrm>
          <a:prstGeom prst="straightConnector1">
            <a:avLst/>
          </a:prstGeom>
          <a:noFill/>
          <a:ln cap="flat" cmpd="sng" w="38100">
            <a:solidFill>
              <a:srgbClr val="7F7F7F"/>
            </a:solidFill>
            <a:prstDash val="solid"/>
            <a:miter lim="800000"/>
            <a:headEnd len="sm" w="sm" type="none"/>
            <a:tailEnd len="sm" w="sm" type="none"/>
          </a:ln>
        </p:spPr>
      </p:cxnSp>
      <p:sp>
        <p:nvSpPr>
          <p:cNvPr id="165" name="Google Shape;165;g26c0eec2cfd_0_235"/>
          <p:cNvSpPr/>
          <p:nvPr/>
        </p:nvSpPr>
        <p:spPr>
          <a:xfrm>
            <a:off x="-1" y="0"/>
            <a:ext cx="1643700" cy="6858000"/>
          </a:xfrm>
          <a:prstGeom prst="rect">
            <a:avLst/>
          </a:prstGeom>
          <a:solidFill>
            <a:srgbClr val="00944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6" name="Google Shape;166;g26c0eec2cfd_0_235"/>
          <p:cNvPicPr preferRelativeResize="0"/>
          <p:nvPr/>
        </p:nvPicPr>
        <p:blipFill rotWithShape="1">
          <a:blip r:embed="rId3">
            <a:alphaModFix/>
          </a:blip>
          <a:srcRect b="0" l="1436" r="1447" t="0"/>
          <a:stretch/>
        </p:blipFill>
        <p:spPr>
          <a:xfrm>
            <a:off x="95650" y="1323950"/>
            <a:ext cx="3982775" cy="4101062"/>
          </a:xfrm>
          <a:prstGeom prst="rect">
            <a:avLst/>
          </a:prstGeom>
          <a:noFill/>
          <a:ln>
            <a:noFill/>
          </a:ln>
          <a:effectLst>
            <a:outerShdw blurRad="50800" rotWithShape="0" algn="tl" dir="2700000" dist="38100">
              <a:srgbClr val="000000">
                <a:alpha val="40000"/>
              </a:srgbClr>
            </a:outerShdw>
          </a:effectLst>
        </p:spPr>
      </p:pic>
      <p:sp>
        <p:nvSpPr>
          <p:cNvPr id="167" name="Google Shape;167;g26c0eec2cfd_0_235"/>
          <p:cNvSpPr txBox="1"/>
          <p:nvPr/>
        </p:nvSpPr>
        <p:spPr>
          <a:xfrm>
            <a:off x="4127381" y="4010746"/>
            <a:ext cx="74325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Lato"/>
                <a:ea typeface="Lato"/>
                <a:cs typeface="Lato"/>
                <a:sym typeface="Lato"/>
              </a:rPr>
              <a:t>Se cuenta la historia de Hechos 2:1-21</a:t>
            </a:r>
            <a:endParaRPr b="1" i="0" sz="3200" u="none" cap="none" strike="noStrike">
              <a:solidFill>
                <a:schemeClr val="dk1"/>
              </a:solidFill>
              <a:latin typeface="Lato"/>
              <a:ea typeface="Lato"/>
              <a:cs typeface="Lato"/>
              <a:sym typeface="Lato"/>
            </a:endParaRPr>
          </a:p>
        </p:txBody>
      </p:sp>
      <p:pic>
        <p:nvPicPr>
          <p:cNvPr descr="A green bird with leaves&#10;&#10;Description automatically generated" id="168" name="Google Shape;168;g26c0eec2cfd_0_235"/>
          <p:cNvPicPr preferRelativeResize="0"/>
          <p:nvPr/>
        </p:nvPicPr>
        <p:blipFill rotWithShape="1">
          <a:blip r:embed="rId4">
            <a:alphaModFix/>
          </a:blip>
          <a:srcRect b="0" l="0" r="0" t="0"/>
          <a:stretch/>
        </p:blipFill>
        <p:spPr>
          <a:xfrm>
            <a:off x="10500489" y="289924"/>
            <a:ext cx="1399034" cy="117043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2023-11-29T19:33:05Z</dcterms:created>
  <dc:creator>Michele Pfeifer</dc:creator>
</cp:coreProperties>
</file>