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Overlock" panose="02000506030000020004"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PWfWv/NM2tUkm3ozPjLUgoMPw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333"/>
  </p:normalViewPr>
  <p:slideViewPr>
    <p:cSldViewPr snapToGrid="0">
      <p:cViewPr varScale="1">
        <p:scale>
          <a:sx n="62" d="100"/>
          <a:sy n="62" d="100"/>
        </p:scale>
        <p:origin x="1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5183188" y="987425"/>
            <a:ext cx="6172200" cy="4873625"/>
          </a:xfrm>
          <a:prstGeom prst="rect">
            <a:avLst/>
          </a:prstGeom>
          <a:noFill/>
          <a:ln>
            <a:noFill/>
          </a:ln>
        </p:spPr>
      </p:sp>
      <p:sp>
        <p:nvSpPr>
          <p:cNvPr id="68" name="Google Shape;68;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67" name="Google Shape;167;p10"/>
          <p:cNvSpPr txBox="1"/>
          <p:nvPr/>
        </p:nvSpPr>
        <p:spPr>
          <a:xfrm>
            <a:off x="1092009" y="1601516"/>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¿Cuáles son los tipos de persecución que sufre la iglesia cristiana hoy? </a:t>
            </a:r>
            <a:endParaRPr sz="4400" dirty="0">
              <a:solidFill>
                <a:srgbClr val="5F3913"/>
              </a:solidFill>
              <a:latin typeface="Overlock"/>
              <a:ea typeface="Overlock"/>
              <a:cs typeface="Overlock"/>
              <a:sym typeface="Overlock"/>
            </a:endParaRPr>
          </a:p>
        </p:txBody>
      </p:sp>
      <p:sp>
        <p:nvSpPr>
          <p:cNvPr id="168" name="Google Shape;168;p10"/>
          <p:cNvSpPr txBox="1"/>
          <p:nvPr/>
        </p:nvSpPr>
        <p:spPr>
          <a:xfrm>
            <a:off x="1123606" y="3928588"/>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69" name="Google Shape;169;p10"/>
          <p:cNvSpPr txBox="1"/>
          <p:nvPr/>
        </p:nvSpPr>
        <p:spPr>
          <a:xfrm>
            <a:off x="488515" y="6276548"/>
            <a:ext cx="15172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10</a:t>
            </a:r>
            <a:endParaRPr/>
          </a:p>
        </p:txBody>
      </p:sp>
      <p:cxnSp>
        <p:nvCxnSpPr>
          <p:cNvPr id="170" name="Google Shape;170;p1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6" name="Google Shape;176;p11"/>
          <p:cNvSpPr txBox="1"/>
          <p:nvPr/>
        </p:nvSpPr>
        <p:spPr>
          <a:xfrm>
            <a:off x="790656" y="333271"/>
            <a:ext cx="1043160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Los cristianos todavía sufren persecución física y social.</a:t>
            </a:r>
            <a:endParaRPr sz="3600" dirty="0">
              <a:solidFill>
                <a:srgbClr val="5F3913"/>
              </a:solidFill>
              <a:latin typeface="Overlock"/>
              <a:ea typeface="Overlock"/>
              <a:cs typeface="Overlock"/>
              <a:sym typeface="Overlock"/>
            </a:endParaRPr>
          </a:p>
        </p:txBody>
      </p:sp>
      <p:sp>
        <p:nvSpPr>
          <p:cNvPr id="177" name="Google Shape;177;p11"/>
          <p:cNvSpPr txBox="1"/>
          <p:nvPr/>
        </p:nvSpPr>
        <p:spPr>
          <a:xfrm>
            <a:off x="790656" y="1273564"/>
            <a:ext cx="10838329" cy="47089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Los cristianos son actualmente más perseguidos que en cualquier otro momento de la historia. La mayor parte está en manos de regímenes comunistas y musulmanes no moderados. </a:t>
            </a:r>
            <a:endParaRPr dirty="0"/>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En nuestro hemisferio, la persecución no es física sino social.  Nuestros países son cada año más seculares. Los que oponen la comunidad LBTGQ, el matrimonio homosexual, el aborto y la moral en general recibirán su fuerte condenación.  Defender las convicciones cristianas se encontrará con una violencia cada vez mayor.</a:t>
            </a:r>
            <a:endParaRPr dirty="0"/>
          </a:p>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¿Has sufrido personalmente por tu fe?</a:t>
            </a:r>
            <a:endParaRPr dirty="0"/>
          </a:p>
        </p:txBody>
      </p:sp>
      <p:sp>
        <p:nvSpPr>
          <p:cNvPr id="178" name="Google Shape;178;p11"/>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11</a:t>
            </a:r>
            <a:endParaRPr/>
          </a:p>
        </p:txBody>
      </p:sp>
      <p:cxnSp>
        <p:nvCxnSpPr>
          <p:cNvPr id="179" name="Google Shape;179;p1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p:tgtEl>
                                          <p:spTgt spid="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 calcmode="lin" valueType="num">
                                      <p:cBhvr additive="base">
                                        <p:cTn id="12" dur="500"/>
                                        <p:tgtEl>
                                          <p:spTgt spid="1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 calcmode="lin" valueType="num">
                                      <p:cBhvr additive="base">
                                        <p:cTn id="17" dur="500"/>
                                        <p:tgtEl>
                                          <p:spTgt spid="17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5" name="Google Shape;185;p12"/>
          <p:cNvSpPr txBox="1"/>
          <p:nvPr/>
        </p:nvSpPr>
        <p:spPr>
          <a:xfrm>
            <a:off x="986508" y="1503479"/>
            <a:ext cx="1036411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Durante los tiempos de persecución, ¿qué es especialmente importante para la iglesia cristiana? </a:t>
            </a:r>
            <a:endParaRPr sz="4400" dirty="0">
              <a:solidFill>
                <a:srgbClr val="5F3913"/>
              </a:solidFill>
              <a:latin typeface="Overlock"/>
              <a:ea typeface="Overlock"/>
              <a:cs typeface="Overlock"/>
              <a:sym typeface="Overlock"/>
            </a:endParaRPr>
          </a:p>
        </p:txBody>
      </p:sp>
      <p:sp>
        <p:nvSpPr>
          <p:cNvPr id="186" name="Google Shape;186;p12"/>
          <p:cNvSpPr txBox="1"/>
          <p:nvPr/>
        </p:nvSpPr>
        <p:spPr>
          <a:xfrm>
            <a:off x="1196171" y="4243976"/>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87" name="Google Shape;187;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8" name="Google Shape;188;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4" name="Google Shape;194;p13"/>
          <p:cNvSpPr txBox="1"/>
          <p:nvPr/>
        </p:nvSpPr>
        <p:spPr>
          <a:xfrm>
            <a:off x="766916" y="309284"/>
            <a:ext cx="10825316"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dirty="0">
                <a:solidFill>
                  <a:srgbClr val="5F3913"/>
                </a:solidFill>
                <a:latin typeface="Overlock"/>
                <a:ea typeface="Overlock"/>
                <a:cs typeface="Overlock"/>
                <a:sym typeface="Overlock"/>
              </a:rPr>
              <a:t>Dios quiere que los miembros de la iglesia cristiana se apoyen y alienten unos a otros.</a:t>
            </a:r>
            <a:endParaRPr sz="3200" dirty="0">
              <a:solidFill>
                <a:srgbClr val="5F3913"/>
              </a:solidFill>
              <a:latin typeface="Overlock"/>
              <a:ea typeface="Overlock"/>
              <a:cs typeface="Overlock"/>
              <a:sym typeface="Overlock"/>
            </a:endParaRPr>
          </a:p>
        </p:txBody>
      </p:sp>
      <p:sp>
        <p:nvSpPr>
          <p:cNvPr id="195" name="Google Shape;195;p13"/>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13</a:t>
            </a:r>
            <a:endParaRPr/>
          </a:p>
        </p:txBody>
      </p:sp>
      <p:cxnSp>
        <p:nvCxnSpPr>
          <p:cNvPr id="196" name="Google Shape;196;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197" name="Google Shape;197;p13"/>
          <p:cNvSpPr txBox="1"/>
          <p:nvPr/>
        </p:nvSpPr>
        <p:spPr>
          <a:xfrm>
            <a:off x="1236116" y="1921348"/>
            <a:ext cx="10167959"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rgbClr val="018443"/>
                </a:solidFill>
                <a:latin typeface="Overlock"/>
                <a:ea typeface="Overlock"/>
                <a:cs typeface="Overlock"/>
                <a:sym typeface="Overlock"/>
              </a:rPr>
              <a:t>Esto puede ir más allá del apoyo espiritual y el estímulo. Muchas veces, los primeros cristianos tuvieron que huir por sus vidas dejando atrás casi todo lo que poseían. Una de las virtudes del cristianismo era ser hospitalario. Esto no significaba invitar a la gente a hacer un picnic. Significaba dar alojamiento a personas que huían de la persecución. Como puede imaginar, albergar a un fugitivo tenia serias consecuencias si se lo atrapaba.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3" name="Google Shape;203;p14"/>
          <p:cNvSpPr txBox="1"/>
          <p:nvPr/>
        </p:nvSpPr>
        <p:spPr>
          <a:xfrm>
            <a:off x="766916" y="151513"/>
            <a:ext cx="10825316"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a:solidFill>
                  <a:srgbClr val="5F3913"/>
                </a:solidFill>
                <a:latin typeface="Overlock"/>
                <a:ea typeface="Overlock"/>
                <a:cs typeface="Overlock"/>
                <a:sym typeface="Overlock"/>
              </a:rPr>
              <a:t>Dios quiere que los miembros de la iglesia cristiana se apoyen y alienten unos a otros.</a:t>
            </a:r>
            <a:endParaRPr sz="3000">
              <a:solidFill>
                <a:srgbClr val="5F3913"/>
              </a:solidFill>
              <a:latin typeface="Overlock"/>
              <a:ea typeface="Overlock"/>
              <a:cs typeface="Overlock"/>
              <a:sym typeface="Overlock"/>
            </a:endParaRPr>
          </a:p>
        </p:txBody>
      </p:sp>
      <p:sp>
        <p:nvSpPr>
          <p:cNvPr id="204" name="Google Shape;204;p1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14</a:t>
            </a:r>
            <a:endParaRPr/>
          </a:p>
        </p:txBody>
      </p:sp>
      <p:cxnSp>
        <p:nvCxnSpPr>
          <p:cNvPr id="205" name="Google Shape;205;p1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06" name="Google Shape;206;p14"/>
          <p:cNvSpPr txBox="1"/>
          <p:nvPr/>
        </p:nvSpPr>
        <p:spPr>
          <a:xfrm>
            <a:off x="600891" y="1167176"/>
            <a:ext cx="10991341" cy="517064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18443"/>
              </a:buClr>
              <a:buSzPts val="3000"/>
              <a:buFont typeface="Arial"/>
              <a:buChar char="•"/>
            </a:pPr>
            <a:r>
              <a:rPr lang="es-ES" sz="3000">
                <a:solidFill>
                  <a:srgbClr val="018443"/>
                </a:solidFill>
                <a:latin typeface="Overlock"/>
                <a:ea typeface="Overlock"/>
                <a:cs typeface="Overlock"/>
                <a:sym typeface="Overlock"/>
              </a:rPr>
              <a:t>Alentar a las personas espiritualmente era igual de importante. Eso sucede cuando los cristianos se reúnen para adorar, incluso si fue en cuevas para los primeros cristianos o en secreto en casas de China y muchas partes islámicas del mundo. La gente necesita sacar fuerza de la Palabra, pero también de los demás. </a:t>
            </a:r>
            <a:endParaRPr/>
          </a:p>
          <a:p>
            <a:pPr marL="457200" marR="0" lvl="0" indent="-457200" algn="l" rtl="0">
              <a:spcBef>
                <a:spcPts val="0"/>
              </a:spcBef>
              <a:spcAft>
                <a:spcPts val="0"/>
              </a:spcAft>
              <a:buClr>
                <a:srgbClr val="018443"/>
              </a:buClr>
              <a:buSzPts val="3000"/>
              <a:buFont typeface="Arial"/>
              <a:buChar char="•"/>
            </a:pPr>
            <a:r>
              <a:rPr lang="es-ES" sz="3000">
                <a:solidFill>
                  <a:srgbClr val="018443"/>
                </a:solidFill>
                <a:latin typeface="Overlock"/>
                <a:ea typeface="Overlock"/>
                <a:cs typeface="Overlock"/>
                <a:sym typeface="Overlock"/>
              </a:rPr>
              <a:t>Recuerden las palabras de Jesús, Mateo 10:28: </a:t>
            </a:r>
            <a:r>
              <a:rPr lang="es-ES" sz="3000">
                <a:solidFill>
                  <a:srgbClr val="5F3913"/>
                </a:solidFill>
                <a:latin typeface="Overlock"/>
                <a:ea typeface="Overlock"/>
                <a:cs typeface="Overlock"/>
                <a:sym typeface="Overlock"/>
              </a:rPr>
              <a:t>“No teman a los que matan el cuerpo, pero no pueden matar el alma. Más bien, teman a aquel que puede destruir alma y cuerpo en el infierno” </a:t>
            </a:r>
            <a:r>
              <a:rPr lang="es-ES" sz="3000">
                <a:solidFill>
                  <a:srgbClr val="018443"/>
                </a:solidFill>
                <a:latin typeface="Overlock"/>
                <a:ea typeface="Overlock"/>
                <a:cs typeface="Overlock"/>
                <a:sym typeface="Overlock"/>
              </a:rPr>
              <a:t>y Hebreos 10:25: </a:t>
            </a:r>
            <a:r>
              <a:rPr lang="es-ES" sz="3000">
                <a:solidFill>
                  <a:srgbClr val="5F3913"/>
                </a:solidFill>
                <a:latin typeface="Overlock"/>
                <a:ea typeface="Overlock"/>
                <a:cs typeface="Overlock"/>
                <a:sym typeface="Overlock"/>
              </a:rPr>
              <a:t>“No dejemos de congregarnos, como es la costumbre de algunos, sino animémonos unos a otros; y con más razón ahora que vemos que aquel día se acerca”.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2" name="Google Shape;212;p15"/>
          <p:cNvSpPr txBox="1"/>
          <p:nvPr/>
        </p:nvSpPr>
        <p:spPr>
          <a:xfrm>
            <a:off x="986508" y="1824578"/>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¿Cómo nos preparamos para enfrentar la persecución? </a:t>
            </a:r>
            <a:endParaRPr sz="4400" dirty="0">
              <a:solidFill>
                <a:srgbClr val="5F3913"/>
              </a:solidFill>
              <a:latin typeface="Overlock"/>
              <a:ea typeface="Overlock"/>
              <a:cs typeface="Overlock"/>
              <a:sym typeface="Overlock"/>
            </a:endParaRPr>
          </a:p>
        </p:txBody>
      </p:sp>
      <p:sp>
        <p:nvSpPr>
          <p:cNvPr id="213" name="Google Shape;213;p15"/>
          <p:cNvSpPr txBox="1"/>
          <p:nvPr/>
        </p:nvSpPr>
        <p:spPr>
          <a:xfrm>
            <a:off x="1123606" y="3960192"/>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214" name="Google Shape;214;p1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15</a:t>
            </a:r>
            <a:endParaRPr/>
          </a:p>
        </p:txBody>
      </p:sp>
      <p:cxnSp>
        <p:nvCxnSpPr>
          <p:cNvPr id="215" name="Google Shape;215;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1" name="Google Shape;221;p16"/>
          <p:cNvSpPr txBox="1"/>
          <p:nvPr/>
        </p:nvSpPr>
        <p:spPr>
          <a:xfrm>
            <a:off x="986507" y="455140"/>
            <a:ext cx="1036411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Hay una serie de factores.</a:t>
            </a:r>
            <a:endParaRPr sz="4000" dirty="0">
              <a:solidFill>
                <a:srgbClr val="5F3913"/>
              </a:solidFill>
              <a:latin typeface="Overlock"/>
              <a:ea typeface="Overlock"/>
              <a:cs typeface="Overlock"/>
              <a:sym typeface="Overlock"/>
            </a:endParaRPr>
          </a:p>
        </p:txBody>
      </p:sp>
      <p:sp>
        <p:nvSpPr>
          <p:cNvPr id="222" name="Google Shape;222;p16"/>
          <p:cNvSpPr txBox="1"/>
          <p:nvPr/>
        </p:nvSpPr>
        <p:spPr>
          <a:xfrm>
            <a:off x="1081082" y="1395699"/>
            <a:ext cx="10174963" cy="45243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Es bueno estar preparado mentalmente para la posibilidad de ser perseguido por su fe. El momento de pensar en cómo lo manejará no es cuando se trata de usted, sino antes.</a:t>
            </a:r>
            <a:endParaRPr dirty="0"/>
          </a:p>
          <a:p>
            <a:pPr marL="457200" marR="0" lvl="0" indent="-4572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Pídale al Espíritu Santo que lo mantenga fuerte en la fe. Ponte toda la armadura de Dios de la que habla san Pablo en Efesios, capítulo seis.</a:t>
            </a:r>
            <a:endParaRPr dirty="0"/>
          </a:p>
          <a:p>
            <a:pPr marL="457200" marR="0" lvl="0" indent="-4572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Rodéese de otros cristianos para que puedan sacar fuerzas unos de otros.</a:t>
            </a:r>
            <a:endParaRPr dirty="0"/>
          </a:p>
        </p:txBody>
      </p:sp>
      <p:sp>
        <p:nvSpPr>
          <p:cNvPr id="223" name="Google Shape;223;p1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16</a:t>
            </a:r>
            <a:endParaRPr/>
          </a:p>
        </p:txBody>
      </p:sp>
      <p:cxnSp>
        <p:nvCxnSpPr>
          <p:cNvPr id="224" name="Google Shape;224;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500"/>
                                        <p:tgtEl>
                                          <p:spTgt spid="2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0" name="Google Shape;230;p1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17</a:t>
            </a:r>
            <a:endParaRPr/>
          </a:p>
        </p:txBody>
      </p:sp>
      <p:cxnSp>
        <p:nvCxnSpPr>
          <p:cNvPr id="231" name="Google Shape;231;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32" name="Google Shape;232;p17"/>
          <p:cNvSpPr txBox="1"/>
          <p:nvPr/>
        </p:nvSpPr>
        <p:spPr>
          <a:xfrm>
            <a:off x="986508" y="100676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33" name="Google Shape;233;p17"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9" name="Google Shape;239;p1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18</a:t>
            </a:r>
            <a:endParaRPr/>
          </a:p>
        </p:txBody>
      </p:sp>
      <p:cxnSp>
        <p:nvCxnSpPr>
          <p:cNvPr id="240" name="Google Shape;240;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1" name="Google Shape;241;p18"/>
          <p:cNvSpPr txBox="1"/>
          <p:nvPr/>
        </p:nvSpPr>
        <p:spPr>
          <a:xfrm>
            <a:off x="1120632" y="5003755"/>
            <a:ext cx="410668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chemeClr val="dk1"/>
                </a:solidFill>
                <a:latin typeface="Overlock"/>
                <a:ea typeface="Overlock"/>
                <a:cs typeface="Overlock"/>
                <a:sym typeface="Overlock"/>
              </a:rPr>
              <a:t>El imperio romano</a:t>
            </a:r>
            <a:endParaRPr sz="1800" dirty="0"/>
          </a:p>
        </p:txBody>
      </p:sp>
      <p:sp>
        <p:nvSpPr>
          <p:cNvPr id="242" name="Google Shape;242;p18"/>
          <p:cNvSpPr txBox="1"/>
          <p:nvPr/>
        </p:nvSpPr>
        <p:spPr>
          <a:xfrm>
            <a:off x="802130" y="512437"/>
            <a:ext cx="1027517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Persecución en la Iglesia cristiana primitiva </a:t>
            </a:r>
            <a:endParaRPr sz="1800" dirty="0"/>
          </a:p>
        </p:txBody>
      </p:sp>
      <p:sp>
        <p:nvSpPr>
          <p:cNvPr id="243" name="Google Shape;243;p18"/>
          <p:cNvSpPr txBox="1"/>
          <p:nvPr/>
        </p:nvSpPr>
        <p:spPr>
          <a:xfrm>
            <a:off x="6498835" y="4895859"/>
            <a:ext cx="4596817"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chemeClr val="dk1"/>
                </a:solidFill>
                <a:latin typeface="Overlock"/>
                <a:ea typeface="Overlock"/>
                <a:cs typeface="Overlock"/>
                <a:sym typeface="Overlock"/>
              </a:rPr>
              <a:t>Rechazo social hacia los judíos cristianos</a:t>
            </a:r>
            <a:endParaRPr sz="1800" dirty="0"/>
          </a:p>
        </p:txBody>
      </p:sp>
      <p:pic>
        <p:nvPicPr>
          <p:cNvPr id="244" name="Google Shape;244;p18" descr="Image result for roman persecution of christians"/>
          <p:cNvPicPr preferRelativeResize="0"/>
          <p:nvPr/>
        </p:nvPicPr>
        <p:blipFill rotWithShape="1">
          <a:blip r:embed="rId4">
            <a:alphaModFix/>
          </a:blip>
          <a:srcRect/>
          <a:stretch/>
        </p:blipFill>
        <p:spPr>
          <a:xfrm>
            <a:off x="965764" y="1625569"/>
            <a:ext cx="4416425" cy="3034455"/>
          </a:xfrm>
          <a:prstGeom prst="rect">
            <a:avLst/>
          </a:prstGeom>
          <a:noFill/>
          <a:ln>
            <a:noFill/>
          </a:ln>
        </p:spPr>
      </p:pic>
      <p:pic>
        <p:nvPicPr>
          <p:cNvPr id="245" name="Google Shape;245;p18" descr="Image result for Pharisees"/>
          <p:cNvPicPr preferRelativeResize="0"/>
          <p:nvPr/>
        </p:nvPicPr>
        <p:blipFill rotWithShape="1">
          <a:blip r:embed="rId5">
            <a:alphaModFix/>
          </a:blip>
          <a:srcRect/>
          <a:stretch/>
        </p:blipFill>
        <p:spPr>
          <a:xfrm>
            <a:off x="6660877" y="1658583"/>
            <a:ext cx="4272734" cy="2968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1" name="Google Shape;251;p19"/>
          <p:cNvSpPr txBox="1"/>
          <p:nvPr/>
        </p:nvSpPr>
        <p:spPr>
          <a:xfrm>
            <a:off x="488515" y="6276548"/>
            <a:ext cx="15754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19</a:t>
            </a:r>
            <a:endParaRPr/>
          </a:p>
        </p:txBody>
      </p:sp>
      <p:cxnSp>
        <p:nvCxnSpPr>
          <p:cNvPr id="252" name="Google Shape;252;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3" name="Google Shape;253;p19"/>
          <p:cNvSpPr txBox="1"/>
          <p:nvPr/>
        </p:nvSpPr>
        <p:spPr>
          <a:xfrm>
            <a:off x="1276223" y="396930"/>
            <a:ext cx="93608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Persecución en la iglesia cristiana de hoy </a:t>
            </a:r>
            <a:endParaRPr sz="1600" dirty="0"/>
          </a:p>
        </p:txBody>
      </p:sp>
      <p:pic>
        <p:nvPicPr>
          <p:cNvPr id="254" name="Google Shape;254;p19" descr="Image result for map of christian persecution world"/>
          <p:cNvPicPr preferRelativeResize="0"/>
          <p:nvPr/>
        </p:nvPicPr>
        <p:blipFill rotWithShape="1">
          <a:blip r:embed="rId4">
            <a:alphaModFix/>
          </a:blip>
          <a:srcRect/>
          <a:stretch/>
        </p:blipFill>
        <p:spPr>
          <a:xfrm>
            <a:off x="1069975" y="1756713"/>
            <a:ext cx="6575261" cy="3860315"/>
          </a:xfrm>
          <a:prstGeom prst="rect">
            <a:avLst/>
          </a:prstGeom>
          <a:noFill/>
          <a:ln>
            <a:noFill/>
          </a:ln>
        </p:spPr>
      </p:pic>
      <p:sp>
        <p:nvSpPr>
          <p:cNvPr id="255" name="Google Shape;255;p19"/>
          <p:cNvSpPr txBox="1"/>
          <p:nvPr/>
        </p:nvSpPr>
        <p:spPr>
          <a:xfrm>
            <a:off x="8138353" y="2057678"/>
            <a:ext cx="3574035" cy="317009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000"/>
              <a:buFont typeface="Arial"/>
              <a:buChar char="•"/>
            </a:pPr>
            <a:r>
              <a:rPr lang="es-ES" sz="4000" dirty="0">
                <a:solidFill>
                  <a:srgbClr val="5F3913"/>
                </a:solidFill>
                <a:latin typeface="Overlock"/>
                <a:ea typeface="Overlock"/>
                <a:cs typeface="Overlock"/>
                <a:sym typeface="Overlock"/>
              </a:rPr>
              <a:t>LBGTQ</a:t>
            </a:r>
            <a:endParaRPr dirty="0"/>
          </a:p>
          <a:p>
            <a:pPr marL="571500" marR="0" lvl="0" indent="-571500" algn="l" rtl="0">
              <a:spcBef>
                <a:spcPts val="0"/>
              </a:spcBef>
              <a:spcAft>
                <a:spcPts val="0"/>
              </a:spcAft>
              <a:buClr>
                <a:srgbClr val="5F3913"/>
              </a:buClr>
              <a:buSzPts val="4000"/>
              <a:buFont typeface="Arial"/>
              <a:buChar char="•"/>
            </a:pPr>
            <a:r>
              <a:rPr lang="es-ES" sz="4000" dirty="0">
                <a:solidFill>
                  <a:srgbClr val="5F3913"/>
                </a:solidFill>
                <a:latin typeface="Overlock"/>
                <a:ea typeface="Overlock"/>
                <a:cs typeface="Overlock"/>
                <a:sym typeface="Overlock"/>
              </a:rPr>
              <a:t>Aborto </a:t>
            </a:r>
            <a:endParaRPr dirty="0"/>
          </a:p>
          <a:p>
            <a:pPr marL="571500" marR="0" lvl="0" indent="-571500" algn="l" rtl="0">
              <a:spcBef>
                <a:spcPts val="0"/>
              </a:spcBef>
              <a:spcAft>
                <a:spcPts val="0"/>
              </a:spcAft>
              <a:buClr>
                <a:srgbClr val="5F3913"/>
              </a:buClr>
              <a:buSzPts val="4000"/>
              <a:buFont typeface="Arial"/>
              <a:buChar char="•"/>
            </a:pPr>
            <a:r>
              <a:rPr lang="es-ES" sz="4000" dirty="0">
                <a:solidFill>
                  <a:srgbClr val="5F3913"/>
                </a:solidFill>
                <a:latin typeface="Overlock"/>
                <a:ea typeface="Overlock"/>
                <a:cs typeface="Overlock"/>
                <a:sym typeface="Overlock"/>
              </a:rPr>
              <a:t>Matrimonio homosexual</a:t>
            </a:r>
            <a:endParaRPr dirty="0"/>
          </a:p>
          <a:p>
            <a:pPr marL="571500" marR="0" lvl="0" indent="-571500" algn="l" rtl="0">
              <a:spcBef>
                <a:spcPts val="0"/>
              </a:spcBef>
              <a:spcAft>
                <a:spcPts val="0"/>
              </a:spcAft>
              <a:buClr>
                <a:srgbClr val="5F3913"/>
              </a:buClr>
              <a:buSzPts val="4000"/>
              <a:buFont typeface="Arial"/>
              <a:buChar char="•"/>
            </a:pPr>
            <a:r>
              <a:rPr lang="es-ES" sz="4000" dirty="0" err="1">
                <a:solidFill>
                  <a:srgbClr val="5F3913"/>
                </a:solidFill>
                <a:latin typeface="Overlock"/>
                <a:ea typeface="Overlock"/>
                <a:cs typeface="Overlock"/>
                <a:sym typeface="Overlock"/>
              </a:rPr>
              <a:t>Etc</a:t>
            </a:r>
            <a:endParaRPr sz="4000" dirty="0">
              <a:solidFill>
                <a:srgbClr val="5F3913"/>
              </a:solidFill>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1861370"/>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dirty="0">
                <a:solidFill>
                  <a:srgbClr val="018443"/>
                </a:solidFill>
                <a:latin typeface="Overlock"/>
                <a:ea typeface="Overlock"/>
                <a:cs typeface="Overlock"/>
                <a:sym typeface="Overlock"/>
              </a:rPr>
              <a:t>Adoremos al Señor – 5/8</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1983717" y="3429000"/>
            <a:ext cx="8141590" cy="1323399"/>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Relacionarnos unos con otros en la adoración</a:t>
            </a:r>
            <a:endParaRPr sz="4000" dirty="0">
              <a:solidFill>
                <a:srgbClr val="5F3913"/>
              </a:solidFill>
              <a:latin typeface="Overlock"/>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1" name="Google Shape;261;p20"/>
          <p:cNvSpPr txBox="1"/>
          <p:nvPr/>
        </p:nvSpPr>
        <p:spPr>
          <a:xfrm>
            <a:off x="488514" y="6276548"/>
            <a:ext cx="1557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20</a:t>
            </a:r>
            <a:endParaRPr/>
          </a:p>
        </p:txBody>
      </p:sp>
      <p:cxnSp>
        <p:nvCxnSpPr>
          <p:cNvPr id="262" name="Google Shape;262;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3" name="Google Shape;263;p20"/>
          <p:cNvSpPr txBox="1"/>
          <p:nvPr/>
        </p:nvSpPr>
        <p:spPr>
          <a:xfrm>
            <a:off x="744583" y="464961"/>
            <a:ext cx="1076796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a:solidFill>
                <a:srgbClr val="018443"/>
              </a:solidFill>
              <a:latin typeface="Overlock"/>
              <a:ea typeface="Overlock"/>
              <a:cs typeface="Overlock"/>
              <a:sym typeface="Overlock"/>
            </a:endParaRPr>
          </a:p>
        </p:txBody>
      </p:sp>
      <p:sp>
        <p:nvSpPr>
          <p:cNvPr id="264" name="Google Shape;264;p20"/>
          <p:cNvSpPr txBox="1"/>
          <p:nvPr/>
        </p:nvSpPr>
        <p:spPr>
          <a:xfrm>
            <a:off x="679456" y="848118"/>
            <a:ext cx="10825316"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Prepararse para la persecución hoy</a:t>
            </a:r>
            <a:endParaRPr sz="4400" dirty="0">
              <a:solidFill>
                <a:srgbClr val="5F3913"/>
              </a:solidFill>
              <a:latin typeface="Overlock"/>
              <a:ea typeface="Overlock"/>
              <a:cs typeface="Overlock"/>
              <a:sym typeface="Overlock"/>
            </a:endParaRPr>
          </a:p>
        </p:txBody>
      </p:sp>
      <p:sp>
        <p:nvSpPr>
          <p:cNvPr id="265" name="Google Shape;265;p20"/>
          <p:cNvSpPr txBox="1"/>
          <p:nvPr/>
        </p:nvSpPr>
        <p:spPr>
          <a:xfrm>
            <a:off x="2113168" y="2151747"/>
            <a:ext cx="7965663" cy="255450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4400"/>
              <a:buFont typeface="Arial"/>
              <a:buChar char="•"/>
            </a:pPr>
            <a:r>
              <a:rPr lang="es-ES" sz="4000" dirty="0">
                <a:solidFill>
                  <a:srgbClr val="018443"/>
                </a:solidFill>
                <a:latin typeface="Overlock"/>
                <a:ea typeface="Overlock"/>
                <a:cs typeface="Overlock"/>
                <a:sym typeface="Overlock"/>
              </a:rPr>
              <a:t>Prepárese mentalmente para la posibilidad</a:t>
            </a:r>
            <a:endParaRPr sz="4000" dirty="0"/>
          </a:p>
          <a:p>
            <a:pPr marL="571500" marR="0" lvl="0" indent="-571500" algn="l" rtl="0">
              <a:spcBef>
                <a:spcPts val="0"/>
              </a:spcBef>
              <a:spcAft>
                <a:spcPts val="0"/>
              </a:spcAft>
              <a:buClr>
                <a:srgbClr val="5F3913"/>
              </a:buClr>
              <a:buSzPts val="4400"/>
              <a:buFont typeface="Arial"/>
              <a:buChar char="•"/>
            </a:pPr>
            <a:r>
              <a:rPr lang="es-ES" sz="4000" dirty="0">
                <a:solidFill>
                  <a:srgbClr val="5F3913"/>
                </a:solidFill>
                <a:latin typeface="Overlock"/>
                <a:ea typeface="Overlock"/>
                <a:cs typeface="Overlock"/>
                <a:sym typeface="Overlock"/>
              </a:rPr>
              <a:t>Manténgase fuerte en la fe </a:t>
            </a:r>
            <a:endParaRPr sz="4000" dirty="0"/>
          </a:p>
          <a:p>
            <a:pPr marL="571500" marR="0" lvl="0" indent="-571500" algn="l" rtl="0">
              <a:spcBef>
                <a:spcPts val="0"/>
              </a:spcBef>
              <a:spcAft>
                <a:spcPts val="0"/>
              </a:spcAft>
              <a:buClr>
                <a:srgbClr val="018443"/>
              </a:buClr>
              <a:buSzPts val="4400"/>
              <a:buFont typeface="Arial"/>
              <a:buChar char="•"/>
            </a:pPr>
            <a:r>
              <a:rPr lang="es-ES" sz="4000" dirty="0">
                <a:solidFill>
                  <a:srgbClr val="018443"/>
                </a:solidFill>
                <a:latin typeface="Overlock"/>
                <a:ea typeface="Overlock"/>
                <a:cs typeface="Overlock"/>
                <a:sym typeface="Overlock"/>
              </a:rPr>
              <a:t>Rodéese de otros cristianos</a:t>
            </a:r>
            <a:endParaRPr sz="4000" dirty="0">
              <a:solidFill>
                <a:srgbClr val="018443"/>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 calcmode="lin" valueType="num">
                                      <p:cBhvr additive="base">
                                        <p:cTn id="12" dur="500"/>
                                        <p:tgtEl>
                                          <p:spTgt spid="2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 calcmode="lin" valueType="num">
                                      <p:cBhvr additive="base">
                                        <p:cTn id="17" dur="500"/>
                                        <p:tgtEl>
                                          <p:spTgt spid="26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1" name="Google Shape;271;p21"/>
          <p:cNvSpPr txBox="1"/>
          <p:nvPr/>
        </p:nvSpPr>
        <p:spPr>
          <a:xfrm>
            <a:off x="488514" y="6276548"/>
            <a:ext cx="155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21</a:t>
            </a:r>
            <a:endParaRPr/>
          </a:p>
        </p:txBody>
      </p:sp>
      <p:cxnSp>
        <p:nvCxnSpPr>
          <p:cNvPr id="272" name="Google Shape;272;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73" name="Google Shape;273;p21"/>
          <p:cNvSpPr txBox="1"/>
          <p:nvPr/>
        </p:nvSpPr>
        <p:spPr>
          <a:xfrm>
            <a:off x="858144" y="65655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Profundicemos</a:t>
            </a:r>
            <a:endParaRPr sz="4400" dirty="0">
              <a:solidFill>
                <a:srgbClr val="5F3913"/>
              </a:solidFill>
              <a:latin typeface="Overlock"/>
              <a:ea typeface="Overlock"/>
              <a:cs typeface="Overlock"/>
              <a:sym typeface="Overlock"/>
            </a:endParaRPr>
          </a:p>
        </p:txBody>
      </p:sp>
      <p:pic>
        <p:nvPicPr>
          <p:cNvPr id="274" name="Google Shape;274;p21" descr="Image result for cartoon man diving&quot;"/>
          <p:cNvPicPr preferRelativeResize="0"/>
          <p:nvPr/>
        </p:nvPicPr>
        <p:blipFill rotWithShape="1">
          <a:blip r:embed="rId4">
            <a:alphaModFix/>
          </a:blip>
          <a:srcRect r="7733"/>
          <a:stretch/>
        </p:blipFill>
        <p:spPr>
          <a:xfrm>
            <a:off x="1393360" y="2114315"/>
            <a:ext cx="3090545" cy="3436869"/>
          </a:xfrm>
          <a:prstGeom prst="rect">
            <a:avLst/>
          </a:prstGeom>
          <a:noFill/>
          <a:ln>
            <a:noFill/>
          </a:ln>
        </p:spPr>
      </p:pic>
      <p:sp>
        <p:nvSpPr>
          <p:cNvPr id="275" name="Google Shape;275;p21"/>
          <p:cNvSpPr txBox="1"/>
          <p:nvPr/>
        </p:nvSpPr>
        <p:spPr>
          <a:xfrm>
            <a:off x="6804449" y="4760944"/>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15 - 20 Minutos</a:t>
            </a:r>
            <a:endParaRPr sz="4000" dirty="0">
              <a:solidFill>
                <a:srgbClr val="018443"/>
              </a:solidFill>
              <a:latin typeface="Overlock"/>
              <a:ea typeface="Overlock"/>
              <a:cs typeface="Overlock"/>
              <a:sym typeface="Overlock"/>
            </a:endParaRPr>
          </a:p>
        </p:txBody>
      </p:sp>
      <p:pic>
        <p:nvPicPr>
          <p:cNvPr id="276" name="Google Shape;276;p21" descr="Image result for clock&quot;"/>
          <p:cNvPicPr preferRelativeResize="0"/>
          <p:nvPr/>
        </p:nvPicPr>
        <p:blipFill rotWithShape="1">
          <a:blip r:embed="rId5">
            <a:alphaModFix/>
          </a:blip>
          <a:srcRect/>
          <a:stretch/>
        </p:blipFill>
        <p:spPr>
          <a:xfrm>
            <a:off x="7287462" y="2200216"/>
            <a:ext cx="2525611" cy="2525611"/>
          </a:xfrm>
          <a:prstGeom prst="rect">
            <a:avLst/>
          </a:prstGeom>
          <a:noFill/>
          <a:ln>
            <a:noFill/>
          </a:ln>
        </p:spPr>
      </p:pic>
      <p:sp>
        <p:nvSpPr>
          <p:cNvPr id="277" name="Google Shape;277;p21"/>
          <p:cNvSpPr/>
          <p:nvPr/>
        </p:nvSpPr>
        <p:spPr>
          <a:xfrm rot="-3348240">
            <a:off x="8675646" y="3222288"/>
            <a:ext cx="289932" cy="748021"/>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3" name="Google Shape;283;p22"/>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22</a:t>
            </a:r>
            <a:endParaRPr/>
          </a:p>
        </p:txBody>
      </p:sp>
      <p:cxnSp>
        <p:nvCxnSpPr>
          <p:cNvPr id="284" name="Google Shape;284;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5" name="Google Shape;285;p22"/>
          <p:cNvSpPr txBox="1"/>
          <p:nvPr/>
        </p:nvSpPr>
        <p:spPr>
          <a:xfrm>
            <a:off x="913943" y="1986584"/>
            <a:ext cx="1036411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#1 - </a:t>
            </a:r>
            <a:r>
              <a:rPr lang="es-ES" sz="4400" dirty="0">
                <a:solidFill>
                  <a:srgbClr val="018443"/>
                </a:solidFill>
                <a:latin typeface="Overlock"/>
                <a:ea typeface="Overlock"/>
                <a:cs typeface="Overlock"/>
                <a:sym typeface="Overlock"/>
              </a:rPr>
              <a:t>¿Qué ha sucedido históricamente cuando la iglesia cristiana es perseguida y por qué? </a:t>
            </a:r>
            <a:endParaRPr sz="4400" dirty="0">
              <a:solidFill>
                <a:srgbClr val="5F3913"/>
              </a:solidFill>
              <a:latin typeface="Overlock"/>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1" name="Google Shape;291;p23"/>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23</a:t>
            </a:r>
            <a:endParaRPr/>
          </a:p>
        </p:txBody>
      </p:sp>
      <p:cxnSp>
        <p:nvCxnSpPr>
          <p:cNvPr id="292" name="Google Shape;292;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3" name="Google Shape;293;p23"/>
          <p:cNvSpPr txBox="1"/>
          <p:nvPr/>
        </p:nvSpPr>
        <p:spPr>
          <a:xfrm>
            <a:off x="858144" y="43088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294" name="Google Shape;294;p23"/>
          <p:cNvSpPr txBox="1"/>
          <p:nvPr/>
        </p:nvSpPr>
        <p:spPr>
          <a:xfrm>
            <a:off x="697769" y="1599392"/>
            <a:ext cx="10684864" cy="4524275"/>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La iglesia crece. El padre de la iglesia, Tertuliano, dijo: “La sangre de los mártires es la semilla de la iglesia”.</a:t>
            </a:r>
            <a:endParaRPr sz="3200" dirty="0"/>
          </a:p>
          <a:p>
            <a:pPr marL="685800" marR="0" lvl="0" indent="-6858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La palabra mártir significa literalmente “testigo”. Cuando alguien está dispuesto a morir por su fe, e incluso orar por sus perseguidores como lo hicieron los primeros cristianos, obliga a los perseguidores a preguntarse “por qué”. Muchos soldados romanos se hicieron cristianos debido a la actitud de las personas que perseguían.</a:t>
            </a:r>
            <a:endParaRPr sz="3200" dirty="0"/>
          </a:p>
          <a:p>
            <a:pPr marL="0" marR="0" lvl="0" indent="0" algn="l" rtl="0">
              <a:spcBef>
                <a:spcPts val="0"/>
              </a:spcBef>
              <a:spcAft>
                <a:spcPts val="0"/>
              </a:spcAft>
              <a:buNone/>
            </a:pPr>
            <a:endParaRPr sz="3200" dirty="0">
              <a:solidFill>
                <a:srgbClr val="018443"/>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 calcmode="lin" valueType="num">
                                      <p:cBhvr additive="base">
                                        <p:cTn id="7" dur="500"/>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 calcmode="lin" valueType="num">
                                      <p:cBhvr additive="base">
                                        <p:cTn id="12" dur="500"/>
                                        <p:tgtEl>
                                          <p:spTgt spid="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 calcmode="lin" valueType="num">
                                      <p:cBhvr additive="base">
                                        <p:cTn id="17" dur="500"/>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0" name="Google Shape;300;p24"/>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24</a:t>
            </a:r>
            <a:endParaRPr/>
          </a:p>
        </p:txBody>
      </p:sp>
      <p:cxnSp>
        <p:nvCxnSpPr>
          <p:cNvPr id="301" name="Google Shape;301;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2" name="Google Shape;302;p24"/>
          <p:cNvSpPr txBox="1"/>
          <p:nvPr/>
        </p:nvSpPr>
        <p:spPr>
          <a:xfrm>
            <a:off x="858144" y="43088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03" name="Google Shape;303;p24"/>
          <p:cNvSpPr txBox="1"/>
          <p:nvPr/>
        </p:nvSpPr>
        <p:spPr>
          <a:xfrm>
            <a:off x="858144" y="1831725"/>
            <a:ext cx="10519051" cy="3539390"/>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Muchos cristianos de todo el mundo, pasados y presentes, han perdido casi todo por el bien de Cristo. Cuando se eliminan todas las "distracciones", el amor de Cristo brilla más y más fuerte. Al mismo tiempo, el deseo de compartir esta esperanza con otros también se intensifica.</a:t>
            </a:r>
            <a:endParaRPr sz="3200" dirty="0"/>
          </a:p>
          <a:p>
            <a:pPr marL="685800" marR="0" lvl="0" indent="-6858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La hipocresía se vuelve más visible o identificable. Los que no tienen fe verdadera tienden a abandonar la iglesia.</a:t>
            </a: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 calcmode="lin" valueType="num">
                                      <p:cBhvr additive="base">
                                        <p:cTn id="7" dur="500"/>
                                        <p:tgtEl>
                                          <p:spTgt spid="3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 calcmode="lin" valueType="num">
                                      <p:cBhvr additive="base">
                                        <p:cTn id="12" dur="500"/>
                                        <p:tgtEl>
                                          <p:spTgt spid="3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9" name="Google Shape;309;p25"/>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25</a:t>
            </a:r>
            <a:endParaRPr/>
          </a:p>
        </p:txBody>
      </p:sp>
      <p:cxnSp>
        <p:nvCxnSpPr>
          <p:cNvPr id="310" name="Google Shape;310;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1" name="Google Shape;311;p25"/>
          <p:cNvSpPr txBox="1"/>
          <p:nvPr/>
        </p:nvSpPr>
        <p:spPr>
          <a:xfrm>
            <a:off x="1246264" y="2414799"/>
            <a:ext cx="10055603"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#2 </a:t>
            </a:r>
            <a:r>
              <a:rPr lang="es-ES" sz="4400" dirty="0">
                <a:solidFill>
                  <a:srgbClr val="018443"/>
                </a:solidFill>
                <a:latin typeface="Overlock"/>
                <a:ea typeface="Overlock"/>
                <a:cs typeface="Overlock"/>
                <a:sym typeface="Overlock"/>
              </a:rPr>
              <a:t>- </a:t>
            </a:r>
            <a:r>
              <a:rPr lang="es-ES" sz="4400" b="1" dirty="0">
                <a:solidFill>
                  <a:srgbClr val="018443"/>
                </a:solidFill>
                <a:latin typeface="Overlock"/>
                <a:ea typeface="Overlock"/>
                <a:cs typeface="Overlock"/>
                <a:sym typeface="Overlock"/>
              </a:rPr>
              <a:t>¿Qué le sucede históricamente a la iglesia cristiana en tiempos de paz?</a:t>
            </a:r>
            <a:endParaRPr sz="4400" dirty="0">
              <a:solidFill>
                <a:srgbClr val="018443"/>
              </a:solidFill>
              <a:latin typeface="Overlock"/>
              <a:ea typeface="Overlock"/>
              <a:cs typeface="Overlock"/>
              <a:sym typeface="Overlo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7" name="Google Shape;317;p26"/>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26</a:t>
            </a:r>
            <a:endParaRPr/>
          </a:p>
        </p:txBody>
      </p:sp>
      <p:cxnSp>
        <p:nvCxnSpPr>
          <p:cNvPr id="318" name="Google Shape;318;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9" name="Google Shape;319;p26"/>
          <p:cNvSpPr txBox="1"/>
          <p:nvPr/>
        </p:nvSpPr>
        <p:spPr>
          <a:xfrm>
            <a:off x="858144" y="33578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20" name="Google Shape;320;p26"/>
          <p:cNvSpPr txBox="1"/>
          <p:nvPr/>
        </p:nvSpPr>
        <p:spPr>
          <a:xfrm>
            <a:off x="1257574" y="1478237"/>
            <a:ext cx="10032984" cy="452431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Lo primero que debemos darnos cuenta, en las Américas, vivimos en una de las pocas veces en que el cristianismo no ha sido perseguido. </a:t>
            </a:r>
            <a:endParaRPr dirty="0"/>
          </a:p>
          <a:p>
            <a:pPr marL="571500" marR="0" lvl="0" indent="-5715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El resultado es que nunca hemos tenido que luchar por nuestra fe. En tal ambiente, la apatía y la indiferencia pueden afianzarse. Para muchas personas, el cristianismo se trata más de cultura que de convicción. Tales personas tendrán pocas razones o deseos de compartir su fe con los demás.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6" name="Google Shape;326;p27"/>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27</a:t>
            </a:r>
            <a:endParaRPr/>
          </a:p>
        </p:txBody>
      </p:sp>
      <p:cxnSp>
        <p:nvCxnSpPr>
          <p:cNvPr id="327" name="Google Shape;327;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8" name="Google Shape;328;p27"/>
          <p:cNvSpPr txBox="1"/>
          <p:nvPr/>
        </p:nvSpPr>
        <p:spPr>
          <a:xfrm>
            <a:off x="858144" y="33578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29" name="Google Shape;329;p27"/>
          <p:cNvSpPr txBox="1"/>
          <p:nvPr/>
        </p:nvSpPr>
        <p:spPr>
          <a:xfrm>
            <a:off x="1518831" y="1478237"/>
            <a:ext cx="10032984"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rgbClr val="018443"/>
                </a:solidFill>
                <a:latin typeface="Overlock"/>
                <a:ea typeface="Overlock"/>
                <a:cs typeface="Overlock"/>
                <a:sym typeface="Overlock"/>
              </a:rPr>
              <a:t>De acuerdo con su promesa, donde se practica el cristianismo, sigue la prosperidad, aunque no necesariamente para todos los cristianos de la misma manera. Desafortunadamente, con el tiempo, las personas quedan tan atrapadas con las cosas dadas que se olvidan de Dios el dador. Las personas que no tienen tiempo para Jesús porque están obsesionadas con su riqueza material tienen pocas ganas de compartir el evangelio con un mundo agonizante.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5" name="Google Shape;335;p28"/>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36" name="Google Shape;336;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37" name="Google Shape;337;p28"/>
          <p:cNvSpPr txBox="1"/>
          <p:nvPr/>
        </p:nvSpPr>
        <p:spPr>
          <a:xfrm>
            <a:off x="913943" y="2484604"/>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#3 - </a:t>
            </a:r>
            <a:r>
              <a:rPr lang="es-ES" sz="4400" dirty="0">
                <a:solidFill>
                  <a:srgbClr val="018443"/>
                </a:solidFill>
                <a:latin typeface="Overlock"/>
                <a:ea typeface="Overlock"/>
                <a:cs typeface="Overlock"/>
                <a:sym typeface="Overlock"/>
              </a:rPr>
              <a:t>¿Deben los cristianos buscar la persecución como testimonio de su fe?</a:t>
            </a:r>
            <a:endParaRPr sz="4400" dirty="0">
              <a:solidFill>
                <a:srgbClr val="5F3913"/>
              </a:solidFill>
              <a:latin typeface="Overlock"/>
              <a:ea typeface="Overlock"/>
              <a:cs typeface="Overlock"/>
              <a:sym typeface="Overlo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43" name="Google Shape;343;p29"/>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29</a:t>
            </a:r>
            <a:endParaRPr/>
          </a:p>
        </p:txBody>
      </p:sp>
      <p:cxnSp>
        <p:nvCxnSpPr>
          <p:cNvPr id="344" name="Google Shape;344;p2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45" name="Google Shape;345;p29"/>
          <p:cNvSpPr txBox="1"/>
          <p:nvPr/>
        </p:nvSpPr>
        <p:spPr>
          <a:xfrm>
            <a:off x="692579" y="48971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46" name="Google Shape;346;p29"/>
          <p:cNvSpPr txBox="1"/>
          <p:nvPr/>
        </p:nvSpPr>
        <p:spPr>
          <a:xfrm>
            <a:off x="1023709" y="1614896"/>
            <a:ext cx="10032984" cy="4031873"/>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El consejo dado a los primeros cristianos fue que no debían buscar la persecución. Por ejemplo, no debían ir a la plaza del mercado y gritar en voz alta: “Soy cristiano”. Por otro lado, no debían negar su fe cuando las autoridades les preguntaban.</a:t>
            </a:r>
            <a:endParaRPr dirty="0"/>
          </a:p>
          <a:p>
            <a:pPr marL="571500" marR="0" lvl="0" indent="-5715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Cada persona tendrá que buscar en su conciencia y orar por sabiduría mientras se enfrenta a una sociedad cada vez más secular con valores anticristianos.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03" name="Google Shape;103;p3"/>
          <p:cNvSpPr txBox="1"/>
          <p:nvPr/>
        </p:nvSpPr>
        <p:spPr>
          <a:xfrm>
            <a:off x="0" y="540853"/>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Introducciones – 5 minutos</a:t>
            </a:r>
            <a:endParaRPr sz="4400" dirty="0">
              <a:solidFill>
                <a:srgbClr val="018443"/>
              </a:solidFill>
              <a:latin typeface="Overlock"/>
              <a:ea typeface="Overlock"/>
              <a:cs typeface="Overlock"/>
              <a:sym typeface="Overlock"/>
            </a:endParaRPr>
          </a:p>
        </p:txBody>
      </p:sp>
      <p:pic>
        <p:nvPicPr>
          <p:cNvPr id="104" name="Google Shape;104;p3" descr="Image result for two men greeting&quot;"/>
          <p:cNvPicPr preferRelativeResize="0"/>
          <p:nvPr/>
        </p:nvPicPr>
        <p:blipFill rotWithShape="1">
          <a:blip r:embed="rId4">
            <a:alphaModFix/>
          </a:blip>
          <a:srcRect/>
          <a:stretch/>
        </p:blipFill>
        <p:spPr>
          <a:xfrm>
            <a:off x="214191" y="2180716"/>
            <a:ext cx="3298371" cy="3298371"/>
          </a:xfrm>
          <a:prstGeom prst="rect">
            <a:avLst/>
          </a:prstGeom>
          <a:noFill/>
          <a:ln>
            <a:noFill/>
          </a:ln>
        </p:spPr>
      </p:pic>
      <p:sp>
        <p:nvSpPr>
          <p:cNvPr id="105" name="Google Shape;105;p3"/>
          <p:cNvSpPr txBox="1"/>
          <p:nvPr/>
        </p:nvSpPr>
        <p:spPr>
          <a:xfrm>
            <a:off x="3512562" y="1843950"/>
            <a:ext cx="7968343"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Mi Nombre es _____________________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Vivo en ___________________________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Soy un ____________________________</a:t>
            </a:r>
            <a:endParaRPr sz="4000" dirty="0">
              <a:solidFill>
                <a:srgbClr val="5F3913"/>
              </a:solidFill>
              <a:latin typeface="Overlock"/>
              <a:ea typeface="Overlock"/>
              <a:cs typeface="Overlock"/>
              <a:sym typeface="Overlock"/>
            </a:endParaRPr>
          </a:p>
        </p:txBody>
      </p:sp>
      <p:sp>
        <p:nvSpPr>
          <p:cNvPr id="106" name="Google Shape;106;p3"/>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a:t>
            </a:r>
            <a:endParaRPr/>
          </a:p>
        </p:txBody>
      </p:sp>
      <p:cxnSp>
        <p:nvCxnSpPr>
          <p:cNvPr id="107" name="Google Shape;107;p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52" name="Google Shape;352;p30"/>
          <p:cNvSpPr txBox="1"/>
          <p:nvPr/>
        </p:nvSpPr>
        <p:spPr>
          <a:xfrm>
            <a:off x="488514" y="6276548"/>
            <a:ext cx="1631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30</a:t>
            </a:r>
            <a:endParaRPr/>
          </a:p>
        </p:txBody>
      </p:sp>
      <p:cxnSp>
        <p:nvCxnSpPr>
          <p:cNvPr id="353" name="Google Shape;353;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54" name="Google Shape;354;p30"/>
          <p:cNvSpPr txBox="1"/>
          <p:nvPr/>
        </p:nvSpPr>
        <p:spPr>
          <a:xfrm>
            <a:off x="913943" y="60448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355" name="Google Shape;355;p30"/>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1" name="Google Shape;361;p31"/>
          <p:cNvSpPr txBox="1"/>
          <p:nvPr/>
        </p:nvSpPr>
        <p:spPr>
          <a:xfrm>
            <a:off x="488514" y="6247972"/>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2" name="Google Shape;362;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3" name="Google Shape;363;p31"/>
          <p:cNvSpPr txBox="1"/>
          <p:nvPr/>
        </p:nvSpPr>
        <p:spPr>
          <a:xfrm>
            <a:off x="913943" y="547673"/>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364" name="Google Shape;364;p31"/>
          <p:cNvSpPr txBox="1"/>
          <p:nvPr/>
        </p:nvSpPr>
        <p:spPr>
          <a:xfrm>
            <a:off x="668878" y="1496184"/>
            <a:ext cx="10854244" cy="452431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600"/>
              <a:buFont typeface="Arial"/>
              <a:buChar char="•"/>
            </a:pPr>
            <a:r>
              <a:rPr lang="es-ES" sz="3600" dirty="0">
                <a:solidFill>
                  <a:srgbClr val="018443"/>
                </a:solidFill>
                <a:latin typeface="Overlock"/>
                <a:ea typeface="Overlock"/>
                <a:cs typeface="Overlock"/>
                <a:sym typeface="Overlock"/>
              </a:rPr>
              <a:t>¿Qué paralelo hizo Pablo entre la iglesia cristiana en Tesalónica y la iglesia cristiana en Judea?</a:t>
            </a:r>
            <a:endParaRPr dirty="0"/>
          </a:p>
          <a:p>
            <a:pPr marL="571500" marR="0" lvl="0" indent="-571500" algn="l" rtl="0">
              <a:spcBef>
                <a:spcPts val="0"/>
              </a:spcBef>
              <a:spcAft>
                <a:spcPts val="0"/>
              </a:spcAft>
              <a:buClr>
                <a:srgbClr val="5F3913"/>
              </a:buClr>
              <a:buSzPts val="3600"/>
              <a:buFont typeface="Arial"/>
              <a:buChar char="•"/>
            </a:pPr>
            <a:r>
              <a:rPr lang="es-ES" sz="3600" dirty="0">
                <a:solidFill>
                  <a:srgbClr val="5F3913"/>
                </a:solidFill>
                <a:latin typeface="Overlock"/>
                <a:ea typeface="Overlock"/>
                <a:cs typeface="Overlock"/>
                <a:sym typeface="Overlock"/>
              </a:rPr>
              <a:t>¿Cuáles son los tipos de persecución que sufre la iglesia cristiana hoy?</a:t>
            </a:r>
            <a:endParaRPr dirty="0"/>
          </a:p>
          <a:p>
            <a:pPr marL="571500" marR="0" lvl="0" indent="-571500" algn="l" rtl="0">
              <a:spcBef>
                <a:spcPts val="0"/>
              </a:spcBef>
              <a:spcAft>
                <a:spcPts val="0"/>
              </a:spcAft>
              <a:buClr>
                <a:srgbClr val="018443"/>
              </a:buClr>
              <a:buSzPts val="3600"/>
              <a:buFont typeface="Arial"/>
              <a:buChar char="•"/>
            </a:pPr>
            <a:r>
              <a:rPr lang="es-ES" sz="3600" dirty="0">
                <a:solidFill>
                  <a:srgbClr val="018443"/>
                </a:solidFill>
                <a:latin typeface="Overlock"/>
                <a:ea typeface="Overlock"/>
                <a:cs typeface="Overlock"/>
                <a:sym typeface="Overlock"/>
              </a:rPr>
              <a:t>Durante los tiempos de persecución, ¿qué es especialmente importante para la iglesia cristiana?</a:t>
            </a:r>
            <a:endParaRPr dirty="0"/>
          </a:p>
          <a:p>
            <a:pPr marL="571500" marR="0" lvl="0" indent="-571500" algn="l" rtl="0">
              <a:spcBef>
                <a:spcPts val="0"/>
              </a:spcBef>
              <a:spcAft>
                <a:spcPts val="0"/>
              </a:spcAft>
              <a:buClr>
                <a:srgbClr val="5F3913"/>
              </a:buClr>
              <a:buSzPts val="3600"/>
              <a:buFont typeface="Arial"/>
              <a:buChar char="•"/>
            </a:pPr>
            <a:r>
              <a:rPr lang="es-ES" sz="3600" dirty="0">
                <a:solidFill>
                  <a:srgbClr val="5F3913"/>
                </a:solidFill>
                <a:latin typeface="Overlock"/>
                <a:ea typeface="Overlock"/>
                <a:cs typeface="Overlock"/>
                <a:sym typeface="Overlock"/>
              </a:rPr>
              <a:t>¿Cómo nos preparamos para enfrentar la persecución?</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3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0" name="Google Shape;370;p33" descr="Imagen que contiene Texto&#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6" name="Google Shape;376;p32"/>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32</a:t>
            </a:r>
            <a:endParaRPr/>
          </a:p>
        </p:txBody>
      </p:sp>
      <p:cxnSp>
        <p:nvCxnSpPr>
          <p:cNvPr id="377" name="Google Shape;377;p3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78" name="Google Shape;378;p32"/>
          <p:cNvSpPr txBox="1"/>
          <p:nvPr/>
        </p:nvSpPr>
        <p:spPr>
          <a:xfrm>
            <a:off x="913943"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379" name="Google Shape;379;p32"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85" name="Google Shape;385;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86" name="Google Shape;386;p34"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Screen Clipping"/>
          <p:cNvPicPr preferRelativeResize="0"/>
          <p:nvPr/>
        </p:nvPicPr>
        <p:blipFill rotWithShape="1">
          <a:blip r:embed="rId3">
            <a:alphaModFix/>
          </a:blip>
          <a:srcRect/>
          <a:stretch/>
        </p:blipFill>
        <p:spPr>
          <a:xfrm>
            <a:off x="12655058" y="5168834"/>
            <a:ext cx="980260" cy="643328"/>
          </a:xfrm>
          <a:prstGeom prst="rect">
            <a:avLst/>
          </a:prstGeom>
          <a:noFill/>
          <a:ln>
            <a:noFill/>
          </a:ln>
        </p:spPr>
      </p:pic>
      <p:sp>
        <p:nvSpPr>
          <p:cNvPr id="113" name="Google Shape;113;p4"/>
          <p:cNvSpPr txBox="1"/>
          <p:nvPr/>
        </p:nvSpPr>
        <p:spPr>
          <a:xfrm>
            <a:off x="1022797" y="370892"/>
            <a:ext cx="1050253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Padre celestial, traemos nuestras oraciones a tu trono de gracia en nombre de todos los que sufren persecución por causa de la fe en tu Hijo en todo el mundo. Te pedimos que les des el coraje y la convicción necesarios para confesarte ante los hombres, incluso a costa de su libertad o vida. Y por aquellos cristianos que tienen el privilegio de adorar con seguridad y paz, te pedimos que su fe no sucumba a la apatía y la indiferencia. Te lo pedimos en nombre de tu Hijo, nuestro Salvador Jesucristo.  </a:t>
            </a:r>
            <a:r>
              <a:rPr lang="es-ES" sz="3600" dirty="0">
                <a:solidFill>
                  <a:srgbClr val="018443"/>
                </a:solidFill>
                <a:latin typeface="Overlock"/>
                <a:ea typeface="Overlock"/>
                <a:cs typeface="Overlock"/>
                <a:sym typeface="Overlock"/>
              </a:rPr>
              <a:t>Amén.</a:t>
            </a:r>
            <a:r>
              <a:rPr lang="es-ES" sz="3600" dirty="0">
                <a:solidFill>
                  <a:srgbClr val="5F3913"/>
                </a:solidFill>
                <a:latin typeface="Overlock"/>
                <a:ea typeface="Overlock"/>
                <a:cs typeface="Overlock"/>
                <a:sym typeface="Overlock"/>
              </a:rPr>
              <a:t> </a:t>
            </a:r>
            <a:endParaRPr sz="3600" dirty="0">
              <a:solidFill>
                <a:srgbClr val="5F3913"/>
              </a:solidFill>
              <a:latin typeface="Overlock"/>
              <a:ea typeface="Overlock"/>
              <a:cs typeface="Overlock"/>
              <a:sym typeface="Overlock"/>
            </a:endParaRPr>
          </a:p>
        </p:txBody>
      </p:sp>
      <p:pic>
        <p:nvPicPr>
          <p:cNvPr id="114" name="Google Shape;114;p4" descr="Image result for praying hands"/>
          <p:cNvPicPr preferRelativeResize="0"/>
          <p:nvPr/>
        </p:nvPicPr>
        <p:blipFill rotWithShape="1">
          <a:blip r:embed="rId4">
            <a:alphaModFix/>
          </a:blip>
          <a:srcRect l="17888" t="4477" r="16983" b="8684"/>
          <a:stretch/>
        </p:blipFill>
        <p:spPr>
          <a:xfrm>
            <a:off x="10798213" y="5360526"/>
            <a:ext cx="964015" cy="1285354"/>
          </a:xfrm>
          <a:prstGeom prst="rect">
            <a:avLst/>
          </a:prstGeom>
          <a:noFill/>
          <a:ln>
            <a:noFill/>
          </a:ln>
        </p:spPr>
      </p:pic>
      <p:sp>
        <p:nvSpPr>
          <p:cNvPr id="115" name="Google Shape;115;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4</a:t>
            </a:r>
            <a:endParaRPr/>
          </a:p>
        </p:txBody>
      </p:sp>
      <p:cxnSp>
        <p:nvCxnSpPr>
          <p:cNvPr id="116" name="Google Shape;116;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22" name="Google Shape;122;p5"/>
          <p:cNvSpPr txBox="1"/>
          <p:nvPr/>
        </p:nvSpPr>
        <p:spPr>
          <a:xfrm>
            <a:off x="3547222"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a:t>
            </a:r>
            <a:r>
              <a:rPr lang="es-ES"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el grupo de </a:t>
            </a:r>
            <a:r>
              <a:rPr lang="es-E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3" name="Google Shape;123;p5" descr="Image result for respeto&quot;"/>
          <p:cNvPicPr preferRelativeResize="0"/>
          <p:nvPr/>
        </p:nvPicPr>
        <p:blipFill rotWithShape="1">
          <a:blip r:embed="rId4">
            <a:alphaModFix/>
          </a:blip>
          <a:srcRect t="11683" b="36396"/>
          <a:stretch/>
        </p:blipFill>
        <p:spPr>
          <a:xfrm rot="-5400000">
            <a:off x="-644268" y="2316028"/>
            <a:ext cx="5215075" cy="1692301"/>
          </a:xfrm>
          <a:prstGeom prst="rect">
            <a:avLst/>
          </a:prstGeom>
          <a:noFill/>
          <a:ln>
            <a:noFill/>
          </a:ln>
        </p:spPr>
      </p:pic>
      <p:sp>
        <p:nvSpPr>
          <p:cNvPr id="124" name="Google Shape;124;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5</a:t>
            </a:r>
            <a:endParaRPr/>
          </a:p>
        </p:txBody>
      </p:sp>
      <p:cxnSp>
        <p:nvCxnSpPr>
          <p:cNvPr id="125" name="Google Shape;125;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1" name="Google Shape;131;p6" descr="Image result for repaso&quot;"/>
          <p:cNvPicPr preferRelativeResize="0"/>
          <p:nvPr/>
        </p:nvPicPr>
        <p:blipFill rotWithShape="1">
          <a:blip r:embed="rId4">
            <a:alphaModFix/>
          </a:blip>
          <a:srcRect/>
          <a:stretch/>
        </p:blipFill>
        <p:spPr>
          <a:xfrm>
            <a:off x="2494507" y="1926791"/>
            <a:ext cx="7202985" cy="1832843"/>
          </a:xfrm>
          <a:prstGeom prst="rect">
            <a:avLst/>
          </a:prstGeom>
          <a:noFill/>
          <a:ln>
            <a:noFill/>
          </a:ln>
        </p:spPr>
      </p:pic>
      <p:sp>
        <p:nvSpPr>
          <p:cNvPr id="132" name="Google Shape;132;p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15-20 Minutos</a:t>
            </a:r>
            <a:endParaRPr sz="4400" dirty="0">
              <a:solidFill>
                <a:srgbClr val="018443"/>
              </a:solidFill>
              <a:latin typeface="Overlock"/>
              <a:ea typeface="Overlock"/>
              <a:cs typeface="Overlock"/>
              <a:sym typeface="Overlock"/>
            </a:endParaRPr>
          </a:p>
        </p:txBody>
      </p:sp>
      <p:sp>
        <p:nvSpPr>
          <p:cNvPr id="133" name="Google Shape;133;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6</a:t>
            </a:r>
            <a:endParaRPr/>
          </a:p>
        </p:txBody>
      </p:sp>
      <p:cxnSp>
        <p:nvCxnSpPr>
          <p:cNvPr id="134" name="Google Shape;134;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0" name="Google Shape;140;p7"/>
          <p:cNvSpPr txBox="1"/>
          <p:nvPr/>
        </p:nvSpPr>
        <p:spPr>
          <a:xfrm>
            <a:off x="1114873" y="1548781"/>
            <a:ext cx="10107385"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¿Qué paralelo hizo Pablo entre la iglesia cristiana en Tesalónica y la iglesia cristiana en Judea?</a:t>
            </a:r>
            <a:endParaRPr sz="4400" dirty="0">
              <a:solidFill>
                <a:srgbClr val="5F3913"/>
              </a:solidFill>
              <a:latin typeface="Overlock"/>
              <a:ea typeface="Overlock"/>
              <a:cs typeface="Overlock"/>
              <a:sym typeface="Overlock"/>
            </a:endParaRPr>
          </a:p>
        </p:txBody>
      </p:sp>
      <p:sp>
        <p:nvSpPr>
          <p:cNvPr id="141" name="Google Shape;141;p7"/>
          <p:cNvSpPr txBox="1"/>
          <p:nvPr/>
        </p:nvSpPr>
        <p:spPr>
          <a:xfrm>
            <a:off x="1114873" y="4240775"/>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2" name="Google Shape;142;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7</a:t>
            </a:r>
            <a:endParaRPr/>
          </a:p>
        </p:txBody>
      </p:sp>
      <p:cxnSp>
        <p:nvCxnSpPr>
          <p:cNvPr id="143" name="Google Shape;143;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9" name="Google Shape;149;p8"/>
          <p:cNvSpPr txBox="1"/>
          <p:nvPr/>
        </p:nvSpPr>
        <p:spPr>
          <a:xfrm>
            <a:off x="984245" y="244128"/>
            <a:ext cx="101073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rgbClr val="5F3913"/>
                </a:solidFill>
                <a:latin typeface="Overlock"/>
                <a:ea typeface="Overlock"/>
                <a:cs typeface="Overlock"/>
                <a:sym typeface="Overlock"/>
              </a:rPr>
              <a:t>Las iglesias cristianas, tanto en Tesalónica como en Judea, sufrieron persecución por su fe.</a:t>
            </a:r>
            <a:endParaRPr sz="3600">
              <a:solidFill>
                <a:srgbClr val="5F3913"/>
              </a:solidFill>
              <a:latin typeface="Overlock"/>
              <a:ea typeface="Overlock"/>
              <a:cs typeface="Overlock"/>
              <a:sym typeface="Overlock"/>
            </a:endParaRPr>
          </a:p>
        </p:txBody>
      </p:sp>
      <p:sp>
        <p:nvSpPr>
          <p:cNvPr id="150" name="Google Shape;150;p8"/>
          <p:cNvSpPr txBox="1"/>
          <p:nvPr/>
        </p:nvSpPr>
        <p:spPr>
          <a:xfrm>
            <a:off x="863412" y="1641945"/>
            <a:ext cx="10228218" cy="452431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Después del Día de Pentecostés, la iglesia cristiana nació y creció rápidamente. Pero ese tiempo de paz duró poco y fue seguido de sangrientas persecuciones durante los siguientes 200 años.</a:t>
            </a:r>
            <a:endParaRPr dirty="0"/>
          </a:p>
          <a:p>
            <a:pPr marL="571500" marR="0" lvl="0" indent="-5715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Roma gobernaba el mundo en ese momento. Normal-mente, eran tolerantes con otras religiones. Si el país bajo su gobierno pagaba sus impuestos al Imperio Romano y reconocía al Emperador como una deidad, quedaban en paz.</a:t>
            </a:r>
            <a:endParaRPr dirty="0"/>
          </a:p>
        </p:txBody>
      </p:sp>
      <p:sp>
        <p:nvSpPr>
          <p:cNvPr id="151" name="Google Shape;151;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8</a:t>
            </a:r>
            <a:endParaRPr/>
          </a:p>
        </p:txBody>
      </p:sp>
      <p:cxnSp>
        <p:nvCxnSpPr>
          <p:cNvPr id="152" name="Google Shape;152;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 calcmode="lin" valueType="num">
                                      <p:cBhvr additive="base">
                                        <p:cTn id="12" dur="500"/>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8" name="Google Shape;158;p9"/>
          <p:cNvSpPr txBox="1"/>
          <p:nvPr/>
        </p:nvSpPr>
        <p:spPr>
          <a:xfrm>
            <a:off x="984245" y="244128"/>
            <a:ext cx="101073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Las iglesias cristianas, tanto en Tesalónica como en Judea, sufrieron persecución por su fe.</a:t>
            </a:r>
            <a:endParaRPr sz="3600" dirty="0">
              <a:solidFill>
                <a:srgbClr val="5F3913"/>
              </a:solidFill>
              <a:latin typeface="Overlock"/>
              <a:ea typeface="Overlock"/>
              <a:cs typeface="Overlock"/>
              <a:sym typeface="Overlock"/>
            </a:endParaRPr>
          </a:p>
        </p:txBody>
      </p:sp>
      <p:sp>
        <p:nvSpPr>
          <p:cNvPr id="159" name="Google Shape;159;p9"/>
          <p:cNvSpPr txBox="1"/>
          <p:nvPr/>
        </p:nvSpPr>
        <p:spPr>
          <a:xfrm>
            <a:off x="865918" y="1631509"/>
            <a:ext cx="10341252" cy="452431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La religión cristiana fue la excepción. Debido a que los cristianos hablaban de Cristo como su Rey, esto fue interpretado como una rebelión contra el Emperador. Como resultado, el cristianismo fue una religión prohibida donde los cristianos fueron perseguidos.</a:t>
            </a:r>
            <a:endParaRPr dirty="0"/>
          </a:p>
          <a:p>
            <a:pPr marL="571500" marR="0" lvl="0" indent="-5715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Los judíos convertidos al cristianismo sufrieron una doble persecución. Hubo persecución física del Imperio Romano y persecución social de sus propios compatriotas judíos que vieron el cristianismo como una religión apóstata.</a:t>
            </a:r>
            <a:endParaRPr dirty="0"/>
          </a:p>
        </p:txBody>
      </p:sp>
      <p:sp>
        <p:nvSpPr>
          <p:cNvPr id="160" name="Google Shape;160;p9"/>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9</a:t>
            </a:r>
            <a:endParaRPr/>
          </a:p>
        </p:txBody>
      </p:sp>
      <p:cxnSp>
        <p:nvCxnSpPr>
          <p:cNvPr id="161" name="Google Shape;161;p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1500</Words>
  <Application>Microsoft Macintosh PowerPoint</Application>
  <PresentationFormat>Widescreen</PresentationFormat>
  <Paragraphs>112</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1</cp:revision>
  <dcterms:created xsi:type="dcterms:W3CDTF">2019-11-25T17:14:25Z</dcterms:created>
  <dcterms:modified xsi:type="dcterms:W3CDTF">2023-01-30T01:06:26Z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