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0"/>
  </p:notesMasterIdLst>
  <p:handoutMasterIdLst>
    <p:handoutMasterId r:id="rId11"/>
  </p:handoutMasterIdLst>
  <p:sldIdLst>
    <p:sldId id="511" r:id="rId8"/>
    <p:sldId id="512" r:id="rId9"/>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B393D7-E704-D804-75A0-5E4DD67FE770}" v="15" dt="2026-01-11T02:06:41.4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055"/>
    <p:restoredTop sz="94701"/>
  </p:normalViewPr>
  <p:slideViewPr>
    <p:cSldViewPr snapToGrid="0">
      <p:cViewPr varScale="1">
        <p:scale>
          <a:sx n="59" d="100"/>
          <a:sy n="59" d="100"/>
        </p:scale>
        <p:origin x="200" y="110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1/10/2026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1/10/2026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1/10/2026</a:t>
            </a:fld>
            <a:endParaRPr lang="en-US"/>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15D59-14D5-C397-BB53-AD60C6F6DBA8}"/>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810E0943-8EDE-6668-959D-985207094088}"/>
              </a:ext>
            </a:extLst>
          </p:cNvPr>
          <p:cNvSpPr txBox="1"/>
          <p:nvPr/>
        </p:nvSpPr>
        <p:spPr>
          <a:xfrm>
            <a:off x="333494" y="2355813"/>
            <a:ext cx="11512311" cy="5816977"/>
          </a:xfrm>
          <a:prstGeom prst="rect">
            <a:avLst/>
          </a:prstGeom>
          <a:noFill/>
        </p:spPr>
        <p:txBody>
          <a:bodyPr wrap="square" rtlCol="0">
            <a:spAutoFit/>
          </a:bodyPr>
          <a:lstStyle/>
          <a:p>
            <a:r>
              <a:rPr lang="en-US" b="1">
                <a:solidFill>
                  <a:srgbClr val="F26E35"/>
                </a:solidFill>
                <a:latin typeface="Nillota Bold" pitchFamily="2" charset="0"/>
              </a:rPr>
              <a:t>Air Autonomy &amp; Launched Effects</a:t>
            </a:r>
          </a:p>
          <a:p>
            <a:r>
              <a:rPr lang="en-US" sz="1600"/>
              <a:t>Air Autonomy &amp; Launched Effects enable commanders to extend sensing, shaping, and strike capabilities across depth by employing uncrewed, modular air systems and air-delivered effects that operate with reduced risk to personnel. By combining persistent loitering platforms, air-emplaced obstacles, airborne EW and defeat payloads, and affordable long-range strike options, these capabilities contest enemy ISR, shape terrain, and disrupt operational systems before they affect the close fight. In large scale combat operations (LSCO), air autonomy increases operational reach, sustains decision dominance, and enables multi-domain convergence by allowing forces to impose effects continuously while remaining dispersed and survivable under contested air and electromagnetic conditions.</a:t>
            </a:r>
          </a:p>
          <a:p>
            <a:pPr lvl="1"/>
            <a:r>
              <a:rPr lang="en-US" b="1">
                <a:solidFill>
                  <a:srgbClr val="F26E35"/>
                </a:solidFill>
                <a:latin typeface="Nillota Bold" pitchFamily="2" charset="0"/>
              </a:rPr>
              <a:t>a. Autonomous Entrenching &amp; Obstacle System (Air-Delivered Variant)</a:t>
            </a:r>
          </a:p>
          <a:p>
            <a:pPr lvl="1"/>
            <a:r>
              <a:rPr lang="en-US" sz="1600"/>
              <a:t>The air-delivered autonomous entrenching and obstacle system disperses modular payloads from unmanned aircraft to emplace barriers, terrain-denial materials, or protective structures in support of maneuver and survivability operations. These payloads may include self-expanding barriers, resin-based blocking agents, or anti-vehicle obstacles placed without requiring ground engineer presence.</a:t>
            </a:r>
          </a:p>
          <a:p>
            <a:pPr lvl="1"/>
            <a:r>
              <a:rPr lang="en-US" sz="1600"/>
              <a:t>Operationally, air-delivered obstacle systems allow commanders to shape terrain rapidly in contested areas, reinforcing defenses or restricting enemy mobility during shaping operations. They support FM 3-90’s obstacle effects by enabling rapid emplacement in high-risk or denied areas, preserving engineer forces for more complex breaching or mobility tasks.</a:t>
            </a:r>
          </a:p>
          <a:p>
            <a:pPr lvl="1"/>
            <a:r>
              <a:rPr lang="en-US" b="1">
                <a:solidFill>
                  <a:srgbClr val="F26E35"/>
                </a:solidFill>
                <a:latin typeface="Nillota Bold" pitchFamily="2" charset="0"/>
              </a:rPr>
              <a:t>b. Long-Range, High-Altitude Loitering UAS/Munition</a:t>
            </a:r>
          </a:p>
          <a:p>
            <a:pPr lvl="1"/>
            <a:r>
              <a:rPr lang="en-US" sz="1600"/>
              <a:t>Long-range, high-altitude loitering UAS/munitions provide persistent ISR and strike capabilities from altitudes that reduce vulnerability to enemy air defenses. Equipped with EO/IR, SAR, or EW payloads, they maintain overwatch for extended periods and execute precision engagements when required.</a:t>
            </a:r>
          </a:p>
          <a:p>
            <a:pPr lvl="1"/>
            <a:r>
              <a:rPr lang="en-US" sz="1600"/>
              <a:t>Operationally, these systems support deep operations by identifying and striking high-value targets such as artillery headquarters, radars, and C2 nodes before they influence the close area. Their endurance contributes to decision dominance by sustaining continuous surveillance even when satellite or crewed ISR is degraded.</a:t>
            </a:r>
          </a:p>
        </p:txBody>
      </p:sp>
      <p:sp>
        <p:nvSpPr>
          <p:cNvPr id="15" name="TextBox 14">
            <a:extLst>
              <a:ext uri="{FF2B5EF4-FFF2-40B4-BE49-F238E27FC236}">
                <a16:creationId xmlns:a16="http://schemas.microsoft.com/office/drawing/2014/main" id="{AA94E6AD-7F5E-75C1-C95A-7123F323499E}"/>
              </a:ext>
            </a:extLst>
          </p:cNvPr>
          <p:cNvSpPr txBox="1"/>
          <p:nvPr/>
        </p:nvSpPr>
        <p:spPr>
          <a:xfrm>
            <a:off x="0" y="146373"/>
            <a:ext cx="12179300" cy="1732269"/>
          </a:xfrm>
          <a:prstGeom prst="rect">
            <a:avLst/>
          </a:prstGeom>
          <a:noFill/>
        </p:spPr>
        <p:txBody>
          <a:bodyPr wrap="square" rtlCol="0">
            <a:spAutoFit/>
          </a:bodyPr>
          <a:lstStyle/>
          <a:p>
            <a:pPr algn="ctr"/>
            <a:r>
              <a:rPr lang="en-US" sz="2664" b="1">
                <a:solidFill>
                  <a:srgbClr val="0062FF"/>
                </a:solidFill>
                <a:latin typeface="Nillota Bold" pitchFamily="2" charset="0"/>
              </a:rPr>
              <a:t>CURRENT CAPABLITY NEEDS – AIR AUTONOMY &amp; LAUNCHED EFFECTS</a:t>
            </a:r>
          </a:p>
          <a:p>
            <a:pPr algn="ctr"/>
            <a:r>
              <a:rPr lang="en-US" sz="2664" b="1">
                <a:solidFill>
                  <a:srgbClr val="0062FF"/>
                </a:solidFill>
                <a:latin typeface="Nillota Bold" pitchFamily="2" charset="0"/>
              </a:rPr>
              <a:t>Responses due by April 1, 2026</a:t>
            </a:r>
          </a:p>
          <a:p>
            <a:pPr algn="ctr"/>
            <a:endParaRPr lang="en-US" sz="2664" b="1">
              <a:solidFill>
                <a:srgbClr val="0062FF"/>
              </a:solidFill>
              <a:latin typeface="Nillota Bold" pitchFamily="2" charset="0"/>
            </a:endParaRPr>
          </a:p>
          <a:p>
            <a:pPr algn="ctr"/>
            <a:r>
              <a:rPr lang="en-US" sz="2664" b="1">
                <a:solidFill>
                  <a:srgbClr val="0062FF"/>
                </a:solidFill>
                <a:latin typeface="Nillota Bold" pitchFamily="2" charset="0"/>
              </a:rPr>
              <a:t> </a:t>
            </a:r>
          </a:p>
        </p:txBody>
      </p:sp>
      <p:sp>
        <p:nvSpPr>
          <p:cNvPr id="19" name="TextBox 18">
            <a:extLst>
              <a:ext uri="{FF2B5EF4-FFF2-40B4-BE49-F238E27FC236}">
                <a16:creationId xmlns:a16="http://schemas.microsoft.com/office/drawing/2014/main" id="{79669017-655A-BDC3-6E81-F6FAC90A2229}"/>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
        <p:nvSpPr>
          <p:cNvPr id="25" name="TextBox 24">
            <a:extLst>
              <a:ext uri="{FF2B5EF4-FFF2-40B4-BE49-F238E27FC236}">
                <a16:creationId xmlns:a16="http://schemas.microsoft.com/office/drawing/2014/main" id="{065DF726-36A7-8C2A-2C3A-66A498F3D99D}"/>
              </a:ext>
            </a:extLst>
          </p:cNvPr>
          <p:cNvSpPr txBox="1"/>
          <p:nvPr/>
        </p:nvSpPr>
        <p:spPr>
          <a:xfrm>
            <a:off x="333493" y="919335"/>
            <a:ext cx="11512311" cy="1477328"/>
          </a:xfrm>
          <a:prstGeom prst="rect">
            <a:avLst/>
          </a:prstGeom>
          <a:noFill/>
        </p:spPr>
        <p:txBody>
          <a:bodyPr wrap="square">
            <a:spAutoFit/>
          </a:bodyPr>
          <a:lstStyle/>
          <a:p>
            <a:r>
              <a:rPr lang="en-US" sz="1800" i="1"/>
              <a:t>Product Knowledge is actively seeking capabilities to meet specific US Department of War identified interest areas.  Companies and developers with demonstrable solutions should email:</a:t>
            </a:r>
            <a:r>
              <a:rPr lang="en-US" i="1"/>
              <a:t> </a:t>
            </a:r>
            <a:r>
              <a:rPr lang="en-US" i="1">
                <a:hlinkClick r:id="rId2"/>
              </a:rPr>
              <a:t>guru@productknowledge.cc</a:t>
            </a:r>
            <a:r>
              <a:rPr lang="en-US" i="1"/>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a:p>
        </p:txBody>
      </p:sp>
    </p:spTree>
    <p:extLst>
      <p:ext uri="{BB962C8B-B14F-4D97-AF65-F5344CB8AC3E}">
        <p14:creationId xmlns:p14="http://schemas.microsoft.com/office/powerpoint/2010/main" val="3719496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A6FAC-08BB-93E4-49D2-5ADBACB1E84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6575C51-A039-49E9-EF41-3185E1273830}"/>
              </a:ext>
            </a:extLst>
          </p:cNvPr>
          <p:cNvSpPr txBox="1"/>
          <p:nvPr/>
        </p:nvSpPr>
        <p:spPr>
          <a:xfrm>
            <a:off x="324465" y="1425676"/>
            <a:ext cx="11523406" cy="6617196"/>
          </a:xfrm>
          <a:prstGeom prst="rect">
            <a:avLst/>
          </a:prstGeom>
          <a:noFill/>
        </p:spPr>
        <p:txBody>
          <a:bodyPr wrap="square" lIns="91440" tIns="45720" rIns="91440" bIns="45720" anchor="t">
            <a:spAutoFit/>
          </a:bodyPr>
          <a:lstStyle/>
          <a:p>
            <a:r>
              <a:rPr lang="en-US" b="1" dirty="0">
                <a:solidFill>
                  <a:srgbClr val="F26E35"/>
                </a:solidFill>
                <a:latin typeface="Nillota Bold"/>
              </a:rPr>
              <a:t>Air Autonomy &amp; Launched Effects</a:t>
            </a:r>
          </a:p>
          <a:p>
            <a:r>
              <a:rPr lang="en-US" sz="1600" dirty="0"/>
              <a:t>Air Autonomy &amp; Launched Effects enable commanders to extend sensing, shaping, and strike capabilities across depth by employing uncrewed, modular air systems and air-delivered effects that operate with reduced risk to personnel. By combining persistent loitering platforms, air-emplaced obstacles, airborne EW and defeat payloads, and affordable long-range strike options, these capabilities contest enemy ISR, shape terrain, and disrupt operational systems before they affect the close fight. In large scale combat operations (LSCO), air autonomy increases operational reach, sustains decision dominance, and enables multi-domain convergence by allowing forces to impose effects continuously while remaining dispersed and survivable under contested air and electromagnetic conditions.</a:t>
            </a:r>
            <a:endParaRPr lang="en-US" sz="1600" dirty="0">
              <a:ea typeface="Calibri"/>
              <a:cs typeface="Calibri"/>
            </a:endParaRPr>
          </a:p>
          <a:p>
            <a:r>
              <a:rPr lang="en-US" sz="1600" b="1" dirty="0">
                <a:solidFill>
                  <a:srgbClr val="F26E35"/>
                </a:solidFill>
                <a:latin typeface="Nillota Bold"/>
              </a:rPr>
              <a:t>	</a:t>
            </a:r>
            <a:r>
              <a:rPr lang="en-US" b="1" dirty="0">
                <a:solidFill>
                  <a:srgbClr val="F26E35"/>
                </a:solidFill>
                <a:latin typeface="Nillota Bold"/>
              </a:rPr>
              <a:t>c. Air Payloads to Detect, Disrupt, Defeat</a:t>
            </a:r>
            <a:endParaRPr lang="en-US" sz="1600" b="1" dirty="0">
              <a:solidFill>
                <a:srgbClr val="F26E35"/>
              </a:solidFill>
              <a:latin typeface="Nillota Bold"/>
            </a:endParaRPr>
          </a:p>
          <a:p>
            <a:pPr lvl="1"/>
            <a:r>
              <a:rPr lang="en-US" sz="1600" dirty="0"/>
              <a:t>These airborne payloads provide sensing, jamming, EW effects, or kinetic defeat capabilities from unmanned aircraft. They leverage altitude and mobility to detect enemy emissions, degrade communications, or neutralize UAS before they reach friendly formations.</a:t>
            </a:r>
            <a:endParaRPr lang="en-US" sz="1600" dirty="0">
              <a:ea typeface="Calibri"/>
              <a:cs typeface="Calibri"/>
            </a:endParaRPr>
          </a:p>
          <a:p>
            <a:pPr lvl="1"/>
            <a:r>
              <a:rPr lang="en-US" sz="1600" dirty="0"/>
              <a:t>Operationally, air payloads play a central role in counter-reconnaissance and shaping operations, aligning with FM 3-0’s emphasis on converging effects across domains. They reduce enemy ISR effectiveness and protect maneuver forces by extending the reach of EW and kinetic defeat mechanisms.</a:t>
            </a:r>
            <a:endParaRPr lang="en-US" sz="1600" dirty="0">
              <a:ea typeface="Calibri"/>
              <a:cs typeface="Calibri"/>
            </a:endParaRPr>
          </a:p>
          <a:p>
            <a:pPr lvl="1"/>
            <a:r>
              <a:rPr lang="en-US" b="1" dirty="0">
                <a:solidFill>
                  <a:srgbClr val="F26E35"/>
                </a:solidFill>
                <a:latin typeface="Nillota Bold"/>
              </a:rPr>
              <a:t>d. Long-Range, Low-Cost Cruise Missile</a:t>
            </a:r>
          </a:p>
          <a:p>
            <a:pPr lvl="1"/>
            <a:r>
              <a:rPr lang="en-US" sz="1600" dirty="0"/>
              <a:t>Long-range, low-cost cruise missiles deliver precision strike capability at operational and strategic ranges using simplified airframes and modular guidance kits. Their affordability enables mass employment against logistics hubs, air defenses, and key infrastructure without draining stocks of high-end munitions.</a:t>
            </a:r>
            <a:endParaRPr lang="en-US" sz="1600" dirty="0">
              <a:ea typeface="Calibri"/>
              <a:cs typeface="Calibri"/>
            </a:endParaRPr>
          </a:p>
          <a:p>
            <a:pPr lvl="1"/>
            <a:r>
              <a:rPr lang="en-US" sz="1600" dirty="0"/>
              <a:t>Operationally, these missiles support shaping and interdiction by striking enemy sustainment networks, transportation nodes, and C2 infrastructure. They enable sustained fires pressure and expand the commander’s ability to degrade enemy operational reach as described in FM 3-0 deep operations.</a:t>
            </a:r>
            <a:endParaRPr lang="en-US" sz="1600" dirty="0">
              <a:ea typeface="Calibri"/>
              <a:cs typeface="Calibri"/>
            </a:endParaRPr>
          </a:p>
          <a:p>
            <a:pPr lvl="1"/>
            <a:r>
              <a:rPr lang="en-US" b="1" dirty="0">
                <a:solidFill>
                  <a:srgbClr val="F26E35"/>
                </a:solidFill>
                <a:latin typeface="Nillota Bold"/>
              </a:rPr>
              <a:t>e. Uncrewed, Automated, Modular Air Platforms</a:t>
            </a:r>
          </a:p>
          <a:p>
            <a:r>
              <a:rPr lang="en-US" sz="1600" dirty="0"/>
              <a:t>	Uncrewed modular air platforms provide flexible ISR, EW, strike, and logistics support through interchangeable payload kits. Their 	autonomy supports waypoint routing, distributed sensing, and semi-independent mission execution.</a:t>
            </a:r>
            <a:endParaRPr lang="en-US" sz="1600" dirty="0">
              <a:ea typeface="Calibri"/>
              <a:cs typeface="Calibri"/>
            </a:endParaRPr>
          </a:p>
          <a:p>
            <a:r>
              <a:rPr lang="en-US" sz="1600" dirty="0"/>
              <a:t>	Operationally, these platforms extend sensing and effects across the battlespace, reduce risk to crewed aircraft, and strengthen 	joint integration. They enable rapid re-tasking and support persistent multi-domain convergence essential for LSCO.</a:t>
            </a:r>
            <a:endParaRPr lang="en-US" sz="1600" dirty="0">
              <a:ea typeface="Calibri"/>
              <a:cs typeface="Calibri"/>
            </a:endParaRPr>
          </a:p>
        </p:txBody>
      </p:sp>
      <p:sp>
        <p:nvSpPr>
          <p:cNvPr id="4" name="TextBox 3">
            <a:extLst>
              <a:ext uri="{FF2B5EF4-FFF2-40B4-BE49-F238E27FC236}">
                <a16:creationId xmlns:a16="http://schemas.microsoft.com/office/drawing/2014/main" id="{11F9A6B1-3EAB-EDD2-0DEB-DA5B00A90952}"/>
              </a:ext>
            </a:extLst>
          </p:cNvPr>
          <p:cNvSpPr txBox="1"/>
          <p:nvPr/>
        </p:nvSpPr>
        <p:spPr>
          <a:xfrm>
            <a:off x="0" y="146373"/>
            <a:ext cx="12179300" cy="1322285"/>
          </a:xfrm>
          <a:prstGeom prst="rect">
            <a:avLst/>
          </a:prstGeom>
          <a:noFill/>
        </p:spPr>
        <p:txBody>
          <a:bodyPr wrap="square" rtlCol="0">
            <a:spAutoFit/>
          </a:bodyPr>
          <a:lstStyle/>
          <a:p>
            <a:pPr algn="ctr"/>
            <a:r>
              <a:rPr lang="en-US" sz="2664" b="1">
                <a:solidFill>
                  <a:srgbClr val="0062FF"/>
                </a:solidFill>
                <a:latin typeface="Nillota Bold" pitchFamily="2" charset="0"/>
              </a:rPr>
              <a:t>CURRENT CAPABLITY NEEDS – AIR AUTONOMY &amp; LAUNCHED EFFECTS</a:t>
            </a:r>
          </a:p>
          <a:p>
            <a:pPr algn="ctr"/>
            <a:r>
              <a:rPr lang="en-US" sz="2664" b="1">
                <a:solidFill>
                  <a:srgbClr val="0062FF"/>
                </a:solidFill>
                <a:latin typeface="Nillota Bold" pitchFamily="2" charset="0"/>
              </a:rPr>
              <a:t>Responses due by April 1, 2026</a:t>
            </a:r>
          </a:p>
          <a:p>
            <a:pPr algn="ctr"/>
            <a:r>
              <a:rPr lang="en-US" sz="2664" b="1">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F2317C03-6F95-D01E-1CA4-C05FAC98A7D8}"/>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Tree>
    <p:extLst>
      <p:ext uri="{BB962C8B-B14F-4D97-AF65-F5344CB8AC3E}">
        <p14:creationId xmlns:p14="http://schemas.microsoft.com/office/powerpoint/2010/main" val="170705073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2.xml><?xml version="1.0" encoding="utf-8"?>
<?mso-contentType ?>
<PolicyDirtyBag xmlns="microsoft.office.server.policy.changes">
  <Microsoft.Office.RecordsManagement.PolicyFeatures.Expiration op="Delete"/>
</PolicyDirtyBag>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EDBCE-FA43-446B-AA51-6D3AC94AACBC}">
  <ds:schemaRefs>
    <ds:schemaRef ds:uri="http://purl.org/dc/dcmitype/"/>
    <ds:schemaRef ds:uri="http://purl.org/dc/terms/"/>
    <ds:schemaRef ds:uri="http://schemas.microsoft.com/sharepoint/v4"/>
    <ds:schemaRef ds:uri="http://www.w3.org/XML/1998/namespace"/>
    <ds:schemaRef ds:uri="http://purl.org/dc/elements/1.1/"/>
    <ds:schemaRef ds:uri="7ebb794a-2959-4b00-869f-cdc051075f91"/>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d957a935-d644-416f-9a37-e53aad2e06fb"/>
  </ds:schemaRefs>
</ds:datastoreItem>
</file>

<file path=customXml/itemProps2.xml><?xml version="1.0" encoding="utf-8"?>
<ds:datastoreItem xmlns:ds="http://schemas.openxmlformats.org/officeDocument/2006/customXml" ds:itemID="{5602EAF9-657C-4FA2-A708-5594BDB291F4}">
  <ds:schemaRefs>
    <ds:schemaRef ds:uri="microsoft.office.server.policy.changes"/>
  </ds:schemaRefs>
</ds:datastoreItem>
</file>

<file path=customXml/itemProps3.xml><?xml version="1.0" encoding="utf-8"?>
<ds:datastoreItem xmlns:ds="http://schemas.openxmlformats.org/officeDocument/2006/customXml" ds:itemID="{584B5A55-E16D-46D1-85D0-7DE7E8FF2CCC}">
  <ds:schemaRefs>
    <ds:schemaRef ds:uri="http://schemas.microsoft.com/sharepoint/events"/>
  </ds:schemaRefs>
</ds:datastoreItem>
</file>

<file path=customXml/itemProps4.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5.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6.xml><?xml version="1.0" encoding="utf-8"?>
<ds:datastoreItem xmlns:ds="http://schemas.openxmlformats.org/officeDocument/2006/customXml" ds:itemID="{D3D3136F-D349-4187-8DB9-440BB869682E}">
  <ds:schemaRefs>
    <ds:schemaRef ds:uri="7ebb794a-2959-4b00-869f-cdc051075f91"/>
    <ds:schemaRef ds:uri="d957a935-d644-416f-9a37-e53aad2e06f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4"/>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885</Words>
  <Application>Microsoft Office PowerPoint</Application>
  <PresentationFormat>Ledger Paper (11x17 in)</PresentationFormat>
  <Paragraphs>30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2013 - 2022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lastModifiedBy>Sydney Steinman</cp:lastModifiedBy>
  <cp:revision>7</cp:revision>
  <cp:lastPrinted>2024-03-01T02:49:10Z</cp:lastPrinted>
  <dcterms:created xsi:type="dcterms:W3CDTF">2017-02-03T02:28:46Z</dcterms:created>
  <dcterms:modified xsi:type="dcterms:W3CDTF">2026-01-11T02:06:56Z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