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5" roundtripDataSignature="AMtx7misGE5LOyGgsCeuq86BRBCmmY7D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5.xml"/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34" Type="http://schemas.openxmlformats.org/officeDocument/2006/relationships/slide" Target="slides/slide30.xml"/><Relationship Id="rId21" Type="http://schemas.openxmlformats.org/officeDocument/2006/relationships/slide" Target="slides/slide17.xml"/><Relationship Id="rId50" Type="http://schemas.openxmlformats.org/officeDocument/2006/relationships/slide" Target="slides/slide46.xml"/><Relationship Id="rId55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24" Type="http://schemas.openxmlformats.org/officeDocument/2006/relationships/slide" Target="slides/slide20.xml"/><Relationship Id="rId53" Type="http://schemas.openxmlformats.org/officeDocument/2006/relationships/slide" Target="slides/slide49.xml"/><Relationship Id="rId11" Type="http://schemas.openxmlformats.org/officeDocument/2006/relationships/slide" Target="slides/slide7.xml"/><Relationship Id="rId58" Type="http://schemas.openxmlformats.org/officeDocument/2006/relationships/customXml" Target="../customXml/item3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3" Type="http://schemas.openxmlformats.org/officeDocument/2006/relationships/slide" Target="slides/slide39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14" Type="http://schemas.openxmlformats.org/officeDocument/2006/relationships/slide" Target="slides/slide10.xml"/><Relationship Id="rId56" Type="http://schemas.openxmlformats.org/officeDocument/2006/relationships/customXml" Target="../customXml/item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1.xml"/><Relationship Id="rId46" Type="http://schemas.openxmlformats.org/officeDocument/2006/relationships/slide" Target="slides/slide42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5" Type="http://schemas.openxmlformats.org/officeDocument/2006/relationships/slide" Target="slides/slide2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41" Type="http://schemas.openxmlformats.org/officeDocument/2006/relationships/slide" Target="slides/slide37.xml"/><Relationship Id="rId20" Type="http://schemas.openxmlformats.org/officeDocument/2006/relationships/slide" Target="slides/slide16.xml"/><Relationship Id="rId54" Type="http://schemas.openxmlformats.org/officeDocument/2006/relationships/slide" Target="slides/slide50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49" Type="http://schemas.openxmlformats.org/officeDocument/2006/relationships/slide" Target="slides/slide45.xml"/><Relationship Id="rId36" Type="http://schemas.openxmlformats.org/officeDocument/2006/relationships/slide" Target="slides/slide3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5" Type="http://schemas.openxmlformats.org/officeDocument/2006/relationships/slide" Target="slides/slide11.xml"/><Relationship Id="rId57" Type="http://schemas.openxmlformats.org/officeDocument/2006/relationships/customXml" Target="../customXml/item2.xml"/><Relationship Id="rId44" Type="http://schemas.openxmlformats.org/officeDocument/2006/relationships/slide" Target="slides/slide40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10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6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109" y="523366"/>
            <a:ext cx="8878298" cy="582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/>
        </p:nvSpPr>
        <p:spPr>
          <a:xfrm>
            <a:off x="986508" y="873067"/>
            <a:ext cx="10364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¿Cuáles son algunos de los nombres por los que se conoce </a:t>
            </a:r>
            <a:endParaRPr sz="5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el Evangelio de la Prosperidad? </a:t>
            </a:r>
            <a:endParaRPr sz="5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1196171" y="4610153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10</a:t>
            </a:r>
            <a:endParaRPr/>
          </a:p>
        </p:txBody>
      </p:sp>
      <p:cxnSp>
        <p:nvCxnSpPr>
          <p:cNvPr id="168" name="Google Shape;168;p10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 txBox="1"/>
          <p:nvPr/>
        </p:nvSpPr>
        <p:spPr>
          <a:xfrm>
            <a:off x="1114872" y="540258"/>
            <a:ext cx="101073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¿Cuáles son algunos de los nombres por los que se conoce el Evangelio de la Prosperidad?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11</a:t>
            </a:r>
            <a:endParaRPr/>
          </a:p>
        </p:txBody>
      </p:sp>
      <p:cxnSp>
        <p:nvCxnSpPr>
          <p:cNvPr id="176" name="Google Shape;176;p11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11"/>
          <p:cNvSpPr txBox="1"/>
          <p:nvPr/>
        </p:nvSpPr>
        <p:spPr>
          <a:xfrm>
            <a:off x="3819575" y="1815750"/>
            <a:ext cx="61449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Overlock"/>
              <a:buChar char="●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“Palabra de fe”</a:t>
            </a:r>
            <a:endParaRPr sz="3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Overlock"/>
              <a:buChar char="●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“Siembra la semilla”</a:t>
            </a:r>
            <a:endParaRPr sz="3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Overlock"/>
              <a:buChar char="●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“Confesiones positivas”</a:t>
            </a:r>
            <a:endParaRPr sz="3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Overlock"/>
              <a:buChar char="●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“Nombrar y proclamar”</a:t>
            </a:r>
            <a:endParaRPr sz="3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Overlock"/>
              <a:buChar char="●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“Declarar y decretar”</a:t>
            </a:r>
            <a:endParaRPr sz="3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Overlock"/>
              <a:buChar char="●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“Salud y riqueza” y </a:t>
            </a:r>
            <a:endParaRPr sz="3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469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Overlock"/>
              <a:buChar char="●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“Doctrina del Reino ahora”. </a:t>
            </a:r>
            <a:endParaRPr sz="3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1092009" y="808854"/>
            <a:ext cx="10364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¿Cuáles son las dos ideas claves y falsas, </a:t>
            </a:r>
            <a:endParaRPr sz="4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en las cuales se fundamenta </a:t>
            </a:r>
            <a:endParaRPr sz="4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el Evangelio de la Prosperidad?</a:t>
            </a:r>
            <a:endParaRPr sz="4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1196171" y="4610153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85" name="Google Shape;185;p12"/>
          <p:cNvSpPr txBox="1"/>
          <p:nvPr/>
        </p:nvSpPr>
        <p:spPr>
          <a:xfrm>
            <a:off x="488526" y="6276550"/>
            <a:ext cx="16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12</a:t>
            </a:r>
            <a:endParaRPr/>
          </a:p>
        </p:txBody>
      </p:sp>
      <p:cxnSp>
        <p:nvCxnSpPr>
          <p:cNvPr id="186" name="Google Shape;186;p12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91" name="Google Shape;1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3"/>
          <p:cNvSpPr txBox="1"/>
          <p:nvPr/>
        </p:nvSpPr>
        <p:spPr>
          <a:xfrm>
            <a:off x="966752" y="199146"/>
            <a:ext cx="103641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¿Cuáles son las dos ideas claves y falsas, en las cuales</a:t>
            </a:r>
            <a:endParaRPr sz="3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se fundamenta el evangelio de la Prosperidad?</a:t>
            </a:r>
            <a:endParaRPr sz="3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812925" y="1373850"/>
            <a:ext cx="105180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1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Primero, la idea de que la redención de Jesús en la cruz, no es únicamente para las bendiciones espirituales y la vida eterna. Los maestros de la prosperidad prometen que los hijos de Dios, a través de Jesús, tienen también derecho a la riqueza, salud y éxitos terrenales.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1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segunda idea clave y falsa del evangelio de la prosperidad es; hay leyes espirituales que permiten obligar a Dios a proveer salud, riqueza, éxito y otras bendiciones. En otras palabras, si usted sigue ciertas reglas, Dios se ve obligado a darle una vida exitosa.</a:t>
            </a:r>
            <a:endParaRPr/>
          </a:p>
        </p:txBody>
      </p:sp>
      <p:sp>
        <p:nvSpPr>
          <p:cNvPr id="194" name="Google Shape;194;p13"/>
          <p:cNvSpPr txBox="1"/>
          <p:nvPr/>
        </p:nvSpPr>
        <p:spPr>
          <a:xfrm>
            <a:off x="488526" y="6276550"/>
            <a:ext cx="16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13</a:t>
            </a:r>
            <a:endParaRPr/>
          </a:p>
        </p:txBody>
      </p:sp>
      <p:cxnSp>
        <p:nvCxnSpPr>
          <p:cNvPr id="195" name="Google Shape;195;p13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00" name="Google Shape;2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4"/>
          <p:cNvSpPr txBox="1"/>
          <p:nvPr/>
        </p:nvSpPr>
        <p:spPr>
          <a:xfrm>
            <a:off x="488526" y="6276550"/>
            <a:ext cx="16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14</a:t>
            </a:r>
            <a:endParaRPr/>
          </a:p>
        </p:txBody>
      </p:sp>
      <p:cxnSp>
        <p:nvCxnSpPr>
          <p:cNvPr id="202" name="Google Shape;202;p14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14"/>
          <p:cNvSpPr txBox="1"/>
          <p:nvPr/>
        </p:nvSpPr>
        <p:spPr>
          <a:xfrm>
            <a:off x="986508" y="606161"/>
            <a:ext cx="1036411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Resumamos  5-10 minutos</a:t>
            </a:r>
            <a:endParaRPr sz="6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204" name="Google Shape;2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7176" y="2305504"/>
            <a:ext cx="5537648" cy="369667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09" name="Google Shape;2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5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15</a:t>
            </a:r>
            <a:endParaRPr/>
          </a:p>
        </p:txBody>
      </p:sp>
      <p:cxnSp>
        <p:nvCxnSpPr>
          <p:cNvPr id="211" name="Google Shape;211;p15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15"/>
          <p:cNvSpPr txBox="1"/>
          <p:nvPr/>
        </p:nvSpPr>
        <p:spPr>
          <a:xfrm>
            <a:off x="1617500" y="1585200"/>
            <a:ext cx="8968500" cy="20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Evangelio de la Prosperidad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decimos, pensamos o hacemos las cosas correctas, Dios promete una vida materialmente próspera en esta tierra.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sz="54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17" name="Google Shape;2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16</a:t>
            </a:r>
            <a:endParaRPr/>
          </a:p>
        </p:txBody>
      </p:sp>
      <p:cxnSp>
        <p:nvCxnSpPr>
          <p:cNvPr id="219" name="Google Shape;219;p16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16"/>
          <p:cNvSpPr txBox="1"/>
          <p:nvPr/>
        </p:nvSpPr>
        <p:spPr>
          <a:xfrm>
            <a:off x="1617509" y="1585212"/>
            <a:ext cx="9426300" cy="29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Evangelio de la Prosperidad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“Palabra de Fe”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s-CO" sz="1800">
                <a:solidFill>
                  <a:schemeClr val="dk1"/>
                </a:solidFill>
              </a:rPr>
              <a:t>S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iembra la semilla”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“Confesiones positivas”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“Nombrar y proclamar”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“Declarar y decretar”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s-CO" sz="1800">
                <a:solidFill>
                  <a:schemeClr val="dk1"/>
                </a:solidFill>
              </a:rPr>
              <a:t>S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alud y riqueza” 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s-CO" sz="1800">
                <a:solidFill>
                  <a:schemeClr val="dk1"/>
                </a:solidFill>
              </a:rPr>
              <a:t>D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octrina del Reino ahora”.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25" name="Google Shape;2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7"/>
          <p:cNvSpPr txBox="1"/>
          <p:nvPr/>
        </p:nvSpPr>
        <p:spPr>
          <a:xfrm>
            <a:off x="488514" y="6276548"/>
            <a:ext cx="1563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17</a:t>
            </a:r>
            <a:endParaRPr/>
          </a:p>
        </p:txBody>
      </p:sp>
      <p:cxnSp>
        <p:nvCxnSpPr>
          <p:cNvPr id="227" name="Google Shape;227;p17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17"/>
          <p:cNvSpPr txBox="1"/>
          <p:nvPr/>
        </p:nvSpPr>
        <p:spPr>
          <a:xfrm>
            <a:off x="1617500" y="1585200"/>
            <a:ext cx="88980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Título: Evangelio de la Prosperidad: error básico: 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P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romete lo que la Biblia no promete.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</a:rPr>
              <a:t>U</a:t>
            </a: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intento de manipular a Dios para que cumpla con nuestros deseos y necesidades.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33" name="Google Shape;2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>
            <a:off x="488515" y="6276548"/>
            <a:ext cx="1586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18</a:t>
            </a:r>
            <a:endParaRPr/>
          </a:p>
        </p:txBody>
      </p:sp>
      <p:cxnSp>
        <p:nvCxnSpPr>
          <p:cNvPr id="235" name="Google Shape;235;p18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18"/>
          <p:cNvSpPr txBox="1"/>
          <p:nvPr/>
        </p:nvSpPr>
        <p:spPr>
          <a:xfrm>
            <a:off x="858144" y="375936"/>
            <a:ext cx="103641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Profundicemos</a:t>
            </a:r>
            <a:endParaRPr sz="7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6794728" y="4878752"/>
            <a:ext cx="35864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10 minutos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Image result for clock&quot;" id="238" name="Google Shape;2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3159" y="2206897"/>
            <a:ext cx="2525611" cy="2525611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sp>
        <p:nvSpPr>
          <p:cNvPr id="239" name="Google Shape;239;p18"/>
          <p:cNvSpPr/>
          <p:nvPr/>
        </p:nvSpPr>
        <p:spPr>
          <a:xfrm rot="-7398341">
            <a:off x="8725034" y="2912888"/>
            <a:ext cx="215086" cy="73577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1844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515" y="1464946"/>
            <a:ext cx="5341337" cy="3928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45" name="Google Shape;2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19</a:t>
            </a:r>
            <a:endParaRPr/>
          </a:p>
        </p:txBody>
      </p:sp>
      <p:cxnSp>
        <p:nvCxnSpPr>
          <p:cNvPr id="247" name="Google Shape;247;p19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19"/>
          <p:cNvSpPr txBox="1"/>
          <p:nvPr/>
        </p:nvSpPr>
        <p:spPr>
          <a:xfrm>
            <a:off x="1883691" y="1012952"/>
            <a:ext cx="840715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¿Cuál es el atractivo obvio del Evangelio de la Prosperidad?</a:t>
            </a:r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1114873" y="4876784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0" y="598866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5400" u="none" cap="none" strike="noStrike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Identificación Espiritual Dos – 4/8</a:t>
            </a:r>
            <a:endParaRPr b="0" i="0" sz="5400" u="none" cap="none" strike="noStrike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Screen Clippin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800" u="none" cap="none" strike="noStrike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</a:t>
            </a:r>
            <a:endParaRPr/>
          </a:p>
        </p:txBody>
      </p:sp>
      <p:cxnSp>
        <p:nvCxnSpPr>
          <p:cNvPr id="96" name="Google Shape;96;p2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2"/>
          <p:cNvSpPr txBox="1"/>
          <p:nvPr/>
        </p:nvSpPr>
        <p:spPr>
          <a:xfrm>
            <a:off x="2025205" y="2921619"/>
            <a:ext cx="8141590" cy="10156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Lecciones 4a, 4b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54" name="Google Shape;2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/>
          <p:nvPr/>
        </p:nvSpPr>
        <p:spPr>
          <a:xfrm>
            <a:off x="488514" y="6276548"/>
            <a:ext cx="15799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20</a:t>
            </a:r>
            <a:endParaRPr/>
          </a:p>
        </p:txBody>
      </p:sp>
      <p:cxnSp>
        <p:nvCxnSpPr>
          <p:cNvPr id="256" name="Google Shape;256;p20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7" name="Google Shape;257;p20"/>
          <p:cNvSpPr txBox="1"/>
          <p:nvPr/>
        </p:nvSpPr>
        <p:spPr>
          <a:xfrm>
            <a:off x="1005950" y="1022850"/>
            <a:ext cx="100959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Iglesia se considera relevante, es decir, que se ocupa de nuestros problemas cotidianos.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Gratificación inmediata.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El simple atractivo de ser saludable, próspero y exitoso.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62" name="Google Shape;2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1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21</a:t>
            </a:r>
            <a:endParaRPr/>
          </a:p>
        </p:txBody>
      </p:sp>
      <p:cxnSp>
        <p:nvCxnSpPr>
          <p:cNvPr id="264" name="Google Shape;264;p21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1"/>
          <p:cNvSpPr txBox="1"/>
          <p:nvPr/>
        </p:nvSpPr>
        <p:spPr>
          <a:xfrm>
            <a:off x="0" y="934400"/>
            <a:ext cx="12238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¿Cuáles son los </a:t>
            </a:r>
            <a:endParaRPr sz="6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efectos negativos del </a:t>
            </a:r>
            <a:endParaRPr sz="6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Evangelio de la Prosperidad? </a:t>
            </a:r>
            <a:endParaRPr/>
          </a:p>
        </p:txBody>
      </p:sp>
      <p:sp>
        <p:nvSpPr>
          <p:cNvPr id="266" name="Google Shape;266;p21"/>
          <p:cNvSpPr txBox="1"/>
          <p:nvPr/>
        </p:nvSpPr>
        <p:spPr>
          <a:xfrm>
            <a:off x="1114873" y="4876784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71" name="Google Shape;2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 txBox="1"/>
          <p:nvPr/>
        </p:nvSpPr>
        <p:spPr>
          <a:xfrm>
            <a:off x="488514" y="6276548"/>
            <a:ext cx="1552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22</a:t>
            </a:r>
            <a:endParaRPr/>
          </a:p>
        </p:txBody>
      </p:sp>
      <p:cxnSp>
        <p:nvCxnSpPr>
          <p:cNvPr id="273" name="Google Shape;273;p22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22"/>
          <p:cNvSpPr txBox="1"/>
          <p:nvPr/>
        </p:nvSpPr>
        <p:spPr>
          <a:xfrm>
            <a:off x="563900" y="368700"/>
            <a:ext cx="106902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000"/>
              <a:buFont typeface="Arial"/>
              <a:buChar char="•"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Desvío de la verdadera promesa de la Biblia (vida eterna).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4000"/>
              <a:buFont typeface="Arial"/>
              <a:buChar char="•"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Pérdida de la fe si nuestras oraciones no son respondidas.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000"/>
              <a:buFont typeface="Arial"/>
              <a:buChar char="•"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Estar tan absortos en las cosas dadas que nos olvidamos de Dios el Dador y perdemos la vida eterna.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79" name="Google Shape;2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23</a:t>
            </a:r>
            <a:endParaRPr/>
          </a:p>
        </p:txBody>
      </p:sp>
      <p:cxnSp>
        <p:nvCxnSpPr>
          <p:cNvPr id="281" name="Google Shape;281;p23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2" name="Google Shape;282;p23"/>
          <p:cNvSpPr txBox="1"/>
          <p:nvPr/>
        </p:nvSpPr>
        <p:spPr>
          <a:xfrm>
            <a:off x="1392227" y="1280620"/>
            <a:ext cx="9638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¿Cómo defenderías </a:t>
            </a:r>
            <a:endParaRPr sz="6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la verdad contra el </a:t>
            </a:r>
            <a:endParaRPr sz="6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Evangelio de la Prosperidad? </a:t>
            </a:r>
            <a:endParaRPr/>
          </a:p>
        </p:txBody>
      </p:sp>
      <p:sp>
        <p:nvSpPr>
          <p:cNvPr id="283" name="Google Shape;283;p23"/>
          <p:cNvSpPr txBox="1"/>
          <p:nvPr/>
        </p:nvSpPr>
        <p:spPr>
          <a:xfrm>
            <a:off x="1114873" y="4859028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88" name="Google Shape;28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4"/>
          <p:cNvSpPr txBox="1"/>
          <p:nvPr/>
        </p:nvSpPr>
        <p:spPr>
          <a:xfrm>
            <a:off x="488514" y="6276548"/>
            <a:ext cx="1552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24</a:t>
            </a:r>
            <a:endParaRPr/>
          </a:p>
        </p:txBody>
      </p:sp>
      <p:cxnSp>
        <p:nvCxnSpPr>
          <p:cNvPr id="290" name="Google Shape;290;p24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1" name="Google Shape;291;p24"/>
          <p:cNvSpPr txBox="1"/>
          <p:nvPr/>
        </p:nvSpPr>
        <p:spPr>
          <a:xfrm>
            <a:off x="563906" y="368696"/>
            <a:ext cx="113127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Con las Escrituras.  Por ejemplo: 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“nuestra ciudadanía está en el cielo (Filipenses 3:20),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“mi reino no es de este mundo” (Juan 18:36) y 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“Nuestro Dios está en los cielos, y él hace todo lo que quiere hacer”. (Salmo 115:3) 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600"/>
              <a:buFont typeface="Arial"/>
              <a:buChar char="•"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Dios no se obliga a sí mismo a cumplir nuestras necesidades o deseos terrenales – Dios sabe lo que necesitamos, solo sabemos lo que queremos.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96" name="Google Shape;2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5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25</a:t>
            </a:r>
            <a:endParaRPr/>
          </a:p>
        </p:txBody>
      </p:sp>
      <p:cxnSp>
        <p:nvCxnSpPr>
          <p:cNvPr id="298" name="Google Shape;298;p25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9" name="Google Shape;299;p25"/>
          <p:cNvSpPr txBox="1"/>
          <p:nvPr/>
        </p:nvSpPr>
        <p:spPr>
          <a:xfrm>
            <a:off x="4189042" y="2752734"/>
            <a:ext cx="69205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4b</a:t>
            </a:r>
            <a:r>
              <a:rPr lang="es-CO" sz="4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 - Diezmos y ofrendas</a:t>
            </a:r>
            <a:endParaRPr sz="44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Pausa – Calamitiche" id="300" name="Google Shape;3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909" y="1372785"/>
            <a:ext cx="3529340" cy="352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05" name="Google Shape;30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paso&quot;" id="306" name="Google Shape;30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905" y="617537"/>
            <a:ext cx="10771088" cy="2909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6"/>
          <p:cNvSpPr txBox="1"/>
          <p:nvPr/>
        </p:nvSpPr>
        <p:spPr>
          <a:xfrm>
            <a:off x="2442957" y="4178484"/>
            <a:ext cx="720298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10-15 Minutos</a:t>
            </a:r>
            <a:endParaRPr sz="8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08" name="Google Shape;308;p26"/>
          <p:cNvSpPr txBox="1"/>
          <p:nvPr/>
        </p:nvSpPr>
        <p:spPr>
          <a:xfrm>
            <a:off x="488514" y="6276548"/>
            <a:ext cx="15622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26</a:t>
            </a:r>
            <a:endParaRPr/>
          </a:p>
        </p:txBody>
      </p:sp>
      <p:cxnSp>
        <p:nvCxnSpPr>
          <p:cNvPr id="309" name="Google Shape;309;p26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14" name="Google Shape;3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7"/>
          <p:cNvSpPr txBox="1"/>
          <p:nvPr/>
        </p:nvSpPr>
        <p:spPr>
          <a:xfrm>
            <a:off x="1114873" y="1049487"/>
            <a:ext cx="10107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¿Qué es un diezmo y en cuáles iglesias es el diezmo exigido?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6" name="Google Shape;316;p27"/>
          <p:cNvSpPr txBox="1"/>
          <p:nvPr/>
        </p:nvSpPr>
        <p:spPr>
          <a:xfrm>
            <a:off x="1114873" y="4876784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27</a:t>
            </a:r>
            <a:endParaRPr/>
          </a:p>
        </p:txBody>
      </p:sp>
      <p:cxnSp>
        <p:nvCxnSpPr>
          <p:cNvPr id="318" name="Google Shape;318;p27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23" name="Google Shape;3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8"/>
          <p:cNvSpPr txBox="1"/>
          <p:nvPr/>
        </p:nvSpPr>
        <p:spPr>
          <a:xfrm>
            <a:off x="1042307" y="550322"/>
            <a:ext cx="1010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¿Qué es un diezmo y en cuáles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iglesias es el diezmo exigido?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1383100" y="2599325"/>
            <a:ext cx="9085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4000"/>
              <a:buFont typeface="Arial"/>
              <a:buChar char="•"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Exigir que los miembros den un 10% de su ingreso al Señor. 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000"/>
              <a:buFont typeface="Arial"/>
              <a:buChar char="•"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Mayormente, las iglesias pentecostales y evangélicas.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488514" y="6276548"/>
            <a:ext cx="1563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28</a:t>
            </a:r>
            <a:endParaRPr/>
          </a:p>
        </p:txBody>
      </p:sp>
      <p:cxnSp>
        <p:nvCxnSpPr>
          <p:cNvPr id="327" name="Google Shape;327;p28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32" name="Google Shape;3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9"/>
          <p:cNvSpPr txBox="1"/>
          <p:nvPr/>
        </p:nvSpPr>
        <p:spPr>
          <a:xfrm>
            <a:off x="793650" y="885343"/>
            <a:ext cx="10960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¿Cuáles referencias bíblicas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usan tales iglesias para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exigir un diezmo?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1123606" y="4722507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488514" y="6276548"/>
            <a:ext cx="1563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29</a:t>
            </a:r>
            <a:endParaRPr/>
          </a:p>
        </p:txBody>
      </p:sp>
      <p:cxnSp>
        <p:nvCxnSpPr>
          <p:cNvPr id="336" name="Google Shape;336;p29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3" name="Google Shape;10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20952" y="-7587709"/>
            <a:ext cx="13848523" cy="2077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377687" y="0"/>
            <a:ext cx="11436626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600">
                <a:solidFill>
                  <a:srgbClr val="00B050"/>
                </a:solidFill>
                <a:latin typeface="Overlock"/>
                <a:ea typeface="Overlock"/>
                <a:cs typeface="Overlock"/>
                <a:sym typeface="Overlock"/>
              </a:rPr>
              <a:t>Bienvenidos – 4a</a:t>
            </a:r>
            <a:endParaRPr sz="9600">
              <a:solidFill>
                <a:srgbClr val="00B05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El Evangelio de la prosperidad</a:t>
            </a:r>
            <a:endParaRPr sz="5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41" name="Google Shape;3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0"/>
          <p:cNvSpPr txBox="1"/>
          <p:nvPr/>
        </p:nvSpPr>
        <p:spPr>
          <a:xfrm>
            <a:off x="536612" y="596502"/>
            <a:ext cx="11223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¿Cuáles referencias bíblicas usan tales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iglesias para exigir un diezmo?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2711342" y="2376197"/>
            <a:ext cx="7125447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Malaquías 3:6-12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Números 18:21-24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Deuteronomio 14:22-26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Deuteronomio 14:28-29</a:t>
            </a:r>
            <a:endParaRPr sz="4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30</a:t>
            </a:r>
            <a:endParaRPr/>
          </a:p>
        </p:txBody>
      </p:sp>
      <p:cxnSp>
        <p:nvCxnSpPr>
          <p:cNvPr id="345" name="Google Shape;345;p30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50" name="Google Shape;3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1"/>
          <p:cNvSpPr txBox="1"/>
          <p:nvPr/>
        </p:nvSpPr>
        <p:spPr>
          <a:xfrm>
            <a:off x="1114873" y="859707"/>
            <a:ext cx="101073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Si exigimos un diezmo,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estamos agregando una regla donde la biblia no.  ¿Cómo?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52" name="Google Shape;352;p31"/>
          <p:cNvSpPr txBox="1"/>
          <p:nvPr/>
        </p:nvSpPr>
        <p:spPr>
          <a:xfrm>
            <a:off x="1114873" y="491680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53" name="Google Shape;353;p31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31</a:t>
            </a:r>
            <a:endParaRPr/>
          </a:p>
        </p:txBody>
      </p:sp>
      <p:cxnSp>
        <p:nvCxnSpPr>
          <p:cNvPr id="354" name="Google Shape;354;p31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59" name="Google Shape;35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2"/>
          <p:cNvSpPr txBox="1"/>
          <p:nvPr/>
        </p:nvSpPr>
        <p:spPr>
          <a:xfrm>
            <a:off x="1326251" y="513640"/>
            <a:ext cx="905487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¿Si exigimos un diezmo, estamos agregando una regla donde la biblia no.  ¿Cómo?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61" name="Google Shape;361;p32"/>
          <p:cNvSpPr txBox="1"/>
          <p:nvPr/>
        </p:nvSpPr>
        <p:spPr>
          <a:xfrm>
            <a:off x="819900" y="1996650"/>
            <a:ext cx="102585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800"/>
              <a:buFont typeface="Arial"/>
              <a:buChar char="•"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La regla (ley ceremonial) del diezmo en el Antiguo Testamento solo se aplicaba al pueblo judío (su pueblo escogido) y solo hasta la venida de Cristo.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800"/>
              <a:buFont typeface="Arial"/>
              <a:buChar char="•"/>
            </a:pPr>
            <a:r>
              <a:rPr lang="es-CO" sz="3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Imponerlo a la iglesia del Nuevo Testamento es hacer una ley donde la Biblia no lo hace.</a:t>
            </a:r>
            <a:endParaRPr sz="3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62" name="Google Shape;362;p32"/>
          <p:cNvSpPr txBox="1"/>
          <p:nvPr/>
        </p:nvSpPr>
        <p:spPr>
          <a:xfrm>
            <a:off x="488514" y="6276548"/>
            <a:ext cx="157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32</a:t>
            </a:r>
            <a:endParaRPr/>
          </a:p>
        </p:txBody>
      </p:sp>
      <p:cxnSp>
        <p:nvCxnSpPr>
          <p:cNvPr id="363" name="Google Shape;363;p32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68" name="Google Shape;3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3"/>
          <p:cNvSpPr txBox="1"/>
          <p:nvPr/>
        </p:nvSpPr>
        <p:spPr>
          <a:xfrm>
            <a:off x="488514" y="6276548"/>
            <a:ext cx="1544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33</a:t>
            </a:r>
            <a:endParaRPr/>
          </a:p>
        </p:txBody>
      </p:sp>
      <p:cxnSp>
        <p:nvCxnSpPr>
          <p:cNvPr id="370" name="Google Shape;370;p33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1" name="Google Shape;371;p33"/>
          <p:cNvSpPr txBox="1"/>
          <p:nvPr/>
        </p:nvSpPr>
        <p:spPr>
          <a:xfrm>
            <a:off x="986508" y="606161"/>
            <a:ext cx="1036411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Resumamos  5-10 minutos</a:t>
            </a:r>
            <a:endParaRPr sz="6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72" name="Google Shape;37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7176" y="2305504"/>
            <a:ext cx="5537648" cy="369667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77" name="Google Shape;37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4"/>
          <p:cNvSpPr txBox="1"/>
          <p:nvPr/>
        </p:nvSpPr>
        <p:spPr>
          <a:xfrm>
            <a:off x="488514" y="6276548"/>
            <a:ext cx="157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34</a:t>
            </a:r>
            <a:endParaRPr/>
          </a:p>
        </p:txBody>
      </p:sp>
      <p:cxnSp>
        <p:nvCxnSpPr>
          <p:cNvPr id="379" name="Google Shape;379;p34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0" name="Google Shape;380;p34"/>
          <p:cNvSpPr txBox="1"/>
          <p:nvPr/>
        </p:nvSpPr>
        <p:spPr>
          <a:xfrm>
            <a:off x="1617509" y="1585212"/>
            <a:ext cx="9426312" cy="375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Diezmo = 10%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85" name="Google Shape;38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5"/>
          <p:cNvSpPr txBox="1"/>
          <p:nvPr/>
        </p:nvSpPr>
        <p:spPr>
          <a:xfrm>
            <a:off x="488514" y="6276548"/>
            <a:ext cx="157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35</a:t>
            </a:r>
            <a:endParaRPr/>
          </a:p>
        </p:txBody>
      </p:sp>
      <p:cxnSp>
        <p:nvCxnSpPr>
          <p:cNvPr id="387" name="Google Shape;387;p35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8" name="Google Shape;388;p35"/>
          <p:cNvSpPr txBox="1"/>
          <p:nvPr/>
        </p:nvSpPr>
        <p:spPr>
          <a:xfrm>
            <a:off x="1617509" y="1585212"/>
            <a:ext cx="94263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Escriba los siguientes versículos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Malaquías 3:6-12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Deuteronomio 14:28-29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93" name="Google Shape;39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6"/>
          <p:cNvSpPr txBox="1"/>
          <p:nvPr/>
        </p:nvSpPr>
        <p:spPr>
          <a:xfrm>
            <a:off x="488514" y="6276548"/>
            <a:ext cx="1574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36</a:t>
            </a:r>
            <a:endParaRPr/>
          </a:p>
        </p:txBody>
      </p:sp>
      <p:cxnSp>
        <p:nvCxnSpPr>
          <p:cNvPr id="395" name="Google Shape;395;p36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36"/>
          <p:cNvSpPr txBox="1"/>
          <p:nvPr/>
        </p:nvSpPr>
        <p:spPr>
          <a:xfrm>
            <a:off x="1617509" y="1585212"/>
            <a:ext cx="94263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Escriba los siguientes versículos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Números 18:21-24,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Deuteronomio 14:22-26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01" name="Google Shape;4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7"/>
          <p:cNvSpPr txBox="1"/>
          <p:nvPr/>
        </p:nvSpPr>
        <p:spPr>
          <a:xfrm>
            <a:off x="488514" y="6276548"/>
            <a:ext cx="1582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37</a:t>
            </a:r>
            <a:endParaRPr/>
          </a:p>
        </p:txBody>
      </p:sp>
      <p:cxnSp>
        <p:nvCxnSpPr>
          <p:cNvPr id="403" name="Google Shape;403;p37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4" name="Google Shape;404;p37"/>
          <p:cNvSpPr txBox="1"/>
          <p:nvPr/>
        </p:nvSpPr>
        <p:spPr>
          <a:xfrm>
            <a:off x="1617509" y="1585212"/>
            <a:ext cx="9426312" cy="117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diezmo se requería bajo la Ley Ceremonial. </a:t>
            </a:r>
            <a:endParaRPr/>
          </a:p>
          <a:p>
            <a:pPr indent="0" lvl="1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-CO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Ley Ceremonial fue abolida con la venida de Cristo.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09" name="Google Shape;4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8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38</a:t>
            </a:r>
            <a:endParaRPr/>
          </a:p>
        </p:txBody>
      </p:sp>
      <p:cxnSp>
        <p:nvCxnSpPr>
          <p:cNvPr id="411" name="Google Shape;411;p38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2" name="Google Shape;412;p38"/>
          <p:cNvSpPr txBox="1"/>
          <p:nvPr/>
        </p:nvSpPr>
        <p:spPr>
          <a:xfrm>
            <a:off x="858144" y="375936"/>
            <a:ext cx="103641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Profundicemos</a:t>
            </a:r>
            <a:endParaRPr sz="7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13" name="Google Shape;413;p38"/>
          <p:cNvSpPr txBox="1"/>
          <p:nvPr/>
        </p:nvSpPr>
        <p:spPr>
          <a:xfrm>
            <a:off x="6794728" y="4878752"/>
            <a:ext cx="35864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10 minutos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Image result for clock&quot;" id="414" name="Google Shape;41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3159" y="2206897"/>
            <a:ext cx="2525611" cy="2525611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sp>
        <p:nvSpPr>
          <p:cNvPr id="415" name="Google Shape;415;p38"/>
          <p:cNvSpPr/>
          <p:nvPr/>
        </p:nvSpPr>
        <p:spPr>
          <a:xfrm rot="-7398341">
            <a:off x="8725034" y="2912888"/>
            <a:ext cx="215086" cy="73577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1844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515" y="1464946"/>
            <a:ext cx="5341337" cy="3928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21" name="Google Shape;4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9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39</a:t>
            </a:r>
            <a:endParaRPr/>
          </a:p>
        </p:txBody>
      </p:sp>
      <p:cxnSp>
        <p:nvCxnSpPr>
          <p:cNvPr id="423" name="Google Shape;423;p39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4" name="Google Shape;424;p39"/>
          <p:cNvSpPr txBox="1"/>
          <p:nvPr/>
        </p:nvSpPr>
        <p:spPr>
          <a:xfrm>
            <a:off x="1264594" y="770810"/>
            <a:ext cx="9831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Al ofrendar:</a:t>
            </a:r>
            <a:endParaRPr sz="6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 ¿Qué es más importante: </a:t>
            </a:r>
            <a:endParaRPr sz="6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la motivación o la cantidad?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25" name="Google Shape;425;p39"/>
          <p:cNvSpPr txBox="1"/>
          <p:nvPr/>
        </p:nvSpPr>
        <p:spPr>
          <a:xfrm>
            <a:off x="1114873" y="491680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0" y="540853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Presentación – 5 minutos</a:t>
            </a:r>
            <a:endParaRPr/>
          </a:p>
        </p:txBody>
      </p:sp>
      <p:pic>
        <p:nvPicPr>
          <p:cNvPr descr="Image result for two men greeting&quot;"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191" y="2180716"/>
            <a:ext cx="3298371" cy="329837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</a:t>
            </a:r>
            <a:endParaRPr/>
          </a:p>
        </p:txBody>
      </p:sp>
      <p:cxnSp>
        <p:nvCxnSpPr>
          <p:cNvPr id="113" name="Google Shape;113;p4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4"/>
          <p:cNvSpPr txBox="1"/>
          <p:nvPr/>
        </p:nvSpPr>
        <p:spPr>
          <a:xfrm>
            <a:off x="3323900" y="1464175"/>
            <a:ext cx="77544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Mi Nombre es      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Vivo en 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Soy un 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_____________________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30" name="Google Shape;43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40"/>
          <p:cNvCxnSpPr/>
          <p:nvPr/>
        </p:nvCxnSpPr>
        <p:spPr>
          <a:xfrm flipH="1" rot="10800000">
            <a:off x="2167002" y="6461214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2" name="Google Shape;432;p40"/>
          <p:cNvSpPr txBox="1"/>
          <p:nvPr/>
        </p:nvSpPr>
        <p:spPr>
          <a:xfrm>
            <a:off x="787675" y="582450"/>
            <a:ext cx="10501800" cy="5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motivación detrás de las ofrendas es lo más importante. Si no se da simplemente por amor y aprecio por el don de la salvación, entonces no tiene valor a los ojos del Señor, aunque sea muy generosa según los estándares humanos. Al mismo tiempo, debemos notar que nuestras ofrendas reflejan el amor y la confianza que tenemos en el Señor.</a:t>
            </a:r>
            <a:endParaRPr/>
          </a:p>
        </p:txBody>
      </p:sp>
      <p:sp>
        <p:nvSpPr>
          <p:cNvPr id="433" name="Google Shape;433;p40"/>
          <p:cNvSpPr txBox="1"/>
          <p:nvPr/>
        </p:nvSpPr>
        <p:spPr>
          <a:xfrm>
            <a:off x="559298" y="6242252"/>
            <a:ext cx="1775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38" name="Google Shape;43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1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41</a:t>
            </a:r>
            <a:endParaRPr/>
          </a:p>
        </p:txBody>
      </p:sp>
      <p:cxnSp>
        <p:nvCxnSpPr>
          <p:cNvPr id="440" name="Google Shape;440;p41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1" name="Google Shape;441;p41"/>
          <p:cNvSpPr txBox="1"/>
          <p:nvPr/>
        </p:nvSpPr>
        <p:spPr>
          <a:xfrm>
            <a:off x="1227653" y="770810"/>
            <a:ext cx="9831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Si ofrendamos generosamente: ¿Cuándo será bendecida nuestra ofrenda y cuándo no? </a:t>
            </a:r>
            <a:endParaRPr/>
          </a:p>
        </p:txBody>
      </p:sp>
      <p:sp>
        <p:nvSpPr>
          <p:cNvPr id="442" name="Google Shape;442;p41"/>
          <p:cNvSpPr txBox="1"/>
          <p:nvPr/>
        </p:nvSpPr>
        <p:spPr>
          <a:xfrm>
            <a:off x="1114873" y="491680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47" name="Google Shape;4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8" name="Google Shape;448;p42"/>
          <p:cNvCxnSpPr/>
          <p:nvPr/>
        </p:nvCxnSpPr>
        <p:spPr>
          <a:xfrm flipH="1" rot="10800000">
            <a:off x="2167002" y="6461214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9" name="Google Shape;449;p42"/>
          <p:cNvSpPr txBox="1"/>
          <p:nvPr/>
        </p:nvSpPr>
        <p:spPr>
          <a:xfrm>
            <a:off x="787675" y="582450"/>
            <a:ext cx="10431300" cy="5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 sz="3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952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5588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200"/>
              <a:buFont typeface="Arial"/>
              <a:buChar char="•"/>
            </a:pP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No será bendecido si se da como una inversión (dar para recibir) o si se hace para glorificarnos a nosotros mismos en lugar de al Señor. </a:t>
            </a:r>
            <a:endParaRPr sz="1200"/>
          </a:p>
          <a:p>
            <a:pPr indent="-5588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200"/>
              <a:buFont typeface="Arial"/>
              <a:buChar char="•"/>
            </a:pPr>
            <a:r>
              <a:rPr lang="es-CO" sz="32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Por el contrario, las ofrendas generosas serán bendecidas si se hacen en agradecimiento por el regalo de la salvación y únicamente para la gloria de Dios. </a:t>
            </a:r>
            <a:endParaRPr sz="1200"/>
          </a:p>
          <a:p>
            <a:pPr indent="-5588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200"/>
              <a:buFont typeface="Arial"/>
              <a:buChar char="•"/>
            </a:pP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Esta bendición puede tomar muchas formas diferentes: bendiciones materiales, salud, armonía, alegría, entre otras.</a:t>
            </a:r>
            <a:endParaRPr sz="1200"/>
          </a:p>
        </p:txBody>
      </p:sp>
      <p:sp>
        <p:nvSpPr>
          <p:cNvPr id="450" name="Google Shape;450;p42"/>
          <p:cNvSpPr txBox="1"/>
          <p:nvPr/>
        </p:nvSpPr>
        <p:spPr>
          <a:xfrm>
            <a:off x="559298" y="6242252"/>
            <a:ext cx="1775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55" name="Google Shape;45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3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43</a:t>
            </a:r>
            <a:endParaRPr/>
          </a:p>
        </p:txBody>
      </p:sp>
      <p:cxnSp>
        <p:nvCxnSpPr>
          <p:cNvPr id="457" name="Google Shape;457;p43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8" name="Google Shape;458;p43"/>
          <p:cNvSpPr txBox="1"/>
          <p:nvPr/>
        </p:nvSpPr>
        <p:spPr>
          <a:xfrm>
            <a:off x="0" y="770800"/>
            <a:ext cx="1219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¿Bajo cuáles circunstancias 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será la prosperidad una maldición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en vez de una bendición? </a:t>
            </a:r>
            <a:endParaRPr/>
          </a:p>
        </p:txBody>
      </p:sp>
      <p:sp>
        <p:nvSpPr>
          <p:cNvPr id="459" name="Google Shape;459;p43"/>
          <p:cNvSpPr txBox="1"/>
          <p:nvPr/>
        </p:nvSpPr>
        <p:spPr>
          <a:xfrm>
            <a:off x="1114873" y="491680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64" name="Google Shape;46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Google Shape;465;p44"/>
          <p:cNvCxnSpPr/>
          <p:nvPr/>
        </p:nvCxnSpPr>
        <p:spPr>
          <a:xfrm flipH="1" rot="10800000">
            <a:off x="2167002" y="6461214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6" name="Google Shape;466;p44"/>
          <p:cNvSpPr txBox="1"/>
          <p:nvPr/>
        </p:nvSpPr>
        <p:spPr>
          <a:xfrm>
            <a:off x="787675" y="582450"/>
            <a:ext cx="104664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-952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400"/>
              <a:buFont typeface="Arial"/>
              <a:buChar char="•"/>
            </a:pPr>
            <a:r>
              <a:rPr lang="es-CO" sz="3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prosperidad se convierte en una maldición cuando nos enfocamos tanto en las cosas dadas que nos olvidamos de Dios el Dador.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400"/>
              <a:buFont typeface="Arial"/>
              <a:buChar char="•"/>
            </a:pPr>
            <a:r>
              <a:rPr lang="es-CO" sz="3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¿De qué aprovechará el hombre si gana el mundo entero y pierde su alma? ¿O qué dará el hombre a cambio de su alma? (Mateo 16:26)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400"/>
              <a:buFont typeface="Arial"/>
              <a:buChar char="•"/>
            </a:pPr>
            <a:r>
              <a:rPr lang="es-CO" sz="3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Cuando personas se sienten tan orgullosas de su propio éxito que ya no puedan reconocer humildemente su pecado y la necesidad de un Salvador.</a:t>
            </a:r>
            <a:endParaRPr/>
          </a:p>
        </p:txBody>
      </p:sp>
      <p:sp>
        <p:nvSpPr>
          <p:cNvPr id="467" name="Google Shape;467;p44"/>
          <p:cNvSpPr txBox="1"/>
          <p:nvPr/>
        </p:nvSpPr>
        <p:spPr>
          <a:xfrm>
            <a:off x="559298" y="6242252"/>
            <a:ext cx="1775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72" name="Google Shape;47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5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45</a:t>
            </a:r>
            <a:endParaRPr/>
          </a:p>
        </p:txBody>
      </p:sp>
      <p:cxnSp>
        <p:nvCxnSpPr>
          <p:cNvPr id="474" name="Google Shape;474;p45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5" name="Google Shape;475;p45"/>
          <p:cNvSpPr txBox="1"/>
          <p:nvPr/>
        </p:nvSpPr>
        <p:spPr>
          <a:xfrm>
            <a:off x="1180003" y="1263185"/>
            <a:ext cx="9831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¿Cómo debemos hacer nuestra ofrenda? </a:t>
            </a:r>
            <a:endParaRPr/>
          </a:p>
        </p:txBody>
      </p:sp>
      <p:sp>
        <p:nvSpPr>
          <p:cNvPr id="476" name="Google Shape;476;p45"/>
          <p:cNvSpPr txBox="1"/>
          <p:nvPr/>
        </p:nvSpPr>
        <p:spPr>
          <a:xfrm>
            <a:off x="1114873" y="491680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81" name="Google Shape;48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46"/>
          <p:cNvCxnSpPr/>
          <p:nvPr/>
        </p:nvCxnSpPr>
        <p:spPr>
          <a:xfrm flipH="1" rot="10800000">
            <a:off x="2167002" y="6461214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3" name="Google Shape;483;p46"/>
          <p:cNvSpPr txBox="1"/>
          <p:nvPr/>
        </p:nvSpPr>
        <p:spPr>
          <a:xfrm>
            <a:off x="787675" y="582450"/>
            <a:ext cx="104664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Organizando los puntos</a:t>
            </a:r>
            <a:endParaRPr/>
          </a:p>
          <a:p>
            <a:pPr indent="-44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400"/>
              <a:buFont typeface="Arial"/>
              <a:buChar char="•"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Deberían ser nuestros primeros frutos; no lo que sobra al final.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4400"/>
              <a:buFont typeface="Arial"/>
              <a:buChar char="•"/>
            </a:pPr>
            <a:r>
              <a:rPr lang="es-CO" sz="4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Debe ofrecerse con regularidad.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400"/>
              <a:buFont typeface="Arial"/>
              <a:buChar char="•"/>
            </a:pPr>
            <a:r>
              <a:rPr lang="es-CO" sz="4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Debe ser proporcional.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4400"/>
              <a:buFont typeface="Arial"/>
              <a:buChar char="•"/>
            </a:pPr>
            <a:r>
              <a:rPr lang="es-CO" sz="44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Debe ofrecerse alegre y voluntariamente por amor (no como una obligación).</a:t>
            </a:r>
            <a:endParaRPr sz="40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84" name="Google Shape;484;p46"/>
          <p:cNvSpPr txBox="1"/>
          <p:nvPr/>
        </p:nvSpPr>
        <p:spPr>
          <a:xfrm>
            <a:off x="559298" y="6242252"/>
            <a:ext cx="1775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46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89" name="Google Shape;48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7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47</a:t>
            </a:r>
            <a:endParaRPr/>
          </a:p>
        </p:txBody>
      </p:sp>
      <p:cxnSp>
        <p:nvCxnSpPr>
          <p:cNvPr id="491" name="Google Shape;491;p47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2" name="Google Shape;492;p47"/>
          <p:cNvSpPr txBox="1"/>
          <p:nvPr/>
        </p:nvSpPr>
        <p:spPr>
          <a:xfrm>
            <a:off x="858144" y="470695"/>
            <a:ext cx="1036411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Oración</a:t>
            </a:r>
            <a:endParaRPr sz="6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493" name="Google Shape;49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134" y="1746968"/>
            <a:ext cx="7840134" cy="399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498" name="Google Shape;49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8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48</a:t>
            </a:r>
            <a:endParaRPr/>
          </a:p>
        </p:txBody>
      </p:sp>
      <p:cxnSp>
        <p:nvCxnSpPr>
          <p:cNvPr id="500" name="Google Shape;500;p48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1" name="Google Shape;501;p48"/>
          <p:cNvSpPr txBox="1"/>
          <p:nvPr/>
        </p:nvSpPr>
        <p:spPr>
          <a:xfrm>
            <a:off x="863350" y="386775"/>
            <a:ext cx="10402500" cy="55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3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Padre Celestial, ayúdanos a comprender que todas nuestras bendiciones materiales provienen de ti. Somos administradores de lo que se nos ha dado. Ayúdanos a ser buenos y generosos en nuestra gestión, compartiendo lo que tenemos contigo y con los necesitados. Te lo pedimos en el nombre de tu Hijo y nuestro Salvador Jesucristo. </a:t>
            </a:r>
            <a:r>
              <a:rPr lang="es-CO" sz="43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Amén. </a:t>
            </a:r>
            <a:endParaRPr sz="43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506" name="Google Shape;50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9"/>
          <p:cNvSpPr txBox="1"/>
          <p:nvPr/>
        </p:nvSpPr>
        <p:spPr>
          <a:xfrm>
            <a:off x="488515" y="6276548"/>
            <a:ext cx="15782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49</a:t>
            </a:r>
            <a:endParaRPr/>
          </a:p>
        </p:txBody>
      </p:sp>
      <p:cxnSp>
        <p:nvCxnSpPr>
          <p:cNvPr id="508" name="Google Shape;508;p49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9" name="Google Shape;509;p49"/>
          <p:cNvSpPr txBox="1"/>
          <p:nvPr/>
        </p:nvSpPr>
        <p:spPr>
          <a:xfrm>
            <a:off x="858144" y="259134"/>
            <a:ext cx="1036411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Despedida</a:t>
            </a:r>
            <a:endParaRPr/>
          </a:p>
        </p:txBody>
      </p:sp>
      <p:pic>
        <p:nvPicPr>
          <p:cNvPr descr="Image result for la despedida&quot;" id="510" name="Google Shape;51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3662" y="1682769"/>
            <a:ext cx="7460708" cy="419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5058" y="5168834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850625" y="487625"/>
            <a:ext cx="104856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Señor Dios, Padre celestial, te damos gracias por todas las bendiciones terrenales que nos has dado. Pero sobre todo, te damos gracias por nuestras bendiciones espirituales: el don de la fe y el perdón y la promesa segura de la vida eterna en la perfección del cielo. Danos la sabiduría espiritual para reconocer la diferencia entre lo que queremos y lo que necesitamos. Que nunca nos obsesionemos tanto con las cosas dadas que nos olvidemos de ti, el Perdonador. Todo esto te lo pedimos en el nombre de Jesucristo, tu Hijo y nuestro Señor. Amén. </a:t>
            </a:r>
            <a:endParaRPr sz="34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Image result for praying hands" id="121" name="Google Shape;121;p5"/>
          <p:cNvPicPr preferRelativeResize="0"/>
          <p:nvPr/>
        </p:nvPicPr>
        <p:blipFill rotWithShape="1">
          <a:blip r:embed="rId4">
            <a:alphaModFix/>
          </a:blip>
          <a:srcRect b="8684" l="17888" r="16983" t="4477"/>
          <a:stretch/>
        </p:blipFill>
        <p:spPr>
          <a:xfrm>
            <a:off x="10798213" y="5360526"/>
            <a:ext cx="964015" cy="128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5</a:t>
            </a:r>
            <a:endParaRPr/>
          </a:p>
        </p:txBody>
      </p:sp>
      <p:cxnSp>
        <p:nvCxnSpPr>
          <p:cNvPr id="123" name="Google Shape;123;p5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6" name="Google Shape;516;p5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creen Clipping" id="517" name="Google Shape;51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936" y="1003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3348530" y="1318958"/>
            <a:ext cx="752765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venir preparado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respetar la hora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los que nos sirven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los co-alumnos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el grupo de WhatsApp</a:t>
            </a:r>
            <a:endParaRPr sz="4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Image result for respeto&quot;" id="130" name="Google Shape;130;p6"/>
          <p:cNvPicPr preferRelativeResize="0"/>
          <p:nvPr/>
        </p:nvPicPr>
        <p:blipFill rotWithShape="1">
          <a:blip r:embed="rId4">
            <a:alphaModFix/>
          </a:blip>
          <a:srcRect b="36396" l="0" r="0" t="11683"/>
          <a:stretch/>
        </p:blipFill>
        <p:spPr>
          <a:xfrm rot="-5400000">
            <a:off x="-623821" y="2365634"/>
            <a:ext cx="5215075" cy="169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6</a:t>
            </a:r>
            <a:endParaRPr/>
          </a:p>
        </p:txBody>
      </p:sp>
      <p:cxnSp>
        <p:nvCxnSpPr>
          <p:cNvPr id="132" name="Google Shape;132;p6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paso&quot;"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905" y="617537"/>
            <a:ext cx="10771088" cy="290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2442957" y="4178484"/>
            <a:ext cx="720298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8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10-15 Minutos</a:t>
            </a:r>
            <a:endParaRPr sz="88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7</a:t>
            </a:r>
            <a:endParaRPr/>
          </a:p>
        </p:txBody>
      </p:sp>
      <p:cxnSp>
        <p:nvCxnSpPr>
          <p:cNvPr id="141" name="Google Shape;141;p7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1114873" y="867864"/>
            <a:ext cx="101073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Muchas iglesias </a:t>
            </a:r>
            <a:endParaRPr sz="4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evangélicas o pentecostales </a:t>
            </a:r>
            <a:endParaRPr sz="4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enseñan y promueven un </a:t>
            </a:r>
            <a:endParaRPr sz="4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"Evangelio de la Prosperidad". ¿Qué es?</a:t>
            </a:r>
            <a:endParaRPr sz="48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114873" y="4420476"/>
            <a:ext cx="9944788" cy="6463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360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8</a:t>
            </a:r>
            <a:endParaRPr/>
          </a:p>
        </p:txBody>
      </p:sp>
      <p:cxnSp>
        <p:nvCxnSpPr>
          <p:cNvPr id="150" name="Google Shape;150;p8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1042307" y="369518"/>
            <a:ext cx="1010738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Muchas iglesias evangélicas o pentecostales enseñan y promueven un "Evangelio de la Prosperidad". ¿Qué es?</a:t>
            </a:r>
            <a:endParaRPr sz="32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1291075" y="2139600"/>
            <a:ext cx="97872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El evangelio de la prosperidad se basa en la idea de que a través de ciertas maneras de pensar, hablar o actuar podemos asegurarnos una vida próspera y la respuesta de Dios a nuestras oraciones.</a:t>
            </a:r>
            <a:endParaRPr sz="40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9</a:t>
            </a:r>
            <a:endParaRPr/>
          </a:p>
        </p:txBody>
      </p:sp>
      <p:cxnSp>
        <p:nvCxnSpPr>
          <p:cNvPr id="159" name="Google Shape;159;p9"/>
          <p:cNvCxnSpPr/>
          <p:nvPr/>
        </p:nvCxnSpPr>
        <p:spPr>
          <a:xfrm flipH="1" rot="10800000">
            <a:off x="2167003" y="6488108"/>
            <a:ext cx="8214126" cy="374"/>
          </a:xfrm>
          <a:prstGeom prst="straightConnector1">
            <a:avLst/>
          </a:prstGeom>
          <a:noFill/>
          <a:ln cap="flat" cmpd="sng" w="38100">
            <a:solidFill>
              <a:srgbClr val="01844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7" ma:contentTypeDescription="Create a new document." ma:contentTypeScope="" ma:versionID="805726ce11083706badc354d2db9a040">
  <xsd:schema xmlns:xsd="http://www.w3.org/2001/XMLSchema" xmlns:xs="http://www.w3.org/2001/XMLSchema" xmlns:p="http://schemas.microsoft.com/office/2006/metadata/properties" xmlns:ns2="d9dd568f-92e7-4aa1-8e50-87aa9ffea924" xmlns:ns3="c29a6dd2-512b-4752-8473-975d37cb7242" xmlns:ns4="9d1aa794-ada9-4a3e-9c2a-189f245fcbb8" targetNamespace="http://schemas.microsoft.com/office/2006/metadata/properties" ma:root="true" ma:fieldsID="dee99962399dcc73dd033c2929dc3ebc" ns2:_="" ns3:_="" ns4:_="">
    <xsd:import namespace="d9dd568f-92e7-4aa1-8e50-87aa9ffea924"/>
    <xsd:import namespace="c29a6dd2-512b-4752-8473-975d37cb7242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dexed="true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f0a306a-6d12-4594-8815-428c8502944f}" ma:internalName="TaxCatchAll" ma:showField="CatchAllData" ma:web="c29a6dd2-512b-4752-8473-975d37cb72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_x0023_ xmlns="d9dd568f-92e7-4aa1-8e50-87aa9ffea924" xsi:nil="true"/>
    <lcf76f155ced4ddcb4097134ff3c332f xmlns="d9dd568f-92e7-4aa1-8e50-87aa9ffea924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Props1.xml><?xml version="1.0" encoding="utf-8"?>
<ds:datastoreItem xmlns:ds="http://schemas.openxmlformats.org/officeDocument/2006/customXml" ds:itemID="{A5A1AD04-1626-41C3-939A-8090E2440295}"/>
</file>

<file path=customXml/itemProps2.xml><?xml version="1.0" encoding="utf-8"?>
<ds:datastoreItem xmlns:ds="http://schemas.openxmlformats.org/officeDocument/2006/customXml" ds:itemID="{49FE5D54-CEC4-4CBA-923F-BE6F3AB39908}"/>
</file>

<file path=customXml/itemProps3.xml><?xml version="1.0" encoding="utf-8"?>
<ds:datastoreItem xmlns:ds="http://schemas.openxmlformats.org/officeDocument/2006/customXml" ds:itemID="{CA0C15A4-D42F-449C-A840-E3A929260A8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 Leyrer</dc:creator>
  <dcterms:created xsi:type="dcterms:W3CDTF">2019-11-25T17:14:25Z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  <property fmtid="{D5CDD505-2E9C-101B-9397-08002B2CF9AE}" pid="3" name="MediaServiceImageTags">
    <vt:lpwstr/>
  </property>
</Properties>
</file>