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UFX3zXWAgzL7WNVHvWiQjK5zc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50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cademiacristo.com/Biblioteca-Teologica/Efesios-La-Gracia-Maravillos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Recuérdales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facilitar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de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Lucas 18:9-14.</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pequeño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fariseo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dentro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quiere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nada que </a:t>
            </a:r>
            <a:r>
              <a:rPr lang="en-US" dirty="0" err="1">
                <a:solidFill>
                  <a:schemeClr val="dk1"/>
                </a:solidFill>
                <a:latin typeface="Calibri"/>
                <a:ea typeface="Calibri"/>
                <a:cs typeface="Calibri"/>
                <a:sym typeface="Calibri"/>
              </a:rPr>
              <a:t>ver</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video </a:t>
            </a:r>
            <a:r>
              <a:rPr lang="en-US" dirty="0" err="1">
                <a:solidFill>
                  <a:schemeClr val="dk1"/>
                </a:solidFill>
                <a:latin typeface="Calibri"/>
                <a:ea typeface="Calibri"/>
                <a:cs typeface="Calibri"/>
                <a:sym typeface="Calibri"/>
              </a:rPr>
              <a:t>concluyó</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contestarías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basándote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Biblia? </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plan de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misericordioso</a:t>
            </a:r>
            <a:r>
              <a:rPr lang="en-US" dirty="0">
                <a:solidFill>
                  <a:schemeClr val="dk1"/>
                </a:solidFill>
                <a:latin typeface="Calibri"/>
                <a:ea typeface="Calibri"/>
                <a:cs typeface="Calibri"/>
                <a:sym typeface="Calibri"/>
              </a:rPr>
              <a:t> de Dios?</a:t>
            </a:r>
            <a:endParaRPr dirty="0">
              <a:solidFill>
                <a:schemeClr val="dk1"/>
              </a:solidFill>
              <a:latin typeface="Calibri"/>
              <a:ea typeface="Calibri"/>
              <a:cs typeface="Calibri"/>
              <a:sym typeface="Calibri"/>
            </a:endParaRPr>
          </a:p>
          <a:p>
            <a:pPr marL="1371600" lvl="2" indent="-255269" algn="l" rtl="0">
              <a:lnSpc>
                <a:spcPct val="107916"/>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resultado</a:t>
            </a:r>
            <a:r>
              <a:rPr lang="en-US" dirty="0">
                <a:solidFill>
                  <a:schemeClr val="dk1"/>
                </a:solidFill>
                <a:latin typeface="Calibri"/>
                <a:ea typeface="Calibri"/>
                <a:cs typeface="Calibri"/>
                <a:sym typeface="Calibri"/>
              </a:rPr>
              <a:t> de Dios al </a:t>
            </a:r>
            <a:r>
              <a:rPr lang="en-US" dirty="0" err="1">
                <a:solidFill>
                  <a:schemeClr val="dk1"/>
                </a:solidFill>
                <a:latin typeface="Calibri"/>
                <a:ea typeface="Calibri"/>
                <a:cs typeface="Calibri"/>
                <a:sym typeface="Calibri"/>
              </a:rPr>
              <a:t>mostrarnos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¿Es </a:t>
            </a:r>
            <a:r>
              <a:rPr lang="en-US" dirty="0" err="1">
                <a:solidFill>
                  <a:schemeClr val="dk1"/>
                </a:solidFill>
                <a:latin typeface="Calibri"/>
                <a:ea typeface="Calibri"/>
                <a:cs typeface="Calibri"/>
                <a:sym typeface="Calibri"/>
              </a:rPr>
              <a:t>mejor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dos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cuatro?</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5a7b388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enseñas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dedica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adicional</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ideas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Haz </a:t>
            </a:r>
            <a:r>
              <a:rPr lang="en-US" dirty="0" err="1">
                <a:solidFill>
                  <a:schemeClr val="dk1"/>
                </a:solidFill>
                <a:latin typeface="Calibri"/>
                <a:ea typeface="Calibri"/>
                <a:cs typeface="Calibri"/>
                <a:sym typeface="Calibri"/>
              </a:rPr>
              <a:t>referencia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consejos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sea </a:t>
            </a:r>
            <a:r>
              <a:rPr lang="en-US" dirty="0" err="1">
                <a:solidFill>
                  <a:schemeClr val="dk1"/>
                </a:solidFill>
                <a:latin typeface="Calibri"/>
                <a:ea typeface="Calibri"/>
                <a:cs typeface="Calibri"/>
                <a:sym typeface="Calibri"/>
              </a:rPr>
              <a:t>pertinente</a:t>
            </a:r>
            <a:r>
              <a:rPr lang="en-US" dirty="0">
                <a:solidFill>
                  <a:schemeClr val="dk1"/>
                </a:solidFill>
                <a:latin typeface="Calibri"/>
                <a:ea typeface="Calibri"/>
                <a:cs typeface="Calibri"/>
                <a:sym typeface="Calibri"/>
              </a:rPr>
              <a:t>. Si </a:t>
            </a:r>
            <a:r>
              <a:rPr lang="en-US" dirty="0" err="1">
                <a:solidFill>
                  <a:schemeClr val="dk1"/>
                </a:solidFill>
                <a:latin typeface="Calibri"/>
                <a:ea typeface="Calibri"/>
                <a:cs typeface="Calibri"/>
                <a:sym typeface="Calibri"/>
              </a:rPr>
              <a:t>surgen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contéstalas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continuación</a:t>
            </a:r>
            <a:r>
              <a:rPr lang="en-US" dirty="0">
                <a:solidFill>
                  <a:schemeClr val="dk1"/>
                </a:solidFill>
                <a:latin typeface="Calibri"/>
                <a:ea typeface="Calibri"/>
                <a:cs typeface="Calibri"/>
                <a:sym typeface="Calibri"/>
              </a:rPr>
              <a:t>, hay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sugerencias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trabajando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9" name="Google Shape;169;g2b5a7b388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82446946a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Captar: Fíjate que otra vez estamos hablando sobre un tipo de persona que se menciona con frecuencia en los evangelios. En la primera lección hablamos sobre el fariseo. En esta lección hablaremos sobre el recaudador de impuestos. Es muy difícil entender esta segunda historia sin comprender cómo se veían los fariseos a sí mismos y cómo veían las personas a los recaudadores de impuestos. Y aún más (como recalca el video), cómo veía la gente a los fariseos. Habían quedado atónitos porque el fariseo se fue a casa sin ser declarado justo.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77" name="Google Shape;177;g2682446946a_0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82446946a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Puedes preguntarle al grupo: ¿Qué preguntas tienen sobre esta historia? ¿Qué preguntas podrían tener sus estudiantes sobre esta historia? Usando tus propias palabras, resalta el versículo nueve. También recuerda el punto clave del video: el recaudador de impuestos no merecía irse a casa justificado. En sus propias palabras, él era culpable.</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185" name="Google Shape;185;g2682446946a_0_2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en cuenta: La cuarta pregunta muchas veces se malinterpreta. A veces los alumnos quieren hablar sobre el año en que sucedió el evento. Lo más importante es el contexto de la historia. En esta historia podría valer la pena mostrarles a los alumnos cuándo Jesús contó esta historia. El "cuándo" aquí es "cuando Jesús hablaba con personas que se consideraban justas". Esta es una historia sencilla. Tener en cuenta todos los detalles va a ser fácil. También es un concepto muy importante, así que anima a los alumnos a que aprovechen todas las oportunidades para mostrar cómo brilla la gracia de Dios. Puedes preguntarles: ¿En qué preguntas de las siete puedes tú, como instructor, aprovechar la oportunidad para enfatizar la gracia de Dios?</a:t>
            </a:r>
            <a:r>
              <a:rPr lang="en-US" i="1">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None/>
            </a:pPr>
            <a:endParaRPr>
              <a:solidFill>
                <a:schemeClr val="dk1"/>
              </a:solidFill>
              <a:latin typeface="Calibri"/>
              <a:ea typeface="Calibri"/>
              <a:cs typeface="Calibri"/>
              <a:sym typeface="Calibri"/>
            </a:endParaRPr>
          </a:p>
        </p:txBody>
      </p:sp>
      <p:sp>
        <p:nvSpPr>
          <p:cNvPr id="193" name="Google Shape;193;g2ae502832d3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82446946a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Consolidar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sección</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deben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enfatizar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tercera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acerca</a:t>
            </a:r>
            <a:r>
              <a:rPr lang="en-US" dirty="0">
                <a:solidFill>
                  <a:schemeClr val="dk1"/>
                </a:solidFill>
                <a:latin typeface="Calibri"/>
                <a:ea typeface="Calibri"/>
                <a:cs typeface="Calibri"/>
                <a:sym typeface="Calibri"/>
              </a:rPr>
              <a:t> del amor de Dios). Deben </a:t>
            </a:r>
            <a:r>
              <a:rPr lang="en-US" dirty="0" err="1">
                <a:solidFill>
                  <a:schemeClr val="dk1"/>
                </a:solidFill>
                <a:latin typeface="Calibri"/>
                <a:ea typeface="Calibri"/>
                <a:cs typeface="Calibri"/>
                <a:sym typeface="Calibri"/>
              </a:rPr>
              <a:t>mencionar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específicamente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mencionado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previamente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segunda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acerca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confesar</a:t>
            </a:r>
            <a:r>
              <a:rPr lang="en-US" dirty="0">
                <a:solidFill>
                  <a:schemeClr val="dk1"/>
                </a:solidFill>
                <a:latin typeface="Calibri"/>
                <a:ea typeface="Calibri"/>
                <a:cs typeface="Calibri"/>
                <a:sym typeface="Calibri"/>
              </a:rPr>
              <a:t>) y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estudio</a:t>
            </a:r>
            <a:r>
              <a:rPr lang="en-US" dirty="0">
                <a:solidFill>
                  <a:schemeClr val="dk1"/>
                </a:solidFill>
                <a:latin typeface="Calibri"/>
                <a:ea typeface="Calibri"/>
                <a:cs typeface="Calibri"/>
                <a:sym typeface="Calibri"/>
              </a:rPr>
              <a:t> del primer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 clave. </a:t>
            </a:r>
            <a:r>
              <a:rPr lang="en-US" dirty="0" err="1">
                <a:solidFill>
                  <a:schemeClr val="dk1"/>
                </a:solidFill>
                <a:latin typeface="Calibri"/>
                <a:ea typeface="Calibri"/>
                <a:cs typeface="Calibri"/>
                <a:sym typeface="Calibri"/>
              </a:rPr>
              <a:t>Además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vinculen</a:t>
            </a:r>
            <a:r>
              <a:rPr lang="en-US" dirty="0">
                <a:solidFill>
                  <a:schemeClr val="dk1"/>
                </a:solidFill>
                <a:latin typeface="Calibri"/>
                <a:ea typeface="Calibri"/>
                <a:cs typeface="Calibri"/>
                <a:sym typeface="Calibri"/>
              </a:rPr>
              <a:t> ese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causa: la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salvadora</a:t>
            </a:r>
            <a:r>
              <a:rPr lang="en-US" dirty="0">
                <a:solidFill>
                  <a:schemeClr val="dk1"/>
                </a:solidFill>
                <a:latin typeface="Calibri"/>
                <a:ea typeface="Calibri"/>
                <a:cs typeface="Calibri"/>
                <a:sym typeface="Calibri"/>
              </a:rPr>
              <a:t> de Cristo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Asegúrense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mostrar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amor </a:t>
            </a:r>
            <a:r>
              <a:rPr lang="en-US" dirty="0" err="1">
                <a:solidFill>
                  <a:schemeClr val="dk1"/>
                </a:solidFill>
                <a:latin typeface="Calibri"/>
                <a:ea typeface="Calibri"/>
                <a:cs typeface="Calibri"/>
                <a:sym typeface="Calibri"/>
              </a:rPr>
              <a:t>inmerecido</a:t>
            </a:r>
            <a:r>
              <a:rPr lang="en-US" dirty="0">
                <a:solidFill>
                  <a:schemeClr val="dk1"/>
                </a:solidFill>
                <a:latin typeface="Calibri"/>
                <a:ea typeface="Calibri"/>
                <a:cs typeface="Calibri"/>
                <a:sym typeface="Calibri"/>
              </a:rPr>
              <a:t> no es solo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recaudador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impuestos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también para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Dios es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trabaja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Recuerden</a:t>
            </a:r>
            <a:r>
              <a:rPr lang="en-US" dirty="0">
                <a:solidFill>
                  <a:schemeClr val="dk1"/>
                </a:solidFill>
                <a:latin typeface="Calibri"/>
                <a:ea typeface="Calibri"/>
                <a:cs typeface="Calibri"/>
                <a:sym typeface="Calibri"/>
              </a:rPr>
              <a:t> que con la </a:t>
            </a:r>
            <a:r>
              <a:rPr lang="en-US" dirty="0" err="1">
                <a:solidFill>
                  <a:schemeClr val="dk1"/>
                </a:solidFill>
                <a:latin typeface="Calibri"/>
                <a:ea typeface="Calibri"/>
                <a:cs typeface="Calibri"/>
                <a:sym typeface="Calibri"/>
              </a:rPr>
              <a:t>quinta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piensen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personas y </a:t>
            </a:r>
            <a:r>
              <a:rPr lang="en-US" dirty="0" err="1">
                <a:solidFill>
                  <a:schemeClr val="dk1"/>
                </a:solidFill>
                <a:latin typeface="Calibri"/>
                <a:ea typeface="Calibri"/>
                <a:cs typeface="Calibri"/>
                <a:sym typeface="Calibri"/>
              </a:rPr>
              <a:t>circunstancias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específicas</a:t>
            </a:r>
            <a:r>
              <a:rPr lang="en-US" dirty="0">
                <a:solidFill>
                  <a:schemeClr val="dk1"/>
                </a:solidFill>
                <a:latin typeface="Calibri"/>
                <a:ea typeface="Calibri"/>
                <a:cs typeface="Calibri"/>
                <a:sym typeface="Calibri"/>
              </a:rPr>
              <a:t> y no solo que </a:t>
            </a:r>
            <a:r>
              <a:rPr lang="en-US" dirty="0" err="1">
                <a:solidFill>
                  <a:schemeClr val="dk1"/>
                </a:solidFill>
                <a:latin typeface="Calibri"/>
                <a:ea typeface="Calibri"/>
                <a:cs typeface="Calibri"/>
                <a:sym typeface="Calibri"/>
              </a:rPr>
              <a:t>contesten</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personas". ¿De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maneras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maestro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resaltar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significado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sección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01" name="Google Shape;201;g2682446946a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82446946a_0_4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GRACIA: Deja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respondan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últimas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sugerir</a:t>
            </a:r>
            <a:r>
              <a:rPr lang="en-US" dirty="0">
                <a:solidFill>
                  <a:schemeClr val="dk1"/>
                </a:solidFill>
                <a:latin typeface="Calibri"/>
                <a:ea typeface="Calibri"/>
                <a:cs typeface="Calibri"/>
                <a:sym typeface="Calibri"/>
              </a:rPr>
              <a:t>: "Como no se </a:t>
            </a:r>
            <a:r>
              <a:rPr lang="en-US" dirty="0" err="1">
                <a:solidFill>
                  <a:schemeClr val="dk1"/>
                </a:solidFill>
                <a:latin typeface="Calibri"/>
                <a:ea typeface="Calibri"/>
                <a:cs typeface="Calibri"/>
                <a:sym typeface="Calibri"/>
              </a:rPr>
              <a:t>menciona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específicamente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salvos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incluir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lectura</a:t>
            </a:r>
            <a:r>
              <a:rPr lang="en-US" dirty="0">
                <a:solidFill>
                  <a:schemeClr val="dk1"/>
                </a:solidFill>
                <a:latin typeface="Calibri"/>
                <a:ea typeface="Calibri"/>
                <a:cs typeface="Calibri"/>
                <a:sym typeface="Calibri"/>
              </a:rPr>
              <a:t> de Romanos 8:1 al </a:t>
            </a:r>
            <a:r>
              <a:rPr lang="en-US" dirty="0" err="1">
                <a:solidFill>
                  <a:schemeClr val="dk1"/>
                </a:solidFill>
                <a:latin typeface="Calibri"/>
                <a:ea typeface="Calibri"/>
                <a:cs typeface="Calibri"/>
                <a:sym typeface="Calibri"/>
              </a:rPr>
              <a:t>repasar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últimas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hará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énfasis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declarado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inocentes</a:t>
            </a:r>
            <a:r>
              <a:rPr lang="en-US" dirty="0">
                <a:solidFill>
                  <a:schemeClr val="dk1"/>
                </a:solidFill>
                <a:latin typeface="Calibri"/>
                <a:ea typeface="Calibri"/>
                <a:cs typeface="Calibri"/>
                <a:sym typeface="Calibri"/>
              </a:rPr>
              <a:t>, o no </a:t>
            </a:r>
            <a:r>
              <a:rPr lang="en-US" dirty="0" err="1">
                <a:solidFill>
                  <a:schemeClr val="dk1"/>
                </a:solidFill>
                <a:latin typeface="Calibri"/>
                <a:ea typeface="Calibri"/>
                <a:cs typeface="Calibri"/>
                <a:sym typeface="Calibri"/>
              </a:rPr>
              <a:t>culpables</a:t>
            </a:r>
            <a:r>
              <a:rPr lang="en-US" dirty="0">
                <a:solidFill>
                  <a:schemeClr val="dk1"/>
                </a:solidFill>
                <a:latin typeface="Calibri"/>
                <a:ea typeface="Calibri"/>
                <a:cs typeface="Calibri"/>
                <a:sym typeface="Calibri"/>
              </a:rPr>
              <a:t>. Ese </a:t>
            </a:r>
            <a:r>
              <a:rPr lang="en-US" dirty="0" err="1">
                <a:solidFill>
                  <a:schemeClr val="dk1"/>
                </a:solidFill>
                <a:latin typeface="Calibri"/>
                <a:ea typeface="Calibri"/>
                <a:cs typeface="Calibri"/>
                <a:sym typeface="Calibri"/>
              </a:rPr>
              <a:t>pasaje</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llevará</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concepto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unidos</a:t>
            </a:r>
            <a:r>
              <a:rPr lang="en-US" dirty="0">
                <a:solidFill>
                  <a:schemeClr val="dk1"/>
                </a:solidFill>
                <a:latin typeface="Calibri"/>
                <a:ea typeface="Calibri"/>
                <a:cs typeface="Calibri"/>
                <a:sym typeface="Calibri"/>
              </a:rPr>
              <a:t> a Cristo Jesús" son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Debemos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reconocer</a:t>
            </a:r>
            <a:r>
              <a:rPr lang="en-US" dirty="0">
                <a:solidFill>
                  <a:schemeClr val="dk1"/>
                </a:solidFill>
                <a:latin typeface="Calibri"/>
                <a:ea typeface="Calibri"/>
                <a:cs typeface="Calibri"/>
                <a:sym typeface="Calibri"/>
              </a:rPr>
              <a:t> ante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enseñándoles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concluir</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puntos claves para </a:t>
            </a:r>
            <a:r>
              <a:rPr lang="en-US" dirty="0" err="1">
                <a:solidFill>
                  <a:schemeClr val="dk1"/>
                </a:solidFill>
                <a:latin typeface="Calibri"/>
                <a:ea typeface="Calibri"/>
                <a:cs typeface="Calibri"/>
                <a:sym typeface="Calibri"/>
              </a:rPr>
              <a:t>recordar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compartes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 </a:t>
            </a:r>
            <a:r>
              <a:rPr lang="en-US" i="1" dirty="0" err="1">
                <a:solidFill>
                  <a:schemeClr val="dk1"/>
                </a:solidFill>
                <a:latin typeface="Calibri"/>
                <a:ea typeface="Calibri"/>
                <a:cs typeface="Calibri"/>
                <a:sym typeface="Calibri"/>
              </a:rPr>
              <a:t>Puede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haber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diferentes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respuestas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pero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asegúrate</a:t>
            </a:r>
            <a:r>
              <a:rPr lang="en-US" i="1" dirty="0">
                <a:solidFill>
                  <a:schemeClr val="dk1"/>
                </a:solidFill>
                <a:latin typeface="Calibri"/>
                <a:ea typeface="Calibri"/>
                <a:cs typeface="Calibri"/>
                <a:sym typeface="Calibri"/>
              </a:rPr>
              <a:t> de que las </a:t>
            </a:r>
            <a:r>
              <a:rPr lang="en-US" i="1" dirty="0" err="1">
                <a:solidFill>
                  <a:schemeClr val="dk1"/>
                </a:solidFill>
                <a:latin typeface="Calibri"/>
                <a:ea typeface="Calibri"/>
                <a:cs typeface="Calibri"/>
                <a:sym typeface="Calibri"/>
              </a:rPr>
              <a:t>respuestas</a:t>
            </a:r>
            <a:r>
              <a:rPr lang="en-US" i="1" dirty="0">
                <a:solidFill>
                  <a:schemeClr val="dk1"/>
                </a:solidFill>
                <a:latin typeface="Calibri"/>
                <a:ea typeface="Calibri"/>
                <a:cs typeface="Calibri"/>
                <a:sym typeface="Calibri"/>
              </a:rPr>
              <a:t> se </a:t>
            </a:r>
            <a:r>
              <a:rPr lang="en-US" i="1" dirty="0" err="1">
                <a:solidFill>
                  <a:schemeClr val="dk1"/>
                </a:solidFill>
                <a:latin typeface="Calibri"/>
                <a:ea typeface="Calibri"/>
                <a:cs typeface="Calibri"/>
                <a:sym typeface="Calibri"/>
              </a:rPr>
              <a:t>centren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verdad</a:t>
            </a:r>
            <a:r>
              <a:rPr lang="en-US" i="1" dirty="0">
                <a:solidFill>
                  <a:schemeClr val="dk1"/>
                </a:solidFill>
                <a:latin typeface="Calibri"/>
                <a:ea typeface="Calibri"/>
                <a:cs typeface="Calibri"/>
                <a:sym typeface="Calibri"/>
              </a:rPr>
              <a:t> de que </a:t>
            </a:r>
            <a:r>
              <a:rPr lang="en-US" i="1" dirty="0" err="1">
                <a:solidFill>
                  <a:schemeClr val="dk1"/>
                </a:solidFill>
                <a:latin typeface="Calibri"/>
                <a:ea typeface="Calibri"/>
                <a:cs typeface="Calibri"/>
                <a:sym typeface="Calibri"/>
              </a:rPr>
              <a:t>somos</a:t>
            </a:r>
            <a:r>
              <a:rPr lang="en-US" i="1" dirty="0">
                <a:solidFill>
                  <a:schemeClr val="dk1"/>
                </a:solidFill>
                <a:latin typeface="Calibri"/>
                <a:ea typeface="Calibri"/>
                <a:cs typeface="Calibri"/>
                <a:sym typeface="Calibri"/>
              </a:rPr>
              <a:t> salvos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gracia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el</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perdón</a:t>
            </a:r>
            <a:r>
              <a:rPr lang="en-US" i="1" dirty="0">
                <a:solidFill>
                  <a:schemeClr val="dk1"/>
                </a:solidFill>
                <a:latin typeface="Calibri"/>
                <a:ea typeface="Calibri"/>
                <a:cs typeface="Calibri"/>
                <a:sym typeface="Calibri"/>
              </a:rPr>
              <a:t> es un regalo </a:t>
            </a:r>
            <a:r>
              <a:rPr lang="en-US" i="1" dirty="0" err="1">
                <a:solidFill>
                  <a:schemeClr val="dk1"/>
                </a:solidFill>
                <a:latin typeface="Calibri"/>
                <a:ea typeface="Calibri"/>
                <a:cs typeface="Calibri"/>
                <a:sym typeface="Calibri"/>
              </a:rPr>
              <a:t>gratuito</a:t>
            </a:r>
            <a:r>
              <a:rPr lang="en-US" i="1" dirty="0">
                <a:solidFill>
                  <a:schemeClr val="dk1"/>
                </a:solidFill>
                <a:latin typeface="Calibri"/>
                <a:ea typeface="Calibri"/>
                <a:cs typeface="Calibri"/>
                <a:sym typeface="Calibri"/>
              </a:rPr>
              <a:t> de Dios para </a:t>
            </a:r>
            <a:r>
              <a:rPr lang="en-US" i="1" dirty="0" err="1">
                <a:solidFill>
                  <a:schemeClr val="dk1"/>
                </a:solidFill>
                <a:latin typeface="Calibri"/>
                <a:ea typeface="Calibri"/>
                <a:cs typeface="Calibri"/>
                <a:sym typeface="Calibri"/>
              </a:rPr>
              <a:t>quienes</a:t>
            </a:r>
            <a:r>
              <a:rPr lang="en-US" i="1" dirty="0">
                <a:solidFill>
                  <a:schemeClr val="dk1"/>
                </a:solidFill>
                <a:latin typeface="Calibri"/>
                <a:ea typeface="Calibri"/>
                <a:cs typeface="Calibri"/>
                <a:sym typeface="Calibri"/>
              </a:rPr>
              <a:t> no lo </a:t>
            </a:r>
            <a:r>
              <a:rPr lang="en-US" i="1" dirty="0" err="1">
                <a:solidFill>
                  <a:schemeClr val="dk1"/>
                </a:solidFill>
                <a:latin typeface="Calibri"/>
                <a:ea typeface="Calibri"/>
                <a:cs typeface="Calibri"/>
                <a:sym typeface="Calibri"/>
              </a:rPr>
              <a:t>merecen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absoluto</a:t>
            </a:r>
            <a:r>
              <a:rPr lang="en-US" i="1"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1" name="Google Shape;211;g2682446946a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82446946a_0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Juego de roles: cómo fomentar la participación de los estudiantes</a:t>
            </a:r>
            <a:endParaRPr i="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nuestra lección sobre la enseñanza, aprendimos que los estudiantes aprenden mejor cuando la clase es interactiva, es decir, cuando los estudiantes participan activamente en el aprendizaje. ¿Cómo pueden los maestros ayudarlos a hacerlo?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22" name="Google Shape;222;g2682446946a_0_2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82446946a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forma como el maestro puede alentar la participación de los estudiantes es permitiéndoles que hagan preguntas. Un maestro podría preguntarles a los estudiantes después de cada sección de la clase: ¿Qué preguntas tienen?</a:t>
            </a:r>
            <a:endParaRPr>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Otra forma como el maestro puede ayudar a los estudiantes a que sean activos es animándolos a que respondan las preguntas de la hoja del estudiante. A continuación, algunos consejos para hacerlo:</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Dales tiempo a tus alumnos para que piensen. El maestro se ha preparado para la clase y sabe la respuesta, pero los estudiantes están viéndola por primera vez. Permite que la digieran durante 10 o 20 segundos. El silencio puede parecer incómodo, pero los animará a participar.</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Reformula la pregunta. Si los estudiantes tienen problemas para encontrar la respuesta, trata de hacer la pregunta con palabras diferentes y más simples. Por ejemplo: La pregunta "¿Qué pediré que Dios obre en mí para poner en práctica esta palabra de Dios?" podría reformularse: "¿Qué podemos hacer para agradecerle a Dios, según esta historia?". </a:t>
            </a:r>
            <a:endParaRPr>
              <a:solidFill>
                <a:schemeClr val="dk1"/>
              </a:solidFill>
              <a:latin typeface="Calibri"/>
              <a:ea typeface="Calibri"/>
              <a:cs typeface="Calibri"/>
              <a:sym typeface="Calibri"/>
            </a:endParaRPr>
          </a:p>
          <a:p>
            <a:pPr marL="1828800" lvl="3" indent="-298450" algn="l" rtl="0">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Ayúdalos a que encuentren la respuesta. Si los estudiantes tienen problemas para encontrar la respuesta, puedes darles una pista. Por ejemplo, diles qué versículo de la historia contiene la respuesta a la pregunta.</a:t>
            </a:r>
            <a:endParaRPr>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Divide a los estudiantes en grupos pequeños. Pídeles que se turnen para interpretar al maestro, haciendo la siguiente pregunta (u otra) de la lección de hoy: ¿Cuál fue el plan de salvación misericordioso de Dios? El resto del grupo interpreta a los estudiantes reticentes a responder y se le da al "maestro" la oportunidad de practicar el fomento de la participación.</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31" name="Google Shape;231;g2682446946a_0_3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82446946a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Menciona lo siguiente [en pantalla]: El proyecto final, la importancia de ver el video especialmente para estas lecciones y el día y la hora de la siguiente clase. </a:t>
            </a:r>
            <a:endParaRPr b="1">
              <a:solidFill>
                <a:schemeClr val="dk1"/>
              </a:solidFill>
              <a:latin typeface="Calibri"/>
              <a:ea typeface="Calibri"/>
              <a:cs typeface="Calibri"/>
              <a:sym typeface="Calibri"/>
            </a:endParaRPr>
          </a:p>
        </p:txBody>
      </p:sp>
      <p:sp>
        <p:nvSpPr>
          <p:cNvPr id="240" name="Google Shape;240;g2682446946a_0_3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82446946a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Nota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Hay que </a:t>
            </a:r>
            <a:r>
              <a:rPr lang="en-US" dirty="0" err="1">
                <a:solidFill>
                  <a:schemeClr val="dk1"/>
                </a:solidFill>
                <a:latin typeface="Calibri"/>
                <a:ea typeface="Calibri"/>
                <a:cs typeface="Calibri"/>
                <a:sym typeface="Calibri"/>
              </a:rPr>
              <a:t>empezar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a:t>
            </a:r>
            <a:r>
              <a:rPr lang="en-US" dirty="0" err="1">
                <a:solidFill>
                  <a:schemeClr val="dk1"/>
                </a:solidFill>
                <a:latin typeface="Calibri"/>
                <a:ea typeface="Calibri"/>
                <a:cs typeface="Calibri"/>
                <a:sym typeface="Calibri"/>
              </a:rPr>
              <a:t>desde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agendando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menos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sesión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Nota al maestro: </a:t>
            </a:r>
            <a:r>
              <a:rPr lang="en-US" dirty="0" err="1">
                <a:solidFill>
                  <a:schemeClr val="dk1"/>
                </a:solidFill>
                <a:latin typeface="Calibri"/>
                <a:ea typeface="Calibri"/>
                <a:cs typeface="Calibri"/>
                <a:sym typeface="Calibri"/>
              </a:rPr>
              <a:t>Comuníquese</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consejeros</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sepan</a:t>
            </a:r>
            <a:r>
              <a:rPr lang="en-US" dirty="0">
                <a:solidFill>
                  <a:schemeClr val="dk1"/>
                </a:solidFill>
                <a:latin typeface="Calibri"/>
                <a:ea typeface="Calibri"/>
                <a:cs typeface="Calibri"/>
                <a:sym typeface="Calibri"/>
              </a:rPr>
              <a:t> que sus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van a </a:t>
            </a:r>
            <a:r>
              <a:rPr lang="en-US" dirty="0" err="1">
                <a:solidFill>
                  <a:schemeClr val="dk1"/>
                </a:solidFill>
                <a:latin typeface="Calibri"/>
                <a:ea typeface="Calibri"/>
                <a:cs typeface="Calibri"/>
                <a:sym typeface="Calibri"/>
              </a:rPr>
              <a:t>estar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trabajando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7916"/>
              </a:lnSpc>
              <a:spcBef>
                <a:spcPts val="1000"/>
              </a:spcBef>
              <a:spcAft>
                <a:spcPts val="1000"/>
              </a:spcAft>
              <a:buNone/>
            </a:pPr>
            <a:endParaRPr dirty="0">
              <a:solidFill>
                <a:schemeClr val="dk1"/>
              </a:solidFill>
              <a:latin typeface="Calibri"/>
              <a:ea typeface="Calibri"/>
              <a:cs typeface="Calibri"/>
              <a:sym typeface="Calibri"/>
            </a:endParaRPr>
          </a:p>
        </p:txBody>
      </p:sp>
      <p:sp>
        <p:nvSpPr>
          <p:cNvPr id="247" name="Google Shape;247;g2682446946a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57" name="Google Shape;257;g2b5a1eaf5a7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67" name="Google Shape;267;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75" name="Google Shape;275;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Pasajes adicionales que se pueden usar: </a:t>
            </a:r>
            <a:r>
              <a:rPr lang="en-US">
                <a:solidFill>
                  <a:schemeClr val="dk1"/>
                </a:solidFill>
                <a:latin typeface="Calibri"/>
                <a:ea typeface="Calibri"/>
                <a:cs typeface="Calibri"/>
                <a:sym typeface="Calibri"/>
              </a:rPr>
              <a:t>Obviamente hay muchísimos pasajes que se pueden usar, que no se mencionan en esta lección. Aquí tenemos algunos pasajes adicionales acerca de la gracia para compartir con el grupo: 1 Timoteo 2:4, Ezequiel 33:11, 2 Pedro 3:9, Deuteronomio 23:5, Salmo 136:1-3, Efesios 2:4-9, Tito 3:3-5, Juan 3:16, Efesios 1:6-7, 1 Juan 4:9-10, Gálatas 4:4-5, Hebreos 4:15, 1 Pedro 2:21-22, 1 Juan 3:5, Isaías 53, Romanos 4:25 y Romanos 5:8.</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800"/>
              </a:spcAft>
              <a:buClr>
                <a:schemeClr val="dk1"/>
              </a:buClr>
              <a:buSzPts val="1100"/>
              <a:buFont typeface="Calibri"/>
              <a:buAutoNum type="arabicPeriod"/>
            </a:pPr>
            <a:r>
              <a:rPr lang="en-US" b="1">
                <a:solidFill>
                  <a:schemeClr val="dk1"/>
                </a:solidFill>
                <a:latin typeface="Calibri"/>
                <a:ea typeface="Calibri"/>
                <a:cs typeface="Calibri"/>
                <a:sym typeface="Calibri"/>
              </a:rPr>
              <a:t>Recurso recomendado: </a:t>
            </a:r>
            <a:r>
              <a:rPr lang="en-US">
                <a:solidFill>
                  <a:schemeClr val="dk1"/>
                </a:solidFill>
                <a:latin typeface="Calibri"/>
                <a:ea typeface="Calibri"/>
                <a:cs typeface="Calibri"/>
                <a:sym typeface="Calibri"/>
              </a:rPr>
              <a:t>Una lectura recomendada para estudio de los instructores o para recomendarles a los alumnos es Efesios: La Gracia Maravillosa”: </a:t>
            </a:r>
            <a:r>
              <a:rPr lang="en-US">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a:solidFill>
                  <a:srgbClr val="0563C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https://www.academiacristo.com/Biblioteca-Teologica/Efesios-La-Gracia-Maravillosa</a:t>
            </a:r>
            <a:r>
              <a:rPr lang="en-US">
                <a:solidFill>
                  <a:srgbClr val="0563C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a:solidFill>
                  <a:srgbClr val="0563C1"/>
                </a:solidFill>
                <a:latin typeface="Calibri"/>
                <a:ea typeface="Calibri"/>
                <a:cs typeface="Calibri"/>
                <a:sym typeface="Calibri"/>
              </a:rPr>
              <a:t> </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283" name="Google Shape;283;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apertura</a:t>
            </a:r>
            <a:r>
              <a:rPr lang="en-US" b="1"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pide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bendiciones</a:t>
            </a:r>
            <a:r>
              <a:rPr lang="en-US" dirty="0">
                <a:solidFill>
                  <a:schemeClr val="dk1"/>
                </a:solidFill>
                <a:latin typeface="Calibri"/>
                <a:ea typeface="Calibri"/>
                <a:cs typeface="Calibri"/>
                <a:sym typeface="Calibri"/>
              </a:rPr>
              <a:t> de Dios, que se </a:t>
            </a:r>
            <a:r>
              <a:rPr lang="en-US" dirty="0" err="1">
                <a:solidFill>
                  <a:schemeClr val="dk1"/>
                </a:solidFill>
                <a:latin typeface="Calibri"/>
                <a:ea typeface="Calibri"/>
                <a:cs typeface="Calibri"/>
                <a:sym typeface="Calibri"/>
              </a:rPr>
              <a:t>enfoquen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concluye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saludos</a:t>
            </a:r>
            <a:r>
              <a:rPr lang="en-US" dirty="0">
                <a:solidFill>
                  <a:schemeClr val="dk1"/>
                </a:solidFill>
                <a:latin typeface="Calibri"/>
                <a:ea typeface="Calibri"/>
                <a:cs typeface="Calibri"/>
                <a:sym typeface="Calibri"/>
              </a:rPr>
              <a:t> y da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iniciada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usar la </a:t>
            </a:r>
            <a:r>
              <a:rPr lang="en-US" dirty="0" err="1">
                <a:solidFill>
                  <a:schemeClr val="dk1"/>
                </a:solidFill>
                <a:latin typeface="Calibri"/>
                <a:ea typeface="Calibri"/>
                <a:cs typeface="Calibri"/>
                <a:sym typeface="Calibri"/>
              </a:rPr>
              <a:t>oración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cobrador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impuestos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del día: </a:t>
            </a:r>
            <a:r>
              <a:rPr lang="en-US" i="1" dirty="0">
                <a:solidFill>
                  <a:schemeClr val="dk1"/>
                </a:solidFill>
                <a:latin typeface="Calibri"/>
                <a:ea typeface="Calibri"/>
                <a:cs typeface="Calibri"/>
                <a:sym typeface="Calibri"/>
              </a:rPr>
              <a:t>Dios, ten misericordia de </a:t>
            </a:r>
            <a:r>
              <a:rPr lang="en-US" i="1" dirty="0" err="1">
                <a:solidFill>
                  <a:schemeClr val="dk1"/>
                </a:solidFill>
                <a:latin typeface="Calibri"/>
                <a:ea typeface="Calibri"/>
                <a:cs typeface="Calibri"/>
                <a:sym typeface="Calibri"/>
              </a:rPr>
              <a:t>mí</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porque</a:t>
            </a:r>
            <a:r>
              <a:rPr lang="en-US" i="1" dirty="0">
                <a:solidFill>
                  <a:schemeClr val="dk1"/>
                </a:solidFill>
                <a:latin typeface="Calibri"/>
                <a:ea typeface="Calibri"/>
                <a:cs typeface="Calibri"/>
                <a:sym typeface="Calibri"/>
              </a:rPr>
              <a:t> soy un </a:t>
            </a:r>
            <a:r>
              <a:rPr lang="en-US" i="1" dirty="0" err="1">
                <a:solidFill>
                  <a:schemeClr val="dk1"/>
                </a:solidFill>
                <a:latin typeface="Calibri"/>
                <a:ea typeface="Calibri"/>
                <a:cs typeface="Calibri"/>
                <a:sym typeface="Calibri"/>
              </a:rPr>
              <a:t>pecador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Amén</a:t>
            </a:r>
            <a:r>
              <a:rPr lang="en-US" i="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0" lvl="0" indent="0" algn="l" rtl="0">
              <a:lnSpc>
                <a:spcPct val="100000"/>
              </a:lnSpc>
              <a:spcBef>
                <a:spcPts val="6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lvl="1" indent="-298450" algn="l" rtl="0">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Repasar la Lección #2, La Gracia, desde el punto de vista de un maestro.</a:t>
            </a:r>
            <a:endParaRPr b="1">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Discutir las ventajas y desventajas de enseñar este curso en dos clases o cuatro.</a:t>
            </a:r>
            <a:endParaRPr b="1">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Hacer un juego de roles sobre cómo los maestros pueden animar a los estudiantes a que participen.</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Repasar el video, la pregunta y presentar la lección.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 la primera pregunta que se envió en el grupo de WhatsApp: </a:t>
            </a:r>
            <a:r>
              <a:rPr lang="en-US" i="1">
                <a:solidFill>
                  <a:schemeClr val="dk1"/>
                </a:solidFill>
                <a:latin typeface="Calibri"/>
                <a:ea typeface="Calibri"/>
                <a:cs typeface="Calibri"/>
                <a:sym typeface="Calibri"/>
              </a:rPr>
              <a:t>¿Por qué el pequeño fariseo que todos tenemos dentro no quiere tener nada que ver con la gracia de Dios?</a:t>
            </a:r>
            <a:r>
              <a:rPr lang="en-US">
                <a:solidFill>
                  <a:schemeClr val="dk1"/>
                </a:solidFill>
                <a:latin typeface="Calibri"/>
                <a:ea typeface="Calibri"/>
                <a:cs typeface="Calibri"/>
                <a:sym typeface="Calibri"/>
              </a:rPr>
              <a:t> </a:t>
            </a:r>
            <a:endParaRPr i="1">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Dedica un tiempo para escuchar varias respuestas de los alumnos. </a:t>
            </a:r>
            <a:endParaRPr>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Termina con la siguiente conclusión (si esta respuesta no ha surgido ya de los alumnos): </a:t>
            </a:r>
            <a:r>
              <a:rPr lang="en-US" i="1">
                <a:solidFill>
                  <a:schemeClr val="dk1"/>
                </a:solidFill>
                <a:latin typeface="Calibri"/>
                <a:ea typeface="Calibri"/>
                <a:cs typeface="Calibri"/>
                <a:sym typeface="Calibri"/>
              </a:rPr>
              <a:t>Esa pregunta sirve como puente entre la lección anterior y esta. Una parte de nosotros piensa que somos lo suficientemente buenos para complacer a Dios con nuestras obras. El significado de la gracia es el amor inmerecido de Dios. El fariseo que hay dentro de nosotros no quiere admitir que el amor de Dios es verdadera y totalmente inmerecido. </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None/>
            </a:pPr>
            <a:endParaRPr b="1">
              <a:solidFill>
                <a:schemeClr val="dk1"/>
              </a:solidFill>
              <a:latin typeface="Calibri"/>
              <a:ea typeface="Calibri"/>
              <a:cs typeface="Calibri"/>
              <a:sym typeface="Calibri"/>
            </a:endParaRPr>
          </a:p>
        </p:txBody>
      </p:sp>
      <p:sp>
        <p:nvSpPr>
          <p:cNvPr id="143" name="Google Shape;14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826f97e8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mejor enseñar los cuatro conceptos en dos lecciones o en cuatro? </a:t>
            </a:r>
            <a:endParaRPr i="1">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bueno analizarlo. Cada estrategia tiene sus ventajas. </a:t>
            </a:r>
            <a:endParaRPr i="1">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desventaja de dictar el curso en dos sesiones es que cada sesión podría alargarse mucho. </a:t>
            </a:r>
            <a:endParaRPr i="1">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 ventaja de dictar el curso en dos sesiones puede ser que "el pecado" es seguido inmediatamente por "la gracia" y que "las obras" siguen a "la fe". Hacer que a la Ley dura del concepto 1 le siga la gracia del concepto 2 tiene ventajas. Y dado que las obras fluyen de la fe, esos conceptos también se agrupan naturalmente.</a:t>
            </a:r>
            <a:endParaRPr i="1">
              <a:solidFill>
                <a:schemeClr val="dk1"/>
              </a:solidFill>
              <a:latin typeface="Calibri"/>
              <a:ea typeface="Calibri"/>
              <a:cs typeface="Calibri"/>
              <a:sym typeface="Calibri"/>
            </a:endParaRPr>
          </a:p>
          <a:p>
            <a:pPr marL="1371600" lvl="2"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vas a intentar dictar los cuatro conceptos en dos clases, necesitarás por lo menos dos horas para cada sesión (una hora por concepto).</a:t>
            </a:r>
            <a:endParaRPr>
              <a:solidFill>
                <a:schemeClr val="dk1"/>
              </a:solidFill>
              <a:latin typeface="Calibri"/>
              <a:ea typeface="Calibri"/>
              <a:cs typeface="Calibri"/>
              <a:sym typeface="Calibri"/>
            </a:endParaRPr>
          </a:p>
          <a:p>
            <a:pPr marL="0" lvl="0" indent="0" algn="l" rtl="0">
              <a:lnSpc>
                <a:spcPct val="107916"/>
              </a:lnSpc>
              <a:spcBef>
                <a:spcPts val="1000"/>
              </a:spcBef>
              <a:spcAft>
                <a:spcPts val="1000"/>
              </a:spcAft>
              <a:buNone/>
            </a:pPr>
            <a:endParaRPr b="1">
              <a:solidFill>
                <a:schemeClr val="dk1"/>
              </a:solidFill>
              <a:latin typeface="Calibri"/>
              <a:ea typeface="Calibri"/>
              <a:cs typeface="Calibri"/>
              <a:sym typeface="Calibri"/>
            </a:endParaRPr>
          </a:p>
        </p:txBody>
      </p:sp>
      <p:sp>
        <p:nvSpPr>
          <p:cNvPr id="151" name="Google Shape;151;g26826f97e8f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8244694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Enseñar a los maestros cómo enseñar: Gracia</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Muéstrales a los estudiantes otra vez dónde pueden encontrar y descargar los recursos que necesitarán para impartir el curso.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59" name="Google Shape;159;g2682446946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b5a7b388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2b5a7b38856_0_17"/>
          <p:cNvSpPr txBox="1"/>
          <p:nvPr/>
        </p:nvSpPr>
        <p:spPr>
          <a:xfrm>
            <a:off x="2180850" y="2608650"/>
            <a:ext cx="9193800" cy="2555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Prepararse bien</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Crear un ambiente positivo </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Interactuar</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Dejar que sea la Biblia la que hable</a:t>
            </a:r>
            <a:endParaRPr sz="4000" b="0" i="0" u="none" strike="noStrike" cap="none">
              <a:solidFill>
                <a:schemeClr val="dk1"/>
              </a:solidFill>
              <a:latin typeface="Lato"/>
              <a:ea typeface="Lato"/>
              <a:cs typeface="Lato"/>
              <a:sym typeface="Lato"/>
            </a:endParaRPr>
          </a:p>
        </p:txBody>
      </p:sp>
      <p:pic>
        <p:nvPicPr>
          <p:cNvPr id="173" name="Google Shape;173;g2b5a7b38856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4" name="Google Shape;174;g2b5a7b38856_0_17"/>
          <p:cNvSpPr txBox="1"/>
          <p:nvPr/>
        </p:nvSpPr>
        <p:spPr>
          <a:xfrm>
            <a:off x="2180851" y="16869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Consejos para enseñar bien</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g2682446946a_0_2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682446946a_0_24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1" name="Google Shape;181;g2682446946a_0_249"/>
          <p:cNvSpPr txBox="1"/>
          <p:nvPr/>
        </p:nvSpPr>
        <p:spPr>
          <a:xfrm>
            <a:off x="3765926" y="274161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Captar</a:t>
            </a:r>
            <a:endParaRPr sz="6000" b="1" i="0" u="none" strike="noStrike" cap="none">
              <a:solidFill>
                <a:srgbClr val="009444"/>
              </a:solidFill>
              <a:latin typeface="Lato"/>
              <a:ea typeface="Lato"/>
              <a:cs typeface="Lato"/>
              <a:sym typeface="Lato"/>
            </a:endParaRPr>
          </a:p>
        </p:txBody>
      </p:sp>
      <p:pic>
        <p:nvPicPr>
          <p:cNvPr id="182" name="Google Shape;182;g2682446946a_0_249"/>
          <p:cNvPicPr preferRelativeResize="0"/>
          <p:nvPr/>
        </p:nvPicPr>
        <p:blipFill rotWithShape="1">
          <a:blip r:embed="rId4">
            <a:alphaModFix/>
          </a:blip>
          <a:srcRect/>
          <a:stretch/>
        </p:blipFill>
        <p:spPr>
          <a:xfrm>
            <a:off x="97449" y="1210237"/>
            <a:ext cx="4055476" cy="4055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682446946a_0_2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682446946a_0_2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9" name="Google Shape;189;g2682446946a_0_258"/>
          <p:cNvSpPr txBox="1"/>
          <p:nvPr/>
        </p:nvSpPr>
        <p:spPr>
          <a:xfrm>
            <a:off x="3765926" y="274161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Contar</a:t>
            </a:r>
            <a:endParaRPr sz="6000" b="1" i="0" u="none" strike="noStrike" cap="none">
              <a:solidFill>
                <a:srgbClr val="009444"/>
              </a:solidFill>
              <a:latin typeface="Lato"/>
              <a:ea typeface="Lato"/>
              <a:cs typeface="Lato"/>
              <a:sym typeface="Lato"/>
            </a:endParaRPr>
          </a:p>
        </p:txBody>
      </p:sp>
      <p:pic>
        <p:nvPicPr>
          <p:cNvPr id="190" name="Google Shape;190;g2682446946a_0_258"/>
          <p:cNvPicPr preferRelativeResize="0"/>
          <p:nvPr/>
        </p:nvPicPr>
        <p:blipFill rotWithShape="1">
          <a:blip r:embed="rId4">
            <a:alphaModFix/>
          </a:blip>
          <a:srcRect/>
          <a:stretch/>
        </p:blipFill>
        <p:spPr>
          <a:xfrm>
            <a:off x="66675" y="1144068"/>
            <a:ext cx="4187800" cy="418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2ae502832d3_0_137"/>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7" name="Google Shape;197;g2ae502832d3_0_137"/>
          <p:cNvSpPr txBox="1"/>
          <p:nvPr/>
        </p:nvSpPr>
        <p:spPr>
          <a:xfrm>
            <a:off x="3875725" y="1943050"/>
            <a:ext cx="78303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¿En qué preguntas de las siete puedes tú, como instructor, aprovechar la oportunidad para enfatizar la gracia de Dios? </a:t>
            </a:r>
            <a:endParaRPr sz="4000" b="1" i="0" u="none" strike="noStrike" cap="none">
              <a:solidFill>
                <a:schemeClr val="dk1"/>
              </a:solidFill>
              <a:latin typeface="Lato"/>
              <a:ea typeface="Lato"/>
              <a:cs typeface="Lato"/>
              <a:sym typeface="Lato"/>
            </a:endParaRPr>
          </a:p>
        </p:txBody>
      </p:sp>
      <p:pic>
        <p:nvPicPr>
          <p:cNvPr id="198" name="Google Shape;198;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682446946a_0_2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682446946a_0_26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682446946a_0_266"/>
          <p:cNvSpPr txBox="1"/>
          <p:nvPr/>
        </p:nvSpPr>
        <p:spPr>
          <a:xfrm>
            <a:off x="3875725" y="700650"/>
            <a:ext cx="783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p:txBody>
      </p:sp>
      <p:pic>
        <p:nvPicPr>
          <p:cNvPr id="206" name="Google Shape;206;g2682446946a_0_2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07" name="Google Shape;207;g2682446946a_0_266"/>
          <p:cNvSpPr txBox="1"/>
          <p:nvPr/>
        </p:nvSpPr>
        <p:spPr>
          <a:xfrm>
            <a:off x="3724076" y="1714563"/>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1" i="0" u="none" strike="noStrike" cap="none">
                <a:solidFill>
                  <a:srgbClr val="009444"/>
                </a:solidFill>
                <a:latin typeface="Lato"/>
                <a:ea typeface="Lato"/>
                <a:cs typeface="Lato"/>
                <a:sym typeface="Lato"/>
              </a:rPr>
              <a:t>Consolidar</a:t>
            </a:r>
            <a:endParaRPr sz="6000" b="1" i="0" u="none" strike="noStrike" cap="none">
              <a:solidFill>
                <a:srgbClr val="009444"/>
              </a:solidFill>
              <a:latin typeface="Lato"/>
              <a:ea typeface="Lato"/>
              <a:cs typeface="Lato"/>
              <a:sym typeface="Lato"/>
            </a:endParaRPr>
          </a:p>
        </p:txBody>
      </p:sp>
      <p:sp>
        <p:nvSpPr>
          <p:cNvPr id="208" name="Google Shape;208;g2682446946a_0_266"/>
          <p:cNvSpPr txBox="1"/>
          <p:nvPr/>
        </p:nvSpPr>
        <p:spPr>
          <a:xfrm>
            <a:off x="3724075" y="2554875"/>
            <a:ext cx="78303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¿De qué maneras el maestro puede resaltar el significado de la gracia en esta sección?</a:t>
            </a:r>
            <a:endParaRPr sz="4000" b="1">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2682446946a_0_409"/>
          <p:cNvSpPr txBox="1"/>
          <p:nvPr/>
        </p:nvSpPr>
        <p:spPr>
          <a:xfrm>
            <a:off x="5838751" y="1953975"/>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Gracia</a:t>
            </a:r>
            <a:endParaRPr sz="6000" b="0" i="0" u="none" strike="noStrike" cap="none">
              <a:solidFill>
                <a:srgbClr val="009444"/>
              </a:solidFill>
              <a:latin typeface="Lato"/>
              <a:ea typeface="Lato"/>
              <a:cs typeface="Lato"/>
              <a:sym typeface="Lato"/>
            </a:endParaRPr>
          </a:p>
        </p:txBody>
      </p:sp>
      <p:cxnSp>
        <p:nvCxnSpPr>
          <p:cNvPr id="214" name="Google Shape;214;g2682446946a_0_409"/>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5" name="Google Shape;215;g2682446946a_0_409"/>
          <p:cNvSpPr txBox="1"/>
          <p:nvPr/>
        </p:nvSpPr>
        <p:spPr>
          <a:xfrm>
            <a:off x="5838750" y="3287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b="0" i="0" u="none" strike="noStrike" cap="none">
                <a:solidFill>
                  <a:schemeClr val="dk1"/>
                </a:solidFill>
                <a:latin typeface="Lato"/>
                <a:ea typeface="Lato"/>
                <a:cs typeface="Lato"/>
                <a:sym typeface="Lato"/>
              </a:rPr>
              <a:t>Usa Romanos </a:t>
            </a:r>
            <a:r>
              <a:rPr lang="en-US" sz="3388">
                <a:solidFill>
                  <a:schemeClr val="dk1"/>
                </a:solidFill>
                <a:latin typeface="Lato"/>
                <a:ea typeface="Lato"/>
                <a:cs typeface="Lato"/>
                <a:sym typeface="Lato"/>
              </a:rPr>
              <a:t>8:1</a:t>
            </a:r>
            <a:endParaRPr sz="3388" b="0" i="0" u="none" strike="noStrike" cap="none">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i="1">
                <a:solidFill>
                  <a:schemeClr val="dk1"/>
                </a:solidFill>
                <a:latin typeface="Lato"/>
                <a:ea typeface="Lato"/>
                <a:cs typeface="Lato"/>
                <a:sym typeface="Lato"/>
              </a:rPr>
              <a:t>Somos salvos por gracia</a:t>
            </a:r>
            <a:endParaRPr sz="3388" i="1">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i="1">
                <a:solidFill>
                  <a:schemeClr val="dk1"/>
                </a:solidFill>
                <a:latin typeface="Lato"/>
                <a:ea typeface="Lato"/>
                <a:cs typeface="Lato"/>
                <a:sym typeface="Lato"/>
              </a:rPr>
              <a:t>El perdón es un regalo gratuito de Dios </a:t>
            </a:r>
            <a:endParaRPr sz="3388" i="1">
              <a:solidFill>
                <a:schemeClr val="dk1"/>
              </a:solidFill>
              <a:latin typeface="Lato"/>
              <a:ea typeface="Lato"/>
              <a:cs typeface="Lato"/>
              <a:sym typeface="Lato"/>
            </a:endParaRPr>
          </a:p>
        </p:txBody>
      </p:sp>
      <p:sp>
        <p:nvSpPr>
          <p:cNvPr id="216" name="Google Shape;216;g2682446946a_0_40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682446946a_0_40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8" name="Google Shape;218;g2682446946a_0_409"/>
          <p:cNvPicPr preferRelativeResize="0"/>
          <p:nvPr/>
        </p:nvPicPr>
        <p:blipFill rotWithShape="1">
          <a:blip r:embed="rId4">
            <a:alphaModFix/>
          </a:blip>
          <a:srcRect t="5507" b="23058"/>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19" name="Google Shape;219;g2682446946a_0_40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682446946a_0_284"/>
          <p:cNvSpPr txBox="1"/>
          <p:nvPr/>
        </p:nvSpPr>
        <p:spPr>
          <a:xfrm>
            <a:off x="4078901" y="2284450"/>
            <a:ext cx="7362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Juego de roles:</a:t>
            </a:r>
            <a:endParaRPr sz="4860" b="0" i="0" u="none" strike="noStrike" cap="none">
              <a:solidFill>
                <a:srgbClr val="009444"/>
              </a:solidFill>
              <a:latin typeface="Lato"/>
              <a:ea typeface="Lato"/>
              <a:cs typeface="Lato"/>
              <a:sym typeface="Lato"/>
            </a:endParaRPr>
          </a:p>
        </p:txBody>
      </p:sp>
      <p:sp>
        <p:nvSpPr>
          <p:cNvPr id="225" name="Google Shape;225;g2682446946a_0_2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682446946a_0_28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7" name="Google Shape;227;g2682446946a_0_284"/>
          <p:cNvPicPr preferRelativeResize="0"/>
          <p:nvPr/>
        </p:nvPicPr>
        <p:blipFill rotWithShape="1">
          <a:blip r:embed="rId4">
            <a:alphaModFix/>
          </a:blip>
          <a:srcRect/>
          <a:stretch/>
        </p:blipFill>
        <p:spPr>
          <a:xfrm>
            <a:off x="-109350" y="1193687"/>
            <a:ext cx="4165800" cy="4165800"/>
          </a:xfrm>
          <a:prstGeom prst="rect">
            <a:avLst/>
          </a:prstGeom>
          <a:noFill/>
          <a:ln>
            <a:noFill/>
          </a:ln>
        </p:spPr>
      </p:pic>
      <p:sp>
        <p:nvSpPr>
          <p:cNvPr id="228" name="Google Shape;228;g2682446946a_0_284"/>
          <p:cNvSpPr txBox="1"/>
          <p:nvPr/>
        </p:nvSpPr>
        <p:spPr>
          <a:xfrm>
            <a:off x="4078900" y="3068250"/>
            <a:ext cx="73626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cómo fomentar la participación de los estudiantes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682446946a_0_371"/>
          <p:cNvSpPr txBox="1"/>
          <p:nvPr/>
        </p:nvSpPr>
        <p:spPr>
          <a:xfrm>
            <a:off x="3857250" y="2684850"/>
            <a:ext cx="9193800" cy="3170700"/>
          </a:xfrm>
          <a:prstGeom prst="rect">
            <a:avLst/>
          </a:prstGeom>
          <a:noFill/>
          <a:ln>
            <a:noFill/>
          </a:ln>
        </p:spPr>
        <p:txBody>
          <a:bodyPr spcFirstLastPara="1" wrap="square" lIns="91425" tIns="45700" rIns="91425" bIns="45700" anchor="t" anchorCtr="0">
            <a:spAutoFit/>
          </a:bodyPr>
          <a:lstStyle/>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“¿Qué preguntas tienen?”</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Dales tiempo para que piensen</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Reformula la pregunta</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Ayúdalos a que encuentren la respuesta</a:t>
            </a:r>
            <a:endParaRPr sz="4000">
              <a:solidFill>
                <a:schemeClr val="dk1"/>
              </a:solidFill>
              <a:latin typeface="Lato"/>
              <a:ea typeface="Lato"/>
              <a:cs typeface="Lato"/>
              <a:sym typeface="Lato"/>
            </a:endParaRPr>
          </a:p>
        </p:txBody>
      </p:sp>
      <p:sp>
        <p:nvSpPr>
          <p:cNvPr id="234" name="Google Shape;234;g2682446946a_0_37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682446946a_0_37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6" name="Google Shape;236;g2682446946a_0_371"/>
          <p:cNvSpPr txBox="1"/>
          <p:nvPr/>
        </p:nvSpPr>
        <p:spPr>
          <a:xfrm>
            <a:off x="3857251" y="17631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Fomentar la Participación </a:t>
            </a:r>
            <a:endParaRPr sz="6000" b="0" i="0" u="none" strike="noStrike" cap="none">
              <a:solidFill>
                <a:srgbClr val="009444"/>
              </a:solidFill>
              <a:latin typeface="Lato"/>
              <a:ea typeface="Lato"/>
              <a:cs typeface="Lato"/>
              <a:sym typeface="Lato"/>
            </a:endParaRPr>
          </a:p>
        </p:txBody>
      </p:sp>
      <p:pic>
        <p:nvPicPr>
          <p:cNvPr id="237" name="Google Shape;237;g2682446946a_0_371"/>
          <p:cNvPicPr preferRelativeResize="0"/>
          <p:nvPr/>
        </p:nvPicPr>
        <p:blipFill rotWithShape="1">
          <a:blip r:embed="rId4">
            <a:alphaModFix/>
          </a:blip>
          <a:srcRect/>
          <a:stretch/>
        </p:blipFill>
        <p:spPr>
          <a:xfrm>
            <a:off x="-119075" y="1091400"/>
            <a:ext cx="4351725" cy="435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g2682446946a_0_389"/>
          <p:cNvSpPr txBox="1"/>
          <p:nvPr/>
        </p:nvSpPr>
        <p:spPr>
          <a:xfrm>
            <a:off x="2281975" y="2151450"/>
            <a:ext cx="83910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Lato"/>
                <a:ea typeface="Lato"/>
                <a:cs typeface="Lato"/>
                <a:sym typeface="Lato"/>
              </a:rPr>
              <a:t>El proyecto final, la importancia de ver el video especialmente para estas lecciones y el día y la hora de la siguiente clase.</a:t>
            </a:r>
            <a:endParaRPr sz="4000" b="1" i="0" u="none" strike="noStrike" cap="none">
              <a:solidFill>
                <a:schemeClr val="dk1"/>
              </a:solidFill>
              <a:latin typeface="Lato"/>
              <a:ea typeface="Lato"/>
              <a:cs typeface="Lato"/>
              <a:sym typeface="Lato"/>
            </a:endParaRPr>
          </a:p>
        </p:txBody>
      </p:sp>
      <p:sp>
        <p:nvSpPr>
          <p:cNvPr id="243" name="Google Shape;243;g2682446946a_0_3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682446946a_0_3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682446946a_0_503"/>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682446946a_0_503"/>
          <p:cNvPicPr preferRelativeResize="0"/>
          <p:nvPr/>
        </p:nvPicPr>
        <p:blipFill rotWithShape="1">
          <a:blip r:embed="rId3">
            <a:alphaModFix/>
          </a:blip>
          <a:srcRect l="8248"/>
          <a:stretch/>
        </p:blipFill>
        <p:spPr>
          <a:xfrm>
            <a:off x="275975" y="248475"/>
            <a:ext cx="8756326" cy="6361050"/>
          </a:xfrm>
          <a:prstGeom prst="rect">
            <a:avLst/>
          </a:prstGeom>
          <a:noFill/>
          <a:ln>
            <a:noFill/>
          </a:ln>
        </p:spPr>
      </p:pic>
      <p:pic>
        <p:nvPicPr>
          <p:cNvPr id="251" name="Google Shape;251;g2682446946a_0_50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2" name="Google Shape;252;g2682446946a_0_503"/>
          <p:cNvSpPr/>
          <p:nvPr/>
        </p:nvSpPr>
        <p:spPr>
          <a:xfrm>
            <a:off x="2466000" y="3643250"/>
            <a:ext cx="8756400" cy="235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3" name="Google Shape;253;g2682446946a_0_503"/>
          <p:cNvSpPr txBox="1"/>
          <p:nvPr/>
        </p:nvSpPr>
        <p:spPr>
          <a:xfrm>
            <a:off x="2812075" y="3807975"/>
            <a:ext cx="83910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chemeClr val="dk1"/>
                </a:solidFill>
                <a:latin typeface="Lato"/>
                <a:ea typeface="Lato"/>
                <a:cs typeface="Lato"/>
                <a:sym typeface="Lato"/>
              </a:rPr>
              <a:t>Hay que empezar su proyecto final desde ya, agendando por lo menos la primera sesión que va a enseñar. </a:t>
            </a:r>
            <a:endParaRPr sz="4000" b="1" i="0" u="none" strike="noStrike" cap="none">
              <a:solidFill>
                <a:schemeClr val="dk1"/>
              </a:solidFill>
              <a:latin typeface="Lato"/>
              <a:ea typeface="Lato"/>
              <a:cs typeface="Lato"/>
              <a:sym typeface="Lato"/>
            </a:endParaRPr>
          </a:p>
        </p:txBody>
      </p:sp>
      <p:cxnSp>
        <p:nvCxnSpPr>
          <p:cNvPr id="254" name="Google Shape;254;g2682446946a_0_503"/>
          <p:cNvCxnSpPr/>
          <p:nvPr/>
        </p:nvCxnSpPr>
        <p:spPr>
          <a:xfrm flipH="1">
            <a:off x="2492475" y="3631100"/>
            <a:ext cx="10800" cy="2370600"/>
          </a:xfrm>
          <a:prstGeom prst="straightConnector1">
            <a:avLst/>
          </a:prstGeom>
          <a:noFill/>
          <a:ln w="152400" cap="flat" cmpd="sng">
            <a:solidFill>
              <a:srgbClr val="E3BB3D"/>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60" name="Google Shape;260;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3" name="Google Shape;263;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4" name="Google Shape;264;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70" name="Google Shape;27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1" name="Google Shape;271;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72" name="Google Shape;272;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78" name="Google Shape;27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80" name="Google Shape;280;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88" name="Google Shape;28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9" name="Google Shape;28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90" name="Google Shape;29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10</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Los Cuatro Conceptos: </a:t>
            </a:r>
            <a:r>
              <a:rPr lang="en-US" sz="3888">
                <a:solidFill>
                  <a:schemeClr val="dk1"/>
                </a:solidFill>
                <a:latin typeface="Lato"/>
                <a:ea typeface="Lato"/>
                <a:cs typeface="Lato"/>
                <a:sym typeface="Lato"/>
              </a:rPr>
              <a:t>Gracia</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#2, La Gracia, desde el punto de vista de un maestro.</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Discutir las ventajas y desventajas de enseñar este curso en dos clases o cuatro.</a:t>
            </a:r>
            <a:endParaRPr sz="2500">
              <a:solidFill>
                <a:schemeClr val="lt1"/>
              </a:solidFill>
              <a:latin typeface="Lato"/>
              <a:ea typeface="Lato"/>
              <a:cs typeface="Lato"/>
              <a:sym typeface="Lato"/>
            </a:endParaRPr>
          </a:p>
        </p:txBody>
      </p:sp>
      <p:sp>
        <p:nvSpPr>
          <p:cNvPr id="137" name="Google Shape;137;g26612c5aba9_0_152"/>
          <p:cNvSpPr/>
          <p:nvPr/>
        </p:nvSpPr>
        <p:spPr>
          <a:xfrm>
            <a:off x="550925" y="43713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470" y="45852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46646" y="43713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46646" y="43713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 juego de roles sobre cómo los maestros pueden animar a los estudiantes a que participen.</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2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p28"/>
          <p:cNvSpPr txBox="1"/>
          <p:nvPr/>
        </p:nvSpPr>
        <p:spPr>
          <a:xfrm>
            <a:off x="3602250" y="2151450"/>
            <a:ext cx="8297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¿Por qué el pequeño fariseo que todos tenemos dentro no quiere tener nada que ver con la gracia </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de Dios? </a:t>
            </a:r>
            <a:endParaRPr sz="4000" b="1">
              <a:solidFill>
                <a:schemeClr val="dk1"/>
              </a:solidFill>
              <a:latin typeface="Lato"/>
              <a:ea typeface="Lato"/>
              <a:cs typeface="Lato"/>
              <a:sym typeface="Lato"/>
            </a:endParaRPr>
          </a:p>
        </p:txBody>
      </p:sp>
      <p:pic>
        <p:nvPicPr>
          <p:cNvPr id="148" name="Google Shape;148;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6826f97e8f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6826f97e8f_0_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g26826f97e8f_0_4"/>
          <p:cNvSpPr txBox="1"/>
          <p:nvPr/>
        </p:nvSpPr>
        <p:spPr>
          <a:xfrm>
            <a:off x="3602250" y="2151450"/>
            <a:ext cx="8297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¿Es mejor enseñar los cuatro conceptos en dos lecciones o </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en cuatro? </a:t>
            </a:r>
            <a:endParaRPr sz="4000" b="1">
              <a:solidFill>
                <a:schemeClr val="dk1"/>
              </a:solidFill>
              <a:latin typeface="Lato"/>
              <a:ea typeface="Lato"/>
              <a:cs typeface="Lato"/>
              <a:sym typeface="Lato"/>
            </a:endParaRPr>
          </a:p>
        </p:txBody>
      </p:sp>
      <p:pic>
        <p:nvPicPr>
          <p:cNvPr id="156" name="Google Shape;156;g26826f97e8f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682446946a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2682446946a_0_17"/>
          <p:cNvSpPr txBox="1"/>
          <p:nvPr/>
        </p:nvSpPr>
        <p:spPr>
          <a:xfrm>
            <a:off x="3956050" y="2840400"/>
            <a:ext cx="7830300" cy="394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academiacristo.com</a:t>
            </a: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Videos</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Hojas del estudiante</a:t>
            </a:r>
            <a:endParaRPr sz="4000" b="0" i="0" u="none" strike="noStrike" cap="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b="0" i="0" u="none" strike="noStrike" cap="none">
                <a:solidFill>
                  <a:schemeClr val="dk1"/>
                </a:solidFill>
                <a:latin typeface="Lato"/>
                <a:ea typeface="Lato"/>
                <a:cs typeface="Lato"/>
                <a:sym typeface="Lato"/>
              </a:rPr>
              <a:t>Guía del maestro</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chemeClr val="dk1"/>
              </a:solidFill>
              <a:latin typeface="Lato"/>
              <a:ea typeface="Lato"/>
              <a:cs typeface="Lato"/>
              <a:sym typeface="Lato"/>
            </a:endParaRPr>
          </a:p>
        </p:txBody>
      </p:sp>
      <p:pic>
        <p:nvPicPr>
          <p:cNvPr id="163" name="Google Shape;163;g2682446946a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4" name="Google Shape;164;g2682446946a_0_1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165" name="Google Shape;165;g2682446946a_0_17"/>
          <p:cNvSpPr txBox="1"/>
          <p:nvPr/>
        </p:nvSpPr>
        <p:spPr>
          <a:xfrm>
            <a:off x="3956051" y="1229650"/>
            <a:ext cx="6060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Recursos</a:t>
            </a:r>
            <a:endParaRPr sz="6000" b="0" i="0" u="none" strike="noStrike" cap="none">
              <a:solidFill>
                <a:srgbClr val="009444"/>
              </a:solidFill>
              <a:latin typeface="Lato"/>
              <a:ea typeface="Lato"/>
              <a:cs typeface="Lato"/>
              <a:sym typeface="Lato"/>
            </a:endParaRPr>
          </a:p>
        </p:txBody>
      </p:sp>
      <p:cxnSp>
        <p:nvCxnSpPr>
          <p:cNvPr id="166" name="Google Shape;166;g2682446946a_0_17"/>
          <p:cNvCxnSpPr/>
          <p:nvPr/>
        </p:nvCxnSpPr>
        <p:spPr>
          <a:xfrm>
            <a:off x="3965777" y="23739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2209</Words>
  <Application>Microsoft Office PowerPoint</Application>
  <PresentationFormat>Widescreen</PresentationFormat>
  <Paragraphs>100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Lato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2025-02-02T01:04:25Z</dcterms:modified>
</cp:coreProperties>
</file>