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98" r:id="rId25"/>
    <p:sldId id="277" r:id="rId26"/>
    <p:sldId id="278" r:id="rId27"/>
    <p:sldId id="279" r:id="rId28"/>
  </p:sldIdLst>
  <p:sldSz cx="12192000" cy="6858000"/>
  <p:notesSz cx="6858000" cy="9144000"/>
  <p:embeddedFontLst>
    <p:embeddedFont>
      <p:font typeface="Arial Black" panose="020B0604020202020204" pitchFamily="34" charset="0"/>
      <p:bold r:id="rId30"/>
    </p:embeddedFont>
    <p:embeddedFont>
      <p:font typeface="Lato" panose="020F0502020204030203" pitchFamily="34" charset="0"/>
      <p:regular r:id="rId31"/>
      <p:bold r:id="rId32"/>
      <p:italic r:id="rId33"/>
      <p:boldItalic r:id="rId34"/>
    </p:embeddedFont>
    <p:embeddedFont>
      <p:font typeface="Overlock" panose="02000506030000020004"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8CB5E5-1229-45F0-B39F-6A4849C644B8}"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07"/>
    <p:restoredTop sz="59700"/>
  </p:normalViewPr>
  <p:slideViewPr>
    <p:cSldViewPr snapToGrid="0">
      <p:cViewPr varScale="1">
        <p:scale>
          <a:sx n="48" d="100"/>
          <a:sy n="48" d="100"/>
        </p:scale>
        <p:origin x="2416" y="496"/>
      </p:cViewPr>
      <p:guideLst/>
    </p:cSldViewPr>
  </p:slideViewPr>
  <p:notesTextViewPr>
    <p:cViewPr>
      <p:scale>
        <a:sx n="1" d="1"/>
        <a:sy n="1" d="1"/>
      </p:scale>
      <p:origin x="0" y="-68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Crees</a:t>
          </a:r>
          <a:r>
            <a:rPr lang="en-US" sz="2800" b="0" i="0" dirty="0">
              <a:latin typeface="Arial" panose="020B0604020202020204" pitchFamily="34" charset="0"/>
              <a:cs typeface="Arial" panose="020B0604020202020204" pitchFamily="34" charset="0"/>
            </a:rPr>
            <a:t> que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Padre Nuestro </a:t>
          </a:r>
          <a:r>
            <a:rPr lang="en-US" sz="2800" b="0" i="0" dirty="0" err="1">
              <a:latin typeface="Arial" panose="020B0604020202020204" pitchFamily="34" charset="0"/>
              <a:cs typeface="Arial" panose="020B0604020202020204" pitchFamily="34" charset="0"/>
            </a:rPr>
            <a:t>puede</a:t>
          </a:r>
          <a:r>
            <a:rPr lang="en-US" sz="2800" b="0" i="0" dirty="0">
              <a:latin typeface="Arial" panose="020B0604020202020204" pitchFamily="34" charset="0"/>
              <a:cs typeface="Arial" panose="020B0604020202020204" pitchFamily="34" charset="0"/>
            </a:rPr>
            <a:t> ser </a:t>
          </a:r>
          <a:r>
            <a:rPr lang="en-US" sz="2800" b="0" i="0" dirty="0" err="1">
              <a:latin typeface="Arial" panose="020B0604020202020204" pitchFamily="34" charset="0"/>
              <a:cs typeface="Arial" panose="020B0604020202020204" pitchFamily="34" charset="0"/>
            </a:rPr>
            <a:t>usado</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muchas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veces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el</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transcurso</a:t>
          </a:r>
          <a:r>
            <a:rPr lang="en-US" sz="2800" b="0" i="0" dirty="0">
              <a:latin typeface="Arial" panose="020B0604020202020204" pitchFamily="34" charset="0"/>
              <a:cs typeface="Arial" panose="020B0604020202020204" pitchFamily="34" charset="0"/>
            </a:rPr>
            <a:t> de la </a:t>
          </a:r>
          <a:r>
            <a:rPr lang="en-US" sz="2800" b="0" i="0" dirty="0" err="1">
              <a:latin typeface="Arial" panose="020B0604020202020204" pitchFamily="34" charset="0"/>
              <a:cs typeface="Arial" panose="020B0604020202020204" pitchFamily="34" charset="0"/>
            </a:rPr>
            <a:t>vida</a:t>
          </a:r>
          <a:r>
            <a:rPr lang="en-US" sz="2800" b="0" i="0" dirty="0">
              <a:latin typeface="Arial" panose="020B0604020202020204" pitchFamily="34" charset="0"/>
              <a:cs typeface="Arial" panose="020B0604020202020204" pitchFamily="34" charset="0"/>
            </a:rPr>
            <a:t> sin </a:t>
          </a:r>
          <a:r>
            <a:rPr lang="en-US" sz="2800" b="0" i="0" dirty="0" err="1">
              <a:latin typeface="Arial" panose="020B0604020202020204" pitchFamily="34" charset="0"/>
              <a:cs typeface="Arial" panose="020B0604020202020204" pitchFamily="34" charset="0"/>
            </a:rPr>
            <a:t>convertirse</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una</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oración</a:t>
          </a:r>
          <a:r>
            <a:rPr lang="en-US" sz="2800" b="0" i="0" dirty="0">
              <a:latin typeface="Arial" panose="020B0604020202020204" pitchFamily="34" charset="0"/>
              <a:cs typeface="Arial" panose="020B0604020202020204" pitchFamily="34" charset="0"/>
            </a:rPr>
            <a:t> de </a:t>
          </a:r>
          <a:r>
            <a:rPr lang="en-US" sz="2800" b="0" i="0" dirty="0" err="1">
              <a:latin typeface="Arial" panose="020B0604020202020204" pitchFamily="34" charset="0"/>
              <a:cs typeface="Arial" panose="020B0604020202020204" pitchFamily="34" charset="0"/>
            </a:rPr>
            <a:t>vana</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repetición</a:t>
          </a:r>
          <a:r>
            <a:rPr lang="en-US" sz="2800" b="0" i="0" dirty="0">
              <a:latin typeface="Arial" panose="020B0604020202020204" pitchFamily="34" charset="0"/>
              <a:cs typeface="Arial" panose="020B0604020202020204" pitchFamily="34" charset="0"/>
            </a:rPr>
            <a:t>?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0" presStyleCnt="1"/>
      <dgm:spPr/>
    </dgm:pt>
    <dgm:pt modelId="{F7CBFC59-B2F1-5244-9964-A74437F3E6ED}" type="pres">
      <dgm:prSet presAssocID="{943A0119-F7F9-4F54-BCEC-AF99652E9A76}" presName="text" presStyleLbl="fgAcc0" presStyleIdx="0" presStyleCnt="1" custScaleX="119205" custScaleY="132054">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0"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7663E4D2-7B50-4568-A57E-BA0BFE4AADF9}" type="presParOf" srcId="{3AFCAB5E-2BCC-BF4D-8F4A-603B27C248F6}" destId="{843642A7-EC79-5F49-8816-EE005AE37E7D}" srcOrd="0"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0D050-62AD-7F45-95FF-F96A71F675CC}">
      <dsp:nvSpPr>
        <dsp:cNvPr id="0" name=""/>
        <dsp:cNvSpPr/>
      </dsp:nvSpPr>
      <dsp:spPr>
        <a:xfrm>
          <a:off x="2692447" y="336"/>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3138014" y="423624"/>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Crees</a:t>
          </a:r>
          <a:r>
            <a:rPr lang="en-US" sz="2800" b="0" i="0" kern="1200" dirty="0">
              <a:latin typeface="Arial" panose="020B0604020202020204" pitchFamily="34" charset="0"/>
              <a:cs typeface="Arial" panose="020B0604020202020204" pitchFamily="34" charset="0"/>
            </a:rPr>
            <a:t> que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Padre Nuestro </a:t>
          </a:r>
          <a:r>
            <a:rPr lang="en-US" sz="2800" b="0" i="0" kern="1200" dirty="0" err="1">
              <a:latin typeface="Arial" panose="020B0604020202020204" pitchFamily="34" charset="0"/>
              <a:cs typeface="Arial" panose="020B0604020202020204" pitchFamily="34" charset="0"/>
            </a:rPr>
            <a:t>puede</a:t>
          </a:r>
          <a:r>
            <a:rPr lang="en-US" sz="2800" b="0" i="0" kern="1200" dirty="0">
              <a:latin typeface="Arial" panose="020B0604020202020204" pitchFamily="34" charset="0"/>
              <a:cs typeface="Arial" panose="020B0604020202020204" pitchFamily="34" charset="0"/>
            </a:rPr>
            <a:t> ser </a:t>
          </a:r>
          <a:r>
            <a:rPr lang="en-US" sz="2800" b="0" i="0" kern="1200" dirty="0" err="1">
              <a:latin typeface="Arial" panose="020B0604020202020204" pitchFamily="34" charset="0"/>
              <a:cs typeface="Arial" panose="020B0604020202020204" pitchFamily="34" charset="0"/>
            </a:rPr>
            <a:t>usado</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muchas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veces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el</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transcurso</a:t>
          </a:r>
          <a:r>
            <a:rPr lang="en-US" sz="2800" b="0" i="0" kern="1200" dirty="0">
              <a:latin typeface="Arial" panose="020B0604020202020204" pitchFamily="34" charset="0"/>
              <a:cs typeface="Arial" panose="020B0604020202020204" pitchFamily="34" charset="0"/>
            </a:rPr>
            <a:t> de la </a:t>
          </a:r>
          <a:r>
            <a:rPr lang="en-US" sz="2800" b="0" i="0" kern="1200" dirty="0" err="1">
              <a:latin typeface="Arial" panose="020B0604020202020204" pitchFamily="34" charset="0"/>
              <a:cs typeface="Arial" panose="020B0604020202020204" pitchFamily="34" charset="0"/>
            </a:rPr>
            <a:t>vida</a:t>
          </a:r>
          <a:r>
            <a:rPr lang="en-US" sz="2800" b="0" i="0" kern="1200" dirty="0">
              <a:latin typeface="Arial" panose="020B0604020202020204" pitchFamily="34" charset="0"/>
              <a:cs typeface="Arial" panose="020B0604020202020204" pitchFamily="34" charset="0"/>
            </a:rPr>
            <a:t> sin </a:t>
          </a:r>
          <a:r>
            <a:rPr lang="en-US" sz="2800" b="0" i="0" kern="1200" dirty="0" err="1">
              <a:latin typeface="Arial" panose="020B0604020202020204" pitchFamily="34" charset="0"/>
              <a:cs typeface="Arial" panose="020B0604020202020204" pitchFamily="34" charset="0"/>
            </a:rPr>
            <a:t>convertirse</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una</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oración</a:t>
          </a:r>
          <a:r>
            <a:rPr lang="en-US" sz="2800" b="0" i="0" kern="1200" dirty="0">
              <a:latin typeface="Arial" panose="020B0604020202020204" pitchFamily="34" charset="0"/>
              <a:cs typeface="Arial" panose="020B0604020202020204" pitchFamily="34" charset="0"/>
            </a:rPr>
            <a:t> de </a:t>
          </a:r>
          <a:r>
            <a:rPr lang="en-US" sz="2800" b="0" i="0" kern="1200" dirty="0" err="1">
              <a:latin typeface="Arial" panose="020B0604020202020204" pitchFamily="34" charset="0"/>
              <a:cs typeface="Arial" panose="020B0604020202020204" pitchFamily="34" charset="0"/>
            </a:rPr>
            <a:t>vana</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repetición</a:t>
          </a:r>
          <a:r>
            <a:rPr lang="en-US" sz="2800" b="0" i="0" kern="1200" dirty="0">
              <a:latin typeface="Arial" panose="020B0604020202020204" pitchFamily="34" charset="0"/>
              <a:cs typeface="Arial" panose="020B0604020202020204" pitchFamily="34" charset="0"/>
            </a:rPr>
            <a:t>? </a:t>
          </a:r>
        </a:p>
      </dsp:txBody>
      <dsp:txXfrm>
        <a:off x="3236502" y="522112"/>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Repetición en la oración</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Algunos creen que, si rezan y repiten sus mantras </a:t>
            </a:r>
            <a:r>
              <a:rPr lang="en-US" sz="1800">
                <a:latin typeface="Calibri" panose="020F0502020204030204"/>
                <a:ea typeface="Calibri" panose="020F0502020204030204"/>
                <a:cs typeface="Calibri" panose="020F0502020204030204"/>
                <a:sym typeface="Calibri" panose="020F0502020204030204"/>
              </a:rPr>
              <a:t>u</a:t>
            </a:r>
            <a:r>
              <a:rPr lang="en-US" sz="1800">
                <a:solidFill>
                  <a:srgbClr val="000000"/>
                </a:solidFill>
                <a:latin typeface="Calibri" panose="020F0502020204030204"/>
                <a:ea typeface="Calibri" panose="020F0502020204030204"/>
                <a:cs typeface="Calibri" panose="020F0502020204030204"/>
                <a:sym typeface="Calibri" panose="020F0502020204030204"/>
              </a:rPr>
              <a:t> oraciones varias veces o sin fin, sus oraciones serán contestadas como ellos desean.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panose="020F0502020204030204"/>
                <a:ea typeface="Calibri" panose="020F0502020204030204"/>
                <a:cs typeface="Calibri" panose="020F0502020204030204"/>
                <a:sym typeface="Calibri" panose="020F0502020204030204"/>
              </a:rPr>
              <a:t>Mateo 6:7 Cuando ustedes oren, no sean repetitivos, como los paganos, que piensan que por hablar mucho serán escuchados. </a:t>
            </a:r>
          </a:p>
          <a:p>
            <a:pPr marL="285750" marR="0" lvl="0" indent="-21590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problema no es necesariamente con la oración, a menudo es con nosotros y nuestros motivos. ¿Podemos repetir oraciones sin pensar que hay poder en la repetición? Claro que sí.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El </a:t>
            </a:r>
            <a:r>
              <a:rPr lang="en-US" sz="1800">
                <a:latin typeface="Calibri" panose="020F0502020204030204"/>
                <a:ea typeface="Calibri" panose="020F0502020204030204"/>
                <a:cs typeface="Calibri" panose="020F0502020204030204"/>
                <a:sym typeface="Calibri" panose="020F0502020204030204"/>
              </a:rPr>
              <a:t>Padre Nuestro</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¡Dios nos a dado a nosotros, una oración que podemos usar!</a:t>
            </a:r>
            <a:r>
              <a:rPr lang="en-US" sz="1800" i="1">
                <a:solidFill>
                  <a:srgbClr val="000000"/>
                </a:solidFill>
                <a:latin typeface="Calibri" panose="020F0502020204030204"/>
                <a:ea typeface="Calibri" panose="020F0502020204030204"/>
                <a:cs typeface="Calibri" panose="020F0502020204030204"/>
                <a:sym typeface="Calibri" panose="020F0502020204030204"/>
              </a:rPr>
              <a:t> Dijo “Ustedes deben orar así: Padre nuestro, que estás en los cielos, santificado sea tu nombre. Venga tu reino. Hágase tu voluntad, en la tierra como en el cielo.” (Mateo 6:9-10)</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se puede encontrar en dos diferentes partes de la Biblia: en Mateo 6 y Lucas 11. Aparentemente, Jesús enseñó esta oración varias veces en diferentes ocasiones y no se sintió limitado a cierta versión de la oración por lo cual usted notará pequeñas diferencias entre las dos si usted las estudia minuciosamente.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Hay gran consuelo en una oración que empieza con “Padre Nuestro.” Por medio de la obra de Jesús nosotros formamos parte de la familia de Dios. Él nos ama como un padre ama a sus hijos. </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es una oración maravillosa, lo suficientemente simple para que un niño la pueda aprender, pero lo suficientemente profunda para que nosotros continuemos aprendiendo de ésta toda nuestra vida. Que el Señor nos dé la fortaleza y madurez para nunca cansarnos de orar esta magnífica oración.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¿Crees que el Padre Nuestro puede ser usado muchas veces en el transcurso de la vida sin convertirse en una oración de vana repetición?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¿Crees que el Padre Nuestro puede ser usado muchas veces en el transcurso de la vida sin convertirse en una oración de vana repetición?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latin typeface="Calibri" panose="020F0502020204030204"/>
                <a:ea typeface="Calibri" panose="020F0502020204030204"/>
                <a:cs typeface="Calibri" panose="020F0502020204030204"/>
                <a:sym typeface="Calibri" panose="020F0502020204030204"/>
              </a:rPr>
              <a:t>¿Es mala la repetición? Algunas personas evitan el Padre Nuestro porque suena demasiado “católico” o porque no soportan la repetición sin sentido. Ciertamente, el Padre Nuestro ha sido abusado por mucha gente, incluyendonos a nosotros, y por estos pecados le pedimos a Dios perdón. Sin embargo, como un escritor dijo: “Mientras la repetición vana y sin pensar presenta un problema, la simple repetición de la misma oración a través de la vida de una persona no presenta ningún problema.”</a:t>
            </a: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Padre Nuestro es una oración completa, que podemos usarla a diario, profundizando en el contenido espiritual de cada palabra. Cuando entendemos mejor la oración del Señor, podamos rezarla intencionalmente y evitar repetir las palabras.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0">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b="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b="1">
                <a:latin typeface="Calibri" panose="020F0502020204030204"/>
                <a:ea typeface="Calibri" panose="020F0502020204030204"/>
                <a:cs typeface="Calibri" panose="020F0502020204030204"/>
                <a:sym typeface="Calibri" panose="020F0502020204030204"/>
              </a:rPr>
              <a:t>N</a:t>
            </a:r>
            <a:r>
              <a:rPr lang="en-US" sz="1800" b="1">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b="1">
              <a:latin typeface="Calibri" panose="020F0502020204030204"/>
              <a:ea typeface="Calibri" panose="020F0502020204030204"/>
              <a:cs typeface="Calibri" panose="020F0502020204030204"/>
              <a:sym typeface="Calibri" panose="020F0502020204030204"/>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39a3da76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Algunas personas han llamado a esta oración una gran oración misionera.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7" name="Google Shape;187;g2f39a3da7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al compartir el evangelio?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“Santificado sea tu nombre.” El nombre de Dios se mantiene santo cuando su Palabra es enseñada en su verdad y pureza.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“Vénganos tu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Estamos pidiendo a Dios que reine en nuestros corazones y los corazones de otros por medio de su Palabra.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“Hágase tu voluntad.” La principal voluntad de Dios es que todo el mundo sea salvo. Nosotros pedimos en esta petición,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nos use también en esa misión.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195" name="Google Shape;195;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partes de la oración se refieren a la obra que hace Dios para impedir la falsa doctrina y a falsos maestros?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Esta pregunta es muy similar a la anterior. El nombre de Dios se mantiene santo, su voluntad se hace, y Dios reina en el corazón cuando la falsa doctrina es probada ser falsa y los falsos maestros son derrocados. Con estas peticiones nosotros atacamos toda enseñanza falsa.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2" name="Google Shape;202;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al mantener la unidad entre los creyentes?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“Perdona nuestras deudas, así como nosotros perdonamos a nuestros deudores.” Nosotros los creyentes somos pecadores y necesitamos diariamente el perdón de Dios y de nuestro prójimo. También queremos diariamente aprender a perdonar a otros.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Además, desde el comienzo de la oración, aun si la estamos orando solos, lo estamos haciendo junto con todos los creyentes porque nosotros decimos,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09" name="Google Shape;20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 la protección de personas proclamando el evangelio?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 nos dejes caer en tentación.” Los cristianos enfrentan tentaciones cada día y nosotros queremos mantenernos seguros de estas para nuestro propio bienestar espiritual y para no arruinar la reputación de Dios por nuestro comportamiento pecaminoso.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“Líbranos del mal.” Nosotros pedimos a Dios que nos proteja de todo tipo de maldad incluyendo la fuente de todo mal: el diablo. Nosotros pedimos que Dios interrumpa todos los planes malvados o que los use para el bien de su iglesia.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pan de cada día, dánoslo hoy.” Con esta petición nosotros oramos no sólo por comida y bebida, sino por cada situación que nos ayude a llevar una vida tranquila, como, por ejemplo, un buen gobierno, escuelas, policía, etc.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216" name="Google Shape;21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19</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Bienvenida y saludos</a:t>
            </a: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partes de la oración se refieren a nuestra confianza en que Dios nos escucha y contesta nuestras oraciones?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los estudiantes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puro hecho de que podemos llamar a Dios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Padre” y que, al acudir a él con tales peticiones tan importantes, muestran nuestra confianza.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doxología al final de la oración y nuestro “amén”, que significa: “así sea”, también demuestran nuestra fe en las respuestas de Dios. </a:t>
            </a:r>
            <a:endParaRPr sz="1800">
              <a:latin typeface="Calibri" panose="020F0502020204030204"/>
              <a:ea typeface="Calibri" panose="020F0502020204030204"/>
              <a:cs typeface="Calibri" panose="020F0502020204030204"/>
              <a:sym typeface="Calibri" panose="020F0502020204030204"/>
            </a:endParaRPr>
          </a:p>
          <a:p>
            <a:pPr marL="0" marR="0" lvl="0" indent="69850" algn="l" rtl="0">
              <a:lnSpc>
                <a:spcPct val="100000"/>
              </a:lnSpc>
              <a:spcBef>
                <a:spcPts val="0"/>
              </a:spcBef>
              <a:spcAft>
                <a:spcPts val="0"/>
              </a:spcAft>
              <a:buSzPts val="1100"/>
              <a:buNone/>
            </a:pPr>
            <a:endParaRPr sz="1800"/>
          </a:p>
        </p:txBody>
      </p:sp>
      <p:sp>
        <p:nvSpPr>
          <p:cNvPr id="223" name="Google Shape;223;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Calibri" panose="020F0502020204030204"/>
              <a:buNone/>
              <a:tabLst/>
              <a:defRPr/>
            </a:pP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13.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Crees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que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Padre Nuestro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puede</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ser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usado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muchas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veces</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el</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transcurso</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la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vida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sin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convertirse</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una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oración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de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vana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repetición</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Explica</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tu</a:t>
            </a:r>
            <a:r>
              <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 </a:t>
            </a:r>
            <a:r>
              <a:rPr lang="en-US" sz="1800" b="0" i="0" u="none" strike="noStrike" cap="none" dirty="0" err="1">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respuesta</a:t>
            </a:r>
            <a:endParaRPr lang="en-US" sz="1800" b="0" i="0" u="none" strike="noStrike" cap="none" dirty="0">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21</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dirty="0">
                <a:latin typeface="Calibri" panose="020F0502020204030204"/>
                <a:ea typeface="Calibri" panose="020F0502020204030204"/>
                <a:cs typeface="Calibri" panose="020F0502020204030204"/>
                <a:sym typeface="Calibri" panose="020F0502020204030204"/>
              </a:rPr>
              <a:t>2. El Proyecto Final </a:t>
            </a:r>
            <a:endParaRPr sz="1800" dirty="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br>
              <a:rPr lang="en-US" sz="1800" dirty="0">
                <a:latin typeface="Calibri" panose="020F0502020204030204"/>
                <a:ea typeface="Calibri" panose="020F0502020204030204"/>
                <a:cs typeface="Calibri" panose="020F0502020204030204"/>
                <a:sym typeface="Calibri" panose="020F0502020204030204"/>
              </a:rPr>
            </a:br>
            <a:r>
              <a:rPr lang="en-US" sz="1800" b="1" dirty="0">
                <a:latin typeface="Calibri" panose="020F0502020204030204"/>
                <a:ea typeface="Calibri" panose="020F0502020204030204"/>
                <a:cs typeface="Calibri" panose="020F0502020204030204"/>
                <a:sym typeface="Calibri" panose="020F0502020204030204"/>
              </a:rPr>
              <a:t>¿En </a:t>
            </a:r>
            <a:r>
              <a:rPr lang="en-US" sz="1800" b="1" dirty="0" err="1">
                <a:latin typeface="Calibri" panose="020F0502020204030204"/>
                <a:ea typeface="Calibri" panose="020F0502020204030204"/>
                <a:cs typeface="Calibri" panose="020F0502020204030204"/>
                <a:sym typeface="Calibri" panose="020F0502020204030204"/>
              </a:rPr>
              <a:t>qué</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consiste</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el</a:t>
            </a:r>
            <a:r>
              <a:rPr lang="en-US" sz="1800" b="1" dirty="0">
                <a:latin typeface="Calibri" panose="020F0502020204030204"/>
                <a:ea typeface="Calibri" panose="020F0502020204030204"/>
                <a:cs typeface="Calibri" panose="020F0502020204030204"/>
                <a:sym typeface="Calibri" panose="020F0502020204030204"/>
              </a:rPr>
              <a:t> Proyecto final?</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r>
              <a:rPr lang="en-US" sz="1800" dirty="0">
                <a:latin typeface="Calibri" panose="020F0502020204030204"/>
                <a:ea typeface="Calibri" panose="020F0502020204030204"/>
                <a:cs typeface="Calibri" panose="020F0502020204030204"/>
                <a:sym typeface="Calibri" panose="020F0502020204030204"/>
              </a:rPr>
              <a:t> El </a:t>
            </a:r>
            <a:r>
              <a:rPr lang="en-US" sz="1800" dirty="0" err="1">
                <a:latin typeface="Calibri" panose="020F0502020204030204"/>
                <a:ea typeface="Calibri" panose="020F0502020204030204"/>
                <a:cs typeface="Calibri" panose="020F0502020204030204"/>
                <a:sym typeface="Calibri" panose="020F0502020204030204"/>
              </a:rPr>
              <a:t>proyecto</a:t>
            </a:r>
            <a:r>
              <a:rPr lang="en-US" sz="1800" dirty="0">
                <a:latin typeface="Calibri" panose="020F0502020204030204"/>
                <a:ea typeface="Calibri" panose="020F0502020204030204"/>
                <a:cs typeface="Calibri" panose="020F0502020204030204"/>
                <a:sym typeface="Calibri" panose="020F0502020204030204"/>
              </a:rPr>
              <a:t> final del </a:t>
            </a:r>
            <a:r>
              <a:rPr lang="en-US" sz="1800" dirty="0" err="1">
                <a:latin typeface="Calibri" panose="020F0502020204030204"/>
                <a:ea typeface="Calibri" panose="020F0502020204030204"/>
                <a:cs typeface="Calibri" panose="020F0502020204030204"/>
                <a:sym typeface="Calibri" panose="020F0502020204030204"/>
              </a:rPr>
              <a:t>curso</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será</a:t>
            </a:r>
            <a:r>
              <a:rPr lang="en-US" sz="1800" dirty="0">
                <a:latin typeface="Calibri" panose="020F0502020204030204"/>
                <a:ea typeface="Calibri" panose="020F0502020204030204"/>
                <a:cs typeface="Calibri" panose="020F0502020204030204"/>
                <a:sym typeface="Calibri" panose="020F0502020204030204"/>
              </a:rPr>
              <a:t> un </a:t>
            </a:r>
            <a:r>
              <a:rPr lang="en-US" sz="1800" dirty="0" err="1">
                <a:latin typeface="Calibri" panose="020F0502020204030204"/>
                <a:ea typeface="Calibri" panose="020F0502020204030204"/>
                <a:cs typeface="Calibri" panose="020F0502020204030204"/>
                <a:sym typeface="Calibri" panose="020F0502020204030204"/>
              </a:rPr>
              <a:t>exámen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escrito</a:t>
            </a:r>
            <a:r>
              <a:rPr lang="en-US" sz="1800" dirty="0">
                <a:latin typeface="Calibri" panose="020F0502020204030204"/>
                <a:ea typeface="Calibri" panose="020F0502020204030204"/>
                <a:cs typeface="Calibri" panose="020F0502020204030204"/>
                <a:sym typeface="Calibri" panose="020F0502020204030204"/>
              </a:rPr>
              <a:t> que </a:t>
            </a:r>
            <a:r>
              <a:rPr lang="en-US" sz="1800" dirty="0" err="1">
                <a:latin typeface="Calibri" panose="020F0502020204030204"/>
                <a:ea typeface="Calibri" panose="020F0502020204030204"/>
                <a:cs typeface="Calibri" panose="020F0502020204030204"/>
                <a:sym typeface="Calibri" panose="020F0502020204030204"/>
              </a:rPr>
              <a:t>los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estudiantes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llevarán</a:t>
            </a:r>
            <a:r>
              <a:rPr lang="en-US" sz="1800" dirty="0">
                <a:latin typeface="Calibri" panose="020F0502020204030204"/>
                <a:ea typeface="Calibri" panose="020F0502020204030204"/>
                <a:cs typeface="Calibri" panose="020F0502020204030204"/>
                <a:sym typeface="Calibri" panose="020F0502020204030204"/>
              </a:rPr>
              <a:t> a casa. </a:t>
            </a:r>
          </a:p>
          <a:p>
            <a:pPr marL="0" marR="0" lvl="0" indent="0" algn="l" rtl="0">
              <a:lnSpc>
                <a:spcPct val="100000"/>
              </a:lnSpc>
              <a:spcBef>
                <a:spcPts val="0"/>
              </a:spcBef>
              <a:spcAft>
                <a:spcPts val="0"/>
              </a:spcAft>
              <a:buSzPts val="1100"/>
              <a:buFont typeface="Arial" panose="020B0604020202020204"/>
              <a:buNone/>
            </a:pPr>
            <a:endParaRPr sz="1800" b="1" dirty="0">
              <a:latin typeface="Calibri" panose="020F0502020204030204"/>
              <a:ea typeface="Calibri" panose="020F0502020204030204"/>
              <a:cs typeface="Calibri" panose="020F0502020204030204"/>
              <a:sym typeface="Calibri" panose="020F0502020204030204"/>
            </a:endParaRPr>
          </a:p>
          <a:p>
            <a:pPr marL="0" marR="0">
              <a:buNone/>
            </a:pPr>
            <a:r>
              <a:rPr lang="en-US" sz="1800" b="1" dirty="0">
                <a:latin typeface="Calibri" panose="020F0502020204030204"/>
                <a:ea typeface="Calibri" panose="020F0502020204030204"/>
                <a:cs typeface="Calibri" panose="020F0502020204030204"/>
                <a:sym typeface="Calibri" panose="020F0502020204030204"/>
              </a:rPr>
              <a:t>¿</a:t>
            </a:r>
            <a:r>
              <a:rPr lang="en-US" sz="1800" b="1" dirty="0" err="1">
                <a:latin typeface="Calibri" panose="020F0502020204030204"/>
                <a:ea typeface="Calibri" panose="020F0502020204030204"/>
                <a:cs typeface="Calibri" panose="020F0502020204030204"/>
                <a:sym typeface="Calibri" panose="020F0502020204030204"/>
              </a:rPr>
              <a:t>Cómo</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puedo</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desarrollar</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el</a:t>
            </a:r>
            <a:r>
              <a:rPr lang="en-US" sz="1800" b="1" dirty="0">
                <a:latin typeface="Calibri" panose="020F0502020204030204"/>
                <a:ea typeface="Calibri" panose="020F0502020204030204"/>
                <a:cs typeface="Calibri" panose="020F0502020204030204"/>
                <a:sym typeface="Calibri" panose="020F0502020204030204"/>
              </a:rPr>
              <a:t> Proyecto final? </a:t>
            </a:r>
            <a:br>
              <a:rPr lang="en-US" sz="1800" dirty="0">
                <a:latin typeface="Calibri" panose="020F0502020204030204"/>
                <a:ea typeface="Calibri" panose="020F0502020204030204"/>
                <a:cs typeface="Calibri" panose="020F0502020204030204"/>
                <a:sym typeface="Calibri" panose="020F0502020204030204"/>
              </a:rPr>
            </a:br>
            <a:r>
              <a:rPr lang="en-US" sz="1800" dirty="0" err="1">
                <a:latin typeface="Calibri" panose="020F0502020204030204"/>
                <a:ea typeface="Calibri" panose="020F0502020204030204"/>
                <a:cs typeface="Calibri" panose="020F0502020204030204"/>
                <a:sym typeface="Calibri" panose="020F0502020204030204"/>
              </a:rPr>
              <a:t>Existen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varias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opciones</a:t>
            </a:r>
            <a:r>
              <a:rPr lang="en-US" sz="1800" dirty="0">
                <a:latin typeface="Calibri" panose="020F0502020204030204"/>
                <a:ea typeface="Calibri" panose="020F0502020204030204"/>
                <a:cs typeface="Calibri" panose="020F0502020204030204"/>
                <a:sym typeface="Calibri" panose="020F0502020204030204"/>
              </a:rPr>
              <a:t> para </a:t>
            </a:r>
            <a:r>
              <a:rPr lang="en-US" sz="1800" dirty="0" err="1">
                <a:latin typeface="Calibri" panose="020F0502020204030204"/>
                <a:ea typeface="Calibri" panose="020F0502020204030204"/>
                <a:cs typeface="Calibri" panose="020F0502020204030204"/>
                <a:sym typeface="Calibri" panose="020F0502020204030204"/>
              </a:rPr>
              <a:t>realizar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el</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proyecto</a:t>
            </a:r>
            <a:r>
              <a:rPr lang="en-US" sz="1800" dirty="0">
                <a:latin typeface="Calibri" panose="020F0502020204030204"/>
                <a:ea typeface="Calibri" panose="020F0502020204030204"/>
                <a:cs typeface="Calibri" panose="020F0502020204030204"/>
                <a:sym typeface="Calibri" panose="020F0502020204030204"/>
              </a:rPr>
              <a:t>. 1. </a:t>
            </a:r>
            <a:r>
              <a:rPr lang="en-US" sz="1800" dirty="0" err="1">
                <a:latin typeface="Calibri" panose="020F0502020204030204"/>
                <a:ea typeface="Calibri" panose="020F0502020204030204"/>
                <a:cs typeface="Calibri" panose="020F0502020204030204"/>
                <a:sym typeface="Calibri" panose="020F0502020204030204"/>
              </a:rPr>
              <a:t>Descargar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el</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documento</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formato</a:t>
            </a:r>
            <a:r>
              <a:rPr lang="en-US" sz="1800" dirty="0">
                <a:latin typeface="Calibri" panose="020F0502020204030204"/>
                <a:ea typeface="Calibri" panose="020F0502020204030204"/>
                <a:cs typeface="Calibri" panose="020F0502020204030204"/>
                <a:sym typeface="Calibri" panose="020F0502020204030204"/>
              </a:rPr>
              <a:t> Word, responder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el</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computador</a:t>
            </a:r>
            <a:r>
              <a:rPr lang="en-US" sz="1800" dirty="0">
                <a:latin typeface="Calibri" panose="020F0502020204030204"/>
                <a:ea typeface="Calibri" panose="020F0502020204030204"/>
                <a:cs typeface="Calibri" panose="020F0502020204030204"/>
                <a:sym typeface="Calibri" panose="020F0502020204030204"/>
              </a:rPr>
              <a:t> o </a:t>
            </a:r>
            <a:r>
              <a:rPr lang="en-US" sz="1800" dirty="0" err="1">
                <a:latin typeface="Calibri" panose="020F0502020204030204"/>
                <a:ea typeface="Calibri" panose="020F0502020204030204"/>
                <a:cs typeface="Calibri" panose="020F0502020204030204"/>
                <a:sym typeface="Calibri" panose="020F0502020204030204"/>
              </a:rPr>
              <a:t>celular</a:t>
            </a:r>
            <a:r>
              <a:rPr lang="en-US" sz="1800" dirty="0">
                <a:latin typeface="Calibri" panose="020F0502020204030204"/>
                <a:ea typeface="Calibri" panose="020F0502020204030204"/>
                <a:cs typeface="Calibri" panose="020F0502020204030204"/>
                <a:sym typeface="Calibri" panose="020F0502020204030204"/>
              </a:rPr>
              <a:t> y </a:t>
            </a:r>
            <a:r>
              <a:rPr lang="en-US" sz="1800" dirty="0" err="1">
                <a:latin typeface="Calibri" panose="020F0502020204030204"/>
                <a:ea typeface="Calibri" panose="020F0502020204030204"/>
                <a:cs typeface="Calibri" panose="020F0502020204030204"/>
                <a:sym typeface="Calibri" panose="020F0502020204030204"/>
              </a:rPr>
              <a:t>enviarlo</a:t>
            </a:r>
            <a:r>
              <a:rPr lang="en-US" sz="1800" dirty="0">
                <a:latin typeface="Calibri" panose="020F0502020204030204"/>
                <a:ea typeface="Calibri" panose="020F0502020204030204"/>
                <a:cs typeface="Calibri" panose="020F0502020204030204"/>
                <a:sym typeface="Calibri" panose="020F0502020204030204"/>
              </a:rPr>
              <a:t> al </a:t>
            </a:r>
            <a:r>
              <a:rPr lang="en-US" sz="1800" dirty="0" err="1">
                <a:latin typeface="Calibri" panose="020F0502020204030204"/>
                <a:ea typeface="Calibri" panose="020F0502020204030204"/>
                <a:cs typeface="Calibri" panose="020F0502020204030204"/>
                <a:sym typeface="Calibri" panose="020F0502020204030204"/>
              </a:rPr>
              <a:t>profesor</a:t>
            </a:r>
            <a:r>
              <a:rPr lang="en-US" sz="1800" dirty="0">
                <a:latin typeface="Calibri" panose="020F0502020204030204"/>
                <a:ea typeface="Calibri" panose="020F0502020204030204"/>
                <a:cs typeface="Calibri" panose="020F0502020204030204"/>
                <a:sym typeface="Calibri" panose="020F0502020204030204"/>
              </a:rPr>
              <a:t>. 2. </a:t>
            </a:r>
            <a:r>
              <a:rPr lang="en-US" sz="1800" dirty="0" err="1">
                <a:latin typeface="Calibri" panose="020F0502020204030204"/>
                <a:ea typeface="Calibri" panose="020F0502020204030204"/>
                <a:cs typeface="Calibri" panose="020F0502020204030204"/>
                <a:sym typeface="Calibri" panose="020F0502020204030204"/>
              </a:rPr>
              <a:t>Imprimir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el</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documento</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formato</a:t>
            </a:r>
            <a:r>
              <a:rPr lang="en-US" sz="1800" dirty="0">
                <a:latin typeface="Calibri" panose="020F0502020204030204"/>
                <a:ea typeface="Calibri" panose="020F0502020204030204"/>
                <a:cs typeface="Calibri" panose="020F0502020204030204"/>
                <a:sym typeface="Calibri" panose="020F0502020204030204"/>
              </a:rPr>
              <a:t> PDF, </a:t>
            </a:r>
            <a:r>
              <a:rPr lang="en-US" sz="1800" dirty="0" err="1">
                <a:latin typeface="Calibri" panose="020F0502020204030204"/>
                <a:ea typeface="Calibri" panose="020F0502020204030204"/>
                <a:cs typeface="Calibri" panose="020F0502020204030204"/>
                <a:sym typeface="Calibri" panose="020F0502020204030204"/>
              </a:rPr>
              <a:t>escribir</a:t>
            </a:r>
            <a:r>
              <a:rPr lang="en-US" sz="1800" dirty="0">
                <a:latin typeface="Calibri" panose="020F0502020204030204"/>
                <a:ea typeface="Calibri" panose="020F0502020204030204"/>
                <a:cs typeface="Calibri" panose="020F0502020204030204"/>
                <a:sym typeface="Calibri" panose="020F0502020204030204"/>
              </a:rPr>
              <a:t> las </a:t>
            </a:r>
            <a:r>
              <a:rPr lang="en-US" sz="1800" dirty="0" err="1">
                <a:latin typeface="Calibri" panose="020F0502020204030204"/>
                <a:ea typeface="Calibri" panose="020F0502020204030204"/>
                <a:cs typeface="Calibri" panose="020F0502020204030204"/>
                <a:sym typeface="Calibri" panose="020F0502020204030204"/>
              </a:rPr>
              <a:t>respuestas</a:t>
            </a:r>
            <a:r>
              <a:rPr lang="en-US" sz="1800" dirty="0">
                <a:latin typeface="Calibri" panose="020F0502020204030204"/>
                <a:ea typeface="Calibri" panose="020F0502020204030204"/>
                <a:cs typeface="Calibri" panose="020F0502020204030204"/>
                <a:sym typeface="Calibri" panose="020F0502020204030204"/>
              </a:rPr>
              <a:t> a mano, </a:t>
            </a:r>
            <a:r>
              <a:rPr lang="en-US" sz="1800" dirty="0" err="1">
                <a:latin typeface="Calibri" panose="020F0502020204030204"/>
                <a:ea typeface="Calibri" panose="020F0502020204030204"/>
                <a:cs typeface="Calibri" panose="020F0502020204030204"/>
                <a:sym typeface="Calibri" panose="020F0502020204030204"/>
              </a:rPr>
              <a:t>tomar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fotos</a:t>
            </a:r>
            <a:r>
              <a:rPr lang="en-US" sz="1800" dirty="0">
                <a:latin typeface="Calibri" panose="020F0502020204030204"/>
                <a:ea typeface="Calibri" panose="020F0502020204030204"/>
                <a:cs typeface="Calibri" panose="020F0502020204030204"/>
                <a:sym typeface="Calibri" panose="020F0502020204030204"/>
              </a:rPr>
              <a:t> y </a:t>
            </a:r>
            <a:r>
              <a:rPr lang="en-US" sz="1800" dirty="0" err="1">
                <a:latin typeface="Calibri" panose="020F0502020204030204"/>
                <a:ea typeface="Calibri" panose="020F0502020204030204"/>
                <a:cs typeface="Calibri" panose="020F0502020204030204"/>
                <a:sym typeface="Calibri" panose="020F0502020204030204"/>
              </a:rPr>
              <a:t>enviarlas</a:t>
            </a:r>
            <a:r>
              <a:rPr lang="en-US" sz="1800" dirty="0">
                <a:latin typeface="Calibri" panose="020F0502020204030204"/>
                <a:ea typeface="Calibri" panose="020F0502020204030204"/>
                <a:cs typeface="Calibri" panose="020F0502020204030204"/>
                <a:sym typeface="Calibri" panose="020F0502020204030204"/>
              </a:rPr>
              <a:t> al </a:t>
            </a:r>
            <a:r>
              <a:rPr lang="en-US" sz="1800" dirty="0" err="1">
                <a:latin typeface="Calibri" panose="020F0502020204030204"/>
                <a:ea typeface="Calibri" panose="020F0502020204030204"/>
                <a:cs typeface="Calibri" panose="020F0502020204030204"/>
                <a:sym typeface="Calibri" panose="020F0502020204030204"/>
              </a:rPr>
              <a:t>profesor</a:t>
            </a:r>
            <a:r>
              <a:rPr lang="en-US" sz="1800" dirty="0">
                <a:latin typeface="Calibri" panose="020F0502020204030204"/>
                <a:ea typeface="Calibri" panose="020F0502020204030204"/>
                <a:cs typeface="Calibri" panose="020F0502020204030204"/>
                <a:sym typeface="Calibri" panose="020F0502020204030204"/>
              </a:rPr>
              <a:t>. 3. </a:t>
            </a:r>
            <a:r>
              <a:rPr lang="en-US" sz="1800" dirty="0" err="1">
                <a:latin typeface="Calibri" panose="020F0502020204030204"/>
                <a:ea typeface="Calibri" panose="020F0502020204030204"/>
                <a:cs typeface="Calibri" panose="020F0502020204030204"/>
                <a:sym typeface="Calibri" panose="020F0502020204030204"/>
              </a:rPr>
              <a:t>Escribir</a:t>
            </a:r>
            <a:r>
              <a:rPr lang="en-US" sz="1800" dirty="0">
                <a:latin typeface="Calibri" panose="020F0502020204030204"/>
                <a:ea typeface="Calibri" panose="020F0502020204030204"/>
                <a:cs typeface="Calibri" panose="020F0502020204030204"/>
                <a:sym typeface="Calibri" panose="020F0502020204030204"/>
              </a:rPr>
              <a:t> las </a:t>
            </a:r>
            <a:r>
              <a:rPr lang="en-US" sz="1800" dirty="0" err="1">
                <a:latin typeface="Calibri" panose="020F0502020204030204"/>
                <a:ea typeface="Calibri" panose="020F0502020204030204"/>
                <a:cs typeface="Calibri" panose="020F0502020204030204"/>
                <a:sym typeface="Calibri" panose="020F0502020204030204"/>
              </a:rPr>
              <a:t>preguntas</a:t>
            </a:r>
            <a:r>
              <a:rPr lang="en-US" sz="1800" dirty="0">
                <a:latin typeface="Calibri" panose="020F0502020204030204"/>
                <a:ea typeface="Calibri" panose="020F0502020204030204"/>
                <a:cs typeface="Calibri" panose="020F0502020204030204"/>
                <a:sym typeface="Calibri" panose="020F0502020204030204"/>
              </a:rPr>
              <a:t> y </a:t>
            </a:r>
            <a:r>
              <a:rPr lang="en-US" sz="1800" dirty="0" err="1">
                <a:latin typeface="Calibri" panose="020F0502020204030204"/>
                <a:ea typeface="Calibri" panose="020F0502020204030204"/>
                <a:cs typeface="Calibri" panose="020F0502020204030204"/>
                <a:sym typeface="Calibri" panose="020F0502020204030204"/>
              </a:rPr>
              <a:t>respuestas</a:t>
            </a:r>
            <a:r>
              <a:rPr lang="en-US" sz="1800" dirty="0">
                <a:latin typeface="Calibri" panose="020F0502020204030204"/>
                <a:ea typeface="Calibri" panose="020F0502020204030204"/>
                <a:cs typeface="Calibri" panose="020F0502020204030204"/>
                <a:sym typeface="Calibri" panose="020F0502020204030204"/>
              </a:rPr>
              <a:t> a mano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un </a:t>
            </a:r>
            <a:r>
              <a:rPr lang="en-US" sz="1800" dirty="0" err="1">
                <a:latin typeface="Calibri" panose="020F0502020204030204"/>
                <a:ea typeface="Calibri" panose="020F0502020204030204"/>
                <a:cs typeface="Calibri" panose="020F0502020204030204"/>
                <a:sym typeface="Calibri" panose="020F0502020204030204"/>
              </a:rPr>
              <a:t>cuaderno</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tomar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fotos</a:t>
            </a:r>
            <a:r>
              <a:rPr lang="en-US" sz="1800" dirty="0">
                <a:latin typeface="Calibri" panose="020F0502020204030204"/>
                <a:ea typeface="Calibri" panose="020F0502020204030204"/>
                <a:cs typeface="Calibri" panose="020F0502020204030204"/>
                <a:sym typeface="Calibri" panose="020F0502020204030204"/>
              </a:rPr>
              <a:t> y </a:t>
            </a:r>
            <a:r>
              <a:rPr lang="en-US" sz="1800" dirty="0" err="1">
                <a:latin typeface="Calibri" panose="020F0502020204030204"/>
                <a:ea typeface="Calibri" panose="020F0502020204030204"/>
                <a:cs typeface="Calibri" panose="020F0502020204030204"/>
                <a:sym typeface="Calibri" panose="020F0502020204030204"/>
              </a:rPr>
              <a:t>enviarlas</a:t>
            </a:r>
            <a:r>
              <a:rPr lang="en-US" sz="1800" dirty="0">
                <a:latin typeface="Calibri" panose="020F0502020204030204"/>
                <a:ea typeface="Calibri" panose="020F0502020204030204"/>
                <a:cs typeface="Calibri" panose="020F0502020204030204"/>
                <a:sym typeface="Calibri" panose="020F0502020204030204"/>
              </a:rPr>
              <a:t> al </a:t>
            </a:r>
            <a:r>
              <a:rPr lang="en-US" sz="1800" dirty="0" err="1">
                <a:latin typeface="Calibri" panose="020F0502020204030204"/>
                <a:ea typeface="Calibri" panose="020F0502020204030204"/>
                <a:cs typeface="Calibri" panose="020F0502020204030204"/>
                <a:sym typeface="Calibri" panose="020F0502020204030204"/>
              </a:rPr>
              <a:t>profesor</a:t>
            </a:r>
            <a:r>
              <a:rPr lang="en-US" sz="1800" dirty="0">
                <a:latin typeface="Calibri" panose="020F0502020204030204"/>
                <a:ea typeface="Calibri" panose="020F0502020204030204"/>
                <a:cs typeface="Calibri" panose="020F0502020204030204"/>
                <a:sym typeface="Calibri" panose="020F0502020204030204"/>
              </a:rPr>
              <a:t>. 4. </a:t>
            </a:r>
            <a:r>
              <a:rPr lang="en-US" sz="1800" dirty="0" err="1">
                <a:latin typeface="Calibri" panose="020F0502020204030204"/>
                <a:ea typeface="Calibri" panose="020F0502020204030204"/>
                <a:cs typeface="Calibri" panose="020F0502020204030204"/>
                <a:sym typeface="Calibri" panose="020F0502020204030204"/>
              </a:rPr>
              <a:t>Coordinar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una</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entrevista</a:t>
            </a:r>
            <a:r>
              <a:rPr lang="en-US" sz="1800" dirty="0">
                <a:latin typeface="Calibri" panose="020F0502020204030204"/>
                <a:ea typeface="Calibri" panose="020F0502020204030204"/>
                <a:cs typeface="Calibri" panose="020F0502020204030204"/>
                <a:sym typeface="Calibri" panose="020F0502020204030204"/>
              </a:rPr>
              <a:t> con </a:t>
            </a:r>
            <a:r>
              <a:rPr lang="en-US" sz="1800" dirty="0" err="1">
                <a:latin typeface="Calibri" panose="020F0502020204030204"/>
                <a:ea typeface="Calibri" panose="020F0502020204030204"/>
                <a:cs typeface="Calibri" panose="020F0502020204030204"/>
                <a:sym typeface="Calibri" panose="020F0502020204030204"/>
              </a:rPr>
              <a:t>el</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profesor</a:t>
            </a:r>
            <a:r>
              <a:rPr lang="en-US" sz="1800" dirty="0">
                <a:latin typeface="Calibri" panose="020F0502020204030204"/>
                <a:ea typeface="Calibri" panose="020F0502020204030204"/>
                <a:cs typeface="Calibri" panose="020F0502020204030204"/>
                <a:sym typeface="Calibri" panose="020F0502020204030204"/>
              </a:rPr>
              <a:t> para </a:t>
            </a:r>
            <a:r>
              <a:rPr lang="en-US" sz="1800" dirty="0" err="1">
                <a:latin typeface="Calibri" panose="020F0502020204030204"/>
                <a:ea typeface="Calibri" panose="020F0502020204030204"/>
                <a:cs typeface="Calibri" panose="020F0502020204030204"/>
                <a:sym typeface="Calibri" panose="020F0502020204030204"/>
              </a:rPr>
              <a:t>presentar</a:t>
            </a:r>
            <a:r>
              <a:rPr lang="en-US" sz="1800" dirty="0">
                <a:latin typeface="Calibri" panose="020F0502020204030204"/>
                <a:ea typeface="Calibri" panose="020F0502020204030204"/>
                <a:cs typeface="Calibri" panose="020F0502020204030204"/>
                <a:sym typeface="Calibri" panose="020F0502020204030204"/>
              </a:rPr>
              <a:t> las </a:t>
            </a:r>
            <a:r>
              <a:rPr lang="en-US" sz="1800" dirty="0" err="1">
                <a:latin typeface="Calibri" panose="020F0502020204030204"/>
                <a:ea typeface="Calibri" panose="020F0502020204030204"/>
                <a:cs typeface="Calibri" panose="020F0502020204030204"/>
                <a:sym typeface="Calibri" panose="020F0502020204030204"/>
              </a:rPr>
              <a:t>respuestas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oralmente</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br>
              <a:rPr lang="en-US" sz="1800" dirty="0">
                <a:latin typeface="Calibri" panose="020F0502020204030204"/>
                <a:ea typeface="Calibri" panose="020F0502020204030204"/>
                <a:cs typeface="Calibri" panose="020F0502020204030204"/>
                <a:sym typeface="Calibri" panose="020F0502020204030204"/>
              </a:rPr>
            </a:br>
            <a:r>
              <a:rPr lang="es-ES" sz="1800" b="1" dirty="0">
                <a:solidFill>
                  <a:srgbClr val="000000"/>
                </a:solidFill>
                <a:effectLst/>
                <a:latin typeface="Calibri" panose="020F0502020204030204" pitchFamily="34" charset="0"/>
                <a:ea typeface="Calibri" panose="020F0502020204030204" pitchFamily="34" charset="0"/>
              </a:rPr>
              <a:t>Importancia del trabajo personal</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El Proyecto Final debe ser propio, sincero y personal, mostrando cómo entiende y aplica lo aprendido.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Debe estar escrito con tus propias palabras, aplicado a tu vida y contexto.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Como dice 1 Pedro 3:15, deseamos que cada creyente esté “siempre listos para defenderse, con mansedumbre y respeto.”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Puedes usar pasajes bíblicos u otras fuentes permitidas, citándolas correctamente.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La IA puede ayudarte con ideas o ejemplos (como sugerencias para un Captar), pero no puede escribir tu proyecto por ti.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ES" sz="1800" dirty="0">
                <a:effectLst/>
                <a:latin typeface="Calibri" panose="020F0502020204030204" pitchFamily="34" charset="0"/>
                <a:ea typeface="Calibri" panose="020F0502020204030204" pitchFamily="34" charset="0"/>
              </a:rPr>
              <a:t>Si el proyecto parece copiado o generado por fuentes externas, deberá rehacerse con reflexión personal, buscando crecimiento espiritual genuino. </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SzPts val="1100"/>
              <a:buFont typeface="Calibri" panose="020F0502020204030204"/>
              <a:buNone/>
            </a:pPr>
            <a:br>
              <a:rPr lang="en-US" sz="1800">
                <a:latin typeface="Calibri" panose="020F0502020204030204"/>
                <a:ea typeface="Calibri" panose="020F0502020204030204"/>
                <a:cs typeface="Calibri" panose="020F0502020204030204"/>
                <a:sym typeface="Calibri" panose="020F0502020204030204"/>
              </a:rPr>
            </a:br>
            <a:r>
              <a:rPr lang="en-US" sz="1800" b="1">
                <a:latin typeface="Calibri" panose="020F0502020204030204"/>
                <a:ea typeface="Calibri" panose="020F0502020204030204"/>
                <a:cs typeface="Calibri" panose="020F0502020204030204"/>
                <a:sym typeface="Calibri" panose="020F0502020204030204"/>
              </a:rPr>
              <a:t>¿</a:t>
            </a:r>
            <a:r>
              <a:rPr lang="en-US" sz="1800" b="1" dirty="0" err="1">
                <a:latin typeface="Calibri" panose="020F0502020204030204"/>
                <a:ea typeface="Calibri" panose="020F0502020204030204"/>
                <a:cs typeface="Calibri" panose="020F0502020204030204"/>
                <a:sym typeface="Calibri" panose="020F0502020204030204"/>
              </a:rPr>
              <a:t>Cómo</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puedo</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entregar</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el</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proyecto</a:t>
            </a:r>
            <a:r>
              <a:rPr lang="en-US" sz="1800" b="1" dirty="0">
                <a:latin typeface="Calibri" panose="020F0502020204030204"/>
                <a:ea typeface="Calibri" panose="020F0502020204030204"/>
                <a:cs typeface="Calibri" panose="020F0502020204030204"/>
                <a:sym typeface="Calibri" panose="020F0502020204030204"/>
              </a:rPr>
              <a:t> al </a:t>
            </a:r>
            <a:r>
              <a:rPr lang="en-US" sz="1800" b="1" dirty="0" err="1">
                <a:latin typeface="Calibri" panose="020F0502020204030204"/>
                <a:ea typeface="Calibri" panose="020F0502020204030204"/>
                <a:cs typeface="Calibri" panose="020F0502020204030204"/>
                <a:sym typeface="Calibri" panose="020F0502020204030204"/>
              </a:rPr>
              <a:t>profesor</a:t>
            </a:r>
            <a:r>
              <a:rPr lang="en-US" sz="1800" b="1" dirty="0">
                <a:latin typeface="Calibri" panose="020F0502020204030204"/>
                <a:ea typeface="Calibri" panose="020F0502020204030204"/>
                <a:cs typeface="Calibri" panose="020F0502020204030204"/>
                <a:sym typeface="Calibri" panose="020F0502020204030204"/>
              </a:rPr>
              <a:t>?</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r>
              <a:rPr lang="en-US" sz="1800" dirty="0" err="1">
                <a:latin typeface="Calibri" panose="020F0502020204030204"/>
                <a:ea typeface="Calibri" panose="020F0502020204030204"/>
                <a:cs typeface="Calibri" panose="020F0502020204030204"/>
                <a:sym typeface="Calibri" panose="020F0502020204030204"/>
              </a:rPr>
              <a:t>Puede</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enviarlo</a:t>
            </a:r>
            <a:r>
              <a:rPr lang="en-US" sz="1800" dirty="0">
                <a:latin typeface="Calibri" panose="020F0502020204030204"/>
                <a:ea typeface="Calibri" panose="020F0502020204030204"/>
                <a:cs typeface="Calibri" panose="020F0502020204030204"/>
                <a:sym typeface="Calibri" panose="020F0502020204030204"/>
              </a:rPr>
              <a:t> a </a:t>
            </a:r>
            <a:r>
              <a:rPr lang="en-US" sz="1800" dirty="0" err="1">
                <a:latin typeface="Calibri" panose="020F0502020204030204"/>
                <a:ea typeface="Calibri" panose="020F0502020204030204"/>
                <a:cs typeface="Calibri" panose="020F0502020204030204"/>
                <a:sym typeface="Calibri" panose="020F0502020204030204"/>
              </a:rPr>
              <a:t>su</a:t>
            </a:r>
            <a:r>
              <a:rPr lang="en-US" sz="1800" dirty="0">
                <a:latin typeface="Calibri" panose="020F0502020204030204"/>
                <a:ea typeface="Calibri" panose="020F0502020204030204"/>
                <a:cs typeface="Calibri" panose="020F0502020204030204"/>
                <a:sym typeface="Calibri" panose="020F0502020204030204"/>
              </a:rPr>
              <a:t> WhatsApp personal o a </a:t>
            </a:r>
            <a:r>
              <a:rPr lang="en-US" sz="1800" dirty="0" err="1">
                <a:latin typeface="Calibri" panose="020F0502020204030204"/>
                <a:ea typeface="Calibri" panose="020F0502020204030204"/>
                <a:cs typeface="Calibri" panose="020F0502020204030204"/>
                <a:sym typeface="Calibri" panose="020F0502020204030204"/>
              </a:rPr>
              <a:t>su</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correo</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electrónico</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br>
              <a:rPr lang="en-US" sz="1800" dirty="0">
                <a:latin typeface="Calibri" panose="020F0502020204030204"/>
                <a:ea typeface="Calibri" panose="020F0502020204030204"/>
                <a:cs typeface="Calibri" panose="020F0502020204030204"/>
                <a:sym typeface="Calibri" panose="020F0502020204030204"/>
              </a:rPr>
            </a:br>
            <a:r>
              <a:rPr lang="en-US" sz="1800" b="1" dirty="0">
                <a:latin typeface="Calibri" panose="020F0502020204030204"/>
                <a:ea typeface="Calibri" panose="020F0502020204030204"/>
                <a:cs typeface="Calibri" panose="020F0502020204030204"/>
                <a:sym typeface="Calibri" panose="020F0502020204030204"/>
              </a:rPr>
              <a:t>¿</a:t>
            </a:r>
            <a:r>
              <a:rPr lang="en-US" sz="1800" b="1" dirty="0" err="1">
                <a:latin typeface="Calibri" panose="020F0502020204030204"/>
                <a:ea typeface="Calibri" panose="020F0502020204030204"/>
                <a:cs typeface="Calibri" panose="020F0502020204030204"/>
                <a:sym typeface="Calibri" panose="020F0502020204030204"/>
              </a:rPr>
              <a:t>Cúal</a:t>
            </a:r>
            <a:r>
              <a:rPr lang="en-US" sz="1800" b="1" dirty="0">
                <a:latin typeface="Calibri" panose="020F0502020204030204"/>
                <a:ea typeface="Calibri" panose="020F0502020204030204"/>
                <a:cs typeface="Calibri" panose="020F0502020204030204"/>
                <a:sym typeface="Calibri" panose="020F0502020204030204"/>
              </a:rPr>
              <a:t> es la </a:t>
            </a:r>
            <a:r>
              <a:rPr lang="en-US" sz="1800" b="1" dirty="0" err="1">
                <a:latin typeface="Calibri" panose="020F0502020204030204"/>
                <a:ea typeface="Calibri" panose="020F0502020204030204"/>
                <a:cs typeface="Calibri" panose="020F0502020204030204"/>
                <a:sym typeface="Calibri" panose="020F0502020204030204"/>
              </a:rPr>
              <a:t>fecha</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límite</a:t>
            </a:r>
            <a:r>
              <a:rPr lang="en-US" sz="1800" b="1" dirty="0">
                <a:latin typeface="Calibri" panose="020F0502020204030204"/>
                <a:ea typeface="Calibri" panose="020F0502020204030204"/>
                <a:cs typeface="Calibri" panose="020F0502020204030204"/>
                <a:sym typeface="Calibri" panose="020F0502020204030204"/>
              </a:rPr>
              <a:t> para </a:t>
            </a:r>
            <a:r>
              <a:rPr lang="en-US" sz="1800" b="1" dirty="0" err="1">
                <a:latin typeface="Calibri" panose="020F0502020204030204"/>
                <a:ea typeface="Calibri" panose="020F0502020204030204"/>
                <a:cs typeface="Calibri" panose="020F0502020204030204"/>
                <a:sym typeface="Calibri" panose="020F0502020204030204"/>
              </a:rPr>
              <a:t>entregar</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el</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proyecto</a:t>
            </a:r>
            <a:r>
              <a:rPr lang="en-US" sz="1800" b="1" dirty="0">
                <a:latin typeface="Calibri" panose="020F0502020204030204"/>
                <a:ea typeface="Calibri" panose="020F0502020204030204"/>
                <a:cs typeface="Calibri" panose="020F0502020204030204"/>
                <a:sym typeface="Calibri" panose="020F0502020204030204"/>
              </a:rPr>
              <a:t>?</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r>
              <a:rPr lang="en-US" sz="1800" dirty="0">
                <a:latin typeface="Calibri" panose="020F0502020204030204"/>
                <a:ea typeface="Calibri" panose="020F0502020204030204"/>
                <a:cs typeface="Calibri" panose="020F0502020204030204"/>
                <a:sym typeface="Calibri" panose="020F0502020204030204"/>
              </a:rPr>
              <a:t>Tiene hasta 14 días </a:t>
            </a:r>
            <a:r>
              <a:rPr lang="en-US" sz="1800" dirty="0" err="1">
                <a:latin typeface="Calibri" panose="020F0502020204030204"/>
                <a:ea typeface="Calibri" panose="020F0502020204030204"/>
                <a:cs typeface="Calibri" panose="020F0502020204030204"/>
                <a:sym typeface="Calibri" panose="020F0502020204030204"/>
              </a:rPr>
              <a:t>después</a:t>
            </a:r>
            <a:r>
              <a:rPr lang="en-US" sz="1800" dirty="0">
                <a:latin typeface="Calibri" panose="020F0502020204030204"/>
                <a:ea typeface="Calibri" panose="020F0502020204030204"/>
                <a:cs typeface="Calibri" panose="020F0502020204030204"/>
                <a:sym typeface="Calibri" panose="020F0502020204030204"/>
              </a:rPr>
              <a:t> de la </a:t>
            </a:r>
            <a:r>
              <a:rPr lang="en-US" sz="1800" dirty="0" err="1">
                <a:latin typeface="Calibri" panose="020F0502020204030204"/>
                <a:ea typeface="Calibri" panose="020F0502020204030204"/>
                <a:cs typeface="Calibri" panose="020F0502020204030204"/>
                <a:sym typeface="Calibri" panose="020F0502020204030204"/>
              </a:rPr>
              <a:t>última</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clase</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br>
              <a:rPr lang="en-US" sz="1800" dirty="0">
                <a:latin typeface="Calibri" panose="020F0502020204030204"/>
                <a:ea typeface="Calibri" panose="020F0502020204030204"/>
                <a:cs typeface="Calibri" panose="020F0502020204030204"/>
                <a:sym typeface="Calibri" panose="020F0502020204030204"/>
              </a:rPr>
            </a:br>
            <a:r>
              <a:rPr lang="en-US" sz="1800" b="1" dirty="0">
                <a:latin typeface="Calibri" panose="020F0502020204030204"/>
                <a:ea typeface="Calibri" panose="020F0502020204030204"/>
                <a:cs typeface="Calibri" panose="020F0502020204030204"/>
                <a:sym typeface="Calibri" panose="020F0502020204030204"/>
              </a:rPr>
              <a:t>¿</a:t>
            </a:r>
            <a:r>
              <a:rPr lang="en-US" sz="1800" b="1" dirty="0" err="1">
                <a:latin typeface="Calibri" panose="020F0502020204030204"/>
                <a:ea typeface="Calibri" panose="020F0502020204030204"/>
                <a:cs typeface="Calibri" panose="020F0502020204030204"/>
                <a:sym typeface="Calibri" panose="020F0502020204030204"/>
              </a:rPr>
              <a:t>Qué</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hago</a:t>
            </a:r>
            <a:r>
              <a:rPr lang="en-US" sz="1800" b="1" dirty="0">
                <a:latin typeface="Calibri" panose="020F0502020204030204"/>
                <a:ea typeface="Calibri" panose="020F0502020204030204"/>
                <a:cs typeface="Calibri" panose="020F0502020204030204"/>
                <a:sym typeface="Calibri" panose="020F0502020204030204"/>
              </a:rPr>
              <a:t> </a:t>
            </a:r>
            <a:r>
              <a:rPr lang="en-US" sz="1800" b="1" dirty="0" err="1">
                <a:latin typeface="Calibri" panose="020F0502020204030204"/>
                <a:ea typeface="Calibri" panose="020F0502020204030204"/>
                <a:cs typeface="Calibri" panose="020F0502020204030204"/>
                <a:sym typeface="Calibri" panose="020F0502020204030204"/>
              </a:rPr>
              <a:t>si</a:t>
            </a:r>
            <a:r>
              <a:rPr lang="en-US" sz="1800" b="1" dirty="0">
                <a:latin typeface="Calibri" panose="020F0502020204030204"/>
                <a:ea typeface="Calibri" panose="020F0502020204030204"/>
                <a:cs typeface="Calibri" panose="020F0502020204030204"/>
                <a:sym typeface="Calibri" panose="020F0502020204030204"/>
              </a:rPr>
              <a:t> no </a:t>
            </a:r>
            <a:r>
              <a:rPr lang="en-US" sz="1800" b="1" dirty="0" err="1">
                <a:latin typeface="Calibri" panose="020F0502020204030204"/>
                <a:ea typeface="Calibri" panose="020F0502020204030204"/>
                <a:cs typeface="Calibri" panose="020F0502020204030204"/>
                <a:sym typeface="Calibri" panose="020F0502020204030204"/>
              </a:rPr>
              <a:t>sé</a:t>
            </a:r>
            <a:r>
              <a:rPr lang="en-US" sz="1800" b="1" dirty="0">
                <a:latin typeface="Calibri" panose="020F0502020204030204"/>
                <a:ea typeface="Calibri" panose="020F0502020204030204"/>
                <a:cs typeface="Calibri" panose="020F0502020204030204"/>
                <a:sym typeface="Calibri" panose="020F0502020204030204"/>
              </a:rPr>
              <a:t> la </a:t>
            </a:r>
            <a:r>
              <a:rPr lang="en-US" sz="1800" b="1" dirty="0" err="1">
                <a:latin typeface="Calibri" panose="020F0502020204030204"/>
                <a:ea typeface="Calibri" panose="020F0502020204030204"/>
                <a:cs typeface="Calibri" panose="020F0502020204030204"/>
                <a:sym typeface="Calibri" panose="020F0502020204030204"/>
              </a:rPr>
              <a:t>respuesta</a:t>
            </a:r>
            <a:r>
              <a:rPr lang="en-US" sz="1800" b="1" dirty="0">
                <a:latin typeface="Calibri" panose="020F0502020204030204"/>
                <a:ea typeface="Calibri" panose="020F0502020204030204"/>
                <a:cs typeface="Calibri" panose="020F0502020204030204"/>
                <a:sym typeface="Calibri" panose="020F0502020204030204"/>
              </a:rPr>
              <a:t>?</a:t>
            </a:r>
            <a:r>
              <a:rPr lang="en-US" sz="1800" dirty="0">
                <a:latin typeface="Calibri" panose="020F0502020204030204"/>
                <a:ea typeface="Calibri" panose="020F0502020204030204"/>
                <a:cs typeface="Calibri" panose="020F0502020204030204"/>
                <a:sym typeface="Calibri" panose="020F0502020204030204"/>
              </a:rPr>
              <a:t> </a:t>
            </a:r>
            <a:br>
              <a:rPr lang="en-US" sz="1800" dirty="0">
                <a:latin typeface="Calibri" panose="020F0502020204030204"/>
                <a:ea typeface="Calibri" panose="020F0502020204030204"/>
                <a:cs typeface="Calibri" panose="020F0502020204030204"/>
                <a:sym typeface="Calibri" panose="020F0502020204030204"/>
              </a:rPr>
            </a:br>
            <a:r>
              <a:rPr lang="en-US" sz="1800" dirty="0" err="1">
                <a:latin typeface="Calibri" panose="020F0502020204030204"/>
                <a:ea typeface="Calibri" panose="020F0502020204030204"/>
                <a:cs typeface="Calibri" panose="020F0502020204030204"/>
                <a:sym typeface="Calibri" panose="020F0502020204030204"/>
              </a:rPr>
              <a:t>Puede</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consultar</a:t>
            </a:r>
            <a:r>
              <a:rPr lang="en-US" sz="1800" dirty="0">
                <a:latin typeface="Calibri" panose="020F0502020204030204"/>
                <a:ea typeface="Calibri" panose="020F0502020204030204"/>
                <a:cs typeface="Calibri" panose="020F0502020204030204"/>
                <a:sym typeface="Calibri" panose="020F0502020204030204"/>
              </a:rPr>
              <a:t> sus </a:t>
            </a:r>
            <a:r>
              <a:rPr lang="en-US" sz="1800" dirty="0" err="1">
                <a:latin typeface="Calibri" panose="020F0502020204030204"/>
                <a:ea typeface="Calibri" panose="020F0502020204030204"/>
                <a:cs typeface="Calibri" panose="020F0502020204030204"/>
                <a:sym typeface="Calibri" panose="020F0502020204030204"/>
              </a:rPr>
              <a:t>apuntes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los</a:t>
            </a:r>
            <a:r>
              <a:rPr lang="en-US" sz="1800" dirty="0">
                <a:latin typeface="Calibri" panose="020F0502020204030204"/>
                <a:ea typeface="Calibri" panose="020F0502020204030204"/>
                <a:cs typeface="Calibri" panose="020F0502020204030204"/>
                <a:sym typeface="Calibri" panose="020F0502020204030204"/>
              </a:rPr>
              <a:t> videos de las </a:t>
            </a:r>
            <a:r>
              <a:rPr lang="en-US" sz="1800" dirty="0" err="1">
                <a:latin typeface="Calibri" panose="020F0502020204030204"/>
                <a:ea typeface="Calibri" panose="020F0502020204030204"/>
                <a:cs typeface="Calibri" panose="020F0502020204030204"/>
                <a:sym typeface="Calibri" panose="020F0502020204030204"/>
              </a:rPr>
              <a:t>tareas</a:t>
            </a:r>
            <a:r>
              <a:rPr lang="en-US" sz="1800" dirty="0">
                <a:latin typeface="Calibri" panose="020F0502020204030204"/>
                <a:ea typeface="Calibri" panose="020F0502020204030204"/>
                <a:cs typeface="Calibri" panose="020F0502020204030204"/>
                <a:sym typeface="Calibri" panose="020F0502020204030204"/>
              </a:rPr>
              <a:t> o las </a:t>
            </a:r>
            <a:r>
              <a:rPr lang="en-US" sz="1800" dirty="0" err="1">
                <a:latin typeface="Calibri" panose="020F0502020204030204"/>
                <a:ea typeface="Calibri" panose="020F0502020204030204"/>
                <a:cs typeface="Calibri" panose="020F0502020204030204"/>
                <a:sym typeface="Calibri" panose="020F0502020204030204"/>
              </a:rPr>
              <a:t>grabaciones</a:t>
            </a:r>
            <a:r>
              <a:rPr lang="en-US" sz="1800" dirty="0">
                <a:latin typeface="Calibri" panose="020F0502020204030204"/>
                <a:ea typeface="Calibri" panose="020F0502020204030204"/>
                <a:cs typeface="Calibri" panose="020F0502020204030204"/>
                <a:sym typeface="Calibri" panose="020F0502020204030204"/>
              </a:rPr>
              <a:t> de las </a:t>
            </a:r>
            <a:r>
              <a:rPr lang="en-US" sz="1800" dirty="0" err="1">
                <a:latin typeface="Calibri" panose="020F0502020204030204"/>
                <a:ea typeface="Calibri" panose="020F0502020204030204"/>
                <a:cs typeface="Calibri" panose="020F0502020204030204"/>
                <a:sym typeface="Calibri" panose="020F0502020204030204"/>
              </a:rPr>
              <a:t>clases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Además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siempre</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puede</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preguntar</a:t>
            </a:r>
            <a:r>
              <a:rPr lang="en-US" sz="1800" dirty="0">
                <a:latin typeface="Calibri" panose="020F0502020204030204"/>
                <a:ea typeface="Calibri" panose="020F0502020204030204"/>
                <a:cs typeface="Calibri" panose="020F0502020204030204"/>
                <a:sym typeface="Calibri" panose="020F0502020204030204"/>
              </a:rPr>
              <a:t> al </a:t>
            </a:r>
            <a:r>
              <a:rPr lang="en-US" sz="1800" dirty="0" err="1">
                <a:latin typeface="Calibri" panose="020F0502020204030204"/>
                <a:ea typeface="Calibri" panose="020F0502020204030204"/>
                <a:cs typeface="Calibri" panose="020F0502020204030204"/>
                <a:sym typeface="Calibri" panose="020F0502020204030204"/>
              </a:rPr>
              <a:t>profesor</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si</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tiene</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dudas</a:t>
            </a:r>
            <a:r>
              <a:rPr lang="en-US" sz="1800" dirty="0">
                <a:latin typeface="Calibri" panose="020F0502020204030204"/>
                <a:ea typeface="Calibri" panose="020F0502020204030204"/>
                <a:cs typeface="Calibri" panose="020F0502020204030204"/>
                <a:sym typeface="Calibri" panose="020F0502020204030204"/>
              </a:rPr>
              <a:t>. </a:t>
            </a:r>
          </a:p>
          <a:p>
            <a:pPr marL="0" marR="171450" lvl="0" indent="0" algn="l" rtl="0">
              <a:lnSpc>
                <a:spcPct val="100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7" name="Google Shape;2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r>
              <a:rPr lang="en-US" sz="1700" b="1">
                <a:solidFill>
                  <a:schemeClr val="dk1"/>
                </a:solidFill>
                <a:latin typeface="Calibri" panose="020F0502020204030204"/>
                <a:ea typeface="Calibri" panose="020F0502020204030204"/>
                <a:cs typeface="Calibri" panose="020F0502020204030204"/>
                <a:sym typeface="Calibri" panose="020F0502020204030204"/>
              </a:rPr>
              <a:t>Conclusión</a:t>
            </a:r>
            <a:r>
              <a:rPr lang="en-US" sz="1700">
                <a:solidFill>
                  <a:schemeClr val="dk1"/>
                </a:solidFill>
                <a:latin typeface="Calibri" panose="020F0502020204030204"/>
                <a:ea typeface="Calibri" panose="020F0502020204030204"/>
                <a:cs typeface="Calibri" panose="020F0502020204030204"/>
                <a:sym typeface="Calibri" panose="020F0502020204030204"/>
              </a:rPr>
              <a:t>: (5 minutos)</a:t>
            </a:r>
            <a:endParaRPr sz="1700">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336550" algn="l" rtl="0">
              <a:lnSpc>
                <a:spcPct val="100000"/>
              </a:lnSpc>
              <a:spcBef>
                <a:spcPts val="1000"/>
              </a:spcBef>
              <a:spcAft>
                <a:spcPts val="1000"/>
              </a:spcAft>
              <a:buClr>
                <a:schemeClr val="dk1"/>
              </a:buClr>
              <a:buSzPts val="1700"/>
              <a:buFont typeface="Calibri" panose="020F0502020204030204"/>
              <a:buAutoNum type="arabicPeriod"/>
            </a:pPr>
            <a:r>
              <a:rPr lang="en-US" sz="1705">
                <a:solidFill>
                  <a:schemeClr val="dk1"/>
                </a:solidFill>
                <a:latin typeface="Calibri" panose="020F0502020204030204"/>
                <a:ea typeface="Calibri" panose="020F0502020204030204"/>
                <a:cs typeface="Calibri" panose="020F0502020204030204"/>
                <a:sym typeface="Calibri" panose="020F0502020204030204"/>
              </a:rPr>
              <a:t>Una oración o una bendición </a:t>
            </a:r>
            <a:endParaRPr sz="17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6" name="Google Shape;24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4" name="Google Shape;25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8</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¡Bienvenida a nuestra última clase de este curso! Hoy sigamos estudiando el gran privilegio de “la oración” y nos enfocaremos en la oración de nuestro Señor, “El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que </a:t>
            </a:r>
            <a:r>
              <a:rPr lang="en-US" sz="1800">
                <a:latin typeface="Calibri" panose="020F0502020204030204"/>
                <a:ea typeface="Calibri" panose="020F0502020204030204"/>
                <a:cs typeface="Calibri" panose="020F0502020204030204"/>
                <a:sym typeface="Calibri" panose="020F0502020204030204"/>
              </a:rPr>
              <a:t>estás</a:t>
            </a:r>
            <a:r>
              <a:rPr lang="en-US" sz="1800">
                <a:solidFill>
                  <a:srgbClr val="000000"/>
                </a:solidFill>
                <a:latin typeface="Calibri" panose="020F0502020204030204"/>
                <a:ea typeface="Calibri" panose="020F0502020204030204"/>
                <a:cs typeface="Calibri" panose="020F0502020204030204"/>
                <a:sym typeface="Calibri" panose="020F0502020204030204"/>
              </a:rPr>
              <a:t> en los cielos. Santificado sea tu nombre. Vénganos tu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Hágase tu voluntad así en la tierra como en el cielo. El pan nuestro de cada día dánoslo hoy. Y perdona nuestras </a:t>
            </a:r>
            <a:r>
              <a:rPr lang="en-US" sz="1800">
                <a:latin typeface="Calibri" panose="020F0502020204030204"/>
                <a:ea typeface="Calibri" panose="020F0502020204030204"/>
                <a:cs typeface="Calibri" panose="020F0502020204030204"/>
                <a:sym typeface="Calibri" panose="020F0502020204030204"/>
              </a:rPr>
              <a:t>deudas</a:t>
            </a:r>
            <a:r>
              <a:rPr lang="en-US" sz="1800">
                <a:solidFill>
                  <a:srgbClr val="000000"/>
                </a:solidFill>
                <a:latin typeface="Calibri" panose="020F0502020204030204"/>
                <a:ea typeface="Calibri" panose="020F0502020204030204"/>
                <a:cs typeface="Calibri" panose="020F0502020204030204"/>
                <a:sym typeface="Calibri" panose="020F0502020204030204"/>
              </a:rPr>
              <a:t>, así como nosotros perdonamos a nuestros deudores. Y no nos dejes caer en la tentación. Más líbranos del mal. Porque tuyo es el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el </a:t>
            </a:r>
            <a:r>
              <a:rPr lang="en-US" sz="1800">
                <a:latin typeface="Calibri" panose="020F0502020204030204"/>
                <a:ea typeface="Calibri" panose="020F0502020204030204"/>
                <a:cs typeface="Calibri" panose="020F0502020204030204"/>
                <a:sym typeface="Calibri" panose="020F0502020204030204"/>
              </a:rPr>
              <a:t>P</a:t>
            </a:r>
            <a:r>
              <a:rPr lang="en-US" sz="1800">
                <a:solidFill>
                  <a:srgbClr val="000000"/>
                </a:solidFill>
                <a:latin typeface="Calibri" panose="020F0502020204030204"/>
                <a:ea typeface="Calibri" panose="020F0502020204030204"/>
                <a:cs typeface="Calibri" panose="020F0502020204030204"/>
                <a:sym typeface="Calibri" panose="020F0502020204030204"/>
              </a:rPr>
              <a:t>oder, y la </a:t>
            </a:r>
            <a:r>
              <a:rPr lang="en-US" sz="1800">
                <a:latin typeface="Calibri" panose="020F0502020204030204"/>
                <a:ea typeface="Calibri" panose="020F0502020204030204"/>
                <a:cs typeface="Calibri" panose="020F0502020204030204"/>
                <a:sym typeface="Calibri" panose="020F0502020204030204"/>
              </a:rPr>
              <a:t>G</a:t>
            </a:r>
            <a:r>
              <a:rPr lang="en-US" sz="1800">
                <a:solidFill>
                  <a:srgbClr val="000000"/>
                </a:solidFill>
                <a:latin typeface="Calibri" panose="020F0502020204030204"/>
                <a:ea typeface="Calibri" panose="020F0502020204030204"/>
                <a:cs typeface="Calibri" panose="020F0502020204030204"/>
                <a:sym typeface="Calibri" panose="020F0502020204030204"/>
              </a:rPr>
              <a:t>loria por los siglos de los siglos. Amén. </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r>
              <a:rPr lang="en-US" sz="1800">
                <a:solidFill>
                  <a:srgbClr val="000000"/>
                </a:solidFill>
                <a:latin typeface="Calibri" panose="020F0502020204030204"/>
                <a:ea typeface="Calibri" panose="020F0502020204030204"/>
                <a:cs typeface="Calibri" panose="020F0502020204030204"/>
                <a:sym typeface="Calibri" panose="020F0502020204030204"/>
              </a:rPr>
              <a:t>(1 minuto)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tres objetivos principales de la lección. Invite a los estudiantes a tomar notas y a tener sus Biblias listas.</a:t>
            </a: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a:latin typeface="Calibri" panose="020F0502020204030204"/>
                <a:ea typeface="Calibri" panose="020F0502020204030204"/>
                <a:cs typeface="Calibri" panose="020F0502020204030204"/>
                <a:sym typeface="Calibri" panose="020F0502020204030204"/>
              </a:rPr>
              <a:t>N</a:t>
            </a:r>
            <a:r>
              <a:rPr lang="en-US" sz="1800">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La oración es el medio que Dios nos ha dado para comunicarnos con Él en todo tiempo y lugar. </a:t>
            </a:r>
            <a:r>
              <a:rPr lang="en-US" sz="1800" i="1">
                <a:solidFill>
                  <a:srgbClr val="000000"/>
                </a:solidFill>
                <a:latin typeface="Calibri" panose="020F0502020204030204"/>
                <a:ea typeface="Calibri" panose="020F0502020204030204"/>
                <a:cs typeface="Calibri" panose="020F0502020204030204"/>
                <a:sym typeface="Calibri" panose="020F0502020204030204"/>
              </a:rPr>
              <a:t>Oren sin cesar. 1 Tesalonicenses 5:17</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Nuestro Señor y Salvador Jesús siempre dedicaba tiempo a la oración (Mr. 14:23). Pablo también habla de las oraciones que hacía por las iglesias.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a:t>
            </a:r>
            <a:r>
              <a:rPr lang="en-US" sz="1800">
                <a:solidFill>
                  <a:srgbClr val="000000"/>
                </a:solidFill>
                <a:latin typeface="Calibri" panose="020F0502020204030204"/>
                <a:ea typeface="Calibri" panose="020F0502020204030204"/>
                <a:cs typeface="Calibri" panose="020F0502020204030204"/>
                <a:sym typeface="Calibri" panose="020F0502020204030204"/>
              </a:rPr>
              <a:t>Deseas, por medio del Espíritu Santo, hacer uso de la oración en tu vida de santificación? ¡Sí! ¡Claro que sí! Que privilegio tenemos que podemos acercarnos a Dios en cualquier momento.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Nosotros a menudo no apreciamos ni usamos este privilegio como deberíamos. En nuestra ‘falta de acción’ y ‘vidas sin oración’, nosotros pecamos. Pero confesamos esos pecados a nuestro Salvador el cual llevó una vida de oración perfecta en nuestro lugar para salvarnos. En el gozo del perdón, nosotros regresamos a nuestras vidas y deseosamente buscamos orar más seguido.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400"/>
              <a:buNone/>
            </a:pPr>
            <a:endParaRPr sz="1800">
              <a:latin typeface="Calibri" panose="020F0502020204030204"/>
              <a:ea typeface="Calibri" panose="020F0502020204030204"/>
              <a:cs typeface="Calibri" panose="020F0502020204030204"/>
              <a:sym typeface="Calibri" panose="020F0502020204030204"/>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7</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38" name="Google Shape;138;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Reflexionar sobre el deseo de hacer uso de la oración diariamente.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Analizar la repetición en oraciones. </a:t>
            </a:r>
            <a:endParaRPr sz="1800" b="1">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3. Ver como el Padre </a:t>
            </a:r>
            <a:r>
              <a:rPr lang="en-US" sz="1800" b="1">
                <a:latin typeface="Calibri" panose="020F0502020204030204"/>
                <a:ea typeface="Calibri" panose="020F0502020204030204"/>
                <a:cs typeface="Calibri" panose="020F0502020204030204"/>
                <a:sym typeface="Calibri" panose="020F0502020204030204"/>
              </a:rPr>
              <a:t>N</a:t>
            </a:r>
            <a:r>
              <a:rPr lang="en-US" sz="1800" b="1">
                <a:solidFill>
                  <a:srgbClr val="000000"/>
                </a:solidFill>
                <a:latin typeface="Calibri" panose="020F0502020204030204"/>
                <a:ea typeface="Calibri" panose="020F0502020204030204"/>
                <a:cs typeface="Calibri" panose="020F0502020204030204"/>
                <a:sym typeface="Calibri" panose="020F0502020204030204"/>
              </a:rPr>
              <a:t>uestro es una gran oración misionera.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9</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2084100" y="798558"/>
            <a:ext cx="9096518" cy="3906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Repetición en la oración</a:t>
            </a: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3200" b="1" i="0" u="none" strike="noStrike" cap="none">
                <a:solidFill>
                  <a:schemeClr val="accent4"/>
                </a:solidFill>
                <a:latin typeface="Arial Black" panose="020B0A04020102020204" charset="0"/>
                <a:ea typeface="Calibri" panose="020F0502020204030204"/>
                <a:cs typeface="Arial Black" panose="020B0A04020102020204" charset="0"/>
                <a:sym typeface="Calibri" panose="020F0502020204030204"/>
              </a:rPr>
              <a:t>Mateo 6:7</a:t>
            </a:r>
            <a:r>
              <a:rPr lang="en-US" sz="4000" b="1" i="0" u="none" strike="noStrike" cap="none">
                <a:solidFill>
                  <a:srgbClr val="000000"/>
                </a:solidFill>
                <a:latin typeface="Calibri" panose="020F0502020204030204"/>
                <a:ea typeface="Calibri" panose="020F0502020204030204"/>
                <a:cs typeface="Calibri" panose="020F0502020204030204"/>
                <a:sym typeface="Calibri" panose="020F0502020204030204"/>
              </a:rPr>
              <a:t> </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Cuando ustedes oren, no sean repetitivos, como los paganos, que piensan que por hablar mucho serán escuchados. </a:t>
            </a:r>
            <a:endParaRPr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800" b="1" i="0" u="none" strike="noStrike" cap="none">
              <a:solidFill>
                <a:srgbClr val="00B050"/>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54" name="Google Shape;154;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p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p:nvPr/>
        </p:nvSpPr>
        <p:spPr>
          <a:xfrm>
            <a:off x="2084100" y="798558"/>
            <a:ext cx="9096600" cy="3721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El </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Padre Nuestro</a:t>
            </a:r>
            <a:endParaRPr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3200" b="1" i="0" u="none" strike="noStrike" cap="none">
                <a:solidFill>
                  <a:schemeClr val="accent4"/>
                </a:solidFill>
                <a:latin typeface="Arial Black" panose="020B0A04020102020204" charset="0"/>
                <a:ea typeface="Calibri" panose="020F0502020204030204"/>
                <a:cs typeface="Arial Black" panose="020B0A04020102020204" charset="0"/>
                <a:sym typeface="Calibri" panose="020F0502020204030204"/>
              </a:rPr>
              <a:t>Mateo 6:9-10:</a:t>
            </a:r>
            <a:r>
              <a:rPr lang="en-US" sz="4000" b="1" i="0" u="none" strike="noStrike" cap="none">
                <a:solidFill>
                  <a:srgbClr val="000000"/>
                </a:solidFill>
                <a:latin typeface="Calibri" panose="020F0502020204030204"/>
                <a:ea typeface="Calibri" panose="020F0502020204030204"/>
                <a:cs typeface="Calibri" panose="020F0502020204030204"/>
                <a:sym typeface="Calibri" panose="020F0502020204030204"/>
              </a:rPr>
              <a:t> </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Ustedes deben orar así: Padre </a:t>
            </a:r>
            <a:r>
              <a:rPr lang="en-US" sz="2800">
                <a:latin typeface="Arial" panose="020B0604020202020204" pitchFamily="34" charset="0"/>
                <a:ea typeface="Calibri" panose="020F0502020204030204"/>
                <a:cs typeface="Arial" panose="020B0604020202020204" pitchFamily="34" charset="0"/>
                <a:sym typeface="Calibri" panose="020F0502020204030204"/>
              </a:rPr>
              <a:t>n</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uestro, que estás en los cielos, santificado sea tu nombre. Venga tu </a:t>
            </a:r>
            <a:r>
              <a:rPr lang="en-US" sz="2800">
                <a:latin typeface="Arial" panose="020B0604020202020204" pitchFamily="34" charset="0"/>
                <a:ea typeface="Calibri" panose="020F0502020204030204"/>
                <a:cs typeface="Arial" panose="020B0604020202020204" pitchFamily="34" charset="0"/>
                <a:sym typeface="Calibri" panose="020F0502020204030204"/>
              </a:rPr>
              <a:t>R</a:t>
            </a:r>
            <a:r>
              <a:rPr lang="en-US"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eino. Hágase tu voluntad, en la tierra como en el cielo.”  </a:t>
            </a:r>
            <a:endParaRPr sz="2800" b="0" i="0" u="none" strike="noStrike" cap="none">
              <a:solidFill>
                <a:srgbClr val="000000"/>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Clr>
                <a:schemeClr val="dk1"/>
              </a:buClr>
              <a:buSzPts val="1100"/>
              <a:buFont typeface="Arial" panose="020B0604020202020204"/>
              <a:buNone/>
            </a:pPr>
            <a:endParaRPr sz="2800" b="1" i="0" u="none" strike="noStrike" cap="none">
              <a:solidFill>
                <a:srgbClr val="00B050"/>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61" name="Google Shape;161;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2" name="Google Shape;162;p1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3206750" y="986155"/>
            <a:ext cx="8023860" cy="57118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¿Crees que el Padre Nuestro puede ser usado muchas veces en el transcurso de la vida sin convertirse en una oración de vana repetición?</a:t>
            </a:r>
          </a:p>
        </p:txBody>
      </p:sp>
      <p:sp>
        <p:nvSpPr>
          <p:cNvPr id="168" name="Google Shape;16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p12"/>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70" name="Google Shape;170;p1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2084099" y="798558"/>
            <a:ext cx="9815423" cy="415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¿Es mala la repetición?</a:t>
            </a:r>
            <a:r>
              <a:rPr lang="en-US" sz="40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rgbClr val="00B05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None/>
            </a:pP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El problema está en la motivación.</a:t>
            </a:r>
            <a:b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br>
            <a:b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b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El Padre Nuestro es una bendición. </a:t>
            </a:r>
          </a:p>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endParaRPr>
          </a:p>
          <a:p>
            <a:pPr marL="0" marR="0" lvl="0" indent="0" algn="l" rtl="0">
              <a:lnSpc>
                <a:spcPct val="100000"/>
              </a:lnSpc>
              <a:spcBef>
                <a:spcPts val="0"/>
              </a:spcBef>
              <a:spcAft>
                <a:spcPts val="0"/>
              </a:spcAft>
              <a:buNone/>
            </a:pPr>
            <a:r>
              <a:rPr lang="en-US" sz="28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Cuando entendemos mejor el Padre Nuestro, podemos orarla intencionalmente y evitar la vana repetición. </a:t>
            </a:r>
            <a:r>
              <a:rPr lang="en-US" sz="4000" b="0" i="0" u="none" strike="noStrike" cap="none">
                <a:solidFill>
                  <a:schemeClr val="dk1"/>
                </a:solidFill>
                <a:latin typeface="Arial" panose="020B0604020202020204" pitchFamily="34" charset="0"/>
                <a:ea typeface="Calibri" panose="020F0502020204030204"/>
                <a:cs typeface="Arial" panose="020B0604020202020204" pitchFamily="34" charset="0"/>
                <a:sym typeface="Calibri" panose="020F0502020204030204"/>
              </a:rPr>
              <a:t> </a:t>
            </a:r>
            <a:endParaRPr sz="40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76" name="Google Shape;176;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7" name="Google Shape;177;p13"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p:nvPr/>
        </p:nvSpPr>
        <p:spPr>
          <a:xfrm>
            <a:off x="346075" y="480695"/>
            <a:ext cx="11374755"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84" name="Google Shape;184;p14"/>
          <p:cNvGraphicFramePr/>
          <p:nvPr>
            <p:custDataLst>
              <p:tags r:id="rId1"/>
            </p:custDataLst>
          </p:nvPr>
        </p:nvGraphicFramePr>
        <p:xfrm>
          <a:off x="1315720" y="1567180"/>
          <a:ext cx="9399270" cy="3288050"/>
        </p:xfrm>
        <a:graphic>
          <a:graphicData uri="http://schemas.openxmlformats.org/drawingml/2006/table">
            <a:tbl>
              <a:tblPr firstRow="1" bandRow="1">
                <a:noFill/>
                <a:tableStyleId>{778CB5E5-1229-45F0-B39F-6A4849C644B8}</a:tableStyleId>
              </a:tblPr>
              <a:tblGrid>
                <a:gridCol w="773430">
                  <a:extLst>
                    <a:ext uri="{9D8B030D-6E8A-4147-A177-3AD203B41FA5}">
                      <a16:colId xmlns:a16="http://schemas.microsoft.com/office/drawing/2014/main" val="20000"/>
                    </a:ext>
                  </a:extLst>
                </a:gridCol>
                <a:gridCol w="8625840">
                  <a:extLst>
                    <a:ext uri="{9D8B030D-6E8A-4147-A177-3AD203B41FA5}">
                      <a16:colId xmlns:a16="http://schemas.microsoft.com/office/drawing/2014/main" val="20001"/>
                    </a:ext>
                  </a:extLst>
                </a:gridCol>
              </a:tblGrid>
              <a:tr h="69913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94488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Reflexionar sobre el deseo de hacer uso de la oración diariamente. </a:t>
                      </a:r>
                    </a:p>
                  </a:txBody>
                  <a:tcPr marL="91450" marR="91450" marT="45725" marB="45725"/>
                </a:tc>
                <a:extLst>
                  <a:ext uri="{0D108BD9-81ED-4DB2-BD59-A6C34878D82A}">
                    <a16:rowId xmlns:a16="http://schemas.microsoft.com/office/drawing/2014/main" val="10001"/>
                  </a:ext>
                </a:extLst>
              </a:tr>
              <a:tr h="699135">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Analizar la repetición en oraciones. </a:t>
                      </a:r>
                    </a:p>
                  </a:txBody>
                  <a:tcPr marL="91450" marR="91450" marT="45725" marB="45725"/>
                </a:tc>
                <a:extLst>
                  <a:ext uri="{0D108BD9-81ED-4DB2-BD59-A6C34878D82A}">
                    <a16:rowId xmlns:a16="http://schemas.microsoft.com/office/drawing/2014/main" val="10002"/>
                  </a:ext>
                </a:extLst>
              </a:tr>
              <a:tr h="944880">
                <a:tc>
                  <a:txBody>
                    <a:bodyPr/>
                    <a:lstStyle/>
                    <a:p>
                      <a:pPr marL="0" marR="0" lvl="0" indent="0" algn="ctr" rtl="0">
                        <a:lnSpc>
                          <a:spcPct val="100000"/>
                        </a:lnSpc>
                        <a:spcBef>
                          <a:spcPts val="0"/>
                        </a:spcBef>
                        <a:spcAft>
                          <a:spcPts val="0"/>
                        </a:spcAft>
                        <a:buNone/>
                      </a:pPr>
                      <a:r>
                        <a:rPr lang="en-US" sz="28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Ver como el Padre </a:t>
                      </a:r>
                      <a:r>
                        <a:rPr lang="en-US" sz="2800" b="1"/>
                        <a:t>N</a:t>
                      </a:r>
                      <a:r>
                        <a:rPr lang="en-US" sz="2800" b="1" u="none" strike="noStrike" cap="none"/>
                        <a:t>uestro es una gran oración misionera.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f39a3da763_0_10"/>
          <p:cNvSpPr txBox="1"/>
          <p:nvPr/>
        </p:nvSpPr>
        <p:spPr>
          <a:xfrm>
            <a:off x="1248300" y="3812850"/>
            <a:ext cx="9695400" cy="52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Una gran oración misionera</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190" name="Google Shape;190;g2f39a3da763_0_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91" name="Google Shape;191;g2f39a3da763_0_10"/>
          <p:cNvSpPr txBox="1"/>
          <p:nvPr/>
        </p:nvSpPr>
        <p:spPr>
          <a:xfrm>
            <a:off x="746850" y="2203400"/>
            <a:ext cx="106983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rPr>
              <a:t>El </a:t>
            </a:r>
            <a:r>
              <a:rPr lang="en-US" sz="4400">
                <a:solidFill>
                  <a:srgbClr val="009444"/>
                </a:solidFill>
                <a:latin typeface="Arial Black" panose="020B0A04020102020204" charset="0"/>
                <a:ea typeface="Lato Black" panose="020F0A02020204030203"/>
                <a:cs typeface="Arial Black" panose="020B0A04020102020204" charset="0"/>
                <a:sym typeface="Lato Black" panose="020F0A02020204030203"/>
              </a:rPr>
              <a:t>Padre Nuestro</a:t>
            </a:r>
            <a:endParaRPr sz="4400" b="0" i="0" u="none" strike="noStrike" cap="none">
              <a:solidFill>
                <a:srgbClr val="009444"/>
              </a:solidFill>
              <a:latin typeface="Arial Black" panose="020B0A04020102020204" charset="0"/>
              <a:ea typeface="Lato Black" panose="020F0A02020204030203"/>
              <a:cs typeface="Arial Black" panose="020B0A04020102020204" charset="0"/>
              <a:sym typeface="Lato Black" panose="020F0A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15"/>
          <p:cNvSpPr txBox="1">
            <a:spLocks noGrp="1"/>
          </p:cNvSpPr>
          <p:nvPr>
            <p:ph type="title"/>
          </p:nvPr>
        </p:nvSpPr>
        <p:spPr>
          <a:xfrm>
            <a:off x="190005" y="1153572"/>
            <a:ext cx="3697229"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07" name="Arc 206"/>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Google Shape;198;p1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uestro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que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estás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cielos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santificado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sea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nombre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Venga</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eino. </a:t>
            </a:r>
            <a:endParaRPr lang="en-US" dirty="0">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Hágase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voluntad</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la tierra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como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cielo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El pan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de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cada</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día,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dánoslo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hoy.</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Perdónanos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deudas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como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también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nosotros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perdonamos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nuestros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deudores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No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metas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tentación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sino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líbranos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del mal.”</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Porque</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tuyo</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es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eino,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el</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dirty="0">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oder, y la </a:t>
            </a:r>
            <a:r>
              <a:rPr lang="en-US" dirty="0">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loria,</a:t>
            </a:r>
            <a:br>
              <a:rPr lang="en-US" dirty="0">
                <a:latin typeface="Arial" panose="020B0604020202020204" pitchFamily="34" charset="0"/>
                <a:cs typeface="Arial" panose="020B0604020202020204" pitchFamily="34" charset="0"/>
              </a:rPr>
            </a:b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por</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todos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los</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 siglos. </a:t>
            </a:r>
            <a:r>
              <a:rPr lang="en-US" b="0" i="0" u="none" strike="noStrike" dirty="0" err="1">
                <a:latin typeface="Arial" panose="020B0604020202020204" pitchFamily="34" charset="0"/>
                <a:ea typeface="Arial" panose="020B0604020202020204"/>
                <a:cs typeface="Arial" panose="020B0604020202020204" pitchFamily="34" charset="0"/>
                <a:sym typeface="Arial" panose="020B0604020202020204"/>
              </a:rPr>
              <a:t>Amén</a:t>
            </a:r>
            <a:r>
              <a:rPr lang="en-US" b="0" i="0" u="none" strike="noStrike" dirty="0">
                <a:latin typeface="Arial" panose="020B0604020202020204" pitchFamily="34" charset="0"/>
                <a:ea typeface="Arial" panose="020B0604020202020204"/>
                <a:cs typeface="Arial" panose="020B0604020202020204" pitchFamily="34" charset="0"/>
                <a:sym typeface="Arial" panose="020B0604020202020204"/>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6"/>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14" name="Arc 213"/>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17" name="Rectangle 21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7"/>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21" name="Arc 22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Google Shape;21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useBgFill="1">
        <p:nvSpPr>
          <p:cNvPr id="224" name="Rectangle 22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Google Shape;218;p18"/>
          <p:cNvSpPr txBox="1">
            <a:spLocks noGrp="1"/>
          </p:cNvSpPr>
          <p:nvPr>
            <p:ph type="title"/>
          </p:nvPr>
        </p:nvSpPr>
        <p:spPr>
          <a:xfrm>
            <a:off x="440871" y="1153572"/>
            <a:ext cx="3446363"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28" name="Arc 22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9" name="Google Shape;219;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useBgFill="1">
        <p:nvSpPr>
          <p:cNvPr id="231" name="Rectangle 23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Google Shape;225;p19"/>
          <p:cNvSpPr txBox="1">
            <a:spLocks noGrp="1"/>
          </p:cNvSpPr>
          <p:nvPr>
            <p:ph type="title"/>
          </p:nvPr>
        </p:nvSpPr>
        <p:spPr>
          <a:xfrm>
            <a:off x="342900" y="1153572"/>
            <a:ext cx="3544334" cy="4461163"/>
          </a:xfrm>
          <a:prstGeom prst="rect">
            <a:avLst/>
          </a:prstGeom>
        </p:spPr>
        <p:txBody>
          <a:bodyPr spcFirstLastPara="1" lIns="91425" tIns="45700" rIns="91425" bIns="45700" anchorCtr="0">
            <a:normAutofit/>
          </a:bodyPr>
          <a:lstStyle/>
          <a:p>
            <a:pPr marL="0" lvl="0" indent="0" rtl="0">
              <a:spcBef>
                <a:spcPts val="0"/>
              </a:spcBef>
              <a:spcAft>
                <a:spcPts val="0"/>
              </a:spcAft>
              <a:buSzPct val="45000"/>
              <a:buNone/>
            </a:pPr>
            <a:r>
              <a:rPr lang="en-US" sz="3200" b="1" dirty="0">
                <a:solidFill>
                  <a:srgbClr val="FFFFFF"/>
                </a:solidFill>
                <a:latin typeface="Arial Black" panose="020B0A04020102020204" charset="0"/>
                <a:cs typeface="Arial Black" panose="020B0A04020102020204" charset="0"/>
              </a:rPr>
              <a:t>Mateo 6:9-13</a:t>
            </a:r>
            <a:br>
              <a:rPr lang="en-US" sz="3200" b="1" dirty="0">
                <a:solidFill>
                  <a:srgbClr val="FFFFFF"/>
                </a:solidFill>
                <a:latin typeface="Arial Black" panose="020B0A04020102020204" charset="0"/>
                <a:cs typeface="Arial Black" panose="020B0A04020102020204" charset="0"/>
              </a:rPr>
            </a:br>
            <a:endParaRPr lang="en-US" sz="3200" b="1" dirty="0">
              <a:solidFill>
                <a:srgbClr val="FFFFFF"/>
              </a:solidFill>
              <a:latin typeface="Arial Black" panose="020B0A04020102020204" charset="0"/>
              <a:cs typeface="Arial Black" panose="020B0A04020102020204" charset="0"/>
            </a:endParaRPr>
          </a:p>
        </p:txBody>
      </p:sp>
      <p:sp>
        <p:nvSpPr>
          <p:cNvPr id="235" name="Arc 23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Google Shape;226;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Autofit/>
          </a:bodyPr>
          <a:lstStyle/>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Padre </a:t>
            </a:r>
            <a:r>
              <a:rPr lang="es-CO" altLang="en-US" b="0" i="0" u="none" strike="noStrike">
                <a:latin typeface="Arial" panose="020B0604020202020204" pitchFamily="34" charset="0"/>
                <a:ea typeface="Arial" panose="020B0604020202020204"/>
                <a:cs typeface="Arial" panose="020B0604020202020204" pitchFamily="34" charset="0"/>
                <a:sym typeface="Arial" panose="020B0604020202020204"/>
              </a:rPr>
              <a:t>N</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uestro, que estás en los cielos,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santificado sea tu nombre.</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Venga tu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a:t>
            </a:r>
            <a:endParaRPr lang="en-US">
              <a:latin typeface="Arial" panose="020B0604020202020204" pitchFamily="34" charset="0"/>
              <a:cs typeface="Arial" panose="020B0604020202020204" pitchFamily="34" charset="0"/>
            </a:endParaRPr>
          </a:p>
          <a:p>
            <a:pPr marL="114300" lvl="0" indent="0" rtl="0">
              <a:spcBef>
                <a:spcPts val="1000"/>
              </a:spcBef>
              <a:spcAft>
                <a:spcPts val="0"/>
              </a:spcAft>
              <a:buSzPts val="1800"/>
              <a:buNone/>
            </a:pP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Hágase tu voluntad,</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en la tierra como en el cielo.</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El pan nuestro de cada día, dánoslo hoy.</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Perdónanos nuestras deudas,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como también nosotros perdonamos a nuestros deudores.</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No nos metas en tentación,</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sino líbranos del mal.”</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Porque tuyo es el </a:t>
            </a:r>
            <a:r>
              <a:rPr lang="en-US">
                <a:latin typeface="Arial" panose="020B0604020202020204" pitchFamily="34" charset="0"/>
                <a:ea typeface="Arial" panose="020B0604020202020204"/>
                <a:cs typeface="Arial" panose="020B0604020202020204" pitchFamily="34" charset="0"/>
                <a:sym typeface="Arial" panose="020B0604020202020204"/>
              </a:rPr>
              <a:t>R</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eino, el </a:t>
            </a:r>
            <a:r>
              <a:rPr lang="en-US">
                <a:latin typeface="Arial" panose="020B0604020202020204" pitchFamily="34" charset="0"/>
                <a:ea typeface="Arial" panose="020B0604020202020204"/>
                <a:cs typeface="Arial" panose="020B0604020202020204" pitchFamily="34" charset="0"/>
                <a:sym typeface="Arial" panose="020B0604020202020204"/>
              </a:rPr>
              <a:t>P</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oder, y la </a:t>
            </a:r>
            <a:r>
              <a:rPr lang="en-US">
                <a:latin typeface="Arial" panose="020B0604020202020204" pitchFamily="34" charset="0"/>
                <a:ea typeface="Arial" panose="020B0604020202020204"/>
                <a:cs typeface="Arial" panose="020B0604020202020204" pitchFamily="34" charset="0"/>
                <a:sym typeface="Arial" panose="020B0604020202020204"/>
              </a:rPr>
              <a:t>G</a:t>
            </a: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loria,</a:t>
            </a:r>
            <a:br>
              <a:rPr lang="en-US">
                <a:latin typeface="Arial" panose="020B0604020202020204" pitchFamily="34" charset="0"/>
                <a:cs typeface="Arial" panose="020B0604020202020204" pitchFamily="34" charset="0"/>
              </a:rPr>
            </a:br>
            <a:r>
              <a:rPr lang="en-US" b="0" i="0" u="none" strike="noStrike">
                <a:latin typeface="Arial" panose="020B0604020202020204" pitchFamily="34" charset="0"/>
                <a:ea typeface="Arial" panose="020B0604020202020204"/>
                <a:cs typeface="Arial" panose="020B0604020202020204" pitchFamily="34" charset="0"/>
                <a:sym typeface="Arial" panose="020B0604020202020204"/>
              </a:rPr>
              <a:t>por todos los siglos. Amén.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4127232994"/>
              </p:ext>
            </p:extLst>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p:nvPr/>
        </p:nvSpPr>
        <p:spPr>
          <a:xfrm>
            <a:off x="4010506" y="2964129"/>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El Proyecto Final</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240" name="Google Shape;240;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1" name="Google Shape;241;p2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242" name="Google Shape;242;p21"/>
          <p:cNvPicPr preferRelativeResize="0"/>
          <p:nvPr/>
        </p:nvPicPr>
        <p:blipFill rotWithShape="1">
          <a:blip r:embed="rId4"/>
          <a:srcRect/>
          <a:stretch>
            <a:fillRect/>
          </a:stretch>
        </p:blipFill>
        <p:spPr>
          <a:xfrm rot="5400000">
            <a:off x="4281" y="1168550"/>
            <a:ext cx="4051701" cy="4051701"/>
          </a:xfrm>
          <a:prstGeom prst="rect">
            <a:avLst/>
          </a:prstGeom>
          <a:noFill/>
          <a:ln>
            <a:noFill/>
          </a:ln>
        </p:spPr>
      </p:pic>
      <p:cxnSp>
        <p:nvCxnSpPr>
          <p:cNvPr id="243" name="Google Shape;243;p21"/>
          <p:cNvCxnSpPr/>
          <p:nvPr/>
        </p:nvCxnSpPr>
        <p:spPr>
          <a:xfrm>
            <a:off x="4055982" y="3968553"/>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adf2547317_0_0"/>
          <p:cNvSpPr txBox="1"/>
          <p:nvPr/>
        </p:nvSpPr>
        <p:spPr>
          <a:xfrm>
            <a:off x="4127382" y="2873643"/>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Oración o bendición </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249" name="Google Shape;24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0" name="Google Shape;250;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1" name="Google Shape;251;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7" name="Google Shape;25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8" name="Google Shape;258;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259" name="Google Shape;259;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260" name="Google Shape;26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261" name="Google Shape;26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2" name="Google Shape;26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63282" y="2290231"/>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8</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101" name="Google Shape;101;p2"/>
          <p:cNvCxnSpPr/>
          <p:nvPr/>
        </p:nvCxnSpPr>
        <p:spPr>
          <a:xfrm>
            <a:off x="3383022" y="35469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563282" y="4036680"/>
            <a:ext cx="74352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El Padre </a:t>
            </a:r>
            <a:r>
              <a:rPr lang="en-US" sz="28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N</a:t>
            </a:r>
            <a:r>
              <a:rPr lang="en-US"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uestro</a:t>
            </a:r>
            <a:endParaRPr sz="2800" b="1"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128712" y="17343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526041" y="2724595"/>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498917"/>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0" y="480454"/>
            <a:ext cx="112494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extLst>
              <p:ext uri="{D42A27DB-BD31-4B8C-83A1-F6EECF244321}">
                <p14:modId xmlns:p14="http://schemas.microsoft.com/office/powerpoint/2010/main" val="2984587764"/>
              </p:ext>
            </p:extLst>
          </p:nvPr>
        </p:nvGraphicFramePr>
        <p:xfrm>
          <a:off x="811602" y="2103089"/>
          <a:ext cx="10568775" cy="321799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dirty="0" err="1">
                          <a:solidFill>
                            <a:schemeClr val="dk1"/>
                          </a:solidFill>
                        </a:rPr>
                        <a:t>Objetivos</a:t>
                      </a:r>
                      <a:endParaRPr sz="3200" b="0" u="sng" strike="noStrike" cap="none" dirty="0">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Reflexionar sobre el deseo de hacer uso de la oración diariamente.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Analizar la repetición en oraciones. </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a:t>Ver </a:t>
                      </a:r>
                      <a:r>
                        <a:rPr lang="en-US" sz="2800" b="0" u="none" strike="noStrike" cap="none" dirty="0" err="1"/>
                        <a:t>como</a:t>
                      </a:r>
                      <a:r>
                        <a:rPr lang="en-US" sz="2800" b="0" u="none" strike="noStrike" cap="none" dirty="0"/>
                        <a:t> </a:t>
                      </a:r>
                      <a:r>
                        <a:rPr lang="en-US" sz="2800" b="0" u="none" strike="noStrike" cap="none" dirty="0" err="1"/>
                        <a:t>el</a:t>
                      </a:r>
                      <a:r>
                        <a:rPr lang="en-US" sz="2800" b="0" u="none" strike="noStrike" cap="none" dirty="0"/>
                        <a:t> Padre </a:t>
                      </a:r>
                      <a:r>
                        <a:rPr lang="en-US" sz="2800" dirty="0"/>
                        <a:t>N</a:t>
                      </a:r>
                      <a:r>
                        <a:rPr lang="en-US" sz="2800" b="0" u="none" strike="noStrike" cap="none" dirty="0"/>
                        <a:t>uestro es </a:t>
                      </a:r>
                      <a:r>
                        <a:rPr lang="en-US" sz="2800" b="0" u="none" strike="noStrike" cap="none" dirty="0" err="1"/>
                        <a:t>una</a:t>
                      </a:r>
                      <a:r>
                        <a:rPr lang="en-US" sz="2800" b="0" u="none" strike="noStrike" cap="none" dirty="0"/>
                        <a:t> gran </a:t>
                      </a:r>
                      <a:r>
                        <a:rPr lang="en-US" sz="2800" b="0" u="none" strike="noStrike" cap="none" dirty="0" err="1"/>
                        <a:t>oración</a:t>
                      </a:r>
                      <a:r>
                        <a:rPr lang="en-US" sz="2800" b="0" u="none" strike="noStrike" cap="none" dirty="0"/>
                        <a:t> </a:t>
                      </a:r>
                      <a:r>
                        <a:rPr lang="en-US" sz="2800" b="0" u="none" strike="noStrike" cap="none" dirty="0" err="1"/>
                        <a:t>misionera</a:t>
                      </a:r>
                      <a:r>
                        <a:rPr lang="en-US" sz="2800" b="0" u="none" strike="noStrike" cap="none" dirty="0"/>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1 Tesalonicenses 5:16-18 - Versículo de la Biblia - DailyVerses.net"/>
          <p:cNvPicPr preferRelativeResize="0"/>
          <p:nvPr/>
        </p:nvPicPr>
        <p:blipFill rotWithShape="1">
          <a:blip r:embed="rId3"/>
          <a:srcRect/>
          <a:stretch>
            <a:fillRect/>
          </a:stretch>
        </p:blipFill>
        <p:spPr>
          <a:xfrm>
            <a:off x="1644015" y="635"/>
            <a:ext cx="10547985" cy="6857365"/>
          </a:xfrm>
          <a:prstGeom prst="rect">
            <a:avLst/>
          </a:prstGeom>
          <a:noFill/>
          <a:ln>
            <a:noFill/>
          </a:ln>
        </p:spPr>
      </p:pic>
      <p:sp>
        <p:nvSpPr>
          <p:cNvPr id="127" name="Google Shape;127;p7"/>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792605" y="290830"/>
            <a:ext cx="10288270" cy="61880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500"/>
              <a:buFont typeface="Overlock" panose="02000506030000020004"/>
              <a:buNone/>
            </a:pP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Deseas</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por</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medio del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Espíritu</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Santo,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hacer</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uso</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la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oración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tu</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vida</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de </a:t>
            </a:r>
            <a:r>
              <a:rPr lang="en-US"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santificación</a:t>
            </a:r>
            <a:r>
              <a:rPr lang="en-US"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p>
        </p:txBody>
      </p:sp>
      <p:sp>
        <p:nvSpPr>
          <p:cNvPr id="134" name="Google Shape;134;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a:solidFill>
                  <a:schemeClr val="accent4"/>
                </a:solidFill>
                <a:latin typeface="Arial Black" panose="020B0A04020102020204" charset="0"/>
                <a:cs typeface="Arial Black" panose="020B0A04020102020204" charset="0"/>
              </a:rPr>
              <a:t>Romanos 8:26-27</a:t>
            </a:r>
          </a:p>
        </p:txBody>
      </p:sp>
      <p:sp>
        <p:nvSpPr>
          <p:cNvPr id="141" name="Google Shape;141;p8"/>
          <p:cNvSpPr txBox="1">
            <a:spLocks noGrp="1"/>
          </p:cNvSpPr>
          <p:nvPr>
            <p:ph type="body" idx="1"/>
          </p:nvPr>
        </p:nvSpPr>
        <p:spPr>
          <a:xfrm>
            <a:off x="838200" y="1581151"/>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en-US">
                <a:solidFill>
                  <a:srgbClr val="000000"/>
                </a:solidFill>
                <a:latin typeface="Arial" panose="020B0604020202020204" pitchFamily="34" charset="0"/>
                <a:ea typeface="Calibri" panose="020F0502020204030204"/>
                <a:cs typeface="Arial" panose="020B0604020202020204" pitchFamily="34" charset="0"/>
                <a:sym typeface="Calibri" panose="020F0502020204030204"/>
              </a:rPr>
              <a:t>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a:t>
            </a:r>
            <a:endParaRPr>
              <a:latin typeface="Arial" panose="020B0604020202020204" pitchFamily="34" charset="0"/>
              <a:cs typeface="Arial" panose="020B0604020202020204" pitchFamily="34" charset="0"/>
            </a:endParaRPr>
          </a:p>
        </p:txBody>
      </p: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p:nvPr/>
        </p:nvSpPr>
        <p:spPr>
          <a:xfrm>
            <a:off x="471290" y="480454"/>
            <a:ext cx="112494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8: El </a:t>
            </a:r>
            <a:r>
              <a:rPr lang="en-US" sz="4400" b="1">
                <a:solidFill>
                  <a:srgbClr val="008000"/>
                </a:solidFill>
                <a:latin typeface="Arial Black" panose="020B0A04020102020204" charset="0"/>
                <a:ea typeface="Overlock" panose="02000506030000020004"/>
                <a:cs typeface="Arial Black" panose="020B0A04020102020204" charset="0"/>
                <a:sym typeface="Overlock" panose="02000506030000020004"/>
              </a:rPr>
              <a:t>Padre Nuestro</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48" name="Google Shape;148;p9"/>
          <p:cNvGraphicFramePr/>
          <p:nvPr>
            <p:extLst>
              <p:ext uri="{D42A27DB-BD31-4B8C-83A1-F6EECF244321}">
                <p14:modId xmlns:p14="http://schemas.microsoft.com/office/powerpoint/2010/main" val="1681696013"/>
              </p:ext>
            </p:extLst>
          </p:nvPr>
        </p:nvGraphicFramePr>
        <p:xfrm>
          <a:off x="811602" y="2024712"/>
          <a:ext cx="10568775" cy="321799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Reflexionar</a:t>
                      </a:r>
                      <a:r>
                        <a:rPr lang="en-US" sz="2800" b="0" u="none" strike="noStrike" cap="none" dirty="0"/>
                        <a:t> </a:t>
                      </a:r>
                      <a:r>
                        <a:rPr lang="en-US" sz="2800" b="0" u="none" strike="noStrike" cap="none" dirty="0" err="1"/>
                        <a:t>sobre</a:t>
                      </a:r>
                      <a:r>
                        <a:rPr lang="en-US" sz="2800" b="0" u="none" strike="noStrike" cap="none" dirty="0"/>
                        <a:t> </a:t>
                      </a:r>
                      <a:r>
                        <a:rPr lang="en-US" sz="2800" b="0" u="none" strike="noStrike" cap="none" dirty="0" err="1"/>
                        <a:t>el</a:t>
                      </a:r>
                      <a:r>
                        <a:rPr lang="en-US" sz="2800" b="0" u="none" strike="noStrike" cap="none" dirty="0"/>
                        <a:t> </a:t>
                      </a:r>
                      <a:r>
                        <a:rPr lang="en-US" sz="2800" b="0" u="none" strike="noStrike" cap="none" dirty="0" err="1"/>
                        <a:t>deseo</a:t>
                      </a:r>
                      <a:r>
                        <a:rPr lang="en-US" sz="2800" b="0" u="none" strike="noStrike" cap="none" dirty="0"/>
                        <a:t> de </a:t>
                      </a:r>
                      <a:r>
                        <a:rPr lang="en-US" sz="2800" b="0" u="none" strike="noStrike" cap="none" dirty="0" err="1"/>
                        <a:t>hacer</a:t>
                      </a:r>
                      <a:r>
                        <a:rPr lang="en-US" sz="2800" b="0" u="none" strike="noStrike" cap="none" dirty="0"/>
                        <a:t> </a:t>
                      </a:r>
                      <a:r>
                        <a:rPr lang="en-US" sz="2800" b="0" u="none" strike="noStrike" cap="none" dirty="0" err="1"/>
                        <a:t>uso</a:t>
                      </a:r>
                      <a:r>
                        <a:rPr lang="en-US" sz="2800" b="0" u="none" strike="noStrike" cap="none" dirty="0"/>
                        <a:t> de la </a:t>
                      </a:r>
                      <a:r>
                        <a:rPr lang="en-US" sz="2800" b="0" u="none" strike="noStrike" cap="none" dirty="0" err="1"/>
                        <a:t>oración</a:t>
                      </a:r>
                      <a:r>
                        <a:rPr lang="en-US" sz="2800" b="0" u="none" strike="noStrike" cap="none" dirty="0"/>
                        <a:t> </a:t>
                      </a:r>
                      <a:r>
                        <a:rPr lang="en-US" sz="2800" b="0" u="none" strike="noStrike" cap="none" dirty="0" err="1"/>
                        <a:t>diariamente</a:t>
                      </a:r>
                      <a:r>
                        <a:rPr lang="en-US" sz="2800" b="0" u="none" strike="noStrike" cap="none" dirty="0"/>
                        <a:t>. </a:t>
                      </a: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Analizar la repetición en oraciones. </a:t>
                      </a: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a:t>Ver </a:t>
                      </a:r>
                      <a:r>
                        <a:rPr lang="en-US" sz="2800" b="0" u="none" strike="noStrike" cap="none" dirty="0" err="1"/>
                        <a:t>como</a:t>
                      </a:r>
                      <a:r>
                        <a:rPr lang="en-US" sz="2800" b="0" u="none" strike="noStrike" cap="none" dirty="0"/>
                        <a:t> </a:t>
                      </a:r>
                      <a:r>
                        <a:rPr lang="en-US" sz="2800" b="0" u="none" strike="noStrike" cap="none" dirty="0" err="1"/>
                        <a:t>el</a:t>
                      </a:r>
                      <a:r>
                        <a:rPr lang="en-US" sz="2800" b="0" u="none" strike="noStrike" cap="none" dirty="0"/>
                        <a:t> Padre </a:t>
                      </a:r>
                      <a:r>
                        <a:rPr lang="en-US" sz="2800" dirty="0"/>
                        <a:t>N</a:t>
                      </a:r>
                      <a:r>
                        <a:rPr lang="en-US" sz="2800" b="0" u="none" strike="noStrike" cap="none" dirty="0"/>
                        <a:t>uestro es </a:t>
                      </a:r>
                      <a:r>
                        <a:rPr lang="en-US" sz="2800" b="0" u="none" strike="noStrike" cap="none" dirty="0" err="1"/>
                        <a:t>una</a:t>
                      </a:r>
                      <a:r>
                        <a:rPr lang="en-US" sz="2800" b="0" u="none" strike="noStrike" cap="none" dirty="0"/>
                        <a:t> gran </a:t>
                      </a:r>
                      <a:r>
                        <a:rPr lang="en-US" sz="2800" b="0" u="none" strike="noStrike" cap="none" dirty="0" err="1"/>
                        <a:t>oración</a:t>
                      </a:r>
                      <a:r>
                        <a:rPr lang="en-US" sz="2800" b="0" u="none" strike="noStrike" cap="none" dirty="0"/>
                        <a:t> </a:t>
                      </a:r>
                      <a:r>
                        <a:rPr lang="en-US" sz="2800" b="0" u="none" strike="noStrike" cap="none" dirty="0" err="1"/>
                        <a:t>misionera</a:t>
                      </a:r>
                      <a:r>
                        <a:rPr lang="en-US" sz="2800" b="0" u="none" strike="noStrike" cap="none" dirty="0"/>
                        <a:t>. </a:t>
                      </a:r>
                    </a:p>
                  </a:txBody>
                  <a:tcPr marL="91450" marR="91450" marT="45725" marB="45725"/>
                </a:tc>
                <a:extLst>
                  <a:ext uri="{0D108BD9-81ED-4DB2-BD59-A6C34878D82A}">
                    <a16:rowId xmlns:a16="http://schemas.microsoft.com/office/drawing/2014/main" val="10003"/>
                  </a:ext>
                </a:extLst>
              </a:tr>
            </a:tbl>
          </a:graphicData>
        </a:graphic>
      </p:graphicFrame>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792*267"/>
  <p:tag name="TABLE_ENDDRAG_RECT" val="103*115*792*267"/>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7560D7-EEBB-4F52-ABF0-28C702C5A094}">
  <ds:schemaRefs/>
</ds:datastoreItem>
</file>

<file path=customXml/itemProps2.xml><?xml version="1.0" encoding="utf-8"?>
<ds:datastoreItem xmlns:ds="http://schemas.openxmlformats.org/officeDocument/2006/customXml" ds:itemID="{92D8E817-7CEF-413F-BABE-54D8E6D38072}">
  <ds:schemaRefs/>
</ds:datastoreItem>
</file>

<file path=customXml/itemProps3.xml><?xml version="1.0" encoding="utf-8"?>
<ds:datastoreItem xmlns:ds="http://schemas.openxmlformats.org/officeDocument/2006/customXml" ds:itemID="{221EFAAA-7D34-4768-A710-720161921F28}">
  <ds:schemaRefs/>
</ds:datastoreItem>
</file>

<file path=docProps/app.xml><?xml version="1.0" encoding="utf-8"?>
<Properties xmlns="http://schemas.openxmlformats.org/officeDocument/2006/extended-properties" xmlns:vt="http://schemas.openxmlformats.org/officeDocument/2006/docPropsVTypes">
  <TotalTime>2</TotalTime>
  <Words>2792</Words>
  <Application>Microsoft Macintosh PowerPoint</Application>
  <PresentationFormat>Widescreen</PresentationFormat>
  <Paragraphs>163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Symbol</vt:lpstr>
      <vt:lpstr>Arial</vt:lpstr>
      <vt:lpstr>Lato</vt:lpstr>
      <vt:lpstr>Calibri</vt:lpstr>
      <vt:lpstr>Arial Black</vt:lpstr>
      <vt:lpstr>Overlock</vt:lpstr>
      <vt:lpstr>Office Theme</vt:lpstr>
      <vt:lpstr>PowerPoint Presentation</vt:lpstr>
      <vt:lpstr>PowerPoint Presentation</vt:lpstr>
      <vt:lpstr>PowerPoint Presentation</vt:lpstr>
      <vt:lpstr>PowerPoint Presentation</vt:lpstr>
      <vt:lpstr>PowerPoint Presentation</vt:lpstr>
      <vt:lpstr>PowerPoint Presentation</vt:lpstr>
      <vt:lpstr>¿Deseas, por medio del Espíritu Santo, hacer uso de la oración en tu vida de santificación?</vt:lpstr>
      <vt:lpstr>Romanos 8:26-27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Mateo 6:9-13 </vt:lpstr>
      <vt:lpstr>Mateo 6:9-13 </vt:lpstr>
      <vt:lpstr>Mateo 6:9-13 </vt:lpstr>
      <vt:lpstr>Mateo 6:9-13 </vt:lpstr>
      <vt:lpstr>Mateo 6:9-13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5</cp:revision>
  <dcterms:created xsi:type="dcterms:W3CDTF">2023-11-29T19:33:00Z</dcterms:created>
  <dcterms:modified xsi:type="dcterms:W3CDTF">2026-01-14T18:30:30Z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A634576010B74346A0EE3EB77684F371_12</vt:lpwstr>
  </property>
  <property fmtid="{D5CDD505-2E9C-101B-9397-08002B2CF9AE}" pid="4" name="KSOProductBuildVer">
    <vt:lpwstr>2058-12.2.0.21546</vt:lpwstr>
  </property>
</Properties>
</file>