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56" r:id="rId5"/>
    <p:sldId id="257" r:id="rId6"/>
    <p:sldId id="258" r:id="rId7"/>
    <p:sldId id="259" r:id="rId8"/>
    <p:sldId id="260" r:id="rId9"/>
    <p:sldId id="261" r:id="rId10"/>
    <p:sldId id="262" r:id="rId11"/>
    <p:sldId id="264" r:id="rId12"/>
    <p:sldId id="275" r:id="rId13"/>
    <p:sldId id="266" r:id="rId14"/>
    <p:sldId id="267" r:id="rId15"/>
    <p:sldId id="265" r:id="rId16"/>
    <p:sldId id="268" r:id="rId17"/>
    <p:sldId id="293" r:id="rId18"/>
    <p:sldId id="269" r:id="rId19"/>
    <p:sldId id="270" r:id="rId20"/>
    <p:sldId id="294" r:id="rId21"/>
    <p:sldId id="271" r:id="rId22"/>
    <p:sldId id="295" r:id="rId23"/>
    <p:sldId id="296" r:id="rId24"/>
    <p:sldId id="297" r:id="rId25"/>
    <p:sldId id="298" r:id="rId26"/>
    <p:sldId id="272" r:id="rId27"/>
    <p:sldId id="299" r:id="rId28"/>
    <p:sldId id="273" r:id="rId29"/>
    <p:sldId id="274" r:id="rId30"/>
    <p:sldId id="284" r:id="rId31"/>
    <p:sldId id="276" r:id="rId32"/>
    <p:sldId id="277" r:id="rId33"/>
    <p:sldId id="278" r:id="rId34"/>
    <p:sldId id="300" r:id="rId35"/>
    <p:sldId id="280" r:id="rId36"/>
    <p:sldId id="281" r:id="rId37"/>
    <p:sldId id="282" r:id="rId38"/>
    <p:sldId id="301" r:id="rId39"/>
    <p:sldId id="283" r:id="rId40"/>
    <p:sldId id="285" r:id="rId41"/>
    <p:sldId id="286" r:id="rId42"/>
    <p:sldId id="287" r:id="rId43"/>
    <p:sldId id="288" r:id="rId44"/>
    <p:sldId id="289" r:id="rId45"/>
    <p:sldId id="290" r:id="rId46"/>
    <p:sldId id="291" r:id="rId47"/>
    <p:sldId id="292" r:id="rId48"/>
  </p:sldIdLst>
  <p:sldSz cx="12192000" cy="6858000"/>
  <p:notesSz cx="6858000" cy="9144000"/>
  <p:embeddedFontLst>
    <p:embeddedFont>
      <p:font typeface="Lato" panose="020F0502020204030203" pitchFamily="34" charset="0"/>
      <p:regular r:id="rId50"/>
      <p:bold r:id="rId51"/>
      <p:italic r:id="rId52"/>
      <p:boldItalic r:id="rId53"/>
    </p:embeddedFont>
    <p:embeddedFont>
      <p:font typeface="Noto Sans Symbols" panose="020F0502020204030204" pitchFamily="34" charset="0"/>
      <p:regular r:id="rId54"/>
      <p:bold r:id="rId55"/>
      <p:italic r:id="rId56"/>
      <p:boldItalic r:id="rId57"/>
    </p:embeddedFont>
    <p:embeddedFont>
      <p:font typeface="Overlock" panose="02000506030000020004" pitchFamily="2" charset="77"/>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l63PbeaperuHRX4XzZFSaj8wa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22"/>
    <p:restoredTop sz="49606"/>
  </p:normalViewPr>
  <p:slideViewPr>
    <p:cSldViewPr snapToGrid="0">
      <p:cViewPr varScale="1">
        <p:scale>
          <a:sx n="36" d="100"/>
          <a:sy n="36" d="100"/>
        </p:scale>
        <p:origin x="106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1. Los </a:t>
            </a:r>
            <a:r>
              <a:rPr lang="en-US" sz="1800" b="1" dirty="0" err="1">
                <a:latin typeface="Calibri"/>
                <a:ea typeface="Calibri"/>
                <a:cs typeface="Calibri"/>
                <a:sym typeface="Calibri"/>
              </a:rPr>
              <a:t>últimos</a:t>
            </a:r>
            <a:r>
              <a:rPr lang="en-US" sz="1800" b="1" dirty="0">
                <a:latin typeface="Calibri"/>
                <a:ea typeface="Calibri"/>
                <a:cs typeface="Calibri"/>
                <a:sym typeface="Calibri"/>
              </a:rPr>
              <a:t> </a:t>
            </a:r>
            <a:r>
              <a:rPr lang="en-US" sz="1800" b="1" dirty="0" err="1">
                <a:latin typeface="Calibri"/>
                <a:ea typeface="Calibri"/>
                <a:cs typeface="Calibri"/>
                <a:sym typeface="Calibri"/>
              </a:rPr>
              <a:t>tiempos</a:t>
            </a:r>
            <a:endParaRPr lang="en-US" sz="1800" b="1"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La Biblia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ya</a:t>
            </a:r>
            <a:r>
              <a:rPr lang="en-US" sz="1800" dirty="0">
                <a:latin typeface="Calibri"/>
                <a:ea typeface="Calibri"/>
                <a:cs typeface="Calibri"/>
                <a:sym typeface="Calibri"/>
              </a:rPr>
              <a:t> </a:t>
            </a:r>
            <a:r>
              <a:rPr lang="en-US" sz="1800" dirty="0" err="1">
                <a:latin typeface="Calibri"/>
                <a:ea typeface="Calibri"/>
                <a:cs typeface="Calibri"/>
                <a:sym typeface="Calibri"/>
              </a:rPr>
              <a:t>estamos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que Cristo vino </a:t>
            </a:r>
            <a:r>
              <a:rPr lang="en-US" sz="1800" dirty="0" err="1">
                <a:latin typeface="Calibri"/>
                <a:ea typeface="Calibri"/>
                <a:cs typeface="Calibri"/>
                <a:sym typeface="Calibri"/>
              </a:rPr>
              <a:t>por</a:t>
            </a:r>
            <a:r>
              <a:rPr lang="en-US" sz="1800" dirty="0">
                <a:latin typeface="Calibri"/>
                <a:ea typeface="Calibri"/>
                <a:cs typeface="Calibri"/>
                <a:sym typeface="Calibri"/>
              </a:rPr>
              <a:t> la </a:t>
            </a:r>
            <a:r>
              <a:rPr lang="en-US" sz="1800" dirty="0" err="1">
                <a:latin typeface="Calibri"/>
                <a:ea typeface="Calibri"/>
                <a:cs typeface="Calibri"/>
                <a:sym typeface="Calibri"/>
              </a:rPr>
              <a:t>primera</a:t>
            </a:r>
            <a:r>
              <a:rPr lang="en-US" sz="1800" dirty="0">
                <a:latin typeface="Calibri"/>
                <a:ea typeface="Calibri"/>
                <a:cs typeface="Calibri"/>
                <a:sym typeface="Calibri"/>
              </a:rPr>
              <a:t> </a:t>
            </a:r>
            <a:r>
              <a:rPr lang="en-US" sz="1800" dirty="0" err="1">
                <a:latin typeface="Calibri"/>
                <a:ea typeface="Calibri"/>
                <a:cs typeface="Calibri"/>
                <a:sym typeface="Calibri"/>
              </a:rPr>
              <a:t>vez</a:t>
            </a:r>
            <a:r>
              <a:rPr lang="en-US" sz="1800" dirty="0">
                <a:latin typeface="Calibri"/>
                <a:ea typeface="Calibri"/>
                <a:cs typeface="Calibri"/>
                <a:sym typeface="Calibri"/>
              </a:rPr>
              <a:t>, </a:t>
            </a:r>
            <a:r>
              <a:rPr lang="en-US" sz="1800" dirty="0" err="1">
                <a:latin typeface="Calibri"/>
                <a:ea typeface="Calibri"/>
                <a:cs typeface="Calibri"/>
                <a:sym typeface="Calibri"/>
              </a:rPr>
              <a:t>hemos</a:t>
            </a:r>
            <a:r>
              <a:rPr lang="en-US" sz="1800" dirty="0">
                <a:latin typeface="Calibri"/>
                <a:ea typeface="Calibri"/>
                <a:cs typeface="Calibri"/>
                <a:sym typeface="Calibri"/>
              </a:rPr>
              <a:t> </a:t>
            </a:r>
            <a:r>
              <a:rPr lang="en-US" sz="1800" dirty="0" err="1">
                <a:latin typeface="Calibri"/>
                <a:ea typeface="Calibri"/>
                <a:cs typeface="Calibri"/>
                <a:sym typeface="Calibri"/>
              </a:rPr>
              <a:t>estado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días del </a:t>
            </a:r>
            <a:r>
              <a:rPr lang="en-US" sz="1800" dirty="0" err="1">
                <a:latin typeface="Calibri"/>
                <a:ea typeface="Calibri"/>
                <a:cs typeface="Calibri"/>
                <a:sym typeface="Calibri"/>
              </a:rPr>
              <a:t>mundo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err="1">
                <a:latin typeface="Calibri"/>
                <a:ea typeface="Calibri"/>
                <a:cs typeface="Calibri"/>
                <a:sym typeface="Calibri"/>
              </a:rPr>
              <a:t>Hebreos</a:t>
            </a:r>
            <a:r>
              <a:rPr lang="en-US" sz="1800" dirty="0">
                <a:latin typeface="Calibri"/>
                <a:ea typeface="Calibri"/>
                <a:cs typeface="Calibri"/>
                <a:sym typeface="Calibri"/>
              </a:rPr>
              <a:t> 1:1-2 Dios, que </a:t>
            </a:r>
            <a:r>
              <a:rPr lang="en-US" sz="1800" dirty="0" err="1">
                <a:latin typeface="Calibri"/>
                <a:ea typeface="Calibri"/>
                <a:cs typeface="Calibri"/>
                <a:sym typeface="Calibri"/>
              </a:rPr>
              <a:t>muchas</a:t>
            </a:r>
            <a:r>
              <a:rPr lang="en-US" sz="1800" dirty="0">
                <a:latin typeface="Calibri"/>
                <a:ea typeface="Calibri"/>
                <a:cs typeface="Calibri"/>
                <a:sym typeface="Calibri"/>
              </a:rPr>
              <a:t> </a:t>
            </a:r>
            <a:r>
              <a:rPr lang="en-US" sz="1800" dirty="0" err="1">
                <a:latin typeface="Calibri"/>
                <a:ea typeface="Calibri"/>
                <a:cs typeface="Calibri"/>
                <a:sym typeface="Calibri"/>
              </a:rPr>
              <a:t>veces</a:t>
            </a:r>
            <a:r>
              <a:rPr lang="en-US" sz="1800" dirty="0">
                <a:latin typeface="Calibri"/>
                <a:ea typeface="Calibri"/>
                <a:cs typeface="Calibri"/>
                <a:sym typeface="Calibri"/>
              </a:rPr>
              <a:t> y de </a:t>
            </a:r>
            <a:r>
              <a:rPr lang="en-US" sz="1800" dirty="0" err="1">
                <a:latin typeface="Calibri"/>
                <a:ea typeface="Calibri"/>
                <a:cs typeface="Calibri"/>
                <a:sym typeface="Calibri"/>
              </a:rPr>
              <a:t>distintas</a:t>
            </a:r>
            <a:r>
              <a:rPr lang="en-US" sz="1800" dirty="0">
                <a:latin typeface="Calibri"/>
                <a:ea typeface="Calibri"/>
                <a:cs typeface="Calibri"/>
                <a:sym typeface="Calibri"/>
              </a:rPr>
              <a:t> </a:t>
            </a:r>
            <a:r>
              <a:rPr lang="en-US" sz="1800" dirty="0" err="1">
                <a:latin typeface="Calibri"/>
                <a:ea typeface="Calibri"/>
                <a:cs typeface="Calibri"/>
                <a:sym typeface="Calibri"/>
              </a:rPr>
              <a:t>maneras</a:t>
            </a:r>
            <a:r>
              <a:rPr lang="en-US" sz="1800" dirty="0">
                <a:latin typeface="Calibri"/>
                <a:ea typeface="Calibri"/>
                <a:cs typeface="Calibri"/>
                <a:sym typeface="Calibri"/>
              </a:rPr>
              <a:t> </a:t>
            </a:r>
            <a:r>
              <a:rPr lang="en-US" sz="1800" dirty="0" err="1">
                <a:latin typeface="Calibri"/>
                <a:ea typeface="Calibri"/>
                <a:cs typeface="Calibri"/>
                <a:sym typeface="Calibri"/>
              </a:rPr>
              <a:t>habló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otros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 </a:t>
            </a:r>
            <a:r>
              <a:rPr lang="en-US" sz="1800" dirty="0" err="1">
                <a:latin typeface="Calibri"/>
                <a:ea typeface="Calibri"/>
                <a:cs typeface="Calibri"/>
                <a:sym typeface="Calibri"/>
              </a:rPr>
              <a:t>nuestros</a:t>
            </a:r>
            <a:r>
              <a:rPr lang="en-US" sz="1800" dirty="0">
                <a:latin typeface="Calibri"/>
                <a:ea typeface="Calibri"/>
                <a:cs typeface="Calibri"/>
                <a:sym typeface="Calibri"/>
              </a:rPr>
              <a:t> padres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profetas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estos</a:t>
            </a:r>
            <a:r>
              <a:rPr lang="en-US" sz="1800" dirty="0">
                <a:latin typeface="Calibri"/>
                <a:ea typeface="Calibri"/>
                <a:cs typeface="Calibri"/>
                <a:sym typeface="Calibri"/>
              </a:rPr>
              <a:t> días finales </a:t>
            </a:r>
            <a:r>
              <a:rPr lang="en-US" sz="1800" dirty="0" err="1">
                <a:latin typeface="Calibri"/>
                <a:ea typeface="Calibri"/>
                <a:cs typeface="Calibri"/>
                <a:sym typeface="Calibri"/>
              </a:rPr>
              <a:t>nos</a:t>
            </a:r>
            <a:r>
              <a:rPr lang="en-US" sz="1800" dirty="0">
                <a:latin typeface="Calibri"/>
                <a:ea typeface="Calibri"/>
                <a:cs typeface="Calibri"/>
                <a:sym typeface="Calibri"/>
              </a:rPr>
              <a:t> ha </a:t>
            </a:r>
            <a:r>
              <a:rPr lang="en-US" sz="1800" dirty="0" err="1">
                <a:latin typeface="Calibri"/>
                <a:ea typeface="Calibri"/>
                <a:cs typeface="Calibri"/>
                <a:sym typeface="Calibri"/>
              </a:rPr>
              <a:t>hablado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del </a:t>
            </a:r>
            <a:r>
              <a:rPr lang="en-US" sz="1800" dirty="0" err="1">
                <a:latin typeface="Calibri"/>
                <a:ea typeface="Calibri"/>
                <a:cs typeface="Calibri"/>
                <a:sym typeface="Calibri"/>
              </a:rPr>
              <a:t>Hijo</a:t>
            </a:r>
            <a:r>
              <a:rPr lang="en-US" sz="1800" dirty="0">
                <a:latin typeface="Calibri"/>
                <a:ea typeface="Calibri"/>
                <a:cs typeface="Calibri"/>
                <a:sym typeface="Calibri"/>
              </a:rPr>
              <a:t>. </a:t>
            </a:r>
            <a:endParaRPr sz="1800" dirty="0">
              <a:latin typeface="Calibri"/>
              <a:ea typeface="Calibri"/>
              <a:cs typeface="Calibri"/>
              <a:sym typeface="Calibri"/>
            </a:endParaRPr>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800"/>
              <a:buFontTx/>
              <a:buNone/>
            </a:pPr>
            <a:r>
              <a:rPr lang="en-US" sz="1800" dirty="0">
                <a:latin typeface="Calibri"/>
                <a:ea typeface="Calibri"/>
                <a:cs typeface="Calibri"/>
                <a:sym typeface="Calibri"/>
              </a:rPr>
              <a:t>1 Pedro 1:20 [Cristo] … se </a:t>
            </a:r>
            <a:r>
              <a:rPr lang="en-US" sz="1800" dirty="0" err="1">
                <a:latin typeface="Calibri"/>
                <a:ea typeface="Calibri"/>
                <a:cs typeface="Calibri"/>
                <a:sym typeface="Calibri"/>
              </a:rPr>
              <a:t>manifestó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amor a </a:t>
            </a:r>
            <a:r>
              <a:rPr lang="en-US" sz="1800" dirty="0" err="1">
                <a:latin typeface="Calibri"/>
                <a:ea typeface="Calibri"/>
                <a:cs typeface="Calibri"/>
                <a:sym typeface="Calibri"/>
              </a:rPr>
              <a:t>ustedes</a:t>
            </a:r>
            <a:r>
              <a:rPr lang="en-US" sz="1800" dirty="0">
                <a:latin typeface="Calibri"/>
                <a:ea typeface="Calibri"/>
                <a:cs typeface="Calibri"/>
                <a:sym typeface="Calibri"/>
              </a:rPr>
              <a:t>.</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Jesús y sus apóstoles dijeron que habrá señales que nos servirán para recordar constantemente la venida de Jesús. (Mateo 24; 2 Timoteo 3:1-4; 2 Tesalonicenses 2)</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naturaleza: terremotos, inundaciones, y perturbaciones en los cuerpos celestes.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en la sociedad son: hostilidad general entre las naciones, guerras, plagas, hambres, persecución a la iglesia cristiana.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Señales de la iglesia: falsos maestros, apartarse del evangelio, el surgimiento del Anticristo</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b="1" dirty="0">
                <a:latin typeface="Calibri"/>
                <a:ea typeface="Calibri"/>
                <a:cs typeface="Calibri"/>
                <a:sym typeface="Calibri"/>
              </a:rPr>
              <a:t>2. ¿</a:t>
            </a:r>
            <a:r>
              <a:rPr lang="en-US" sz="1800" b="1" dirty="0" err="1">
                <a:latin typeface="Calibri"/>
                <a:ea typeface="Calibri"/>
                <a:cs typeface="Calibri"/>
                <a:sym typeface="Calibri"/>
              </a:rPr>
              <a:t>Cuándo</a:t>
            </a:r>
            <a:r>
              <a:rPr lang="en-US" sz="1800" b="1" dirty="0">
                <a:latin typeface="Calibri"/>
                <a:ea typeface="Calibri"/>
                <a:cs typeface="Calibri"/>
                <a:sym typeface="Calibri"/>
              </a:rPr>
              <a:t> </a:t>
            </a:r>
            <a:r>
              <a:rPr lang="en-US" sz="1800" b="1" dirty="0" err="1">
                <a:latin typeface="Calibri"/>
                <a:ea typeface="Calibri"/>
                <a:cs typeface="Calibri"/>
                <a:sym typeface="Calibri"/>
              </a:rPr>
              <a:t>sería</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día de </a:t>
            </a:r>
            <a:r>
              <a:rPr lang="en-US" sz="1800" b="1" dirty="0" err="1">
                <a:latin typeface="Calibri"/>
                <a:ea typeface="Calibri"/>
                <a:cs typeface="Calibri"/>
                <a:sym typeface="Calibri"/>
              </a:rPr>
              <a:t>juicio</a:t>
            </a:r>
            <a:r>
              <a:rPr lang="en-US" sz="1800" b="1" dirty="0">
                <a:latin typeface="Calibri"/>
                <a:ea typeface="Calibri"/>
                <a:cs typeface="Calibri"/>
                <a:sym typeface="Calibri"/>
              </a:rPr>
              <a:t>? </a:t>
            </a:r>
            <a:endParaRPr sz="1800" b="1" dirty="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dirty="0">
              <a:solidFill>
                <a:schemeClr val="dk1"/>
              </a:solidFill>
              <a:latin typeface="Calibri"/>
              <a:ea typeface="Calibri"/>
              <a:cs typeface="Calibri"/>
              <a:sym typeface="Calibri"/>
            </a:endParaRPr>
          </a:p>
        </p:txBody>
      </p:sp>
      <p:sp>
        <p:nvSpPr>
          <p:cNvPr id="165" name="Google Shape;16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El juicio público en el último día aun nos espera y Dios ha determinado cuándo vendrá. </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Hechos 17:31 Porque </a:t>
            </a:r>
            <a:r>
              <a:rPr lang="es-ES" sz="1100" dirty="0">
                <a:effectLst/>
                <a:latin typeface="Calibri" panose="020F0502020204030204" pitchFamily="34" charset="0"/>
                <a:ea typeface="Calibri" panose="020F0502020204030204" pitchFamily="34" charset="0"/>
                <a:cs typeface="Courier New" panose="02070309020205020404" pitchFamily="49" charset="0"/>
              </a:rPr>
              <a:t>É</a:t>
            </a: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 ha establecido un día en que, por medio de aquel varón que escogió y que resucitó de los muertos, juzgará al mundo con justicia.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C88B65B-F440-EA66-EB03-2CBB738F6F9A}"/>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FF28078F-A9CE-AC5F-F37F-43D31C0C1C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Nosotros no sabemos y no podemos saber cuándo volverá Cristo.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Tesalonicenses 5:1-2 En cuanto a los tiempos y ocasiones, no hace falta, hermanos míos, que yo les escriba. Ustedes saben perfectamente que el día del Señor llegará como ladrón en la noche.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Mateo 24:36 No sabemos el día ni la hora</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B335A2E3-E2A5-74FA-E8D6-27277DA729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95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Dios </a:t>
            </a:r>
            <a:r>
              <a:rPr lang="en-US" sz="1800" dirty="0" err="1">
                <a:latin typeface="Calibri"/>
                <a:ea typeface="Calibri"/>
                <a:cs typeface="Calibri"/>
                <a:sym typeface="Calibri"/>
              </a:rPr>
              <a:t>desea</a:t>
            </a:r>
            <a:r>
              <a:rPr lang="en-US" sz="1800" dirty="0">
                <a:latin typeface="Calibri"/>
                <a:ea typeface="Calibri"/>
                <a:cs typeface="Calibri"/>
                <a:sym typeface="Calibri"/>
              </a:rPr>
              <a:t> que </a:t>
            </a:r>
            <a:r>
              <a:rPr lang="en-US" sz="1800" dirty="0" err="1">
                <a:latin typeface="Calibri"/>
                <a:ea typeface="Calibri"/>
                <a:cs typeface="Calibri"/>
                <a:sym typeface="Calibri"/>
              </a:rPr>
              <a:t>estemos</a:t>
            </a:r>
            <a:r>
              <a:rPr lang="en-US" sz="1800" dirty="0">
                <a:latin typeface="Calibri"/>
                <a:ea typeface="Calibri"/>
                <a:cs typeface="Calibri"/>
                <a:sym typeface="Calibri"/>
              </a:rPr>
              <a:t> </a:t>
            </a:r>
            <a:r>
              <a:rPr lang="en-US" sz="1800" dirty="0" err="1">
                <a:latin typeface="Calibri"/>
                <a:ea typeface="Calibri"/>
                <a:cs typeface="Calibri"/>
                <a:sym typeface="Calibri"/>
              </a:rPr>
              <a:t>preparados</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Mateo 24:44 Por tanto, también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estén</a:t>
            </a:r>
            <a:r>
              <a:rPr lang="en-US" sz="1800" dirty="0">
                <a:latin typeface="Calibri"/>
                <a:ea typeface="Calibri"/>
                <a:cs typeface="Calibri"/>
                <a:sym typeface="Calibri"/>
              </a:rPr>
              <a:t> </a:t>
            </a:r>
            <a:r>
              <a:rPr lang="en-US" sz="1800" dirty="0" err="1">
                <a:latin typeface="Calibri"/>
                <a:ea typeface="Calibri"/>
                <a:cs typeface="Calibri"/>
                <a:sym typeface="Calibri"/>
              </a:rPr>
              <a:t>preparados</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del Hombre </a:t>
            </a:r>
            <a:r>
              <a:rPr lang="en-US" sz="1800" dirty="0" err="1">
                <a:latin typeface="Calibri"/>
                <a:ea typeface="Calibri"/>
                <a:cs typeface="Calibri"/>
                <a:sym typeface="Calibri"/>
              </a:rPr>
              <a:t>vendrá</a:t>
            </a:r>
            <a:r>
              <a:rPr lang="en-US" sz="1800" dirty="0">
                <a:latin typeface="Calibri"/>
                <a:ea typeface="Calibri"/>
                <a:cs typeface="Calibri"/>
                <a:sym typeface="Calibri"/>
              </a:rPr>
              <a:t> a la hora que </a:t>
            </a:r>
            <a:r>
              <a:rPr lang="en-US" sz="1800" dirty="0" err="1">
                <a:latin typeface="Calibri"/>
                <a:ea typeface="Calibri"/>
                <a:cs typeface="Calibri"/>
                <a:sym typeface="Calibri"/>
              </a:rPr>
              <a:t>menos</a:t>
            </a:r>
            <a:r>
              <a:rPr lang="en-US" sz="1800" dirty="0">
                <a:latin typeface="Calibri"/>
                <a:ea typeface="Calibri"/>
                <a:cs typeface="Calibri"/>
                <a:sym typeface="Calibri"/>
              </a:rPr>
              <a:t> lo </a:t>
            </a:r>
            <a:r>
              <a:rPr lang="en-US" sz="1800" dirty="0" err="1">
                <a:latin typeface="Calibri"/>
                <a:ea typeface="Calibri"/>
                <a:cs typeface="Calibri"/>
                <a:sym typeface="Calibri"/>
              </a:rPr>
              <a:t>esperen</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Nos </a:t>
            </a:r>
            <a:r>
              <a:rPr lang="en-US" sz="1800" b="1" dirty="0" err="1">
                <a:latin typeface="Calibri"/>
                <a:ea typeface="Calibri"/>
                <a:cs typeface="Calibri"/>
                <a:sym typeface="Calibri"/>
              </a:rPr>
              <a:t>mantenemos</a:t>
            </a:r>
            <a:r>
              <a:rPr lang="en-US" sz="1800" b="1" dirty="0">
                <a:latin typeface="Calibri"/>
                <a:ea typeface="Calibri"/>
                <a:cs typeface="Calibri"/>
                <a:sym typeface="Calibri"/>
              </a:rPr>
              <a:t> </a:t>
            </a:r>
            <a:r>
              <a:rPr lang="en-US" sz="1800" b="1" dirty="0" err="1">
                <a:latin typeface="Calibri"/>
                <a:ea typeface="Calibri"/>
                <a:cs typeface="Calibri"/>
                <a:sym typeface="Calibri"/>
              </a:rPr>
              <a:t>preparados</a:t>
            </a:r>
            <a:r>
              <a:rPr lang="en-US" sz="1800" b="1" dirty="0">
                <a:latin typeface="Calibri"/>
                <a:ea typeface="Calibri"/>
                <a:cs typeface="Calibri"/>
                <a:sym typeface="Calibri"/>
              </a:rPr>
              <a:t> </a:t>
            </a:r>
            <a:r>
              <a:rPr lang="en-US" sz="1800" b="1" dirty="0" err="1">
                <a:latin typeface="Calibri"/>
                <a:ea typeface="Calibri"/>
                <a:cs typeface="Calibri"/>
                <a:sym typeface="Calibri"/>
              </a:rPr>
              <a:t>por</a:t>
            </a:r>
            <a:r>
              <a:rPr lang="en-US" sz="1800" b="1" dirty="0">
                <a:latin typeface="Calibri"/>
                <a:ea typeface="Calibri"/>
                <a:cs typeface="Calibri"/>
                <a:sym typeface="Calibri"/>
              </a:rPr>
              <a:t> </a:t>
            </a:r>
            <a:r>
              <a:rPr lang="en-US" sz="1800" b="1" dirty="0" err="1">
                <a:latin typeface="Calibri"/>
                <a:ea typeface="Calibri"/>
                <a:cs typeface="Calibri"/>
                <a:sym typeface="Calibri"/>
              </a:rPr>
              <a:t>medios</a:t>
            </a:r>
            <a:r>
              <a:rPr lang="en-US" sz="1800" b="1" dirty="0">
                <a:latin typeface="Calibri"/>
                <a:ea typeface="Calibri"/>
                <a:cs typeface="Calibri"/>
                <a:sym typeface="Calibri"/>
              </a:rPr>
              <a:t> de la </a:t>
            </a:r>
            <a:r>
              <a:rPr lang="en-US" sz="1800" b="1" dirty="0" err="1">
                <a:latin typeface="Calibri"/>
                <a:ea typeface="Calibri"/>
                <a:cs typeface="Calibri"/>
                <a:sym typeface="Calibri"/>
              </a:rPr>
              <a:t>fe</a:t>
            </a:r>
            <a:r>
              <a:rPr lang="en-US" sz="1800" b="1" dirty="0">
                <a:latin typeface="Calibri"/>
                <a:ea typeface="Calibri"/>
                <a:cs typeface="Calibri"/>
                <a:sym typeface="Calibri"/>
              </a:rPr>
              <a:t>. ¿</a:t>
            </a:r>
            <a:r>
              <a:rPr lang="en-US" sz="1800" b="1" dirty="0" err="1">
                <a:latin typeface="Calibri"/>
                <a:ea typeface="Calibri"/>
                <a:cs typeface="Calibri"/>
                <a:sym typeface="Calibri"/>
              </a:rPr>
              <a:t>Cómo</a:t>
            </a:r>
            <a:r>
              <a:rPr lang="en-US" sz="1800" b="1" dirty="0">
                <a:latin typeface="Calibri"/>
                <a:ea typeface="Calibri"/>
                <a:cs typeface="Calibri"/>
                <a:sym typeface="Calibri"/>
              </a:rPr>
              <a:t>?</a:t>
            </a:r>
            <a:br>
              <a:rPr lang="en-US" sz="1800" dirty="0">
                <a:latin typeface="Calibri"/>
                <a:ea typeface="Calibri"/>
                <a:cs typeface="Calibri"/>
                <a:sym typeface="Calibri"/>
              </a:rPr>
            </a:br>
            <a:endParaRPr lang="en-US"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El que persevere hasta </a:t>
            </a:r>
            <a:r>
              <a:rPr lang="en-US" sz="1800" dirty="0" err="1">
                <a:latin typeface="Calibri"/>
                <a:ea typeface="Calibri"/>
                <a:cs typeface="Calibri"/>
                <a:sym typeface="Calibri"/>
              </a:rPr>
              <a:t>el</a:t>
            </a:r>
            <a:r>
              <a:rPr lang="en-US" sz="1800" dirty="0">
                <a:latin typeface="Calibri"/>
                <a:ea typeface="Calibri"/>
                <a:cs typeface="Calibri"/>
                <a:sym typeface="Calibri"/>
              </a:rPr>
              <a:t> fin </a:t>
            </a:r>
            <a:r>
              <a:rPr lang="en-US" sz="1800" dirty="0" err="1">
                <a:latin typeface="Calibri"/>
                <a:ea typeface="Calibri"/>
                <a:cs typeface="Calibri"/>
                <a:sym typeface="Calibri"/>
              </a:rPr>
              <a:t>será</a:t>
            </a:r>
            <a:r>
              <a:rPr lang="en-US" sz="1800" dirty="0">
                <a:latin typeface="Calibri"/>
                <a:ea typeface="Calibri"/>
                <a:cs typeface="Calibri"/>
                <a:sym typeface="Calibri"/>
              </a:rPr>
              <a:t> salvo (Mat 24:13). Es </a:t>
            </a:r>
            <a:r>
              <a:rPr lang="en-US" sz="1800" dirty="0" err="1">
                <a:latin typeface="Calibri"/>
                <a:ea typeface="Calibri"/>
                <a:cs typeface="Calibri"/>
                <a:sym typeface="Calibri"/>
              </a:rPr>
              <a:t>decir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que </a:t>
            </a:r>
            <a:r>
              <a:rPr lang="en-US" sz="1800" dirty="0" err="1">
                <a:latin typeface="Calibri"/>
                <a:ea typeface="Calibri"/>
                <a:cs typeface="Calibri"/>
                <a:sym typeface="Calibri"/>
              </a:rPr>
              <a:t>cree</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salvo. </a:t>
            </a: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Dios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mantiene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su</a:t>
            </a:r>
            <a:r>
              <a:rPr lang="en-US" sz="1800" dirty="0">
                <a:latin typeface="Calibri"/>
                <a:ea typeface="Calibri"/>
                <a:cs typeface="Calibri"/>
                <a:sym typeface="Calibri"/>
              </a:rPr>
              <a:t> palabra. El Evangelio “es </a:t>
            </a:r>
            <a:r>
              <a:rPr lang="en-US" sz="1800" dirty="0" err="1">
                <a:latin typeface="Calibri"/>
                <a:ea typeface="Calibri"/>
                <a:cs typeface="Calibri"/>
                <a:sym typeface="Calibri"/>
              </a:rPr>
              <a:t>poder</a:t>
            </a:r>
            <a:r>
              <a:rPr lang="en-US" sz="1800" dirty="0">
                <a:latin typeface="Calibri"/>
                <a:ea typeface="Calibri"/>
                <a:cs typeface="Calibri"/>
                <a:sym typeface="Calibri"/>
              </a:rPr>
              <a:t> de Dios para la </a:t>
            </a:r>
            <a:r>
              <a:rPr lang="en-US" sz="1800" dirty="0" err="1">
                <a:latin typeface="Calibri"/>
                <a:ea typeface="Calibri"/>
                <a:cs typeface="Calibri"/>
                <a:sym typeface="Calibri"/>
              </a:rPr>
              <a:t>salvación</a:t>
            </a:r>
            <a:r>
              <a:rPr lang="en-US" sz="1800" dirty="0">
                <a:latin typeface="Calibri"/>
                <a:ea typeface="Calibri"/>
                <a:cs typeface="Calibri"/>
                <a:sym typeface="Calibri"/>
              </a:rPr>
              <a:t> de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que </a:t>
            </a:r>
            <a:r>
              <a:rPr lang="en-US" sz="1800" dirty="0" err="1">
                <a:latin typeface="Calibri"/>
                <a:ea typeface="Calibri"/>
                <a:cs typeface="Calibri"/>
                <a:sym typeface="Calibri"/>
              </a:rPr>
              <a:t>cree</a:t>
            </a:r>
            <a:r>
              <a:rPr lang="en-US" sz="1800" dirty="0">
                <a:latin typeface="Calibri"/>
                <a:ea typeface="Calibri"/>
                <a:cs typeface="Calibri"/>
                <a:sym typeface="Calibri"/>
              </a:rPr>
              <a:t>” (Romanos 1:16)</a:t>
            </a:r>
          </a:p>
          <a:p>
            <a:pPr marL="285750" marR="0" lvl="0" indent="-285750" algn="l" rtl="0">
              <a:lnSpc>
                <a:spcPct val="100000"/>
              </a:lnSpc>
              <a:spcBef>
                <a:spcPts val="0"/>
              </a:spcBef>
              <a:spcAft>
                <a:spcPts val="0"/>
              </a:spcAft>
              <a:buSzPts val="1100"/>
            </a:pPr>
            <a:r>
              <a:rPr lang="en-US" sz="1800" dirty="0" err="1">
                <a:latin typeface="Calibri"/>
                <a:ea typeface="Calibri"/>
                <a:cs typeface="Calibri"/>
                <a:sym typeface="Calibri"/>
              </a:rPr>
              <a:t>Seguimos</a:t>
            </a:r>
            <a:r>
              <a:rPr lang="en-US" sz="1800" dirty="0">
                <a:latin typeface="Calibri"/>
                <a:ea typeface="Calibri"/>
                <a:cs typeface="Calibri"/>
                <a:sym typeface="Calibri"/>
              </a:rPr>
              <a:t> </a:t>
            </a:r>
            <a:r>
              <a:rPr lang="en-US" sz="1800" dirty="0" err="1">
                <a:latin typeface="Calibri"/>
                <a:ea typeface="Calibri"/>
                <a:cs typeface="Calibri"/>
                <a:sym typeface="Calibri"/>
              </a:rPr>
              <a:t>meditando</a:t>
            </a:r>
            <a:r>
              <a:rPr lang="en-US" sz="1800" dirty="0">
                <a:latin typeface="Calibri"/>
                <a:ea typeface="Calibri"/>
                <a:cs typeface="Calibri"/>
                <a:sym typeface="Calibri"/>
              </a:rPr>
              <a:t>, </a:t>
            </a:r>
            <a:r>
              <a:rPr lang="en-US" sz="1800" dirty="0" err="1">
                <a:latin typeface="Calibri"/>
                <a:ea typeface="Calibri"/>
                <a:cs typeface="Calibri"/>
                <a:sym typeface="Calibri"/>
              </a:rPr>
              <a:t>leyendo</a:t>
            </a:r>
            <a:r>
              <a:rPr lang="en-US" sz="1800" dirty="0">
                <a:latin typeface="Calibri"/>
                <a:ea typeface="Calibri"/>
                <a:cs typeface="Calibri"/>
                <a:sym typeface="Calibri"/>
              </a:rPr>
              <a:t>, y </a:t>
            </a:r>
            <a:r>
              <a:rPr lang="en-US" sz="1800" dirty="0" err="1">
                <a:latin typeface="Calibri"/>
                <a:ea typeface="Calibri"/>
                <a:cs typeface="Calibri"/>
                <a:sym typeface="Calibri"/>
              </a:rPr>
              <a:t>escuchando</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palabra. </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El día de juicio </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s-ES" sz="1100" b="1" dirty="0">
              <a:effectLst/>
              <a:latin typeface="Calibri" panose="020F0502020204030204" pitchFamily="34"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En un sentido, nuestro juicio ocurre en el momento de la Muerte</a:t>
            </a:r>
            <a:endParaRPr lang="en-US" sz="1200" b="1" dirty="0">
              <a:effectLst/>
              <a:latin typeface="Times New Roman" panose="02020603050405020304" pitchFamily="18" charset="0"/>
              <a:ea typeface="Times New Roman" panose="02020603050405020304" pitchFamily="18" charset="0"/>
            </a:endParaRPr>
          </a:p>
          <a:p>
            <a:pPr marL="0" marR="0" lvl="0" indent="0">
              <a:buFontTx/>
              <a:buNone/>
            </a:pP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La Biblia enseña que </a:t>
            </a:r>
            <a:r>
              <a:rPr lang="es-ES" sz="1100" b="0" dirty="0">
                <a:effectLst/>
                <a:latin typeface="Calibri" panose="020F0502020204030204" pitchFamily="34" charset="0"/>
                <a:ea typeface="Times New Roman" panose="02020603050405020304" pitchFamily="18" charset="0"/>
              </a:rPr>
              <a:t>el tiempo de gracia termina en la muerte</a:t>
            </a:r>
            <a:r>
              <a:rPr lang="es-ES" sz="1100" dirty="0">
                <a:effectLst/>
                <a:latin typeface="Calibri" panose="020F0502020204030204" pitchFamily="34" charset="0"/>
                <a:ea typeface="Times New Roman" panose="02020603050405020304" pitchFamily="18" charset="0"/>
              </a:rPr>
              <a:t>. Ese es el tiempo que Dios nos concede para escuchar el evangelio, creer en Jesucristo y ser salvos. </a:t>
            </a:r>
          </a:p>
          <a:p>
            <a:pPr marL="171450" marR="0" lvl="0" indent="-171450"/>
            <a:r>
              <a:rPr lang="es-ES" sz="1100" dirty="0">
                <a:effectLst/>
                <a:latin typeface="Calibri" panose="020F0502020204030204" pitchFamily="34" charset="0"/>
                <a:ea typeface="Times New Roman" panose="02020603050405020304" pitchFamily="18" charset="0"/>
              </a:rPr>
              <a:t>En el momento de la muerte, </a:t>
            </a:r>
            <a:r>
              <a:rPr lang="es-ES" sz="1100" b="0" dirty="0">
                <a:effectLst/>
                <a:latin typeface="Calibri" panose="020F0502020204030204" pitchFamily="34" charset="0"/>
                <a:ea typeface="Times New Roman" panose="02020603050405020304" pitchFamily="18" charset="0"/>
              </a:rPr>
              <a:t>nuestro destino eterno queda sellado</a:t>
            </a:r>
            <a:r>
              <a:rPr lang="es-ES" sz="1100" dirty="0">
                <a:effectLst/>
                <a:latin typeface="Calibri" panose="020F0502020204030204" pitchFamily="34" charset="0"/>
                <a:ea typeface="Times New Roman" panose="02020603050405020304" pitchFamily="18" charset="0"/>
              </a:rPr>
              <a:t>: Los creyentes en Cristo están salvados y los incrédulos quedan condenados por su incredulidad.</a:t>
            </a:r>
            <a:br>
              <a:rPr lang="es-ES" sz="1100" dirty="0">
                <a:effectLst/>
                <a:latin typeface="Calibri" panose="020F0502020204030204" pitchFamily="34" charset="0"/>
                <a:ea typeface="Times New Roman" panose="02020603050405020304" pitchFamily="18" charset="0"/>
              </a:rPr>
            </a:br>
            <a:br>
              <a:rPr lang="es-ES" sz="1100" dirty="0">
                <a:effectLst/>
                <a:latin typeface="Calibri" panose="020F0502020204030204" pitchFamily="34" charset="0"/>
                <a:ea typeface="Times New Roman" panose="02020603050405020304" pitchFamily="18" charset="0"/>
              </a:rPr>
            </a:br>
            <a:br>
              <a:rPr lang="es-ES" sz="1100" dirty="0">
                <a:effectLst/>
                <a:latin typeface="Calibri" panose="020F0502020204030204" pitchFamily="34" charset="0"/>
                <a:ea typeface="Times New Roman" panose="02020603050405020304" pitchFamily="18" charset="0"/>
              </a:rPr>
            </a:br>
            <a:br>
              <a:rPr lang="es-ES" sz="1100" dirty="0">
                <a:effectLst/>
                <a:latin typeface="Calibri" panose="020F0502020204030204" pitchFamily="34" charset="0"/>
                <a:ea typeface="Times New Roman" panose="02020603050405020304" pitchFamily="18" charset="0"/>
              </a:rPr>
            </a:br>
            <a:r>
              <a:rPr lang="en-US" sz="1200" b="1" i="1" u="none" strike="noStrike" dirty="0">
                <a:solidFill>
                  <a:srgbClr val="000000"/>
                </a:solidFill>
                <a:effectLst/>
              </a:rPr>
              <a:t>Nota para </a:t>
            </a:r>
            <a:r>
              <a:rPr lang="en-US" sz="1200" b="1" i="1" u="none" strike="noStrike" dirty="0" err="1">
                <a:solidFill>
                  <a:srgbClr val="000000"/>
                </a:solidFill>
                <a:effectLst/>
              </a:rPr>
              <a:t>el</a:t>
            </a:r>
            <a:r>
              <a:rPr lang="en-US" sz="1200" b="1" i="1" u="none" strike="noStrike" dirty="0">
                <a:solidFill>
                  <a:srgbClr val="000000"/>
                </a:solidFill>
                <a:effectLst/>
              </a:rPr>
              <a:t> maestro: ¿Hay </a:t>
            </a:r>
            <a:r>
              <a:rPr lang="en-US" sz="1200" b="1" i="1" u="none" strike="noStrike" dirty="0" err="1">
                <a:solidFill>
                  <a:srgbClr val="000000"/>
                </a:solidFill>
                <a:effectLst/>
              </a:rPr>
              <a:t>una</a:t>
            </a:r>
            <a:r>
              <a:rPr lang="en-US" sz="1200" b="1" i="1" u="none" strike="noStrike" dirty="0">
                <a:solidFill>
                  <a:srgbClr val="000000"/>
                </a:solidFill>
                <a:effectLst/>
              </a:rPr>
              <a:t> </a:t>
            </a:r>
            <a:r>
              <a:rPr lang="en-US" sz="1200" b="1" i="1" u="none" strike="noStrike" dirty="0" err="1">
                <a:solidFill>
                  <a:srgbClr val="000000"/>
                </a:solidFill>
                <a:effectLst/>
              </a:rPr>
              <a:t>segunda</a:t>
            </a:r>
            <a:r>
              <a:rPr lang="en-US" sz="1200" b="1" i="1" u="none" strike="noStrike" dirty="0">
                <a:solidFill>
                  <a:srgbClr val="000000"/>
                </a:solidFill>
                <a:effectLst/>
              </a:rPr>
              <a:t> </a:t>
            </a:r>
            <a:r>
              <a:rPr lang="en-US" sz="1200" b="1" i="1" u="none" strike="noStrike" dirty="0" err="1">
                <a:solidFill>
                  <a:srgbClr val="000000"/>
                </a:solidFill>
                <a:effectLst/>
              </a:rPr>
              <a:t>oportunidad</a:t>
            </a:r>
            <a:r>
              <a:rPr lang="en-US" sz="1200" b="1" i="1" u="none" strike="noStrike" dirty="0">
                <a:solidFill>
                  <a:srgbClr val="000000"/>
                </a:solidFill>
                <a:effectLst/>
              </a:rPr>
              <a:t> </a:t>
            </a:r>
            <a:r>
              <a:rPr lang="en-US" sz="1200" b="1" i="1" u="none" strike="noStrike" dirty="0" err="1">
                <a:solidFill>
                  <a:srgbClr val="000000"/>
                </a:solidFill>
                <a:effectLst/>
              </a:rPr>
              <a:t>después</a:t>
            </a:r>
            <a:r>
              <a:rPr lang="en-US" sz="1200" b="1" i="1" u="none" strike="noStrike" dirty="0">
                <a:solidFill>
                  <a:srgbClr val="000000"/>
                </a:solidFill>
                <a:effectLst/>
              </a:rPr>
              <a:t> de la </a:t>
            </a:r>
            <a:r>
              <a:rPr lang="en-US" sz="1200" b="1" i="1" u="none" strike="noStrike" dirty="0" err="1">
                <a:solidFill>
                  <a:srgbClr val="000000"/>
                </a:solidFill>
                <a:effectLst/>
              </a:rPr>
              <a:t>muerte</a:t>
            </a:r>
            <a:r>
              <a:rPr lang="en-US" sz="1200" b="1" i="1" u="none" strike="noStrike" dirty="0">
                <a:solidFill>
                  <a:srgbClr val="000000"/>
                </a:solidFill>
                <a:effectLst/>
              </a:rPr>
              <a:t>?</a:t>
            </a:r>
          </a:p>
          <a:p>
            <a:pPr marL="0" marR="0" lvl="0" indent="0" algn="l" rtl="0">
              <a:lnSpc>
                <a:spcPct val="100000"/>
              </a:lnSpc>
              <a:spcBef>
                <a:spcPts val="0"/>
              </a:spcBef>
              <a:spcAft>
                <a:spcPts val="0"/>
              </a:spcAft>
              <a:buSzPts val="1100"/>
              <a:buFontTx/>
              <a:buNone/>
            </a:pPr>
            <a:r>
              <a:rPr lang="en-US" sz="1200" b="0" i="1" u="none" strike="noStrike" dirty="0" err="1">
                <a:solidFill>
                  <a:srgbClr val="000000"/>
                </a:solidFill>
                <a:effectLst/>
              </a:rPr>
              <a:t>Algunos</a:t>
            </a:r>
            <a:r>
              <a:rPr lang="en-US" sz="1200" b="0" i="1" u="none" strike="noStrike" dirty="0">
                <a:solidFill>
                  <a:srgbClr val="000000"/>
                </a:solidFill>
                <a:effectLst/>
              </a:rPr>
              <a:t> </a:t>
            </a:r>
            <a:r>
              <a:rPr lang="en-US" sz="1200" b="0" i="1" u="none" strike="noStrike" dirty="0" err="1">
                <a:solidFill>
                  <a:srgbClr val="000000"/>
                </a:solidFill>
                <a:effectLst/>
              </a:rPr>
              <a:t>estudiantes</a:t>
            </a:r>
            <a:r>
              <a:rPr lang="en-US" sz="1200" b="0" i="1" u="none" strike="noStrike" dirty="0">
                <a:solidFill>
                  <a:srgbClr val="000000"/>
                </a:solidFill>
                <a:effectLst/>
              </a:rPr>
              <a:t> </a:t>
            </a:r>
            <a:r>
              <a:rPr lang="en-US" sz="1200" b="0" i="1" u="none" strike="noStrike" dirty="0" err="1">
                <a:solidFill>
                  <a:srgbClr val="000000"/>
                </a:solidFill>
                <a:effectLst/>
              </a:rPr>
              <a:t>pueden</a:t>
            </a:r>
            <a:r>
              <a:rPr lang="en-US" sz="1200" b="0" i="1" u="none" strike="noStrike" dirty="0">
                <a:solidFill>
                  <a:srgbClr val="000000"/>
                </a:solidFill>
                <a:effectLst/>
              </a:rPr>
              <a:t> </a:t>
            </a:r>
            <a:r>
              <a:rPr lang="en-US" sz="1200" b="0" i="1" u="none" strike="noStrike" dirty="0" err="1">
                <a:solidFill>
                  <a:srgbClr val="000000"/>
                </a:solidFill>
                <a:effectLst/>
              </a:rPr>
              <a:t>compartir</a:t>
            </a:r>
            <a:r>
              <a:rPr lang="en-US" sz="1200" b="0" i="1" u="none" strike="noStrike" dirty="0">
                <a:solidFill>
                  <a:srgbClr val="000000"/>
                </a:solidFill>
                <a:effectLst/>
              </a:rPr>
              <a:t> la falsa </a:t>
            </a:r>
            <a:r>
              <a:rPr lang="en-US" sz="1200" b="0" i="1" u="none" strike="noStrike" dirty="0" err="1">
                <a:solidFill>
                  <a:srgbClr val="000000"/>
                </a:solidFill>
                <a:effectLst/>
              </a:rPr>
              <a:t>enseñanza</a:t>
            </a:r>
            <a:r>
              <a:rPr lang="en-US" sz="1200" b="0" i="1" u="none" strike="noStrike" dirty="0">
                <a:solidFill>
                  <a:srgbClr val="000000"/>
                </a:solidFill>
                <a:effectLst/>
              </a:rPr>
              <a:t> de que </a:t>
            </a:r>
            <a:r>
              <a:rPr lang="en-US" sz="1200" b="0" i="1" u="none" strike="noStrike" dirty="0" err="1">
                <a:solidFill>
                  <a:srgbClr val="000000"/>
                </a:solidFill>
                <a:effectLst/>
              </a:rPr>
              <a:t>existe</a:t>
            </a:r>
            <a:r>
              <a:rPr lang="en-US" sz="1200" b="0" i="1" u="none" strike="noStrike" dirty="0">
                <a:solidFill>
                  <a:srgbClr val="000000"/>
                </a:solidFill>
                <a:effectLst/>
              </a:rPr>
              <a:t> </a:t>
            </a:r>
            <a:r>
              <a:rPr lang="en-US" sz="1200" b="0" i="1" u="none" strike="noStrike" dirty="0" err="1">
                <a:solidFill>
                  <a:srgbClr val="000000"/>
                </a:solidFill>
                <a:effectLst/>
              </a:rPr>
              <a:t>una</a:t>
            </a:r>
            <a:r>
              <a:rPr lang="en-US" sz="1200" b="0" i="1" u="none" strike="noStrike" dirty="0">
                <a:solidFill>
                  <a:srgbClr val="000000"/>
                </a:solidFill>
                <a:effectLst/>
              </a:rPr>
              <a:t> </a:t>
            </a:r>
            <a:r>
              <a:rPr lang="en-US" sz="1200" b="0" i="1" u="none" strike="noStrike" dirty="0" err="1">
                <a:solidFill>
                  <a:srgbClr val="000000"/>
                </a:solidFill>
                <a:effectLst/>
              </a:rPr>
              <a:t>segunda</a:t>
            </a:r>
            <a:r>
              <a:rPr lang="en-US" sz="1200" b="0" i="1" u="none" strike="noStrike" dirty="0">
                <a:solidFill>
                  <a:srgbClr val="000000"/>
                </a:solidFill>
                <a:effectLst/>
              </a:rPr>
              <a:t> </a:t>
            </a:r>
            <a:r>
              <a:rPr lang="en-US" sz="1200" b="0" i="1" u="none" strike="noStrike" dirty="0" err="1">
                <a:solidFill>
                  <a:srgbClr val="000000"/>
                </a:solidFill>
                <a:effectLst/>
              </a:rPr>
              <a:t>oportunidad</a:t>
            </a:r>
            <a:r>
              <a:rPr lang="en-US" sz="1200" b="0" i="1" u="none" strike="noStrike" dirty="0">
                <a:solidFill>
                  <a:srgbClr val="000000"/>
                </a:solidFill>
                <a:effectLst/>
              </a:rPr>
              <a:t> o un </a:t>
            </a:r>
            <a:r>
              <a:rPr lang="en-US" sz="1200" b="0" i="1" u="none" strike="noStrike" dirty="0" err="1">
                <a:solidFill>
                  <a:srgbClr val="000000"/>
                </a:solidFill>
                <a:effectLst/>
              </a:rPr>
              <a:t>tiempo</a:t>
            </a:r>
            <a:r>
              <a:rPr lang="en-US" sz="1200" b="0" i="1" u="none" strike="noStrike" dirty="0">
                <a:solidFill>
                  <a:srgbClr val="000000"/>
                </a:solidFill>
                <a:effectLst/>
              </a:rPr>
              <a:t> de </a:t>
            </a:r>
            <a:r>
              <a:rPr lang="en-US" sz="1200" b="0" i="1" u="none" strike="noStrike" dirty="0" err="1">
                <a:solidFill>
                  <a:srgbClr val="000000"/>
                </a:solidFill>
                <a:effectLst/>
              </a:rPr>
              <a:t>gracia</a:t>
            </a:r>
            <a:r>
              <a:rPr lang="en-US" sz="1200" b="0" i="1" u="none" strike="noStrike" dirty="0">
                <a:solidFill>
                  <a:srgbClr val="000000"/>
                </a:solidFill>
                <a:effectLst/>
              </a:rPr>
              <a:t> </a:t>
            </a:r>
            <a:r>
              <a:rPr lang="en-US" sz="1200" b="0" i="1" u="none" strike="noStrike" dirty="0" err="1">
                <a:solidFill>
                  <a:srgbClr val="000000"/>
                </a:solidFill>
                <a:effectLst/>
              </a:rPr>
              <a:t>después</a:t>
            </a:r>
            <a:r>
              <a:rPr lang="en-US" sz="1200" b="0" i="1" u="none" strike="noStrike" dirty="0">
                <a:solidFill>
                  <a:srgbClr val="000000"/>
                </a:solidFill>
                <a:effectLst/>
              </a:rPr>
              <a:t> de la </a:t>
            </a:r>
            <a:r>
              <a:rPr lang="en-US" sz="1200" b="0" i="1" u="none" strike="noStrike" dirty="0" err="1">
                <a:solidFill>
                  <a:srgbClr val="000000"/>
                </a:solidFill>
                <a:effectLst/>
              </a:rPr>
              <a:t>muerte</a:t>
            </a:r>
            <a:r>
              <a:rPr lang="en-US" sz="1200" b="0" i="1" u="none" strike="noStrike" dirty="0">
                <a:solidFill>
                  <a:srgbClr val="000000"/>
                </a:solidFill>
                <a:effectLst/>
              </a:rPr>
              <a:t>. Sin embargo, la </a:t>
            </a:r>
            <a:r>
              <a:rPr lang="en-US" sz="1200" b="0" i="1" u="none" strike="noStrike" dirty="0" err="1">
                <a:solidFill>
                  <a:srgbClr val="000000"/>
                </a:solidFill>
                <a:effectLst/>
              </a:rPr>
              <a:t>Escritura</a:t>
            </a:r>
            <a:r>
              <a:rPr lang="en-US" sz="1200" b="0" i="1" u="none" strike="noStrike" dirty="0">
                <a:solidFill>
                  <a:srgbClr val="000000"/>
                </a:solidFill>
                <a:effectLst/>
              </a:rPr>
              <a:t> </a:t>
            </a:r>
            <a:r>
              <a:rPr lang="en-US" sz="1200" b="0" i="1" u="none" strike="noStrike" dirty="0" err="1">
                <a:solidFill>
                  <a:srgbClr val="000000"/>
                </a:solidFill>
                <a:effectLst/>
              </a:rPr>
              <a:t>enseña</a:t>
            </a:r>
            <a:r>
              <a:rPr lang="en-US" sz="1200" b="0" i="1" u="none" strike="noStrike" dirty="0">
                <a:solidFill>
                  <a:srgbClr val="000000"/>
                </a:solidFill>
                <a:effectLst/>
              </a:rPr>
              <a:t> </a:t>
            </a:r>
            <a:r>
              <a:rPr lang="en-US" sz="1200" b="0" i="1" u="none" strike="noStrike" dirty="0" err="1">
                <a:solidFill>
                  <a:srgbClr val="000000"/>
                </a:solidFill>
                <a:effectLst/>
              </a:rPr>
              <a:t>claramente</a:t>
            </a:r>
            <a:r>
              <a:rPr lang="en-US" sz="1200" b="0" i="1" u="none" strike="noStrike" dirty="0">
                <a:solidFill>
                  <a:srgbClr val="000000"/>
                </a:solidFill>
                <a:effectLst/>
              </a:rPr>
              <a:t> que</a:t>
            </a:r>
            <a:r>
              <a:rPr lang="en-US" sz="1200" b="1" i="1" u="none" strike="noStrike" dirty="0">
                <a:solidFill>
                  <a:srgbClr val="000000"/>
                </a:solidFill>
                <a:effectLst/>
              </a:rPr>
              <a:t> </a:t>
            </a:r>
            <a:r>
              <a:rPr lang="en-US" sz="1200" b="0" i="1" u="none" strike="noStrike" dirty="0">
                <a:solidFill>
                  <a:srgbClr val="000000"/>
                </a:solidFill>
                <a:effectLst/>
              </a:rPr>
              <a:t>la </a:t>
            </a:r>
            <a:r>
              <a:rPr lang="en-US" sz="1200" b="0" i="1" u="none" strike="noStrike" dirty="0" err="1">
                <a:solidFill>
                  <a:srgbClr val="000000"/>
                </a:solidFill>
                <a:effectLst/>
              </a:rPr>
              <a:t>oportunidad</a:t>
            </a:r>
            <a:r>
              <a:rPr lang="en-US" sz="1200" b="0" i="1" u="none" strike="noStrike" dirty="0">
                <a:solidFill>
                  <a:srgbClr val="000000"/>
                </a:solidFill>
                <a:effectLst/>
              </a:rPr>
              <a:t> para </a:t>
            </a:r>
            <a:r>
              <a:rPr lang="en-US" sz="1200" b="0" i="1" u="none" strike="noStrike" dirty="0" err="1">
                <a:solidFill>
                  <a:srgbClr val="000000"/>
                </a:solidFill>
                <a:effectLst/>
              </a:rPr>
              <a:t>arrepentirse</a:t>
            </a:r>
            <a:r>
              <a:rPr lang="en-US" sz="1200" b="0" i="1" u="none" strike="noStrike" dirty="0">
                <a:solidFill>
                  <a:srgbClr val="000000"/>
                </a:solidFill>
                <a:effectLst/>
              </a:rPr>
              <a:t> y </a:t>
            </a:r>
            <a:r>
              <a:rPr lang="en-US" sz="1200" b="0" i="1" u="none" strike="noStrike" dirty="0" err="1">
                <a:solidFill>
                  <a:srgbClr val="000000"/>
                </a:solidFill>
                <a:effectLst/>
              </a:rPr>
              <a:t>creer</a:t>
            </a:r>
            <a:r>
              <a:rPr lang="en-US" sz="1200" b="0" i="1" u="none" strike="noStrike" dirty="0">
                <a:solidFill>
                  <a:srgbClr val="000000"/>
                </a:solidFill>
                <a:effectLst/>
              </a:rPr>
              <a:t> es </a:t>
            </a:r>
            <a:r>
              <a:rPr lang="en-US" sz="1200" b="0" i="1" u="none" strike="noStrike" dirty="0" err="1">
                <a:solidFill>
                  <a:srgbClr val="000000"/>
                </a:solidFill>
                <a:effectLst/>
              </a:rPr>
              <a:t>en</a:t>
            </a:r>
            <a:r>
              <a:rPr lang="en-US" sz="1200" b="0" i="1" u="none" strike="noStrike" dirty="0">
                <a:solidFill>
                  <a:srgbClr val="000000"/>
                </a:solidFill>
                <a:effectLst/>
              </a:rPr>
              <a:t> </a:t>
            </a:r>
            <a:r>
              <a:rPr lang="en-US" sz="1200" b="0" i="1" u="none" strike="noStrike" dirty="0" err="1">
                <a:solidFill>
                  <a:srgbClr val="000000"/>
                </a:solidFill>
                <a:effectLst/>
              </a:rPr>
              <a:t>esta</a:t>
            </a:r>
            <a:r>
              <a:rPr lang="en-US" sz="1200" b="0" i="1" u="none" strike="noStrike" dirty="0">
                <a:solidFill>
                  <a:srgbClr val="000000"/>
                </a:solidFill>
                <a:effectLst/>
              </a:rPr>
              <a:t> </a:t>
            </a:r>
            <a:r>
              <a:rPr lang="en-US" sz="1200" b="0" i="1" u="none" strike="noStrike" dirty="0" err="1">
                <a:solidFill>
                  <a:srgbClr val="000000"/>
                </a:solidFill>
                <a:effectLst/>
              </a:rPr>
              <a:t>vida</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1"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err="1">
                <a:solidFill>
                  <a:srgbClr val="000000"/>
                </a:solidFill>
                <a:effectLst/>
              </a:rPr>
              <a:t>Hebreos</a:t>
            </a:r>
            <a:r>
              <a:rPr lang="en-US" sz="1200" b="0" i="1" u="none" strike="noStrike" dirty="0">
                <a:solidFill>
                  <a:srgbClr val="000000"/>
                </a:solidFill>
                <a:effectLst/>
              </a:rPr>
              <a:t> 9:27 “Y </a:t>
            </a:r>
            <a:r>
              <a:rPr lang="en-US" sz="1200" b="0" i="1" u="none" strike="noStrike" dirty="0" err="1">
                <a:solidFill>
                  <a:srgbClr val="000000"/>
                </a:solidFill>
                <a:effectLst/>
              </a:rPr>
              <a:t>así</a:t>
            </a:r>
            <a:r>
              <a:rPr lang="en-US" sz="1200" b="0" i="1" u="none" strike="noStrike" dirty="0">
                <a:solidFill>
                  <a:srgbClr val="000000"/>
                </a:solidFill>
                <a:effectLst/>
              </a:rPr>
              <a:t> </a:t>
            </a:r>
            <a:r>
              <a:rPr lang="en-US" sz="1200" b="0" i="1" u="none" strike="noStrike" dirty="0" err="1">
                <a:solidFill>
                  <a:srgbClr val="000000"/>
                </a:solidFill>
                <a:effectLst/>
              </a:rPr>
              <a:t>como</a:t>
            </a:r>
            <a:r>
              <a:rPr lang="en-US" sz="1200" b="0" i="1" u="none" strike="noStrike" dirty="0">
                <a:solidFill>
                  <a:srgbClr val="000000"/>
                </a:solidFill>
                <a:effectLst/>
              </a:rPr>
              <a:t> </a:t>
            </a:r>
            <a:r>
              <a:rPr lang="en-US" sz="1200" b="0" i="1" u="none" strike="noStrike" dirty="0" err="1">
                <a:solidFill>
                  <a:srgbClr val="000000"/>
                </a:solidFill>
                <a:effectLst/>
              </a:rPr>
              <a:t>está</a:t>
            </a:r>
            <a:r>
              <a:rPr lang="en-US" sz="1200" b="0" i="1" u="none" strike="noStrike" dirty="0">
                <a:solidFill>
                  <a:srgbClr val="000000"/>
                </a:solidFill>
                <a:effectLst/>
              </a:rPr>
              <a:t> </a:t>
            </a:r>
            <a:r>
              <a:rPr lang="en-US" sz="1200" b="0" i="1" u="none" strike="noStrike" dirty="0" err="1">
                <a:solidFill>
                  <a:srgbClr val="000000"/>
                </a:solidFill>
                <a:effectLst/>
              </a:rPr>
              <a:t>establecido</a:t>
            </a:r>
            <a:r>
              <a:rPr lang="en-US" sz="1200" b="0" i="1" u="none" strike="noStrike" dirty="0">
                <a:solidFill>
                  <a:srgbClr val="000000"/>
                </a:solidFill>
                <a:effectLst/>
              </a:rPr>
              <a:t> que </a:t>
            </a:r>
            <a:r>
              <a:rPr lang="en-US" sz="1200" b="0" i="1" u="none" strike="noStrike" dirty="0" err="1">
                <a:solidFill>
                  <a:srgbClr val="000000"/>
                </a:solidFill>
                <a:effectLst/>
              </a:rPr>
              <a:t>los</a:t>
            </a:r>
            <a:r>
              <a:rPr lang="en-US" sz="1200" b="0" i="1" u="none" strike="noStrike" dirty="0">
                <a:solidFill>
                  <a:srgbClr val="000000"/>
                </a:solidFill>
                <a:effectLst/>
              </a:rPr>
              <a:t> hombres </a:t>
            </a:r>
            <a:r>
              <a:rPr lang="en-US" sz="1200" b="0" i="1" u="none" strike="noStrike" dirty="0" err="1">
                <a:solidFill>
                  <a:srgbClr val="000000"/>
                </a:solidFill>
                <a:effectLst/>
              </a:rPr>
              <a:t>mueran</a:t>
            </a:r>
            <a:r>
              <a:rPr lang="en-US" sz="1200" b="0" i="1" u="none" strike="noStrike" dirty="0">
                <a:solidFill>
                  <a:srgbClr val="000000"/>
                </a:solidFill>
                <a:effectLst/>
              </a:rPr>
              <a:t> </a:t>
            </a:r>
            <a:r>
              <a:rPr lang="en-US" sz="1200" b="0" i="1" u="none" strike="noStrike" dirty="0" err="1">
                <a:solidFill>
                  <a:srgbClr val="000000"/>
                </a:solidFill>
                <a:effectLst/>
              </a:rPr>
              <a:t>una</a:t>
            </a:r>
            <a:r>
              <a:rPr lang="en-US" sz="1200" b="0" i="1" u="none" strike="noStrike" dirty="0">
                <a:solidFill>
                  <a:srgbClr val="000000"/>
                </a:solidFill>
                <a:effectLst/>
              </a:rPr>
              <a:t> sola </a:t>
            </a:r>
            <a:r>
              <a:rPr lang="en-US" sz="1200" b="0" i="1" u="none" strike="noStrike" dirty="0" err="1">
                <a:solidFill>
                  <a:srgbClr val="000000"/>
                </a:solidFill>
                <a:effectLst/>
              </a:rPr>
              <a:t>vez</a:t>
            </a:r>
            <a:r>
              <a:rPr lang="en-US" sz="1200" b="0" i="1" u="none" strike="noStrike" dirty="0">
                <a:solidFill>
                  <a:srgbClr val="000000"/>
                </a:solidFill>
                <a:effectLst/>
              </a:rPr>
              <a:t>, y </a:t>
            </a:r>
            <a:r>
              <a:rPr lang="en-US" sz="1200" b="0" i="1" u="none" strike="noStrike" dirty="0" err="1">
                <a:solidFill>
                  <a:srgbClr val="000000"/>
                </a:solidFill>
                <a:effectLst/>
              </a:rPr>
              <a:t>después</a:t>
            </a:r>
            <a:r>
              <a:rPr lang="en-US" sz="1200" b="0" i="1" u="none" strike="noStrike" dirty="0">
                <a:solidFill>
                  <a:srgbClr val="000000"/>
                </a:solidFill>
                <a:effectLst/>
              </a:rPr>
              <a:t> </a:t>
            </a:r>
            <a:r>
              <a:rPr lang="en-US" sz="1200" b="0" i="1" u="none" strike="noStrike" dirty="0" err="1">
                <a:solidFill>
                  <a:srgbClr val="000000"/>
                </a:solidFill>
                <a:effectLst/>
              </a:rPr>
              <a:t>venga</a:t>
            </a:r>
            <a:r>
              <a:rPr lang="en-US" sz="1200" b="0" i="1" u="none" strike="noStrike" dirty="0">
                <a:solidFill>
                  <a:srgbClr val="000000"/>
                </a:solidFill>
                <a:effectLst/>
              </a:rPr>
              <a:t>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juicio</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a:solidFill>
                  <a:srgbClr val="000000"/>
                </a:solidFill>
                <a:effectLst/>
              </a:rPr>
              <a:t>2 </a:t>
            </a:r>
            <a:r>
              <a:rPr lang="en-US" sz="1200" b="0" i="1" u="none" strike="noStrike" dirty="0" err="1">
                <a:solidFill>
                  <a:srgbClr val="000000"/>
                </a:solidFill>
                <a:effectLst/>
              </a:rPr>
              <a:t>Corintios</a:t>
            </a:r>
            <a:r>
              <a:rPr lang="en-US" sz="1200" b="0" i="1" u="none" strike="noStrike" dirty="0">
                <a:solidFill>
                  <a:srgbClr val="000000"/>
                </a:solidFill>
                <a:effectLst/>
              </a:rPr>
              <a:t> 6:2 “</a:t>
            </a:r>
            <a:r>
              <a:rPr lang="en-US" sz="1200" b="0" i="1" u="none" strike="noStrike" dirty="0" err="1">
                <a:solidFill>
                  <a:srgbClr val="000000"/>
                </a:solidFill>
                <a:effectLst/>
              </a:rPr>
              <a:t>Porque</a:t>
            </a:r>
            <a:r>
              <a:rPr lang="en-US" sz="1200" b="0" i="1" u="none" strike="noStrike" dirty="0">
                <a:solidFill>
                  <a:srgbClr val="000000"/>
                </a:solidFill>
                <a:effectLst/>
              </a:rPr>
              <a:t> </a:t>
            </a:r>
            <a:r>
              <a:rPr lang="en-US" sz="1200" b="0" i="1" u="none" strike="noStrike" dirty="0" err="1">
                <a:solidFill>
                  <a:srgbClr val="000000"/>
                </a:solidFill>
                <a:effectLst/>
              </a:rPr>
              <a:t>él</a:t>
            </a:r>
            <a:r>
              <a:rPr lang="en-US" sz="1200" b="0" i="1" u="none" strike="noStrike" dirty="0">
                <a:solidFill>
                  <a:srgbClr val="000000"/>
                </a:solidFill>
                <a:effectLst/>
              </a:rPr>
              <a:t> dice: En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momento</a:t>
            </a:r>
            <a:r>
              <a:rPr lang="en-US" sz="1200" b="0" i="1" u="none" strike="noStrike" dirty="0">
                <a:solidFill>
                  <a:srgbClr val="000000"/>
                </a:solidFill>
                <a:effectLst/>
              </a:rPr>
              <a:t> </a:t>
            </a:r>
            <a:r>
              <a:rPr lang="en-US" sz="1200" b="0" i="1" u="none" strike="noStrike" dirty="0" err="1">
                <a:solidFill>
                  <a:srgbClr val="000000"/>
                </a:solidFill>
                <a:effectLst/>
              </a:rPr>
              <a:t>oportuno</a:t>
            </a:r>
            <a:r>
              <a:rPr lang="en-US" sz="1200" b="0" i="1" u="none" strike="noStrike" dirty="0">
                <a:solidFill>
                  <a:srgbClr val="000000"/>
                </a:solidFill>
                <a:effectLst/>
              </a:rPr>
              <a:t> </a:t>
            </a:r>
            <a:r>
              <a:rPr lang="en-US" sz="1200" b="0" i="1" u="none" strike="noStrike" dirty="0" err="1">
                <a:solidFill>
                  <a:srgbClr val="000000"/>
                </a:solidFill>
                <a:effectLst/>
              </a:rPr>
              <a:t>te</a:t>
            </a:r>
            <a:r>
              <a:rPr lang="en-US" sz="1200" b="0" i="1" u="none" strike="noStrike" dirty="0">
                <a:solidFill>
                  <a:srgbClr val="000000"/>
                </a:solidFill>
                <a:effectLst/>
              </a:rPr>
              <a:t> </a:t>
            </a:r>
            <a:r>
              <a:rPr lang="en-US" sz="1200" b="0" i="1" u="none" strike="noStrike" dirty="0" err="1">
                <a:solidFill>
                  <a:srgbClr val="000000"/>
                </a:solidFill>
                <a:effectLst/>
              </a:rPr>
              <a:t>escuché</a:t>
            </a:r>
            <a:r>
              <a:rPr lang="en-US" sz="1200" b="0" i="1" u="none" strike="noStrike" dirty="0">
                <a:solidFill>
                  <a:srgbClr val="000000"/>
                </a:solidFill>
                <a:effectLst/>
              </a:rPr>
              <a:t>; </a:t>
            </a:r>
            <a:r>
              <a:rPr lang="en-US" sz="1200" b="0" i="1" u="none" strike="noStrike" dirty="0" err="1">
                <a:solidFill>
                  <a:srgbClr val="000000"/>
                </a:solidFill>
                <a:effectLst/>
              </a:rPr>
              <a:t>en</a:t>
            </a:r>
            <a:r>
              <a:rPr lang="en-US" sz="1200" b="0" i="1" u="none" strike="noStrike" dirty="0">
                <a:solidFill>
                  <a:srgbClr val="000000"/>
                </a:solidFill>
                <a:effectLst/>
              </a:rPr>
              <a:t> </a:t>
            </a:r>
            <a:r>
              <a:rPr lang="en-US" sz="1200" b="0" i="1" u="none" strike="noStrike" dirty="0" err="1">
                <a:solidFill>
                  <a:srgbClr val="000000"/>
                </a:solidFill>
                <a:effectLst/>
              </a:rPr>
              <a:t>el</a:t>
            </a:r>
            <a:r>
              <a:rPr lang="en-US" sz="1200" b="0" i="1" u="none" strike="noStrike" dirty="0">
                <a:solidFill>
                  <a:srgbClr val="000000"/>
                </a:solidFill>
                <a:effectLst/>
              </a:rPr>
              <a:t> día de </a:t>
            </a:r>
            <a:r>
              <a:rPr lang="en-US" sz="1200" b="0" i="1" u="none" strike="noStrike" dirty="0" err="1">
                <a:solidFill>
                  <a:srgbClr val="000000"/>
                </a:solidFill>
                <a:effectLst/>
              </a:rPr>
              <a:t>salvación</a:t>
            </a:r>
            <a:r>
              <a:rPr lang="en-US" sz="1200" b="0" i="1" u="none" strike="noStrike" dirty="0">
                <a:solidFill>
                  <a:srgbClr val="000000"/>
                </a:solidFill>
                <a:effectLst/>
              </a:rPr>
              <a:t> </a:t>
            </a:r>
            <a:r>
              <a:rPr lang="en-US" sz="1200" b="0" i="1" u="none" strike="noStrike" dirty="0" err="1">
                <a:solidFill>
                  <a:srgbClr val="000000"/>
                </a:solidFill>
                <a:effectLst/>
              </a:rPr>
              <a:t>te</a:t>
            </a:r>
            <a:r>
              <a:rPr lang="en-US" sz="1200" b="0" i="1" u="none" strike="noStrike" dirty="0">
                <a:solidFill>
                  <a:srgbClr val="000000"/>
                </a:solidFill>
                <a:effectLst/>
              </a:rPr>
              <a:t> </a:t>
            </a:r>
            <a:r>
              <a:rPr lang="en-US" sz="1200" b="0" i="1" u="none" strike="noStrike" dirty="0" err="1">
                <a:solidFill>
                  <a:srgbClr val="000000"/>
                </a:solidFill>
                <a:effectLst/>
              </a:rPr>
              <a:t>ayudé</a:t>
            </a:r>
            <a:r>
              <a:rPr lang="en-US" sz="1200" b="0" i="1" u="none" strike="noStrike" dirty="0">
                <a:solidFill>
                  <a:srgbClr val="000000"/>
                </a:solidFill>
                <a:effectLst/>
              </a:rPr>
              <a:t>. Y </a:t>
            </a:r>
            <a:r>
              <a:rPr lang="en-US" sz="1200" b="0" i="1" u="none" strike="noStrike" dirty="0" err="1">
                <a:solidFill>
                  <a:srgbClr val="000000"/>
                </a:solidFill>
                <a:effectLst/>
              </a:rPr>
              <a:t>este</a:t>
            </a:r>
            <a:r>
              <a:rPr lang="en-US" sz="1200" b="0" i="1" u="none" strike="noStrike" dirty="0">
                <a:solidFill>
                  <a:srgbClr val="000000"/>
                </a:solidFill>
                <a:effectLst/>
              </a:rPr>
              <a:t> es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momento</a:t>
            </a:r>
            <a:r>
              <a:rPr lang="en-US" sz="1200" b="0" i="1" u="none" strike="noStrike" dirty="0">
                <a:solidFill>
                  <a:srgbClr val="000000"/>
                </a:solidFill>
                <a:effectLst/>
              </a:rPr>
              <a:t> </a:t>
            </a:r>
            <a:r>
              <a:rPr lang="en-US" sz="1200" b="0" i="1" u="none" strike="noStrike" dirty="0" err="1">
                <a:solidFill>
                  <a:srgbClr val="000000"/>
                </a:solidFill>
                <a:effectLst/>
              </a:rPr>
              <a:t>oportuno</a:t>
            </a:r>
            <a:r>
              <a:rPr lang="en-US" sz="1200" b="0" i="1" u="none" strike="noStrike" dirty="0">
                <a:solidFill>
                  <a:srgbClr val="000000"/>
                </a:solidFill>
                <a:effectLst/>
              </a:rPr>
              <a:t>; </a:t>
            </a:r>
            <a:r>
              <a:rPr lang="en-US" sz="1200" b="0" i="1" u="none" strike="noStrike" dirty="0" err="1">
                <a:solidFill>
                  <a:srgbClr val="000000"/>
                </a:solidFill>
                <a:effectLst/>
              </a:rPr>
              <a:t>éste</a:t>
            </a:r>
            <a:r>
              <a:rPr lang="en-US" sz="1200" b="0" i="1" u="none" strike="noStrike" dirty="0">
                <a:solidFill>
                  <a:srgbClr val="000000"/>
                </a:solidFill>
                <a:effectLst/>
              </a:rPr>
              <a:t> es </a:t>
            </a:r>
            <a:r>
              <a:rPr lang="en-US" sz="1200" b="0" i="1" u="none" strike="noStrike" dirty="0" err="1">
                <a:solidFill>
                  <a:srgbClr val="000000"/>
                </a:solidFill>
                <a:effectLst/>
              </a:rPr>
              <a:t>el</a:t>
            </a:r>
            <a:r>
              <a:rPr lang="en-US" sz="1200" b="0" i="1" u="none" strike="noStrike" dirty="0">
                <a:solidFill>
                  <a:srgbClr val="000000"/>
                </a:solidFill>
                <a:effectLst/>
              </a:rPr>
              <a:t> día de </a:t>
            </a:r>
            <a:r>
              <a:rPr lang="en-US" sz="1200" b="0" i="1" u="none" strike="noStrike" dirty="0" err="1">
                <a:solidFill>
                  <a:srgbClr val="000000"/>
                </a:solidFill>
                <a:effectLst/>
              </a:rPr>
              <a:t>salvación</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a:solidFill>
                  <a:srgbClr val="000000"/>
                </a:solidFill>
                <a:effectLst/>
              </a:rPr>
              <a:t>Juan 8:24 “Por </a:t>
            </a:r>
            <a:r>
              <a:rPr lang="en-US" sz="1200" b="0" i="1" u="none" strike="noStrike" dirty="0" err="1">
                <a:solidFill>
                  <a:srgbClr val="000000"/>
                </a:solidFill>
                <a:effectLst/>
              </a:rPr>
              <a:t>eso</a:t>
            </a:r>
            <a:r>
              <a:rPr lang="en-US" sz="1200" b="0" i="1" u="none" strike="noStrike" dirty="0">
                <a:solidFill>
                  <a:srgbClr val="000000"/>
                </a:solidFill>
                <a:effectLst/>
              </a:rPr>
              <a:t> les </a:t>
            </a:r>
            <a:r>
              <a:rPr lang="en-US" sz="1200" b="0" i="1" u="none" strike="noStrike" dirty="0" err="1">
                <a:solidFill>
                  <a:srgbClr val="000000"/>
                </a:solidFill>
                <a:effectLst/>
              </a:rPr>
              <a:t>dije</a:t>
            </a:r>
            <a:r>
              <a:rPr lang="en-US" sz="1200" b="0" i="1" u="none" strike="noStrike" dirty="0">
                <a:solidFill>
                  <a:srgbClr val="000000"/>
                </a:solidFill>
                <a:effectLst/>
              </a:rPr>
              <a:t> que </a:t>
            </a:r>
            <a:r>
              <a:rPr lang="en-US" sz="1200" b="0" i="1" u="none" strike="noStrike" dirty="0" err="1">
                <a:solidFill>
                  <a:srgbClr val="000000"/>
                </a:solidFill>
                <a:effectLst/>
              </a:rPr>
              <a:t>morirán</a:t>
            </a:r>
            <a:r>
              <a:rPr lang="en-US" sz="1200" b="0" i="1" u="none" strike="noStrike" dirty="0">
                <a:solidFill>
                  <a:srgbClr val="000000"/>
                </a:solidFill>
                <a:effectLst/>
              </a:rPr>
              <a:t> </a:t>
            </a:r>
            <a:r>
              <a:rPr lang="en-US" sz="1200" b="0" i="1" u="none" strike="noStrike" dirty="0" err="1">
                <a:solidFill>
                  <a:srgbClr val="000000"/>
                </a:solidFill>
                <a:effectLst/>
              </a:rPr>
              <a:t>en</a:t>
            </a:r>
            <a:r>
              <a:rPr lang="en-US" sz="1200" b="0" i="1" u="none" strike="noStrike" dirty="0">
                <a:solidFill>
                  <a:srgbClr val="000000"/>
                </a:solidFill>
                <a:effectLst/>
              </a:rPr>
              <a:t> sus </a:t>
            </a:r>
            <a:r>
              <a:rPr lang="en-US" sz="1200" b="0" i="1" u="none" strike="noStrike" dirty="0" err="1">
                <a:solidFill>
                  <a:srgbClr val="000000"/>
                </a:solidFill>
                <a:effectLst/>
              </a:rPr>
              <a:t>pecados</a:t>
            </a:r>
            <a:r>
              <a:rPr lang="en-US" sz="1200" b="0" i="1" u="none" strike="noStrike" dirty="0">
                <a:solidFill>
                  <a:srgbClr val="000000"/>
                </a:solidFill>
                <a:effectLst/>
              </a:rPr>
              <a:t>; </a:t>
            </a:r>
            <a:r>
              <a:rPr lang="en-US" sz="1200" b="0" i="1" u="none" strike="noStrike" dirty="0" err="1">
                <a:solidFill>
                  <a:srgbClr val="000000"/>
                </a:solidFill>
                <a:effectLst/>
              </a:rPr>
              <a:t>porque</a:t>
            </a:r>
            <a:r>
              <a:rPr lang="en-US" sz="1200" b="0" i="1" u="none" strike="noStrike" dirty="0">
                <a:solidFill>
                  <a:srgbClr val="000000"/>
                </a:solidFill>
                <a:effectLst/>
              </a:rPr>
              <a:t> </a:t>
            </a:r>
            <a:r>
              <a:rPr lang="en-US" sz="1200" b="0" i="1" u="none" strike="noStrike" dirty="0" err="1">
                <a:solidFill>
                  <a:srgbClr val="000000"/>
                </a:solidFill>
                <a:effectLst/>
              </a:rPr>
              <a:t>si</a:t>
            </a:r>
            <a:r>
              <a:rPr lang="en-US" sz="1200" b="0" i="1" u="none" strike="noStrike" dirty="0">
                <a:solidFill>
                  <a:srgbClr val="000000"/>
                </a:solidFill>
                <a:effectLst/>
              </a:rPr>
              <a:t> </a:t>
            </a:r>
            <a:r>
              <a:rPr lang="en-US" sz="1200" b="0" i="1" u="none" strike="noStrike" dirty="0" err="1">
                <a:solidFill>
                  <a:srgbClr val="000000"/>
                </a:solidFill>
                <a:effectLst/>
              </a:rPr>
              <a:t>ustedes</a:t>
            </a:r>
            <a:r>
              <a:rPr lang="en-US" sz="1200" b="0" i="1" u="none" strike="noStrike" dirty="0">
                <a:solidFill>
                  <a:srgbClr val="000000"/>
                </a:solidFill>
                <a:effectLst/>
              </a:rPr>
              <a:t> no </a:t>
            </a:r>
            <a:r>
              <a:rPr lang="en-US" sz="1200" b="0" i="1" u="none" strike="noStrike" dirty="0" err="1">
                <a:solidFill>
                  <a:srgbClr val="000000"/>
                </a:solidFill>
                <a:effectLst/>
              </a:rPr>
              <a:t>creen</a:t>
            </a:r>
            <a:r>
              <a:rPr lang="en-US" sz="1200" b="0" i="1" u="none" strike="noStrike" dirty="0">
                <a:solidFill>
                  <a:srgbClr val="000000"/>
                </a:solidFill>
                <a:effectLst/>
              </a:rPr>
              <a:t> que </a:t>
            </a:r>
            <a:r>
              <a:rPr lang="en-US" sz="1200" b="0" i="1" u="none" strike="noStrike" dirty="0" err="1">
                <a:solidFill>
                  <a:srgbClr val="000000"/>
                </a:solidFill>
                <a:effectLst/>
              </a:rPr>
              <a:t>yo</a:t>
            </a:r>
            <a:r>
              <a:rPr lang="en-US" sz="1200" b="0" i="1" u="none" strike="noStrike" dirty="0">
                <a:solidFill>
                  <a:srgbClr val="000000"/>
                </a:solidFill>
                <a:effectLst/>
              </a:rPr>
              <a:t> soy, </a:t>
            </a:r>
            <a:r>
              <a:rPr lang="en-US" sz="1200" b="0" i="1" u="none" strike="noStrike" dirty="0" err="1">
                <a:solidFill>
                  <a:srgbClr val="000000"/>
                </a:solidFill>
                <a:effectLst/>
              </a:rPr>
              <a:t>en</a:t>
            </a:r>
            <a:r>
              <a:rPr lang="en-US" sz="1200" b="0" i="1" u="none" strike="noStrike" dirty="0">
                <a:solidFill>
                  <a:srgbClr val="000000"/>
                </a:solidFill>
                <a:effectLst/>
              </a:rPr>
              <a:t> sus </a:t>
            </a:r>
            <a:r>
              <a:rPr lang="en-US" sz="1200" b="0" i="1" u="none" strike="noStrike" dirty="0" err="1">
                <a:solidFill>
                  <a:srgbClr val="000000"/>
                </a:solidFill>
                <a:effectLst/>
              </a:rPr>
              <a:t>pecados</a:t>
            </a:r>
            <a:r>
              <a:rPr lang="en-US" sz="1200" b="0" i="1" u="none" strike="noStrike" dirty="0">
                <a:solidFill>
                  <a:srgbClr val="000000"/>
                </a:solidFill>
                <a:effectLst/>
              </a:rPr>
              <a:t> </a:t>
            </a:r>
            <a:r>
              <a:rPr lang="en-US" sz="1200" b="0" i="1" u="none" strike="noStrike" dirty="0" err="1">
                <a:solidFill>
                  <a:srgbClr val="000000"/>
                </a:solidFill>
                <a:effectLst/>
              </a:rPr>
              <a:t>morirán</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err="1">
                <a:solidFill>
                  <a:srgbClr val="000000"/>
                </a:solidFill>
                <a:effectLst/>
              </a:rPr>
              <a:t>Algunos</a:t>
            </a:r>
            <a:r>
              <a:rPr lang="en-US" sz="1200" b="0" i="1" u="none" strike="noStrike" dirty="0">
                <a:solidFill>
                  <a:srgbClr val="000000"/>
                </a:solidFill>
                <a:effectLst/>
              </a:rPr>
              <a:t> </a:t>
            </a:r>
            <a:r>
              <a:rPr lang="en-US" sz="1200" b="0" i="1" u="none" strike="noStrike" dirty="0" err="1">
                <a:solidFill>
                  <a:srgbClr val="000000"/>
                </a:solidFill>
                <a:effectLst/>
              </a:rPr>
              <a:t>pueden</a:t>
            </a:r>
            <a:r>
              <a:rPr lang="en-US" sz="1200" b="0" i="1" u="none" strike="noStrike" dirty="0">
                <a:solidFill>
                  <a:srgbClr val="000000"/>
                </a:solidFill>
                <a:effectLst/>
              </a:rPr>
              <a:t> </a:t>
            </a:r>
            <a:r>
              <a:rPr lang="en-US" sz="1200" b="0" i="1" u="none" strike="noStrike" dirty="0" err="1">
                <a:solidFill>
                  <a:srgbClr val="000000"/>
                </a:solidFill>
                <a:effectLst/>
              </a:rPr>
              <a:t>citar</a:t>
            </a:r>
            <a:r>
              <a:rPr lang="en-US" sz="1200" b="0" i="1" u="none" strike="noStrike" dirty="0">
                <a:solidFill>
                  <a:srgbClr val="000000"/>
                </a:solidFill>
                <a:effectLst/>
              </a:rPr>
              <a:t> 1 Pedro 4:5–6 para </a:t>
            </a:r>
            <a:r>
              <a:rPr lang="en-US" sz="1200" b="0" i="1" u="none" strike="noStrike" dirty="0" err="1">
                <a:solidFill>
                  <a:srgbClr val="000000"/>
                </a:solidFill>
                <a:effectLst/>
              </a:rPr>
              <a:t>apoyar</a:t>
            </a:r>
            <a:r>
              <a:rPr lang="en-US" sz="1200" b="0" i="1" u="none" strike="noStrike" dirty="0">
                <a:solidFill>
                  <a:srgbClr val="000000"/>
                </a:solidFill>
                <a:effectLst/>
              </a:rPr>
              <a:t> la idea de </a:t>
            </a:r>
            <a:r>
              <a:rPr lang="en-US" sz="1200" b="0" i="1" u="none" strike="noStrike" dirty="0" err="1">
                <a:solidFill>
                  <a:srgbClr val="000000"/>
                </a:solidFill>
                <a:effectLst/>
              </a:rPr>
              <a:t>una</a:t>
            </a:r>
            <a:r>
              <a:rPr lang="en-US" sz="1200" b="0" i="1" u="none" strike="noStrike" dirty="0">
                <a:solidFill>
                  <a:srgbClr val="000000"/>
                </a:solidFill>
                <a:effectLst/>
              </a:rPr>
              <a:t> </a:t>
            </a:r>
            <a:r>
              <a:rPr lang="en-US" sz="1200" b="0" i="1" u="none" strike="noStrike" dirty="0" err="1">
                <a:solidFill>
                  <a:srgbClr val="000000"/>
                </a:solidFill>
                <a:effectLst/>
              </a:rPr>
              <a:t>oportunidad</a:t>
            </a:r>
            <a:r>
              <a:rPr lang="en-US" sz="1200" b="0" i="1" u="none" strike="noStrike" dirty="0">
                <a:solidFill>
                  <a:srgbClr val="000000"/>
                </a:solidFill>
                <a:effectLst/>
              </a:rPr>
              <a:t> </a:t>
            </a:r>
            <a:r>
              <a:rPr lang="en-US" sz="1200" b="0" i="1" u="none" strike="noStrike" dirty="0" err="1">
                <a:solidFill>
                  <a:srgbClr val="000000"/>
                </a:solidFill>
                <a:effectLst/>
              </a:rPr>
              <a:t>después</a:t>
            </a:r>
            <a:r>
              <a:rPr lang="en-US" sz="1200" b="0" i="1" u="none" strike="noStrike" dirty="0">
                <a:solidFill>
                  <a:srgbClr val="000000"/>
                </a:solidFill>
                <a:effectLst/>
              </a:rPr>
              <a:t> de la </a:t>
            </a:r>
            <a:r>
              <a:rPr lang="en-US" sz="1200" b="0" i="1" u="none" strike="noStrike" dirty="0" err="1">
                <a:solidFill>
                  <a:srgbClr val="000000"/>
                </a:solidFill>
                <a:effectLst/>
              </a:rPr>
              <a:t>muerte</a:t>
            </a:r>
            <a:r>
              <a:rPr lang="en-US" sz="1200" b="0" i="1" u="none" strike="noStrike" dirty="0">
                <a:solidFill>
                  <a:srgbClr val="000000"/>
                </a:solidFill>
                <a:effectLst/>
              </a:rPr>
              <a:t>: “Pero </a:t>
            </a:r>
            <a:r>
              <a:rPr lang="en-US" sz="1200" b="0" i="1" u="none" strike="noStrike" dirty="0" err="1">
                <a:solidFill>
                  <a:srgbClr val="000000"/>
                </a:solidFill>
                <a:effectLst/>
              </a:rPr>
              <a:t>tendrán</a:t>
            </a:r>
            <a:r>
              <a:rPr lang="en-US" sz="1200" b="0" i="1" u="none" strike="noStrike" dirty="0">
                <a:solidFill>
                  <a:srgbClr val="000000"/>
                </a:solidFill>
                <a:effectLst/>
              </a:rPr>
              <a:t> que </a:t>
            </a:r>
            <a:r>
              <a:rPr lang="en-US" sz="1200" b="0" i="1" u="none" strike="noStrike" dirty="0" err="1">
                <a:solidFill>
                  <a:srgbClr val="000000"/>
                </a:solidFill>
                <a:effectLst/>
              </a:rPr>
              <a:t>dar</a:t>
            </a:r>
            <a:r>
              <a:rPr lang="en-US" sz="1200" b="0" i="1" u="none" strike="noStrike" dirty="0">
                <a:solidFill>
                  <a:srgbClr val="000000"/>
                </a:solidFill>
                <a:effectLst/>
              </a:rPr>
              <a:t> </a:t>
            </a:r>
            <a:r>
              <a:rPr lang="en-US" sz="1200" b="0" i="1" u="none" strike="noStrike" dirty="0" err="1">
                <a:solidFill>
                  <a:srgbClr val="000000"/>
                </a:solidFill>
                <a:effectLst/>
              </a:rPr>
              <a:t>cuenta</a:t>
            </a:r>
            <a:r>
              <a:rPr lang="en-US" sz="1200" b="0" i="1" u="none" strike="noStrike" dirty="0">
                <a:solidFill>
                  <a:srgbClr val="000000"/>
                </a:solidFill>
                <a:effectLst/>
              </a:rPr>
              <a:t> de </a:t>
            </a:r>
            <a:r>
              <a:rPr lang="en-US" sz="1200" b="0" i="1" u="none" strike="noStrike" dirty="0" err="1">
                <a:solidFill>
                  <a:srgbClr val="000000"/>
                </a:solidFill>
                <a:effectLst/>
              </a:rPr>
              <a:t>ello</a:t>
            </a:r>
            <a:r>
              <a:rPr lang="en-US" sz="1200" b="0" i="1" u="none" strike="noStrike" dirty="0">
                <a:solidFill>
                  <a:srgbClr val="000000"/>
                </a:solidFill>
                <a:effectLst/>
              </a:rPr>
              <a:t> al que </a:t>
            </a:r>
            <a:r>
              <a:rPr lang="en-US" sz="1200" b="0" i="1" u="none" strike="noStrike" dirty="0" err="1">
                <a:solidFill>
                  <a:srgbClr val="000000"/>
                </a:solidFill>
                <a:effectLst/>
              </a:rPr>
              <a:t>está</a:t>
            </a:r>
            <a:r>
              <a:rPr lang="en-US" sz="1200" b="0" i="1" u="none" strike="noStrike" dirty="0">
                <a:solidFill>
                  <a:srgbClr val="000000"/>
                </a:solidFill>
                <a:effectLst/>
              </a:rPr>
              <a:t> </a:t>
            </a:r>
            <a:r>
              <a:rPr lang="en-US" sz="1200" b="0" i="1" u="none" strike="noStrike" dirty="0" err="1">
                <a:solidFill>
                  <a:srgbClr val="000000"/>
                </a:solidFill>
                <a:effectLst/>
              </a:rPr>
              <a:t>preparado</a:t>
            </a:r>
            <a:r>
              <a:rPr lang="en-US" sz="1200" b="0" i="1" u="none" strike="noStrike" dirty="0">
                <a:solidFill>
                  <a:srgbClr val="000000"/>
                </a:solidFill>
                <a:effectLst/>
              </a:rPr>
              <a:t> para </a:t>
            </a:r>
            <a:r>
              <a:rPr lang="en-US" sz="1200" b="0" i="1" u="none" strike="noStrike" dirty="0" err="1">
                <a:solidFill>
                  <a:srgbClr val="000000"/>
                </a:solidFill>
                <a:effectLst/>
              </a:rPr>
              <a:t>juzgar</a:t>
            </a:r>
            <a:r>
              <a:rPr lang="en-US" sz="1200" b="0" i="1" u="none" strike="noStrike" dirty="0">
                <a:solidFill>
                  <a:srgbClr val="000000"/>
                </a:solidFill>
                <a:effectLst/>
              </a:rPr>
              <a:t> a </a:t>
            </a:r>
            <a:r>
              <a:rPr lang="en-US" sz="1200" b="0" i="1" u="none" strike="noStrike" dirty="0" err="1">
                <a:solidFill>
                  <a:srgbClr val="000000"/>
                </a:solidFill>
                <a:effectLst/>
              </a:rPr>
              <a:t>los</a:t>
            </a:r>
            <a:r>
              <a:rPr lang="en-US" sz="1200" b="0" i="1" u="none" strike="noStrike" dirty="0">
                <a:solidFill>
                  <a:srgbClr val="000000"/>
                </a:solidFill>
                <a:effectLst/>
              </a:rPr>
              <a:t> </a:t>
            </a:r>
            <a:r>
              <a:rPr lang="en-US" sz="1200" b="0" i="1" u="none" strike="noStrike" dirty="0" err="1">
                <a:solidFill>
                  <a:srgbClr val="000000"/>
                </a:solidFill>
                <a:effectLst/>
              </a:rPr>
              <a:t>vivos</a:t>
            </a:r>
            <a:r>
              <a:rPr lang="en-US" sz="1200" b="0" i="1" u="none" strike="noStrike" dirty="0">
                <a:solidFill>
                  <a:srgbClr val="000000"/>
                </a:solidFill>
                <a:effectLst/>
              </a:rPr>
              <a:t> y a </a:t>
            </a:r>
            <a:r>
              <a:rPr lang="en-US" sz="1200" b="0" i="1" u="none" strike="noStrike" dirty="0" err="1">
                <a:solidFill>
                  <a:srgbClr val="000000"/>
                </a:solidFill>
                <a:effectLst/>
              </a:rPr>
              <a:t>los</a:t>
            </a:r>
            <a:r>
              <a:rPr lang="en-US" sz="1200" b="0" i="1" u="none" strike="noStrike" dirty="0">
                <a:solidFill>
                  <a:srgbClr val="000000"/>
                </a:solidFill>
                <a:effectLst/>
              </a:rPr>
              <a:t> </a:t>
            </a:r>
            <a:r>
              <a:rPr lang="en-US" sz="1200" b="0" i="1" u="none" strike="noStrike" dirty="0" err="1">
                <a:solidFill>
                  <a:srgbClr val="000000"/>
                </a:solidFill>
                <a:effectLst/>
              </a:rPr>
              <a:t>muertos</a:t>
            </a:r>
            <a:r>
              <a:rPr lang="en-US" sz="1200" b="0" i="1" u="none" strike="noStrike" dirty="0">
                <a:solidFill>
                  <a:srgbClr val="000000"/>
                </a:solidFill>
                <a:effectLst/>
              </a:rPr>
              <a:t>. Por </a:t>
            </a:r>
            <a:r>
              <a:rPr lang="en-US" sz="1200" b="0" i="1" u="none" strike="noStrike" dirty="0" err="1">
                <a:solidFill>
                  <a:srgbClr val="000000"/>
                </a:solidFill>
                <a:effectLst/>
              </a:rPr>
              <a:t>esto</a:t>
            </a:r>
            <a:r>
              <a:rPr lang="en-US" sz="1200" b="0" i="1" u="none" strike="noStrike" dirty="0">
                <a:solidFill>
                  <a:srgbClr val="000000"/>
                </a:solidFill>
                <a:effectLst/>
              </a:rPr>
              <a:t> también a </a:t>
            </a:r>
            <a:r>
              <a:rPr lang="en-US" sz="1200" b="0" i="1" u="none" strike="noStrike" dirty="0" err="1">
                <a:solidFill>
                  <a:srgbClr val="000000"/>
                </a:solidFill>
                <a:effectLst/>
              </a:rPr>
              <a:t>los</a:t>
            </a:r>
            <a:r>
              <a:rPr lang="en-US" sz="1200" b="0" i="1" u="none" strike="noStrike" dirty="0">
                <a:solidFill>
                  <a:srgbClr val="000000"/>
                </a:solidFill>
                <a:effectLst/>
              </a:rPr>
              <a:t> </a:t>
            </a:r>
            <a:r>
              <a:rPr lang="en-US" sz="1200" b="0" i="1" u="none" strike="noStrike" dirty="0" err="1">
                <a:solidFill>
                  <a:srgbClr val="000000"/>
                </a:solidFill>
                <a:effectLst/>
              </a:rPr>
              <a:t>muertos</a:t>
            </a:r>
            <a:r>
              <a:rPr lang="en-US" sz="1200" b="0" i="1" u="none" strike="noStrike" dirty="0">
                <a:solidFill>
                  <a:srgbClr val="000000"/>
                </a:solidFill>
                <a:effectLst/>
              </a:rPr>
              <a:t> se les </a:t>
            </a:r>
            <a:r>
              <a:rPr lang="en-US" sz="1200" b="0" i="1" u="none" strike="noStrike" dirty="0" err="1">
                <a:solidFill>
                  <a:srgbClr val="000000"/>
                </a:solidFill>
                <a:effectLst/>
              </a:rPr>
              <a:t>predicó</a:t>
            </a:r>
            <a:r>
              <a:rPr lang="en-US" sz="1200" b="0" i="1" u="none" strike="noStrike" dirty="0">
                <a:solidFill>
                  <a:srgbClr val="000000"/>
                </a:solidFill>
                <a:effectLst/>
              </a:rPr>
              <a:t>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evangelio</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a:solidFill>
                  <a:srgbClr val="000000"/>
                </a:solidFill>
                <a:effectLst/>
              </a:rPr>
              <a:t>Sin embargo, Pedro no </a:t>
            </a:r>
            <a:r>
              <a:rPr lang="en-US" sz="1200" b="0" i="1" u="none" strike="noStrike" dirty="0" err="1">
                <a:solidFill>
                  <a:srgbClr val="000000"/>
                </a:solidFill>
                <a:effectLst/>
              </a:rPr>
              <a:t>está</a:t>
            </a:r>
            <a:r>
              <a:rPr lang="en-US" sz="1200" b="0" i="1" u="none" strike="noStrike" dirty="0">
                <a:solidFill>
                  <a:srgbClr val="000000"/>
                </a:solidFill>
                <a:effectLst/>
              </a:rPr>
              <a:t> </a:t>
            </a:r>
            <a:r>
              <a:rPr lang="en-US" sz="1200" b="0" i="1" u="none" strike="noStrike" dirty="0" err="1">
                <a:solidFill>
                  <a:srgbClr val="000000"/>
                </a:solidFill>
                <a:effectLst/>
              </a:rPr>
              <a:t>diciendo</a:t>
            </a:r>
            <a:r>
              <a:rPr lang="en-US" sz="1200" b="0" i="1" u="none" strike="noStrike" dirty="0">
                <a:solidFill>
                  <a:srgbClr val="000000"/>
                </a:solidFill>
                <a:effectLst/>
              </a:rPr>
              <a:t> que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evangelio</a:t>
            </a:r>
            <a:r>
              <a:rPr lang="en-US" sz="1200" b="0" i="1" u="none" strike="noStrike" dirty="0">
                <a:solidFill>
                  <a:srgbClr val="000000"/>
                </a:solidFill>
                <a:effectLst/>
              </a:rPr>
              <a:t> se </a:t>
            </a:r>
            <a:r>
              <a:rPr lang="en-US" sz="1200" b="0" i="1" u="none" strike="noStrike" dirty="0" err="1">
                <a:solidFill>
                  <a:srgbClr val="000000"/>
                </a:solidFill>
                <a:effectLst/>
              </a:rPr>
              <a:t>predica</a:t>
            </a:r>
            <a:r>
              <a:rPr lang="en-US" sz="1200" b="0" i="1" u="none" strike="noStrike" dirty="0">
                <a:solidFill>
                  <a:srgbClr val="000000"/>
                </a:solidFill>
                <a:effectLst/>
              </a:rPr>
              <a:t> </a:t>
            </a:r>
            <a:r>
              <a:rPr lang="en-US" sz="1200" b="0" i="1" u="none" strike="noStrike" dirty="0" err="1">
                <a:solidFill>
                  <a:srgbClr val="000000"/>
                </a:solidFill>
                <a:effectLst/>
              </a:rPr>
              <a:t>después</a:t>
            </a:r>
            <a:r>
              <a:rPr lang="en-US" sz="1200" b="0" i="1" u="none" strike="noStrike" dirty="0">
                <a:solidFill>
                  <a:srgbClr val="000000"/>
                </a:solidFill>
                <a:effectLst/>
              </a:rPr>
              <a:t> de </a:t>
            </a:r>
            <a:r>
              <a:rPr lang="en-US" sz="1200" b="0" i="1" u="none" strike="noStrike" dirty="0" err="1">
                <a:solidFill>
                  <a:srgbClr val="000000"/>
                </a:solidFill>
                <a:effectLst/>
              </a:rPr>
              <a:t>morir</a:t>
            </a:r>
            <a:r>
              <a:rPr lang="en-US" sz="1200" b="0" i="1" u="none" strike="noStrike" dirty="0">
                <a:solidFill>
                  <a:srgbClr val="000000"/>
                </a:solidFill>
                <a:effectLst/>
              </a:rPr>
              <a:t>. En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contexto</a:t>
            </a:r>
            <a:r>
              <a:rPr lang="en-US" sz="1200" b="0" i="1" u="none" strike="noStrike" dirty="0">
                <a:solidFill>
                  <a:srgbClr val="000000"/>
                </a:solidFill>
                <a:effectLst/>
              </a:rPr>
              <a:t>, “</a:t>
            </a:r>
            <a:r>
              <a:rPr lang="en-US" sz="1200" b="0" i="1" u="none" strike="noStrike" dirty="0" err="1">
                <a:solidFill>
                  <a:srgbClr val="000000"/>
                </a:solidFill>
                <a:effectLst/>
              </a:rPr>
              <a:t>los</a:t>
            </a:r>
            <a:r>
              <a:rPr lang="en-US" sz="1200" b="0" i="1" u="none" strike="noStrike" dirty="0">
                <a:solidFill>
                  <a:srgbClr val="000000"/>
                </a:solidFill>
                <a:effectLst/>
              </a:rPr>
              <a:t> </a:t>
            </a:r>
            <a:r>
              <a:rPr lang="en-US" sz="1200" b="0" i="1" u="none" strike="noStrike" dirty="0" err="1">
                <a:solidFill>
                  <a:srgbClr val="000000"/>
                </a:solidFill>
                <a:effectLst/>
              </a:rPr>
              <a:t>muertos</a:t>
            </a:r>
            <a:r>
              <a:rPr lang="en-US" sz="1200" b="0" i="1" u="none" strike="noStrike" dirty="0">
                <a:solidFill>
                  <a:srgbClr val="000000"/>
                </a:solidFill>
                <a:effectLst/>
              </a:rPr>
              <a:t>” son personas a </a:t>
            </a:r>
            <a:r>
              <a:rPr lang="en-US" sz="1200" b="0" i="1" u="none" strike="noStrike" dirty="0" err="1">
                <a:solidFill>
                  <a:srgbClr val="000000"/>
                </a:solidFill>
                <a:effectLst/>
              </a:rPr>
              <a:t>quienes</a:t>
            </a:r>
            <a:r>
              <a:rPr lang="en-US" sz="1200" b="0" i="1" u="none" strike="noStrike" dirty="0">
                <a:solidFill>
                  <a:srgbClr val="000000"/>
                </a:solidFill>
                <a:effectLst/>
              </a:rPr>
              <a:t> se les </a:t>
            </a:r>
            <a:r>
              <a:rPr lang="en-US" sz="1200" b="0" i="1" u="none" strike="noStrike" dirty="0" err="1">
                <a:solidFill>
                  <a:srgbClr val="000000"/>
                </a:solidFill>
                <a:effectLst/>
              </a:rPr>
              <a:t>predicó</a:t>
            </a:r>
            <a:r>
              <a:rPr lang="en-US" sz="1200" b="0" i="1" u="none" strike="noStrike" dirty="0">
                <a:solidFill>
                  <a:srgbClr val="000000"/>
                </a:solidFill>
                <a:effectLst/>
              </a:rPr>
              <a:t>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evangelio</a:t>
            </a:r>
            <a:r>
              <a:rPr lang="en-US" sz="1200" b="0" i="1" u="none" strike="noStrike" dirty="0">
                <a:solidFill>
                  <a:srgbClr val="000000"/>
                </a:solidFill>
                <a:effectLst/>
              </a:rPr>
              <a:t> </a:t>
            </a:r>
            <a:r>
              <a:rPr lang="en-US" sz="1200" b="0" i="1" u="none" strike="noStrike" dirty="0" err="1">
                <a:solidFill>
                  <a:srgbClr val="000000"/>
                </a:solidFill>
                <a:effectLst/>
              </a:rPr>
              <a:t>cuando</a:t>
            </a:r>
            <a:r>
              <a:rPr lang="en-US" sz="1200" b="0" i="1" u="none" strike="noStrike" dirty="0">
                <a:solidFill>
                  <a:srgbClr val="000000"/>
                </a:solidFill>
                <a:effectLst/>
              </a:rPr>
              <a:t> </a:t>
            </a:r>
            <a:r>
              <a:rPr lang="en-US" sz="1200" b="0" i="1" u="none" strike="noStrike" dirty="0" err="1">
                <a:solidFill>
                  <a:srgbClr val="000000"/>
                </a:solidFill>
                <a:effectLst/>
              </a:rPr>
              <a:t>estaban</a:t>
            </a:r>
            <a:r>
              <a:rPr lang="en-US" sz="1200" b="0" i="1" u="none" strike="noStrike" dirty="0">
                <a:solidFill>
                  <a:srgbClr val="000000"/>
                </a:solidFill>
                <a:effectLst/>
              </a:rPr>
              <a:t> </a:t>
            </a:r>
            <a:r>
              <a:rPr lang="en-US" sz="1200" b="0" i="1" u="none" strike="noStrike" dirty="0" err="1">
                <a:solidFill>
                  <a:srgbClr val="000000"/>
                </a:solidFill>
                <a:effectLst/>
              </a:rPr>
              <a:t>vivos</a:t>
            </a:r>
            <a:r>
              <a:rPr lang="en-US" sz="1200" b="0" i="1" u="none" strike="noStrike" dirty="0">
                <a:solidFill>
                  <a:srgbClr val="000000"/>
                </a:solidFill>
                <a:effectLst/>
              </a:rPr>
              <a:t>, </a:t>
            </a:r>
            <a:r>
              <a:rPr lang="en-US" sz="1200" b="0" i="1" u="none" strike="noStrike" dirty="0" err="1">
                <a:solidFill>
                  <a:srgbClr val="000000"/>
                </a:solidFill>
                <a:effectLst/>
              </a:rPr>
              <a:t>pero</a:t>
            </a:r>
            <a:r>
              <a:rPr lang="en-US" sz="1200" b="0" i="1" u="none" strike="noStrike" dirty="0">
                <a:solidFill>
                  <a:srgbClr val="000000"/>
                </a:solidFill>
                <a:effectLst/>
              </a:rPr>
              <a:t> que </a:t>
            </a:r>
            <a:r>
              <a:rPr lang="en-US" sz="1200" b="0" i="1" u="none" strike="noStrike" dirty="0" err="1">
                <a:solidFill>
                  <a:srgbClr val="000000"/>
                </a:solidFill>
                <a:effectLst/>
              </a:rPr>
              <a:t>ahora</a:t>
            </a:r>
            <a:r>
              <a:rPr lang="en-US" sz="1200" b="0" i="1" u="none" strike="noStrike" dirty="0">
                <a:solidFill>
                  <a:srgbClr val="000000"/>
                </a:solidFill>
                <a:effectLst/>
              </a:rPr>
              <a:t> </a:t>
            </a:r>
            <a:r>
              <a:rPr lang="en-US" sz="1200" b="0" i="1" u="none" strike="noStrike" dirty="0" err="1">
                <a:solidFill>
                  <a:srgbClr val="000000"/>
                </a:solidFill>
                <a:effectLst/>
              </a:rPr>
              <a:t>han</a:t>
            </a:r>
            <a:r>
              <a:rPr lang="en-US" sz="1200" b="0" i="1" u="none" strike="noStrike" dirty="0">
                <a:solidFill>
                  <a:srgbClr val="000000"/>
                </a:solidFill>
                <a:effectLst/>
              </a:rPr>
              <a:t> </a:t>
            </a:r>
            <a:r>
              <a:rPr lang="en-US" sz="1200" b="0" i="1" u="none" strike="noStrike" dirty="0" err="1">
                <a:solidFill>
                  <a:srgbClr val="000000"/>
                </a:solidFill>
                <a:effectLst/>
              </a:rPr>
              <a:t>muerto</a:t>
            </a:r>
            <a:r>
              <a:rPr lang="en-US" sz="1200" b="0" i="1" u="none" strike="noStrike" dirty="0">
                <a:solidFill>
                  <a:srgbClr val="000000"/>
                </a:solidFill>
                <a:effectLst/>
              </a:rPr>
              <a:t>. Esto </a:t>
            </a:r>
            <a:r>
              <a:rPr lang="en-US" sz="1200" b="0" i="1" u="none" strike="noStrike" dirty="0" err="1">
                <a:solidFill>
                  <a:srgbClr val="000000"/>
                </a:solidFill>
                <a:effectLst/>
              </a:rPr>
              <a:t>encaja</a:t>
            </a:r>
            <a:r>
              <a:rPr lang="en-US" sz="1200" b="0" i="1" u="none" strike="noStrike" dirty="0">
                <a:solidFill>
                  <a:srgbClr val="000000"/>
                </a:solidFill>
                <a:effectLst/>
              </a:rPr>
              <a:t> con </a:t>
            </a:r>
            <a:r>
              <a:rPr lang="en-US" sz="1200" b="0" i="1" u="none" strike="noStrike" dirty="0" err="1">
                <a:solidFill>
                  <a:srgbClr val="000000"/>
                </a:solidFill>
                <a:effectLst/>
              </a:rPr>
              <a:t>el</a:t>
            </a:r>
            <a:r>
              <a:rPr lang="en-US" sz="1200" b="0" i="1" u="none" strike="noStrike" dirty="0">
                <a:solidFill>
                  <a:srgbClr val="000000"/>
                </a:solidFill>
                <a:effectLst/>
              </a:rPr>
              <a:t> </a:t>
            </a:r>
            <a:r>
              <a:rPr lang="en-US" sz="1200" b="0" i="1" u="none" strike="noStrike" dirty="0" err="1">
                <a:solidFill>
                  <a:srgbClr val="000000"/>
                </a:solidFill>
                <a:effectLst/>
              </a:rPr>
              <a:t>propósito</a:t>
            </a:r>
            <a:r>
              <a:rPr lang="en-US" sz="1200" b="0" i="1" u="none" strike="noStrike" dirty="0">
                <a:solidFill>
                  <a:srgbClr val="000000"/>
                </a:solidFill>
                <a:effectLst/>
              </a:rPr>
              <a:t> del </a:t>
            </a:r>
            <a:r>
              <a:rPr lang="en-US" sz="1200" b="0" i="1" u="none" strike="noStrike" dirty="0" err="1">
                <a:solidFill>
                  <a:srgbClr val="000000"/>
                </a:solidFill>
                <a:effectLst/>
              </a:rPr>
              <a:t>capítulo</a:t>
            </a:r>
            <a:r>
              <a:rPr lang="en-US" sz="1200" b="0" i="1" u="none" strike="noStrike" dirty="0">
                <a:solidFill>
                  <a:srgbClr val="000000"/>
                </a:solidFill>
                <a:effectLst/>
              </a:rPr>
              <a:t>: Pedro </a:t>
            </a:r>
            <a:r>
              <a:rPr lang="en-US" sz="1200" b="0" i="1" u="none" strike="noStrike" dirty="0" err="1">
                <a:solidFill>
                  <a:srgbClr val="000000"/>
                </a:solidFill>
                <a:effectLst/>
              </a:rPr>
              <a:t>está</a:t>
            </a:r>
            <a:r>
              <a:rPr lang="en-US" sz="1200" b="0" i="1" u="none" strike="noStrike" dirty="0">
                <a:solidFill>
                  <a:srgbClr val="000000"/>
                </a:solidFill>
                <a:effectLst/>
              </a:rPr>
              <a:t> </a:t>
            </a:r>
            <a:r>
              <a:rPr lang="en-US" sz="1200" b="0" i="1" u="none" strike="noStrike" dirty="0" err="1">
                <a:solidFill>
                  <a:srgbClr val="000000"/>
                </a:solidFill>
                <a:effectLst/>
              </a:rPr>
              <a:t>consolando</a:t>
            </a:r>
            <a:r>
              <a:rPr lang="en-US" sz="1200" b="0" i="1" u="none" strike="noStrike" dirty="0">
                <a:solidFill>
                  <a:srgbClr val="000000"/>
                </a:solidFill>
                <a:effectLst/>
              </a:rPr>
              <a:t> a </a:t>
            </a:r>
            <a:r>
              <a:rPr lang="en-US" sz="1200" b="0" i="1" u="none" strike="noStrike" dirty="0" err="1">
                <a:solidFill>
                  <a:srgbClr val="000000"/>
                </a:solidFill>
                <a:effectLst/>
              </a:rPr>
              <a:t>cristianos</a:t>
            </a:r>
            <a:r>
              <a:rPr lang="en-US" sz="1200" b="0" i="1" u="none" strike="noStrike" dirty="0">
                <a:solidFill>
                  <a:srgbClr val="000000"/>
                </a:solidFill>
                <a:effectLst/>
              </a:rPr>
              <a:t> </a:t>
            </a:r>
            <a:r>
              <a:rPr lang="en-US" sz="1200" b="0" i="1" u="none" strike="noStrike" dirty="0" err="1">
                <a:solidFill>
                  <a:srgbClr val="000000"/>
                </a:solidFill>
                <a:effectLst/>
              </a:rPr>
              <a:t>perseguidos</a:t>
            </a:r>
            <a:r>
              <a:rPr lang="en-US" sz="1200" b="0" i="1" u="none" strike="noStrike" dirty="0">
                <a:solidFill>
                  <a:srgbClr val="000000"/>
                </a:solidFill>
                <a:effectLst/>
              </a:rPr>
              <a:t>. Su punto es que, </a:t>
            </a:r>
            <a:r>
              <a:rPr lang="en-US" sz="1200" b="0" i="1" u="none" strike="noStrike" dirty="0" err="1">
                <a:solidFill>
                  <a:srgbClr val="000000"/>
                </a:solidFill>
                <a:effectLst/>
              </a:rPr>
              <a:t>aunque</a:t>
            </a:r>
            <a:r>
              <a:rPr lang="en-US" sz="1200" b="0" i="1" u="none" strike="noStrike" dirty="0">
                <a:solidFill>
                  <a:srgbClr val="000000"/>
                </a:solidFill>
                <a:effectLst/>
              </a:rPr>
              <a:t> </a:t>
            </a:r>
            <a:r>
              <a:rPr lang="en-US" sz="1200" b="0" i="1" u="none" strike="noStrike" dirty="0" err="1">
                <a:solidFill>
                  <a:srgbClr val="000000"/>
                </a:solidFill>
                <a:effectLst/>
              </a:rPr>
              <a:t>los</a:t>
            </a:r>
            <a:r>
              <a:rPr lang="en-US" sz="1200" b="0" i="1" u="none" strike="noStrike" dirty="0">
                <a:solidFill>
                  <a:srgbClr val="000000"/>
                </a:solidFill>
                <a:effectLst/>
              </a:rPr>
              <a:t> </a:t>
            </a:r>
            <a:r>
              <a:rPr lang="en-US" sz="1200" b="0" i="1" u="none" strike="noStrike" dirty="0" err="1">
                <a:solidFill>
                  <a:srgbClr val="000000"/>
                </a:solidFill>
                <a:effectLst/>
              </a:rPr>
              <a:t>creyentes</a:t>
            </a:r>
            <a:r>
              <a:rPr lang="en-US" sz="1200" b="0" i="1" u="none" strike="noStrike" dirty="0">
                <a:solidFill>
                  <a:srgbClr val="000000"/>
                </a:solidFill>
                <a:effectLst/>
              </a:rPr>
              <a:t> </a:t>
            </a:r>
            <a:r>
              <a:rPr lang="en-US" sz="1200" b="0" i="1" u="none" strike="noStrike" dirty="0" err="1">
                <a:solidFill>
                  <a:srgbClr val="000000"/>
                </a:solidFill>
                <a:effectLst/>
              </a:rPr>
              <a:t>parezcan</a:t>
            </a:r>
            <a:r>
              <a:rPr lang="en-US" sz="1200" b="0" i="1" u="none" strike="noStrike" dirty="0">
                <a:solidFill>
                  <a:srgbClr val="000000"/>
                </a:solidFill>
                <a:effectLst/>
              </a:rPr>
              <a:t> </a:t>
            </a:r>
            <a:r>
              <a:rPr lang="en-US" sz="1200" b="0" i="1" u="none" strike="noStrike" dirty="0" err="1">
                <a:solidFill>
                  <a:srgbClr val="000000"/>
                </a:solidFill>
                <a:effectLst/>
              </a:rPr>
              <a:t>perder</a:t>
            </a:r>
            <a:r>
              <a:rPr lang="en-US" sz="1200" b="0" i="1" u="none" strike="noStrike" dirty="0">
                <a:solidFill>
                  <a:srgbClr val="000000"/>
                </a:solidFill>
                <a:effectLst/>
              </a:rPr>
              <a:t> (</a:t>
            </a:r>
            <a:r>
              <a:rPr lang="en-US" sz="1200" b="0" i="1" u="none" strike="noStrike" dirty="0" err="1">
                <a:solidFill>
                  <a:srgbClr val="000000"/>
                </a:solidFill>
                <a:effectLst/>
              </a:rPr>
              <a:t>incluso</a:t>
            </a:r>
            <a:r>
              <a:rPr lang="en-US" sz="1200" b="0" i="1" u="none" strike="noStrike" dirty="0">
                <a:solidFill>
                  <a:srgbClr val="000000"/>
                </a:solidFill>
                <a:effectLst/>
              </a:rPr>
              <a:t> </a:t>
            </a:r>
            <a:r>
              <a:rPr lang="en-US" sz="1200" b="0" i="1" u="none" strike="noStrike" dirty="0" err="1">
                <a:solidFill>
                  <a:srgbClr val="000000"/>
                </a:solidFill>
                <a:effectLst/>
              </a:rPr>
              <a:t>muriendo</a:t>
            </a:r>
            <a:r>
              <a:rPr lang="en-US" sz="1200" b="0" i="1" u="none" strike="noStrike" dirty="0">
                <a:solidFill>
                  <a:srgbClr val="000000"/>
                </a:solidFill>
                <a:effectLst/>
              </a:rPr>
              <a:t>), no </a:t>
            </a:r>
            <a:r>
              <a:rPr lang="en-US" sz="1200" b="0" i="1" u="none" strike="noStrike" dirty="0" err="1">
                <a:solidFill>
                  <a:srgbClr val="000000"/>
                </a:solidFill>
                <a:effectLst/>
              </a:rPr>
              <a:t>han</a:t>
            </a:r>
            <a:r>
              <a:rPr lang="en-US" sz="1200" b="0" i="1" u="none" strike="noStrike" dirty="0">
                <a:solidFill>
                  <a:srgbClr val="000000"/>
                </a:solidFill>
                <a:effectLst/>
              </a:rPr>
              <a:t> </a:t>
            </a:r>
            <a:r>
              <a:rPr lang="en-US" sz="1200" b="0" i="1" u="none" strike="noStrike" dirty="0" err="1">
                <a:solidFill>
                  <a:srgbClr val="000000"/>
                </a:solidFill>
                <a:effectLst/>
              </a:rPr>
              <a:t>perdido</a:t>
            </a:r>
            <a:r>
              <a:rPr lang="en-US" sz="1200" b="0" i="1" u="none" strike="noStrike" dirty="0">
                <a:solidFill>
                  <a:srgbClr val="000000"/>
                </a:solidFill>
                <a:effectLst/>
              </a:rPr>
              <a:t>, </a:t>
            </a:r>
            <a:r>
              <a:rPr lang="en-US" sz="1200" b="0" i="1" u="none" strike="noStrike" dirty="0" err="1">
                <a:solidFill>
                  <a:srgbClr val="000000"/>
                </a:solidFill>
                <a:effectLst/>
              </a:rPr>
              <a:t>porque</a:t>
            </a:r>
            <a:r>
              <a:rPr lang="en-US" sz="1200" b="0" i="1" u="none" strike="noStrike" dirty="0">
                <a:solidFill>
                  <a:srgbClr val="000000"/>
                </a:solidFill>
                <a:effectLst/>
              </a:rPr>
              <a:t> </a:t>
            </a:r>
            <a:r>
              <a:rPr lang="en-US" sz="1200" b="0" i="1" u="none" strike="noStrike" dirty="0" err="1">
                <a:solidFill>
                  <a:srgbClr val="000000"/>
                </a:solidFill>
                <a:effectLst/>
              </a:rPr>
              <a:t>viven</a:t>
            </a:r>
            <a:r>
              <a:rPr lang="en-US" sz="1200" b="0" i="1" u="none" strike="noStrike" dirty="0">
                <a:solidFill>
                  <a:srgbClr val="000000"/>
                </a:solidFill>
                <a:effectLst/>
              </a:rPr>
              <a:t> para Dios.</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a:solidFill>
                  <a:srgbClr val="000000"/>
                </a:solidFill>
                <a:effectLst/>
              </a:rPr>
              <a:t>El </a:t>
            </a:r>
            <a:r>
              <a:rPr lang="en-US" sz="1200" b="0" i="1" u="none" strike="noStrike" dirty="0" err="1">
                <a:solidFill>
                  <a:srgbClr val="000000"/>
                </a:solidFill>
                <a:effectLst/>
              </a:rPr>
              <a:t>énfasis</a:t>
            </a:r>
            <a:r>
              <a:rPr lang="en-US" sz="1200" b="0" i="1" u="none" strike="noStrike" dirty="0">
                <a:solidFill>
                  <a:srgbClr val="000000"/>
                </a:solidFill>
                <a:effectLst/>
              </a:rPr>
              <a:t> del </a:t>
            </a:r>
            <a:r>
              <a:rPr lang="en-US" sz="1200" b="0" i="1" u="none" strike="noStrike" dirty="0" err="1">
                <a:solidFill>
                  <a:srgbClr val="000000"/>
                </a:solidFill>
                <a:effectLst/>
              </a:rPr>
              <a:t>pasaje</a:t>
            </a:r>
            <a:r>
              <a:rPr lang="en-US" sz="1200" b="0" i="1" u="none" strike="noStrike" dirty="0">
                <a:solidFill>
                  <a:srgbClr val="000000"/>
                </a:solidFill>
                <a:effectLst/>
              </a:rPr>
              <a:t> no es </a:t>
            </a:r>
            <a:r>
              <a:rPr lang="en-US" sz="1200" b="0" i="1" u="none" strike="noStrike" dirty="0" err="1">
                <a:solidFill>
                  <a:srgbClr val="000000"/>
                </a:solidFill>
                <a:effectLst/>
              </a:rPr>
              <a:t>una</a:t>
            </a:r>
            <a:r>
              <a:rPr lang="en-US" sz="1200" b="0" i="1" u="none" strike="noStrike" dirty="0">
                <a:solidFill>
                  <a:srgbClr val="000000"/>
                </a:solidFill>
                <a:effectLst/>
              </a:rPr>
              <a:t> </a:t>
            </a:r>
            <a:r>
              <a:rPr lang="en-US" sz="1200" b="0" i="1" u="none" strike="noStrike" dirty="0" err="1">
                <a:solidFill>
                  <a:srgbClr val="000000"/>
                </a:solidFill>
                <a:effectLst/>
              </a:rPr>
              <a:t>segunda</a:t>
            </a:r>
            <a:r>
              <a:rPr lang="en-US" sz="1200" b="0" i="1" u="none" strike="noStrike" dirty="0">
                <a:solidFill>
                  <a:srgbClr val="000000"/>
                </a:solidFill>
                <a:effectLst/>
              </a:rPr>
              <a:t> </a:t>
            </a:r>
            <a:r>
              <a:rPr lang="en-US" sz="1200" b="0" i="1" u="none" strike="noStrike" dirty="0" err="1">
                <a:solidFill>
                  <a:srgbClr val="000000"/>
                </a:solidFill>
                <a:effectLst/>
              </a:rPr>
              <a:t>oportunidad</a:t>
            </a:r>
            <a:r>
              <a:rPr lang="en-US" sz="1200" b="0" i="1" u="none" strike="noStrike" dirty="0">
                <a:solidFill>
                  <a:srgbClr val="000000"/>
                </a:solidFill>
                <a:effectLst/>
              </a:rPr>
              <a:t>, </a:t>
            </a:r>
            <a:r>
              <a:rPr lang="en-US" sz="1200" b="0" i="1" u="none" strike="noStrike" dirty="0" err="1">
                <a:solidFill>
                  <a:srgbClr val="000000"/>
                </a:solidFill>
                <a:effectLst/>
              </a:rPr>
              <a:t>sino</a:t>
            </a:r>
            <a:r>
              <a:rPr lang="en-US" sz="1200" b="0" i="1" u="none" strike="noStrike" dirty="0">
                <a:solidFill>
                  <a:srgbClr val="000000"/>
                </a:solidFill>
                <a:effectLst/>
              </a:rPr>
              <a:t> </a:t>
            </a:r>
            <a:r>
              <a:rPr lang="en-US" sz="1200" b="0" i="1" u="none" strike="noStrike" dirty="0" err="1">
                <a:solidFill>
                  <a:srgbClr val="000000"/>
                </a:solidFill>
                <a:effectLst/>
              </a:rPr>
              <a:t>consuelo</a:t>
            </a:r>
            <a:r>
              <a:rPr lang="en-US" sz="1200" b="0" i="1" u="none" strike="noStrike" dirty="0">
                <a:solidFill>
                  <a:srgbClr val="000000"/>
                </a:solidFill>
                <a:effectLst/>
              </a:rPr>
              <a:t> para </a:t>
            </a:r>
            <a:r>
              <a:rPr lang="en-US" sz="1200" b="0" i="1" u="none" strike="noStrike" dirty="0" err="1">
                <a:solidFill>
                  <a:srgbClr val="000000"/>
                </a:solidFill>
                <a:effectLst/>
              </a:rPr>
              <a:t>creyentes</a:t>
            </a:r>
            <a:r>
              <a:rPr lang="en-US" sz="1200" b="0" i="1" u="none" strike="noStrike" dirty="0">
                <a:solidFill>
                  <a:srgbClr val="000000"/>
                </a:solidFill>
                <a:effectLst/>
              </a:rPr>
              <a:t> que </a:t>
            </a:r>
            <a:r>
              <a:rPr lang="en-US" sz="1200" b="0" i="1" u="none" strike="noStrike" dirty="0" err="1">
                <a:solidFill>
                  <a:srgbClr val="000000"/>
                </a:solidFill>
                <a:effectLst/>
              </a:rPr>
              <a:t>murieron</a:t>
            </a:r>
            <a:r>
              <a:rPr lang="en-US" sz="1200" b="0" i="1" u="none" strike="noStrike" dirty="0">
                <a:solidFill>
                  <a:srgbClr val="000000"/>
                </a:solidFill>
                <a:effectLst/>
              </a:rPr>
              <a:t> </a:t>
            </a:r>
            <a:r>
              <a:rPr lang="en-US" sz="1200" b="0" i="1" u="none" strike="noStrike" dirty="0" err="1">
                <a:solidFill>
                  <a:srgbClr val="000000"/>
                </a:solidFill>
                <a:effectLst/>
              </a:rPr>
              <a:t>en</a:t>
            </a:r>
            <a:r>
              <a:rPr lang="en-US" sz="1200" b="0" i="1" u="none" strike="noStrike" dirty="0">
                <a:solidFill>
                  <a:srgbClr val="000000"/>
                </a:solidFill>
                <a:effectLst/>
              </a:rPr>
              <a:t> la </a:t>
            </a:r>
            <a:r>
              <a:rPr lang="en-US" sz="1200" b="0" i="1" u="none" strike="noStrike" dirty="0" err="1">
                <a:solidFill>
                  <a:srgbClr val="000000"/>
                </a:solidFill>
                <a:effectLst/>
              </a:rPr>
              <a:t>fe</a:t>
            </a:r>
            <a:r>
              <a:rPr lang="en-US" sz="1200" b="0" i="1" u="none" strike="noStrike" dirty="0">
                <a:solidFill>
                  <a:srgbClr val="000000"/>
                </a:solidFill>
                <a:effectLst/>
              </a:rPr>
              <a:t>.</a:t>
            </a:r>
          </a:p>
          <a:p>
            <a:pPr marL="0" marR="0" lvl="0" indent="0" algn="l" rtl="0">
              <a:lnSpc>
                <a:spcPct val="100000"/>
              </a:lnSpc>
              <a:spcBef>
                <a:spcPts val="0"/>
              </a:spcBef>
              <a:spcAft>
                <a:spcPts val="0"/>
              </a:spcAft>
              <a:buSzPts val="1100"/>
              <a:buFontTx/>
              <a:buNone/>
            </a:pPr>
            <a:endParaRPr lang="en-US" sz="1200" b="0" i="1" u="none" strike="noStrike" dirty="0">
              <a:solidFill>
                <a:srgbClr val="000000"/>
              </a:solidFill>
              <a:effectLst/>
            </a:endParaRPr>
          </a:p>
          <a:p>
            <a:pPr marL="0" marR="0" lvl="0" indent="0" algn="l" rtl="0">
              <a:lnSpc>
                <a:spcPct val="100000"/>
              </a:lnSpc>
              <a:spcBef>
                <a:spcPts val="0"/>
              </a:spcBef>
              <a:spcAft>
                <a:spcPts val="0"/>
              </a:spcAft>
              <a:buSzPts val="1100"/>
              <a:buFontTx/>
              <a:buNone/>
            </a:pPr>
            <a:r>
              <a:rPr lang="en-US" sz="1200" b="0" i="1" u="none" strike="noStrike" dirty="0">
                <a:solidFill>
                  <a:srgbClr val="000000"/>
                </a:solidFill>
                <a:effectLst/>
              </a:rPr>
              <a:t>Si 1 Pedro 4:6 </a:t>
            </a:r>
            <a:r>
              <a:rPr lang="en-US" sz="1200" b="0" i="1" u="none" strike="noStrike" dirty="0" err="1">
                <a:solidFill>
                  <a:srgbClr val="000000"/>
                </a:solidFill>
                <a:effectLst/>
              </a:rPr>
              <a:t>enseñara</a:t>
            </a:r>
            <a:r>
              <a:rPr lang="en-US" sz="1200" b="0" i="1" u="none" strike="noStrike" dirty="0">
                <a:solidFill>
                  <a:srgbClr val="000000"/>
                </a:solidFill>
                <a:effectLst/>
              </a:rPr>
              <a:t> </a:t>
            </a:r>
            <a:r>
              <a:rPr lang="en-US" sz="1200" b="0" i="1" u="none" strike="noStrike" dirty="0" err="1">
                <a:solidFill>
                  <a:srgbClr val="000000"/>
                </a:solidFill>
                <a:effectLst/>
              </a:rPr>
              <a:t>una</a:t>
            </a:r>
            <a:r>
              <a:rPr lang="en-US" sz="1200" b="0" i="1" u="none" strike="noStrike" dirty="0">
                <a:solidFill>
                  <a:srgbClr val="000000"/>
                </a:solidFill>
                <a:effectLst/>
              </a:rPr>
              <a:t> </a:t>
            </a:r>
            <a:r>
              <a:rPr lang="en-US" sz="1200" b="0" i="1" u="none" strike="noStrike" dirty="0" err="1">
                <a:solidFill>
                  <a:srgbClr val="000000"/>
                </a:solidFill>
                <a:effectLst/>
              </a:rPr>
              <a:t>oportunidad</a:t>
            </a:r>
            <a:r>
              <a:rPr lang="en-US" sz="1200" b="0" i="1" u="none" strike="noStrike" dirty="0">
                <a:solidFill>
                  <a:srgbClr val="000000"/>
                </a:solidFill>
                <a:effectLst/>
              </a:rPr>
              <a:t> </a:t>
            </a:r>
            <a:r>
              <a:rPr lang="en-US" sz="1200" b="0" i="1" u="none" strike="noStrike" dirty="0" err="1">
                <a:solidFill>
                  <a:srgbClr val="000000"/>
                </a:solidFill>
                <a:effectLst/>
              </a:rPr>
              <a:t>después</a:t>
            </a:r>
            <a:r>
              <a:rPr lang="en-US" sz="1200" b="0" i="1" u="none" strike="noStrike" dirty="0">
                <a:solidFill>
                  <a:srgbClr val="000000"/>
                </a:solidFill>
                <a:effectLst/>
              </a:rPr>
              <a:t> de la </a:t>
            </a:r>
            <a:r>
              <a:rPr lang="en-US" sz="1200" b="0" i="1" u="none" strike="noStrike" dirty="0" err="1">
                <a:solidFill>
                  <a:srgbClr val="000000"/>
                </a:solidFill>
                <a:effectLst/>
              </a:rPr>
              <a:t>muerte</a:t>
            </a:r>
            <a:r>
              <a:rPr lang="en-US" sz="1200" b="0" i="1" u="none" strike="noStrike" dirty="0">
                <a:solidFill>
                  <a:srgbClr val="000000"/>
                </a:solidFill>
                <a:effectLst/>
              </a:rPr>
              <a:t>, </a:t>
            </a:r>
            <a:r>
              <a:rPr lang="en-US" sz="1200" b="0" i="1" u="none" strike="noStrike" dirty="0" err="1">
                <a:solidFill>
                  <a:srgbClr val="000000"/>
                </a:solidFill>
                <a:effectLst/>
              </a:rPr>
              <a:t>entonces</a:t>
            </a:r>
            <a:r>
              <a:rPr lang="en-US" sz="1200" b="0" i="1" u="none" strike="noStrike" dirty="0">
                <a:solidFill>
                  <a:srgbClr val="000000"/>
                </a:solidFill>
                <a:effectLst/>
              </a:rPr>
              <a:t> </a:t>
            </a:r>
            <a:r>
              <a:rPr lang="en-US" sz="1200" b="0" i="1" u="none" strike="noStrike" dirty="0" err="1">
                <a:solidFill>
                  <a:srgbClr val="000000"/>
                </a:solidFill>
                <a:effectLst/>
              </a:rPr>
              <a:t>contradice</a:t>
            </a:r>
            <a:r>
              <a:rPr lang="en-US" sz="1200" b="0" i="1" u="none" strike="noStrike" dirty="0">
                <a:solidFill>
                  <a:srgbClr val="000000"/>
                </a:solidFill>
                <a:effectLst/>
              </a:rPr>
              <a:t> </a:t>
            </a:r>
            <a:r>
              <a:rPr lang="en-US" sz="1200" b="0" i="1" u="none" strike="noStrike" dirty="0" err="1">
                <a:solidFill>
                  <a:srgbClr val="000000"/>
                </a:solidFill>
                <a:effectLst/>
              </a:rPr>
              <a:t>Hebreos</a:t>
            </a:r>
            <a:r>
              <a:rPr lang="en-US" sz="1200" b="0" i="1" u="none" strike="noStrike" dirty="0">
                <a:solidFill>
                  <a:srgbClr val="000000"/>
                </a:solidFill>
                <a:effectLst/>
              </a:rPr>
              <a:t> 9:27. Pero la Biblia no se </a:t>
            </a:r>
            <a:r>
              <a:rPr lang="en-US" sz="1200" b="0" i="1" u="none" strike="noStrike" dirty="0" err="1">
                <a:solidFill>
                  <a:srgbClr val="000000"/>
                </a:solidFill>
                <a:effectLst/>
              </a:rPr>
              <a:t>contradice</a:t>
            </a:r>
            <a:r>
              <a:rPr lang="en-US" sz="1200" b="0" i="1" u="none" strike="noStrike" dirty="0">
                <a:solidFill>
                  <a:srgbClr val="000000"/>
                </a:solidFill>
                <a:effectLst/>
              </a:rPr>
              <a:t>.</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2" name="Google Shape;202;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AC4301BF-B47A-AA38-A26D-40C89616ECCE}"/>
            </a:ext>
          </a:extLst>
        </p:cNvPr>
        <p:cNvGrpSpPr/>
        <p:nvPr/>
      </p:nvGrpSpPr>
      <p:grpSpPr>
        <a:xfrm>
          <a:off x="0" y="0"/>
          <a:ext cx="0" cy="0"/>
          <a:chOff x="0" y="0"/>
          <a:chExt cx="0" cy="0"/>
        </a:xfrm>
      </p:grpSpPr>
      <p:sp>
        <p:nvSpPr>
          <p:cNvPr id="201" name="Google Shape;201;g2ee1eb4b694_0_4:notes">
            <a:extLst>
              <a:ext uri="{FF2B5EF4-FFF2-40B4-BE49-F238E27FC236}">
                <a16:creationId xmlns:a16="http://schemas.microsoft.com/office/drawing/2014/main" id="{52DE5806-CB2C-0AFF-A650-F136F886CE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Times New Roman" panose="02020603050405020304" pitchFamily="18" charset="0"/>
              </a:rPr>
              <a:t>Entonces, ¿por qué habrá un día del juicio? </a:t>
            </a:r>
            <a:endParaRPr lang="en-US" sz="1200" b="1" dirty="0">
              <a:effectLst/>
              <a:latin typeface="Times New Roman" panose="02020603050405020304" pitchFamily="18" charset="0"/>
              <a:ea typeface="Times New Roman" panose="02020603050405020304" pitchFamily="18" charset="0"/>
            </a:endParaRPr>
          </a:p>
          <a:p>
            <a:pPr marL="0" marR="0" lvl="0" indent="0">
              <a:buFontTx/>
              <a:buNone/>
            </a:pPr>
            <a:endParaRPr lang="en-US" sz="1200" b="0" dirty="0">
              <a:effectLst/>
              <a:latin typeface="Times New Roman" panose="02020603050405020304" pitchFamily="18" charset="0"/>
              <a:ea typeface="Times New Roman" panose="02020603050405020304" pitchFamily="18" charset="0"/>
            </a:endParaRPr>
          </a:p>
          <a:p>
            <a:pPr marL="171450" marR="0" lvl="0" indent="-171450"/>
            <a:r>
              <a:rPr lang="es-ES" sz="1100" b="0" dirty="0">
                <a:effectLst/>
                <a:latin typeface="Calibri" panose="020F0502020204030204" pitchFamily="34" charset="0"/>
                <a:ea typeface="Times New Roman" panose="02020603050405020304" pitchFamily="18" charset="0"/>
              </a:rPr>
              <a:t>Para hacer público el veredicto de Dios</a:t>
            </a:r>
            <a:endParaRPr lang="en-US" sz="1200" b="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Aunque el destino eterno de cada persona ya está decidido al morir, </a:t>
            </a:r>
            <a:r>
              <a:rPr lang="es-ES" sz="1100" b="0" dirty="0">
                <a:effectLst/>
                <a:latin typeface="Calibri" panose="020F0502020204030204" pitchFamily="34" charset="0"/>
                <a:ea typeface="Times New Roman" panose="02020603050405020304" pitchFamily="18" charset="0"/>
              </a:rPr>
              <a:t>Dios ha establecido un día del juicio para hacer público su veredicto</a:t>
            </a:r>
            <a:r>
              <a:rPr lang="es-ES" sz="1100" dirty="0">
                <a:effectLst/>
                <a:latin typeface="Calibri" panose="020F0502020204030204" pitchFamily="34" charset="0"/>
                <a:ea typeface="Times New Roman" panose="02020603050405020304" pitchFamily="18" charset="0"/>
              </a:rPr>
              <a:t> delante de todo el mundo.</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2" name="Google Shape;202;g2ee1eb4b694_0_4:notes">
            <a:extLst>
              <a:ext uri="{FF2B5EF4-FFF2-40B4-BE49-F238E27FC236}">
                <a16:creationId xmlns:a16="http://schemas.microsoft.com/office/drawing/2014/main" id="{EC9600CD-C2B6-7A0F-C65D-BA8D903BBF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20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e76800ee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Jesús describe este día en </a:t>
            </a:r>
            <a:r>
              <a:rPr lang="es-ES" sz="1800" b="0" dirty="0">
                <a:effectLst/>
                <a:latin typeface="Calibri" panose="020F0502020204030204" pitchFamily="34" charset="0"/>
                <a:ea typeface="Times New Roman" panose="02020603050405020304" pitchFamily="18" charset="0"/>
              </a:rPr>
              <a:t>Mateo 25</a:t>
            </a:r>
            <a:r>
              <a:rPr lang="es-ES" sz="1800" dirty="0">
                <a:effectLst/>
                <a:latin typeface="Calibri" panose="020F0502020204030204" pitchFamily="34" charset="0"/>
                <a:ea typeface="Times New Roman" panose="02020603050405020304" pitchFamily="18" charset="0"/>
              </a:rPr>
              <a:t>, cuando el Hijo del Hombre separa a las ovejas de los cabritos y declara abiertamente quiénes heredarán el reino y quiénes no.</a:t>
            </a:r>
            <a:endParaRPr lang="en-US" sz="20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dirty="0">
              <a:solidFill>
                <a:schemeClr val="dk1"/>
              </a:solidFill>
              <a:latin typeface="Calibri"/>
              <a:ea typeface="Calibri"/>
              <a:cs typeface="Calibri"/>
              <a:sym typeface="Calibri"/>
            </a:endParaRPr>
          </a:p>
        </p:txBody>
      </p:sp>
      <p:sp>
        <p:nvSpPr>
          <p:cNvPr id="209" name="Google Shape;209;g2ee76800ee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A40AB7C-61BE-3F8B-3762-F68E478F8A8E}"/>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6564855B-F9E6-C6D7-C90C-157011699D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31 »Cuando el Hijo del Hombre venga en su gloria, y todos los santos ángeles con él, se sentará en su trono de gloria, 32 y todas las naciones serán reunidas ante él. Entonces él apartará a los unos de los otros, como aparta el pastor a las ovejas de los cabritos. 33 Pondrá las ovejas a su derecha, y los cabritos a su izquierda, 34 y entonces el Rey dirá a los de su derecha: “Vengan, benditos de mi Padre, y hereden el reino preparado para ustedes desde la fundación del mundo.</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5DAF7C45-5768-88DD-ECAD-C5C5A9E6B4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270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50"/>
              </a:spcAft>
              <a:buSzPts val="1100"/>
              <a:buFont typeface="Calibri"/>
              <a:buNone/>
            </a:pPr>
            <a:r>
              <a:rPr lang="en-US" sz="1800" b="1" dirty="0">
                <a:latin typeface="Calibri"/>
                <a:ea typeface="Calibri"/>
                <a:cs typeface="Calibri"/>
                <a:sym typeface="Calibri"/>
              </a:rPr>
              <a:t>1. Bienvenida y </a:t>
            </a:r>
            <a:r>
              <a:rPr lang="en-US" sz="1800" b="1" dirty="0" err="1">
                <a:latin typeface="Calibri"/>
                <a:ea typeface="Calibri"/>
                <a:cs typeface="Calibri"/>
                <a:sym typeface="Calibri"/>
              </a:rPr>
              <a:t>saludos</a:t>
            </a:r>
            <a:br>
              <a:rPr lang="en-US" sz="1800" dirty="0">
                <a:latin typeface="Calibri"/>
                <a:ea typeface="Calibri"/>
                <a:cs typeface="Calibri"/>
                <a:sym typeface="Calibri"/>
              </a:rPr>
            </a:b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3417C1D-0AAC-9001-D60C-EF193C3FF6A6}"/>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61F66294-53E0-604A-CC14-2180D68FB5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35 Porque tuve hambre, y ustedes me dieron de comer; tuve sed, y me dieron de beber; fui forastero, y me recibieron;36 estuve desnudo, y me cubrieron; estuve enfermo, y me visitaron; estuve en la cárcel, y vinieron a visitarme.”37 Entonces los justos le preguntarán: “Señor, ¿cuándo te vimos con hambre, y te dimos de comer; o con sed, y te dimos de beber? 38 ¿Y cuándo te vimos forastero, y te recibimos; o desnudo, y te cubrimos? 39 ¿Cuándo te vimos enfermo, o en la cárcel, y te visitamos?” 40 Y el Rey les responderá: “De cierto les digo que todo lo que hicieron por uno de mis hermanos más pequeños, por mí lo hicieron.” </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4E82BF2E-11AD-052C-060C-CCECBC5944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703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1590555-064C-C7DE-BDA8-73F9F02F24B0}"/>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D7B62625-9614-18FB-7EB2-1B66CFE39E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endParaRPr lang="en-US" sz="1800" i="0" dirty="0">
              <a:effectLst/>
              <a:latin typeface="Times New Roman" panose="02020603050405020304" pitchFamily="18" charset="0"/>
              <a:ea typeface="Times New Roman" panose="02020603050405020304" pitchFamily="18" charset="0"/>
            </a:endParaRPr>
          </a:p>
          <a:p>
            <a:pPr marL="0" marR="0">
              <a:buNone/>
            </a:pPr>
            <a:endParaRPr lang="en-US" sz="1800" i="0" dirty="0">
              <a:effectLst/>
              <a:latin typeface="Times New Roman" panose="02020603050405020304" pitchFamily="18"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41 Entonces dirá también a los de la izquierda: “¡Apártense de mí, malditos! ¡Vayan al fuego eterno, preparado para el diablo y sus ángeles! 42 Porque tuve hambre, y no me dieron de comer; tuve sed, y no me dieron de beber; 43 fui forastero, y no me recibieron; estuve desnudo, y no me cubrieron; estuve enfermo, y en la cárcel, y no me visitaron.” </a:t>
            </a: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927B099C-13A7-1D06-3CB5-FF8A4BDB8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60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C2D697C-1298-B303-EB35-FAD2933528C9}"/>
            </a:ext>
          </a:extLst>
        </p:cNvPr>
        <p:cNvGrpSpPr/>
        <p:nvPr/>
      </p:nvGrpSpPr>
      <p:grpSpPr>
        <a:xfrm>
          <a:off x="0" y="0"/>
          <a:ext cx="0" cy="0"/>
          <a:chOff x="0" y="0"/>
          <a:chExt cx="0" cy="0"/>
        </a:xfrm>
      </p:grpSpPr>
      <p:sp>
        <p:nvSpPr>
          <p:cNvPr id="187" name="Google Shape;187;p12:notes">
            <a:extLst>
              <a:ext uri="{FF2B5EF4-FFF2-40B4-BE49-F238E27FC236}">
                <a16:creationId xmlns:a16="http://schemas.microsoft.com/office/drawing/2014/main" id="{BFCB06E9-9FD0-A839-821E-20D242C067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i="1" dirty="0">
                <a:effectLst/>
                <a:latin typeface="Calibri" panose="020F0502020204030204" pitchFamily="34" charset="0"/>
                <a:ea typeface="Times New Roman" panose="02020603050405020304" pitchFamily="18" charset="0"/>
              </a:rPr>
              <a:t>Mateo 25:31-46</a:t>
            </a:r>
          </a:p>
          <a:p>
            <a:pPr marL="0" marR="0">
              <a:buNone/>
            </a:pPr>
            <a:endParaRPr lang="es-ES" sz="1800" i="1" dirty="0">
              <a:effectLst/>
              <a:latin typeface="Calibri" panose="020F0502020204030204" pitchFamily="34" charset="0"/>
              <a:ea typeface="Times New Roman" panose="02020603050405020304" pitchFamily="18" charset="0"/>
            </a:endParaRPr>
          </a:p>
          <a:p>
            <a:pPr marL="0" marR="0">
              <a:buNone/>
            </a:pPr>
            <a:r>
              <a:rPr lang="es-ES" sz="1800" i="1" dirty="0">
                <a:effectLst/>
                <a:latin typeface="Calibri" panose="020F0502020204030204" pitchFamily="34" charset="0"/>
                <a:ea typeface="Times New Roman" panose="02020603050405020304" pitchFamily="18" charset="0"/>
              </a:rPr>
              <a:t>44 Ellos, a su vez, le preguntarán: “Señor, ¿cuándo te vimos con hambre, o con sed, o forastero, desnudo, enfermo, o en la cárcel, y no te servimos?” 45 Y él les responderá: “De cierto les digo que todo lo que no hicieron por uno de estos más pequeños, tampoco por mí lo hicieron.” 46 Entonces éstos irán al castigo eterno, y los justos irán a la vida eterna.»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0" b="1" dirty="0">
              <a:solidFill>
                <a:schemeClr val="dk1"/>
              </a:solidFill>
              <a:latin typeface="Calibri"/>
              <a:ea typeface="Calibri"/>
              <a:cs typeface="Calibri"/>
              <a:sym typeface="Calibri"/>
            </a:endParaRPr>
          </a:p>
        </p:txBody>
      </p:sp>
      <p:sp>
        <p:nvSpPr>
          <p:cNvPr id="188" name="Google Shape;188;p12:notes">
            <a:extLst>
              <a:ext uri="{FF2B5EF4-FFF2-40B4-BE49-F238E27FC236}">
                <a16:creationId xmlns:a16="http://schemas.microsoft.com/office/drawing/2014/main" id="{28FBB0CA-C3B0-F76B-D689-A46586367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318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Times New Roman" panose="02020603050405020304" pitchFamily="18" charset="0"/>
              </a:rPr>
              <a:t>¿Está Jesús enseñando en estos versículos que nuestras buenas obras nos salvan? </a:t>
            </a:r>
            <a:r>
              <a:rPr lang="es-ES" sz="1100" b="0" dirty="0">
                <a:effectLst/>
                <a:latin typeface="Calibri" panose="020F0502020204030204" pitchFamily="34" charset="0"/>
                <a:ea typeface="Times New Roman" panose="02020603050405020304" pitchFamily="18" charset="0"/>
              </a:rPr>
              <a:t>¡Absolutamente no! </a:t>
            </a:r>
            <a:r>
              <a:rPr lang="es-ES" sz="1100" dirty="0">
                <a:effectLst/>
                <a:latin typeface="Calibri" panose="020F0502020204030204" pitchFamily="34" charset="0"/>
                <a:ea typeface="Times New Roman" panose="02020603050405020304" pitchFamily="18" charset="0"/>
              </a:rPr>
              <a:t>Somos salvos </a:t>
            </a:r>
            <a:r>
              <a:rPr lang="es-ES" sz="1100" b="0" dirty="0">
                <a:effectLst/>
                <a:latin typeface="Calibri" panose="020F0502020204030204" pitchFamily="34" charset="0"/>
                <a:ea typeface="Times New Roman" panose="02020603050405020304" pitchFamily="18" charset="0"/>
              </a:rPr>
              <a:t>solo por la fe. </a:t>
            </a:r>
            <a:r>
              <a:rPr lang="es-ES" sz="1100" dirty="0">
                <a:effectLst/>
                <a:latin typeface="Calibri" panose="020F0502020204030204" pitchFamily="34" charset="0"/>
                <a:ea typeface="Times New Roman" panose="02020603050405020304" pitchFamily="18" charset="0"/>
              </a:rPr>
              <a:t>Pero la fe salvadora </a:t>
            </a:r>
            <a:r>
              <a:rPr lang="es-ES" sz="1100" b="0" dirty="0">
                <a:effectLst/>
                <a:latin typeface="Calibri" panose="020F0502020204030204" pitchFamily="34" charset="0"/>
                <a:ea typeface="Times New Roman" panose="02020603050405020304" pitchFamily="18" charset="0"/>
              </a:rPr>
              <a:t>nunca está sola</a:t>
            </a:r>
            <a:r>
              <a:rPr lang="es-ES" sz="1100" dirty="0">
                <a:effectLst/>
                <a:latin typeface="Calibri" panose="020F0502020204030204" pitchFamily="34" charset="0"/>
                <a:ea typeface="Times New Roman" panose="02020603050405020304" pitchFamily="18" charset="0"/>
              </a:rPr>
              <a:t>; produce un cambio en la vida.</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Jesús citará nuestras buenas obras como </a:t>
            </a:r>
            <a:r>
              <a:rPr lang="es-ES" sz="1100" b="0" dirty="0">
                <a:effectLst/>
                <a:latin typeface="Calibri" panose="020F0502020204030204" pitchFamily="34" charset="0"/>
                <a:ea typeface="Times New Roman" panose="02020603050405020304" pitchFamily="18" charset="0"/>
              </a:rPr>
              <a:t>la evidencia visible de la fe invisible</a:t>
            </a:r>
            <a:r>
              <a:rPr lang="es-ES" sz="1100" dirty="0">
                <a:effectLst/>
                <a:latin typeface="Calibri" panose="020F0502020204030204" pitchFamily="34" charset="0"/>
                <a:ea typeface="Times New Roman" panose="02020603050405020304" pitchFamily="18" charset="0"/>
              </a:rPr>
              <a:t> que nos salva.</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Los incrédulos, por otro lado, </a:t>
            </a:r>
            <a:r>
              <a:rPr lang="es-ES" sz="1100" b="0" dirty="0">
                <a:effectLst/>
                <a:latin typeface="Calibri" panose="020F0502020204030204" pitchFamily="34" charset="0"/>
                <a:ea typeface="Times New Roman" panose="02020603050405020304" pitchFamily="18" charset="0"/>
              </a:rPr>
              <a:t>no han hecho buenas obras</a:t>
            </a:r>
            <a:r>
              <a:rPr lang="es-ES" sz="1100" dirty="0">
                <a:effectLst/>
                <a:latin typeface="Calibri" panose="020F0502020204030204" pitchFamily="34" charset="0"/>
                <a:ea typeface="Times New Roman" panose="02020603050405020304" pitchFamily="18" charset="0"/>
              </a:rPr>
              <a:t>, porque “</a:t>
            </a:r>
            <a:r>
              <a:rPr lang="es-ES" sz="1100" b="0" dirty="0">
                <a:effectLst/>
                <a:latin typeface="Calibri" panose="020F0502020204030204" pitchFamily="34" charset="0"/>
                <a:ea typeface="Times New Roman" panose="02020603050405020304" pitchFamily="18" charset="0"/>
              </a:rPr>
              <a:t>sin fe es imposible agradar a Dios</a:t>
            </a:r>
            <a:r>
              <a:rPr lang="es-ES" sz="1100" dirty="0">
                <a:effectLst/>
                <a:latin typeface="Calibri" panose="020F0502020204030204" pitchFamily="34" charset="0"/>
                <a:ea typeface="Times New Roman" panose="02020603050405020304" pitchFamily="18" charset="0"/>
              </a:rPr>
              <a:t>” (Hebreos 11:6). La evidencia muestra su incredulidad, por la cual serán condenados.</a:t>
            </a:r>
          </a:p>
          <a:p>
            <a:pPr marL="0" marR="0" lvl="0" indent="0">
              <a:buFontTx/>
              <a:buNone/>
            </a:pPr>
            <a:endParaRPr lang="es-ES" sz="1100" dirty="0">
              <a:effectLst/>
              <a:latin typeface="Calibri" panose="020F0502020204030204" pitchFamily="34"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FB77984D-0F61-EBC9-CFC2-258D9B2D47B3}"/>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2E5E2662-102B-7B49-BFE9-88F2317B86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Times New Roman" panose="02020603050405020304" pitchFamily="18" charset="0"/>
              </a:rPr>
              <a:t>Los juicios terrenales funcionan de una manera similar: cuando alguien es arrestado, la policía puede saber si es culpable o inocente. Sin embargo, se lleva a cabo un juicio público para presentar la evidencia y así demostrar su inocencia o culpabilidad ante el mundo. </a:t>
            </a:r>
            <a:r>
              <a:rPr lang="es-ES" sz="1100" b="0" dirty="0">
                <a:effectLst/>
                <a:latin typeface="Calibri" panose="020F0502020204030204" pitchFamily="34" charset="0"/>
                <a:ea typeface="Times New Roman" panose="02020603050405020304" pitchFamily="18" charset="0"/>
              </a:rPr>
              <a:t>Dios hará lo mismo en el Día del Juicio.</a:t>
            </a:r>
            <a:r>
              <a:rPr lang="es-ES" sz="1100" dirty="0">
                <a:effectLst/>
                <a:latin typeface="Calibri" panose="020F0502020204030204" pitchFamily="34" charset="0"/>
                <a:ea typeface="Times New Roman" panose="02020603050405020304" pitchFamily="18" charset="0"/>
              </a:rPr>
              <a:t> </a:t>
            </a: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effectLst/>
                <a:latin typeface="Calibri" panose="020F0502020204030204" pitchFamily="34" charset="0"/>
                <a:ea typeface="Times New Roman" panose="02020603050405020304" pitchFamily="18" charset="0"/>
              </a:rPr>
              <a:t>¡Gracias a Dios que en Cristo ya hemos recibido un veredicto de inocencia! Nuestros pecados han sido perdonados y </a:t>
            </a:r>
            <a:r>
              <a:rPr lang="es-ES" sz="1100" b="0" dirty="0">
                <a:effectLst/>
                <a:latin typeface="Calibri" panose="020F0502020204030204" pitchFamily="34" charset="0"/>
                <a:ea typeface="Times New Roman" panose="02020603050405020304" pitchFamily="18" charset="0"/>
              </a:rPr>
              <a:t>no serán expuestos en ese día</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p14:notes">
            <a:extLst>
              <a:ext uri="{FF2B5EF4-FFF2-40B4-BE49-F238E27FC236}">
                <a16:creationId xmlns:a16="http://schemas.microsoft.com/office/drawing/2014/main" id="{9A359ED6-EB18-BF94-AF32-826A5B10A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650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e76800ee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800" b="1" dirty="0">
                <a:latin typeface="Times New Roman"/>
                <a:ea typeface="Times New Roman"/>
                <a:cs typeface="Times New Roman"/>
                <a:sym typeface="Times New Roman"/>
              </a:rPr>
              <a:t>5. ¿</a:t>
            </a:r>
            <a:r>
              <a:rPr lang="en-US" sz="1800" b="1" dirty="0" err="1">
                <a:latin typeface="Times New Roman"/>
                <a:ea typeface="Times New Roman"/>
                <a:cs typeface="Times New Roman"/>
                <a:sym typeface="Times New Roman"/>
              </a:rPr>
              <a:t>Cuáles</a:t>
            </a:r>
            <a:r>
              <a:rPr lang="en-US" sz="1800" b="1" dirty="0">
                <a:latin typeface="Times New Roman"/>
                <a:ea typeface="Times New Roman"/>
                <a:cs typeface="Times New Roman"/>
                <a:sym typeface="Times New Roman"/>
              </a:rPr>
              <a:t> son </a:t>
            </a:r>
            <a:r>
              <a:rPr lang="en-US" sz="1800" b="1" dirty="0" err="1">
                <a:latin typeface="Times New Roman"/>
                <a:ea typeface="Times New Roman"/>
                <a:cs typeface="Times New Roman"/>
                <a:sym typeface="Times New Roman"/>
              </a:rPr>
              <a:t>los</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acontecimientos</a:t>
            </a:r>
            <a:r>
              <a:rPr lang="en-US" sz="1800" b="1" dirty="0">
                <a:latin typeface="Times New Roman"/>
                <a:ea typeface="Times New Roman"/>
                <a:cs typeface="Times New Roman"/>
                <a:sym typeface="Times New Roman"/>
              </a:rPr>
              <a:t> que </a:t>
            </a:r>
            <a:r>
              <a:rPr lang="en-US" sz="1800" b="1" dirty="0" err="1">
                <a:latin typeface="Times New Roman"/>
                <a:ea typeface="Times New Roman"/>
                <a:cs typeface="Times New Roman"/>
                <a:sym typeface="Times New Roman"/>
              </a:rPr>
              <a:t>sucederán</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el</a:t>
            </a:r>
            <a:r>
              <a:rPr lang="en-US" sz="1800" b="1" dirty="0">
                <a:latin typeface="Times New Roman"/>
                <a:ea typeface="Times New Roman"/>
                <a:cs typeface="Times New Roman"/>
                <a:sym typeface="Times New Roman"/>
              </a:rPr>
              <a:t> Día de </a:t>
            </a:r>
            <a:r>
              <a:rPr lang="en-US" sz="1800" b="1" dirty="0" err="1">
                <a:latin typeface="Times New Roman"/>
                <a:ea typeface="Times New Roman"/>
                <a:cs typeface="Times New Roman"/>
                <a:sym typeface="Times New Roman"/>
              </a:rPr>
              <a:t>Juicio</a:t>
            </a:r>
            <a:r>
              <a:rPr lang="en-US" sz="1800" b="1" dirty="0">
                <a:latin typeface="Times New Roman"/>
                <a:ea typeface="Times New Roman"/>
                <a:cs typeface="Times New Roman"/>
                <a:sym typeface="Times New Roman"/>
              </a:rPr>
              <a:t>? </a:t>
            </a:r>
            <a:endParaRPr b="1" dirty="0">
              <a:solidFill>
                <a:schemeClr val="dk1"/>
              </a:solidFill>
              <a:latin typeface="Calibri"/>
              <a:ea typeface="Calibri"/>
              <a:cs typeface="Calibri"/>
              <a:sym typeface="Calibri"/>
            </a:endParaRPr>
          </a:p>
        </p:txBody>
      </p:sp>
      <p:sp>
        <p:nvSpPr>
          <p:cNvPr id="224" name="Google Shape;224;g2ee76800ee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 5. ¿</a:t>
            </a:r>
            <a:r>
              <a:rPr lang="en-US" sz="1800" b="1" dirty="0" err="1">
                <a:latin typeface="Calibri"/>
                <a:ea typeface="Calibri"/>
                <a:cs typeface="Calibri"/>
                <a:sym typeface="Calibri"/>
              </a:rPr>
              <a:t>Cuáles</a:t>
            </a:r>
            <a:r>
              <a:rPr lang="en-US" sz="1800" b="1" dirty="0">
                <a:latin typeface="Calibri"/>
                <a:ea typeface="Calibri"/>
                <a:cs typeface="Calibri"/>
                <a:sym typeface="Calibri"/>
              </a:rPr>
              <a:t> son </a:t>
            </a:r>
            <a:r>
              <a:rPr lang="en-US" sz="1800" b="1" dirty="0" err="1">
                <a:latin typeface="Calibri"/>
                <a:ea typeface="Calibri"/>
                <a:cs typeface="Calibri"/>
                <a:sym typeface="Calibri"/>
              </a:rPr>
              <a:t>los</a:t>
            </a:r>
            <a:r>
              <a:rPr lang="en-US" sz="1800" b="1" dirty="0">
                <a:latin typeface="Calibri"/>
                <a:ea typeface="Calibri"/>
                <a:cs typeface="Calibri"/>
                <a:sym typeface="Calibri"/>
              </a:rPr>
              <a:t> </a:t>
            </a:r>
            <a:r>
              <a:rPr lang="en-US" sz="1800" b="1" dirty="0" err="1">
                <a:latin typeface="Calibri"/>
                <a:ea typeface="Calibri"/>
                <a:cs typeface="Calibri"/>
                <a:sym typeface="Calibri"/>
              </a:rPr>
              <a:t>acontecimientos</a:t>
            </a:r>
            <a:r>
              <a:rPr lang="en-US" sz="1800" b="1" dirty="0">
                <a:latin typeface="Calibri"/>
                <a:ea typeface="Calibri"/>
                <a:cs typeface="Calibri"/>
                <a:sym typeface="Calibri"/>
              </a:rPr>
              <a:t> que </a:t>
            </a:r>
            <a:r>
              <a:rPr lang="en-US" sz="1800" b="1" dirty="0" err="1">
                <a:latin typeface="Calibri"/>
                <a:ea typeface="Calibri"/>
                <a:cs typeface="Calibri"/>
                <a:sym typeface="Calibri"/>
              </a:rPr>
              <a:t>sucederán</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Día de </a:t>
            </a:r>
            <a:r>
              <a:rPr lang="en-US" sz="1800" b="1" dirty="0" err="1">
                <a:latin typeface="Calibri"/>
                <a:ea typeface="Calibri"/>
                <a:cs typeface="Calibri"/>
                <a:sym typeface="Calibri"/>
              </a:rPr>
              <a:t>Juicio</a:t>
            </a:r>
            <a:r>
              <a:rPr lang="en-US" sz="1800" b="1" dirty="0">
                <a:latin typeface="Calibri"/>
                <a:ea typeface="Calibri"/>
                <a:cs typeface="Calibri"/>
                <a:sym typeface="Calibri"/>
              </a:rPr>
              <a:t>?  </a:t>
            </a:r>
            <a:endParaRPr sz="1800" b="1"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Jesús </a:t>
            </a:r>
            <a:r>
              <a:rPr lang="en-US" sz="1800" dirty="0" err="1">
                <a:latin typeface="Calibri"/>
                <a:ea typeface="Calibri"/>
                <a:cs typeface="Calibri"/>
                <a:sym typeface="Calibri"/>
              </a:rPr>
              <a:t>regresará</a:t>
            </a:r>
            <a:r>
              <a:rPr lang="en-US" sz="1800" dirty="0">
                <a:latin typeface="Calibri"/>
                <a:ea typeface="Calibri"/>
                <a:cs typeface="Calibri"/>
                <a:sym typeface="Calibri"/>
              </a:rPr>
              <a:t> </a:t>
            </a:r>
            <a:r>
              <a:rPr lang="en-US" sz="1800" dirty="0" err="1">
                <a:latin typeface="Calibri"/>
                <a:ea typeface="Calibri"/>
                <a:cs typeface="Calibri"/>
                <a:sym typeface="Calibri"/>
              </a:rPr>
              <a:t>visiblemente</a:t>
            </a:r>
            <a:r>
              <a:rPr lang="en-US" sz="1800" dirty="0">
                <a:latin typeface="Calibri"/>
                <a:ea typeface="Calibri"/>
                <a:cs typeface="Calibri"/>
                <a:sym typeface="Calibri"/>
              </a:rPr>
              <a:t>, con gran gloria</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Mateo 24:30-31 </a:t>
            </a: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aparecerá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la </a:t>
            </a:r>
            <a:r>
              <a:rPr lang="en-US" sz="1800" dirty="0" err="1">
                <a:latin typeface="Calibri"/>
                <a:ea typeface="Calibri"/>
                <a:cs typeface="Calibri"/>
                <a:sym typeface="Calibri"/>
              </a:rPr>
              <a:t>señal</a:t>
            </a:r>
            <a:r>
              <a:rPr lang="en-US" sz="1800" dirty="0">
                <a:latin typeface="Calibri"/>
                <a:ea typeface="Calibri"/>
                <a:cs typeface="Calibri"/>
                <a:sym typeface="Calibri"/>
              </a:rPr>
              <a:t> del </a:t>
            </a:r>
            <a:r>
              <a:rPr lang="en-US" sz="1800" dirty="0" err="1">
                <a:latin typeface="Calibri"/>
                <a:ea typeface="Calibri"/>
                <a:cs typeface="Calibri"/>
                <a:sym typeface="Calibri"/>
              </a:rPr>
              <a:t>Hijo</a:t>
            </a:r>
            <a:r>
              <a:rPr lang="en-US" sz="1800" dirty="0">
                <a:latin typeface="Calibri"/>
                <a:ea typeface="Calibri"/>
                <a:cs typeface="Calibri"/>
                <a:sym typeface="Calibri"/>
              </a:rPr>
              <a:t> del Hombre, y </a:t>
            </a:r>
            <a:r>
              <a:rPr lang="en-US" sz="1800" dirty="0" err="1">
                <a:latin typeface="Calibri"/>
                <a:ea typeface="Calibri"/>
                <a:cs typeface="Calibri"/>
                <a:sym typeface="Calibri"/>
              </a:rPr>
              <a:t>todas</a:t>
            </a:r>
            <a:r>
              <a:rPr lang="en-US" sz="1800" dirty="0">
                <a:latin typeface="Calibri"/>
                <a:ea typeface="Calibri"/>
                <a:cs typeface="Calibri"/>
                <a:sym typeface="Calibri"/>
              </a:rPr>
              <a:t> las </a:t>
            </a:r>
            <a:r>
              <a:rPr lang="en-US" sz="1800" dirty="0" err="1">
                <a:latin typeface="Calibri"/>
                <a:ea typeface="Calibri"/>
                <a:cs typeface="Calibri"/>
                <a:sym typeface="Calibri"/>
              </a:rPr>
              <a:t>tribus</a:t>
            </a:r>
            <a:r>
              <a:rPr lang="en-US" sz="1800" dirty="0">
                <a:latin typeface="Calibri"/>
                <a:ea typeface="Calibri"/>
                <a:cs typeface="Calibri"/>
                <a:sym typeface="Calibri"/>
              </a:rPr>
              <a:t> de la tierra se </a:t>
            </a:r>
            <a:r>
              <a:rPr lang="en-US" sz="1800" dirty="0" err="1">
                <a:latin typeface="Calibri"/>
                <a:ea typeface="Calibri"/>
                <a:cs typeface="Calibri"/>
                <a:sym typeface="Calibri"/>
              </a:rPr>
              <a:t>lamentarán</a:t>
            </a:r>
            <a:r>
              <a:rPr lang="en-US" sz="1800" dirty="0">
                <a:latin typeface="Calibri"/>
                <a:ea typeface="Calibri"/>
                <a:cs typeface="Calibri"/>
                <a:sym typeface="Calibri"/>
              </a:rPr>
              <a:t>, y </a:t>
            </a:r>
            <a:r>
              <a:rPr lang="en-US" sz="1800" dirty="0" err="1">
                <a:latin typeface="Calibri"/>
                <a:ea typeface="Calibri"/>
                <a:cs typeface="Calibri"/>
                <a:sym typeface="Calibri"/>
              </a:rPr>
              <a:t>verán</a:t>
            </a:r>
            <a:r>
              <a:rPr lang="en-US" sz="1800" dirty="0">
                <a:latin typeface="Calibri"/>
                <a:ea typeface="Calibri"/>
                <a:cs typeface="Calibri"/>
                <a:sym typeface="Calibri"/>
              </a:rPr>
              <a:t> al </a:t>
            </a:r>
            <a:r>
              <a:rPr lang="en-US" sz="1800" dirty="0" err="1">
                <a:latin typeface="Calibri"/>
                <a:ea typeface="Calibri"/>
                <a:cs typeface="Calibri"/>
                <a:sym typeface="Calibri"/>
              </a:rPr>
              <a:t>Hijo</a:t>
            </a:r>
            <a:r>
              <a:rPr lang="en-US" sz="1800" dirty="0">
                <a:latin typeface="Calibri"/>
                <a:ea typeface="Calibri"/>
                <a:cs typeface="Calibri"/>
                <a:sym typeface="Calibri"/>
              </a:rPr>
              <a:t> del Hombre </a:t>
            </a:r>
            <a:r>
              <a:rPr lang="en-US" sz="1800" dirty="0" err="1">
                <a:latin typeface="Calibri"/>
                <a:ea typeface="Calibri"/>
                <a:cs typeface="Calibri"/>
                <a:sym typeface="Calibri"/>
              </a:rPr>
              <a:t>venir</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con gran </a:t>
            </a:r>
            <a:r>
              <a:rPr lang="en-US" sz="1800" dirty="0" err="1">
                <a:latin typeface="Calibri"/>
                <a:ea typeface="Calibri"/>
                <a:cs typeface="Calibri"/>
                <a:sym typeface="Calibri"/>
              </a:rPr>
              <a:t>poder</a:t>
            </a:r>
            <a:r>
              <a:rPr lang="en-US" sz="1800" dirty="0">
                <a:latin typeface="Calibri"/>
                <a:ea typeface="Calibri"/>
                <a:cs typeface="Calibri"/>
                <a:sym typeface="Calibri"/>
              </a:rPr>
              <a:t> y gloria. Y </a:t>
            </a:r>
            <a:r>
              <a:rPr lang="en-US" sz="1800" dirty="0" err="1">
                <a:latin typeface="Calibri"/>
                <a:ea typeface="Calibri"/>
                <a:cs typeface="Calibri"/>
                <a:sym typeface="Calibri"/>
              </a:rPr>
              <a:t>enviará</a:t>
            </a:r>
            <a:r>
              <a:rPr lang="en-US" sz="1800" dirty="0">
                <a:latin typeface="Calibri"/>
                <a:ea typeface="Calibri"/>
                <a:cs typeface="Calibri"/>
                <a:sym typeface="Calibri"/>
              </a:rPr>
              <a:t> a sus </a:t>
            </a:r>
            <a:r>
              <a:rPr lang="en-US" sz="1800" dirty="0" err="1">
                <a:latin typeface="Calibri"/>
                <a:ea typeface="Calibri"/>
                <a:cs typeface="Calibri"/>
                <a:sym typeface="Calibri"/>
              </a:rPr>
              <a:t>ángeles</a:t>
            </a:r>
            <a:r>
              <a:rPr lang="en-US" sz="1800" dirty="0">
                <a:latin typeface="Calibri"/>
                <a:ea typeface="Calibri"/>
                <a:cs typeface="Calibri"/>
                <a:sym typeface="Calibri"/>
              </a:rPr>
              <a:t> con gran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trompeta</a:t>
            </a:r>
            <a:r>
              <a:rPr lang="en-US" sz="1800" dirty="0">
                <a:latin typeface="Calibri"/>
                <a:ea typeface="Calibri"/>
                <a:cs typeface="Calibri"/>
                <a:sym typeface="Calibri"/>
              </a:rPr>
              <a:t>, y de </a:t>
            </a:r>
            <a:r>
              <a:rPr lang="en-US" sz="1800" dirty="0" err="1">
                <a:latin typeface="Calibri"/>
                <a:ea typeface="Calibri"/>
                <a:cs typeface="Calibri"/>
                <a:sym typeface="Calibri"/>
              </a:rPr>
              <a:t>los</a:t>
            </a:r>
            <a:r>
              <a:rPr lang="en-US" sz="1800" dirty="0">
                <a:latin typeface="Calibri"/>
                <a:ea typeface="Calibri"/>
                <a:cs typeface="Calibri"/>
                <a:sym typeface="Calibri"/>
              </a:rPr>
              <a:t> cuatro </a:t>
            </a:r>
            <a:r>
              <a:rPr lang="en-US" sz="1800" dirty="0" err="1">
                <a:latin typeface="Calibri"/>
                <a:ea typeface="Calibri"/>
                <a:cs typeface="Calibri"/>
                <a:sym typeface="Calibri"/>
              </a:rPr>
              <a:t>vientos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un extremo al </a:t>
            </a:r>
            <a:r>
              <a:rPr lang="en-US" sz="1800" dirty="0" err="1">
                <a:latin typeface="Calibri"/>
                <a:ea typeface="Calibri"/>
                <a:cs typeface="Calibri"/>
                <a:sym typeface="Calibri"/>
              </a:rPr>
              <a:t>otro</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a:t>
            </a:r>
            <a:r>
              <a:rPr lang="en-US" sz="1800" dirty="0" err="1">
                <a:latin typeface="Calibri"/>
                <a:ea typeface="Calibri"/>
                <a:cs typeface="Calibri"/>
                <a:sym typeface="Calibri"/>
              </a:rPr>
              <a:t>ellos</a:t>
            </a:r>
            <a:r>
              <a:rPr lang="en-US" sz="1800" dirty="0">
                <a:latin typeface="Calibri"/>
                <a:ea typeface="Calibri"/>
                <a:cs typeface="Calibri"/>
                <a:sym typeface="Calibri"/>
              </a:rPr>
              <a:t> </a:t>
            </a:r>
            <a:r>
              <a:rPr lang="en-US" sz="1800" dirty="0" err="1">
                <a:latin typeface="Calibri"/>
                <a:ea typeface="Calibri"/>
                <a:cs typeface="Calibri"/>
                <a:sym typeface="Calibri"/>
              </a:rPr>
              <a:t>juntarán</a:t>
            </a:r>
            <a:r>
              <a:rPr lang="en-US" sz="1800" dirty="0">
                <a:latin typeface="Calibri"/>
                <a:ea typeface="Calibri"/>
                <a:cs typeface="Calibri"/>
                <a:sym typeface="Calibri"/>
              </a:rPr>
              <a:t> a sus </a:t>
            </a:r>
            <a:r>
              <a:rPr lang="en-US" sz="1800" dirty="0" err="1">
                <a:latin typeface="Calibri"/>
                <a:ea typeface="Calibri"/>
                <a:cs typeface="Calibri"/>
                <a:sym typeface="Calibri"/>
              </a:rPr>
              <a:t>elegidos</a:t>
            </a:r>
            <a:r>
              <a:rPr lang="en-US" sz="1800" dirty="0">
                <a:latin typeface="Calibri"/>
                <a:ea typeface="Calibri"/>
                <a:cs typeface="Calibri"/>
                <a:sym typeface="Calibri"/>
              </a:rPr>
              <a:t>. </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a:latin typeface="Calibri"/>
                <a:ea typeface="Calibri"/>
                <a:cs typeface="Calibri"/>
                <a:sym typeface="Calibri"/>
              </a:rPr>
              <a:t>1 </a:t>
            </a:r>
            <a:r>
              <a:rPr lang="en-US" sz="1800" dirty="0" err="1">
                <a:latin typeface="Calibri"/>
                <a:ea typeface="Calibri"/>
                <a:cs typeface="Calibri"/>
                <a:sym typeface="Calibri"/>
              </a:rPr>
              <a:t>Tesalonicenses</a:t>
            </a:r>
            <a:r>
              <a:rPr lang="en-US" sz="1800" dirty="0">
                <a:latin typeface="Calibri"/>
                <a:ea typeface="Calibri"/>
                <a:cs typeface="Calibri"/>
                <a:sym typeface="Calibri"/>
              </a:rPr>
              <a:t> 4:16-17 Sino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descenderá</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con </a:t>
            </a:r>
            <a:r>
              <a:rPr lang="en-US" sz="1800" dirty="0" err="1">
                <a:latin typeface="Calibri"/>
                <a:ea typeface="Calibri"/>
                <a:cs typeface="Calibri"/>
                <a:sym typeface="Calibri"/>
              </a:rPr>
              <a:t>voz</a:t>
            </a:r>
            <a:r>
              <a:rPr lang="en-US" sz="1800" dirty="0">
                <a:latin typeface="Calibri"/>
                <a:ea typeface="Calibri"/>
                <a:cs typeface="Calibri"/>
                <a:sym typeface="Calibri"/>
              </a:rPr>
              <a:t> de mano, con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arcángel</a:t>
            </a:r>
            <a:r>
              <a:rPr lang="en-US" sz="1800" dirty="0">
                <a:latin typeface="Calibri"/>
                <a:ea typeface="Calibri"/>
                <a:cs typeface="Calibri"/>
                <a:sym typeface="Calibri"/>
              </a:rPr>
              <a:t> y con </a:t>
            </a:r>
            <a:r>
              <a:rPr lang="en-US" sz="1800" dirty="0" err="1">
                <a:latin typeface="Calibri"/>
                <a:ea typeface="Calibri"/>
                <a:cs typeface="Calibri"/>
                <a:sym typeface="Calibri"/>
              </a:rPr>
              <a:t>trompeta</a:t>
            </a:r>
            <a:r>
              <a:rPr lang="en-US" sz="1800" dirty="0">
                <a:latin typeface="Calibri"/>
                <a:ea typeface="Calibri"/>
                <a:cs typeface="Calibri"/>
                <a:sym typeface="Calibri"/>
              </a:rPr>
              <a:t> de Dios,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r>
              <a:rPr lang="en-US" sz="1800" dirty="0" err="1">
                <a:latin typeface="Calibri"/>
                <a:ea typeface="Calibri"/>
                <a:cs typeface="Calibri"/>
                <a:sym typeface="Calibri"/>
              </a:rPr>
              <a:t>resucitarán</a:t>
            </a:r>
            <a:r>
              <a:rPr lang="en-US" sz="1800" dirty="0">
                <a:latin typeface="Calibri"/>
                <a:ea typeface="Calibri"/>
                <a:cs typeface="Calibri"/>
                <a:sym typeface="Calibri"/>
              </a:rPr>
              <a:t> primero. Luego </a:t>
            </a:r>
            <a:r>
              <a:rPr lang="en-US" sz="1800" dirty="0" err="1">
                <a:latin typeface="Calibri"/>
                <a:ea typeface="Calibri"/>
                <a:cs typeface="Calibri"/>
                <a:sym typeface="Calibri"/>
              </a:rPr>
              <a:t>nosotros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aún</a:t>
            </a:r>
            <a:r>
              <a:rPr lang="en-US" sz="1800" dirty="0">
                <a:latin typeface="Calibri"/>
                <a:ea typeface="Calibri"/>
                <a:cs typeface="Calibri"/>
                <a:sym typeface="Calibri"/>
              </a:rPr>
              <a:t> </a:t>
            </a:r>
            <a:r>
              <a:rPr lang="en-US" sz="1800" dirty="0" err="1">
                <a:latin typeface="Calibri"/>
                <a:ea typeface="Calibri"/>
                <a:cs typeface="Calibri"/>
                <a:sym typeface="Calibri"/>
              </a:rPr>
              <a:t>vivíamos</a:t>
            </a:r>
            <a:r>
              <a:rPr lang="en-US" sz="1800" dirty="0">
                <a:latin typeface="Calibri"/>
                <a:ea typeface="Calibri"/>
                <a:cs typeface="Calibri"/>
                <a:sym typeface="Calibri"/>
              </a:rPr>
              <a:t> y </a:t>
            </a:r>
            <a:r>
              <a:rPr lang="en-US" sz="1800" dirty="0" err="1">
                <a:latin typeface="Calibri"/>
                <a:ea typeface="Calibri"/>
                <a:cs typeface="Calibri"/>
                <a:sym typeface="Calibri"/>
              </a:rPr>
              <a:t>hayamos</a:t>
            </a:r>
            <a:r>
              <a:rPr lang="en-US" sz="1800" dirty="0">
                <a:latin typeface="Calibri"/>
                <a:ea typeface="Calibri"/>
                <a:cs typeface="Calibri"/>
                <a:sym typeface="Calibri"/>
              </a:rPr>
              <a:t> </a:t>
            </a:r>
            <a:r>
              <a:rPr lang="en-US" sz="1800" dirty="0" err="1">
                <a:latin typeface="Calibri"/>
                <a:ea typeface="Calibri"/>
                <a:cs typeface="Calibri"/>
                <a:sym typeface="Calibri"/>
              </a:rPr>
              <a:t>quedado</a:t>
            </a:r>
            <a:r>
              <a:rPr lang="en-US" sz="1800" dirty="0">
                <a:latin typeface="Calibri"/>
                <a:ea typeface="Calibri"/>
                <a:cs typeface="Calibri"/>
                <a:sym typeface="Calibri"/>
              </a:rPr>
              <a:t>, </a:t>
            </a:r>
            <a:r>
              <a:rPr lang="en-US" sz="1800" dirty="0" err="1">
                <a:latin typeface="Calibri"/>
                <a:ea typeface="Calibri"/>
                <a:cs typeface="Calibri"/>
                <a:sym typeface="Calibri"/>
              </a:rPr>
              <a:t>seremos</a:t>
            </a:r>
            <a:r>
              <a:rPr lang="en-US" sz="1800" dirty="0">
                <a:latin typeface="Calibri"/>
                <a:ea typeface="Calibri"/>
                <a:cs typeface="Calibri"/>
                <a:sym typeface="Calibri"/>
              </a:rPr>
              <a:t> </a:t>
            </a:r>
            <a:r>
              <a:rPr lang="en-US" sz="1800" dirty="0" err="1">
                <a:latin typeface="Calibri"/>
                <a:ea typeface="Calibri"/>
                <a:cs typeface="Calibri"/>
                <a:sym typeface="Calibri"/>
              </a:rPr>
              <a:t>arrebatados</a:t>
            </a:r>
            <a:r>
              <a:rPr lang="en-US" sz="1800" dirty="0">
                <a:latin typeface="Calibri"/>
                <a:ea typeface="Calibri"/>
                <a:cs typeface="Calibri"/>
                <a:sym typeface="Calibri"/>
              </a:rPr>
              <a:t> </a:t>
            </a:r>
            <a:r>
              <a:rPr lang="en-US" sz="1800" dirty="0" err="1">
                <a:latin typeface="Calibri"/>
                <a:ea typeface="Calibri"/>
                <a:cs typeface="Calibri"/>
                <a:sym typeface="Calibri"/>
              </a:rPr>
              <a:t>juntamente</a:t>
            </a:r>
            <a:r>
              <a:rPr lang="en-US" sz="1800" dirty="0">
                <a:latin typeface="Calibri"/>
                <a:ea typeface="Calibri"/>
                <a:cs typeface="Calibri"/>
                <a:sym typeface="Calibri"/>
              </a:rPr>
              <a:t> con </a:t>
            </a:r>
            <a:r>
              <a:rPr lang="en-US" sz="1800" dirty="0" err="1">
                <a:latin typeface="Calibri"/>
                <a:ea typeface="Calibri"/>
                <a:cs typeface="Calibri"/>
                <a:sym typeface="Calibri"/>
              </a:rPr>
              <a:t>ellos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para </a:t>
            </a:r>
            <a:r>
              <a:rPr lang="en-US" sz="1800" dirty="0" err="1">
                <a:latin typeface="Calibri"/>
                <a:ea typeface="Calibri"/>
                <a:cs typeface="Calibri"/>
                <a:sym typeface="Calibri"/>
              </a:rPr>
              <a:t>recibir</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aire</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y </a:t>
            </a:r>
            <a:r>
              <a:rPr lang="en-US" sz="1800" dirty="0" err="1">
                <a:latin typeface="Calibri"/>
                <a:ea typeface="Calibri"/>
                <a:cs typeface="Calibri"/>
                <a:sym typeface="Calibri"/>
              </a:rPr>
              <a:t>así</a:t>
            </a:r>
            <a:r>
              <a:rPr lang="en-US" sz="1800" dirty="0">
                <a:latin typeface="Calibri"/>
                <a:ea typeface="Calibri"/>
                <a:cs typeface="Calibri"/>
                <a:sym typeface="Calibri"/>
              </a:rPr>
              <a:t> </a:t>
            </a:r>
            <a:r>
              <a:rPr lang="en-US" sz="1800" dirty="0" err="1">
                <a:latin typeface="Calibri"/>
                <a:ea typeface="Calibri"/>
                <a:cs typeface="Calibri"/>
                <a:sym typeface="Calibri"/>
              </a:rPr>
              <a:t>estaremos</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endParaRPr sz="1800" dirty="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dirty="0" err="1">
                <a:latin typeface="Calibri"/>
                <a:ea typeface="Calibri"/>
                <a:cs typeface="Calibri"/>
                <a:sym typeface="Calibri"/>
              </a:rPr>
              <a:t>Todas</a:t>
            </a:r>
            <a:r>
              <a:rPr lang="en-US" sz="1800" dirty="0">
                <a:latin typeface="Calibri"/>
                <a:ea typeface="Calibri"/>
                <a:cs typeface="Calibri"/>
                <a:sym typeface="Calibri"/>
              </a:rPr>
              <a:t> las personas, lo </a:t>
            </a:r>
            <a:r>
              <a:rPr lang="en-US" sz="1800" dirty="0" err="1">
                <a:latin typeface="Calibri"/>
                <a:ea typeface="Calibri"/>
                <a:cs typeface="Calibri"/>
                <a:sym typeface="Calibri"/>
              </a:rPr>
              <a:t>quieran</a:t>
            </a:r>
            <a:r>
              <a:rPr lang="en-US" sz="1800" dirty="0">
                <a:latin typeface="Calibri"/>
                <a:ea typeface="Calibri"/>
                <a:cs typeface="Calibri"/>
                <a:sym typeface="Calibri"/>
              </a:rPr>
              <a:t> o no, </a:t>
            </a:r>
            <a:r>
              <a:rPr lang="en-US" sz="1800" dirty="0" err="1">
                <a:latin typeface="Calibri"/>
                <a:ea typeface="Calibri"/>
                <a:cs typeface="Calibri"/>
                <a:sym typeface="Calibri"/>
              </a:rPr>
              <a:t>reconocerán</a:t>
            </a:r>
            <a:r>
              <a:rPr lang="en-US" sz="1800" dirty="0">
                <a:latin typeface="Calibri"/>
                <a:ea typeface="Calibri"/>
                <a:cs typeface="Calibri"/>
                <a:sym typeface="Calibri"/>
              </a:rPr>
              <a:t> a Jesús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del </a:t>
            </a:r>
            <a:r>
              <a:rPr lang="en-US" sz="1800" dirty="0" err="1">
                <a:latin typeface="Calibri"/>
                <a:ea typeface="Calibri"/>
                <a:cs typeface="Calibri"/>
                <a:sym typeface="Calibri"/>
              </a:rPr>
              <a:t>universo</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Resucitará</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(Juan 5:28-19)</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vivos</a:t>
            </a:r>
            <a:r>
              <a:rPr lang="en-US" sz="1800" dirty="0">
                <a:latin typeface="Calibri"/>
                <a:ea typeface="Calibri"/>
                <a:cs typeface="Calibri"/>
                <a:sym typeface="Calibri"/>
              </a:rPr>
              <a:t> y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recibirán</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a:t>
            </a:r>
            <a:r>
              <a:rPr lang="en-US" sz="1800" dirty="0" err="1">
                <a:latin typeface="Calibri"/>
                <a:ea typeface="Calibri"/>
                <a:cs typeface="Calibri"/>
                <a:sym typeface="Calibri"/>
              </a:rPr>
              <a:t>glorificados</a:t>
            </a:r>
            <a:r>
              <a:rPr lang="en-US" sz="1800" dirty="0">
                <a:latin typeface="Calibri"/>
                <a:ea typeface="Calibri"/>
                <a:cs typeface="Calibri"/>
                <a:sym typeface="Calibri"/>
              </a:rPr>
              <a:t>. Los </a:t>
            </a:r>
            <a:r>
              <a:rPr lang="en-US" sz="1800" dirty="0" err="1">
                <a:latin typeface="Calibri"/>
                <a:ea typeface="Calibri"/>
                <a:cs typeface="Calibri"/>
                <a:sym typeface="Calibri"/>
              </a:rPr>
              <a:t>cuerpos</a:t>
            </a:r>
            <a:r>
              <a:rPr lang="en-US" sz="1800" dirty="0">
                <a:latin typeface="Calibri"/>
                <a:ea typeface="Calibri"/>
                <a:cs typeface="Calibri"/>
                <a:sym typeface="Calibri"/>
              </a:rPr>
              <a:t> se </a:t>
            </a:r>
            <a:r>
              <a:rPr lang="en-US" sz="1800" dirty="0" err="1">
                <a:latin typeface="Calibri"/>
                <a:ea typeface="Calibri"/>
                <a:cs typeface="Calibri"/>
                <a:sym typeface="Calibri"/>
              </a:rPr>
              <a:t>reencuentran</a:t>
            </a:r>
            <a:r>
              <a:rPr lang="en-US" sz="1800" dirty="0">
                <a:latin typeface="Calibri"/>
                <a:ea typeface="Calibri"/>
                <a:cs typeface="Calibri"/>
                <a:sym typeface="Calibri"/>
              </a:rPr>
              <a:t> con sus almas, </a:t>
            </a:r>
            <a:r>
              <a:rPr lang="en-US" sz="1800" dirty="0" err="1">
                <a:latin typeface="Calibri"/>
                <a:ea typeface="Calibri"/>
                <a:cs typeface="Calibri"/>
                <a:sym typeface="Calibri"/>
              </a:rPr>
              <a:t>ya</a:t>
            </a:r>
            <a:r>
              <a:rPr lang="en-US" sz="1800" dirty="0">
                <a:latin typeface="Calibri"/>
                <a:ea typeface="Calibri"/>
                <a:cs typeface="Calibri"/>
                <a:sym typeface="Calibri"/>
              </a:rPr>
              <a:t> sea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o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infierno</a:t>
            </a:r>
            <a:r>
              <a:rPr lang="en-US" sz="1800" dirty="0">
                <a:latin typeface="Calibri"/>
                <a:ea typeface="Calibri"/>
                <a:cs typeface="Calibri"/>
                <a:sym typeface="Calibri"/>
              </a:rPr>
              <a:t>. (1 </a:t>
            </a:r>
            <a:r>
              <a:rPr lang="en-US" sz="1800" dirty="0" err="1">
                <a:latin typeface="Calibri"/>
                <a:ea typeface="Calibri"/>
                <a:cs typeface="Calibri"/>
                <a:sym typeface="Calibri"/>
              </a:rPr>
              <a:t>Corintios</a:t>
            </a:r>
            <a:r>
              <a:rPr lang="en-US" sz="1800" dirty="0">
                <a:latin typeface="Calibri"/>
                <a:ea typeface="Calibri"/>
                <a:cs typeface="Calibri"/>
                <a:sym typeface="Calibri"/>
              </a:rPr>
              <a:t> 15:42-44, 51-54; </a:t>
            </a:r>
            <a:r>
              <a:rPr lang="en-US" sz="1800" dirty="0" err="1">
                <a:latin typeface="Calibri"/>
                <a:ea typeface="Calibri"/>
                <a:cs typeface="Calibri"/>
                <a:sym typeface="Calibri"/>
              </a:rPr>
              <a:t>Filipenses</a:t>
            </a:r>
            <a:r>
              <a:rPr lang="en-US" sz="1800" dirty="0">
                <a:latin typeface="Calibri"/>
                <a:ea typeface="Calibri"/>
                <a:cs typeface="Calibri"/>
                <a:sym typeface="Calibri"/>
              </a:rPr>
              <a:t> 3:21)</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Juzgará</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(Mateo 25:31-46)</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Destruirá</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y la tierra con </a:t>
            </a:r>
            <a:r>
              <a:rPr lang="en-US" sz="1800" dirty="0" err="1">
                <a:latin typeface="Calibri"/>
                <a:ea typeface="Calibri"/>
                <a:cs typeface="Calibri"/>
                <a:sym typeface="Calibri"/>
              </a:rPr>
              <a:t>fuego</a:t>
            </a:r>
            <a:r>
              <a:rPr lang="en-US" sz="1800" dirty="0">
                <a:latin typeface="Calibri"/>
                <a:ea typeface="Calibri"/>
                <a:cs typeface="Calibri"/>
                <a:sym typeface="Calibri"/>
              </a:rPr>
              <a:t>, y </a:t>
            </a:r>
            <a:r>
              <a:rPr lang="en-US" sz="1800" dirty="0" err="1">
                <a:latin typeface="Calibri"/>
                <a:ea typeface="Calibri"/>
                <a:cs typeface="Calibri"/>
                <a:sym typeface="Calibri"/>
              </a:rPr>
              <a:t>hará</a:t>
            </a:r>
            <a:r>
              <a:rPr lang="en-US" sz="1800" dirty="0">
                <a:latin typeface="Calibri"/>
                <a:ea typeface="Calibri"/>
                <a:cs typeface="Calibri"/>
                <a:sym typeface="Calibri"/>
              </a:rPr>
              <a:t> un </a:t>
            </a:r>
            <a:r>
              <a:rPr lang="en-US" sz="1800" dirty="0" err="1">
                <a:latin typeface="Calibri"/>
                <a:ea typeface="Calibri"/>
                <a:cs typeface="Calibri"/>
                <a:sym typeface="Calibri"/>
              </a:rPr>
              <a:t>cielo</a:t>
            </a:r>
            <a:r>
              <a:rPr lang="en-US" sz="1800" dirty="0">
                <a:latin typeface="Calibri"/>
                <a:ea typeface="Calibri"/>
                <a:cs typeface="Calibri"/>
                <a:sym typeface="Calibri"/>
              </a:rPr>
              <a:t> nuevo y </a:t>
            </a:r>
            <a:r>
              <a:rPr lang="en-US" sz="1800" dirty="0" err="1">
                <a:latin typeface="Calibri"/>
                <a:ea typeface="Calibri"/>
                <a:cs typeface="Calibri"/>
                <a:sym typeface="Calibri"/>
              </a:rPr>
              <a:t>una</a:t>
            </a:r>
            <a:r>
              <a:rPr lang="en-US" sz="1800" dirty="0">
                <a:latin typeface="Calibri"/>
                <a:ea typeface="Calibri"/>
                <a:cs typeface="Calibri"/>
                <a:sym typeface="Calibri"/>
              </a:rPr>
              <a:t> tierra </a:t>
            </a:r>
            <a:r>
              <a:rPr lang="en-US" sz="1800" dirty="0" err="1">
                <a:latin typeface="Calibri"/>
                <a:ea typeface="Calibri"/>
                <a:cs typeface="Calibri"/>
                <a:sym typeface="Calibri"/>
              </a:rPr>
              <a:t>nueva</a:t>
            </a:r>
            <a:r>
              <a:rPr lang="en-US" sz="1800" dirty="0">
                <a:latin typeface="Calibri"/>
                <a:ea typeface="Calibri"/>
                <a:cs typeface="Calibri"/>
                <a:sym typeface="Calibri"/>
              </a:rPr>
              <a:t> (2 Pedro 3:10-13)</a:t>
            </a:r>
            <a:endParaRPr sz="1800"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recibirán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hogar</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enviados</a:t>
            </a:r>
            <a:r>
              <a:rPr lang="en-US" sz="1800" dirty="0">
                <a:latin typeface="Calibri"/>
                <a:ea typeface="Calibri"/>
                <a:cs typeface="Calibri"/>
                <a:sym typeface="Calibri"/>
              </a:rPr>
              <a:t> al </a:t>
            </a:r>
            <a:r>
              <a:rPr lang="en-US" sz="1800" dirty="0" err="1">
                <a:latin typeface="Calibri"/>
                <a:ea typeface="Calibri"/>
                <a:cs typeface="Calibri"/>
                <a:sym typeface="Calibri"/>
              </a:rPr>
              <a:t>infierno</a:t>
            </a:r>
            <a:r>
              <a:rPr lang="en-US" sz="1800" dirty="0">
                <a:latin typeface="Calibri"/>
                <a:ea typeface="Calibri"/>
                <a:cs typeface="Calibri"/>
                <a:sym typeface="Calibri"/>
              </a:rPr>
              <a:t> (Mateo 25:46)</a:t>
            </a:r>
            <a:endParaRPr sz="1800" dirty="0"/>
          </a:p>
          <a:p>
            <a:pPr marL="457200" marR="0" lvl="0" indent="-228600" algn="l" rtl="0">
              <a:lnSpc>
                <a:spcPct val="100000"/>
              </a:lnSpc>
              <a:spcBef>
                <a:spcPts val="0"/>
              </a:spcBef>
              <a:spcAft>
                <a:spcPts val="0"/>
              </a:spcAft>
              <a:buClr>
                <a:srgbClr val="000000"/>
              </a:buClr>
              <a:buSzPts val="1100"/>
              <a:buFont typeface="Arial"/>
              <a:buNone/>
            </a:pPr>
            <a:endParaRPr sz="1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3: </a:t>
            </a:r>
            <a:r>
              <a:rPr lang="es-ES" sz="1800" b="1" dirty="0">
                <a:effectLst/>
                <a:latin typeface="Calibri" panose="020F0502020204030204" pitchFamily="34" charset="0"/>
                <a:ea typeface="Calibri" panose="020F0502020204030204" pitchFamily="34" charset="0"/>
              </a:rPr>
              <a:t>Comparar la enseñanza bíblica sobre estos temas con enseñanzas falsas comunes en iglesias hoy en día.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17" name="Google Shape;3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1. ¿</a:t>
            </a:r>
            <a:r>
              <a:rPr lang="en-US" sz="1800" b="1" dirty="0" err="1">
                <a:latin typeface="Calibri"/>
                <a:ea typeface="Calibri"/>
                <a:cs typeface="Calibri"/>
                <a:sym typeface="Calibri"/>
              </a:rPr>
              <a:t>Cuántas</a:t>
            </a:r>
            <a:r>
              <a:rPr lang="en-US" sz="1800" b="1" dirty="0">
                <a:latin typeface="Calibri"/>
                <a:ea typeface="Calibri"/>
                <a:cs typeface="Calibri"/>
                <a:sym typeface="Calibri"/>
              </a:rPr>
              <a:t> </a:t>
            </a:r>
            <a:r>
              <a:rPr lang="en-US" sz="1800" b="1" dirty="0" err="1">
                <a:latin typeface="Calibri"/>
                <a:ea typeface="Calibri"/>
                <a:cs typeface="Calibri"/>
                <a:sym typeface="Calibri"/>
              </a:rPr>
              <a:t>venidas</a:t>
            </a:r>
            <a:r>
              <a:rPr lang="en-US" sz="1800" b="1" dirty="0">
                <a:latin typeface="Calibri"/>
                <a:ea typeface="Calibri"/>
                <a:cs typeface="Calibri"/>
                <a:sym typeface="Calibri"/>
              </a:rPr>
              <a:t> de Jesús </a:t>
            </a:r>
            <a:r>
              <a:rPr lang="en-US" sz="1800" b="1" dirty="0" err="1">
                <a:latin typeface="Calibri"/>
                <a:ea typeface="Calibri"/>
                <a:cs typeface="Calibri"/>
                <a:sym typeface="Calibri"/>
              </a:rPr>
              <a:t>esperamos</a:t>
            </a:r>
            <a:r>
              <a:rPr lang="en-US" sz="1800" b="1" dirty="0">
                <a:latin typeface="Calibri"/>
                <a:ea typeface="Calibri"/>
                <a:cs typeface="Calibri"/>
                <a:sym typeface="Calibri"/>
              </a:rPr>
              <a:t>? </a:t>
            </a:r>
            <a:endParaRPr b="1"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Algunas</a:t>
            </a:r>
            <a:r>
              <a:rPr lang="en-US" sz="1800" dirty="0">
                <a:latin typeface="Calibri"/>
                <a:ea typeface="Calibri"/>
                <a:cs typeface="Calibri"/>
                <a:sym typeface="Calibri"/>
              </a:rPr>
              <a:t> </a:t>
            </a:r>
            <a:r>
              <a:rPr lang="en-US" sz="1800" dirty="0" err="1">
                <a:latin typeface="Calibri"/>
                <a:ea typeface="Calibri"/>
                <a:cs typeface="Calibri"/>
                <a:sym typeface="Calibri"/>
              </a:rPr>
              <a:t>iglesias</a:t>
            </a:r>
            <a:r>
              <a:rPr lang="en-US" sz="1800" dirty="0">
                <a:latin typeface="Calibri"/>
                <a:ea typeface="Calibri"/>
                <a:cs typeface="Calibri"/>
                <a:sym typeface="Calibri"/>
              </a:rPr>
              <a:t> </a:t>
            </a:r>
            <a:r>
              <a:rPr lang="en-US" sz="1800" dirty="0" err="1">
                <a:latin typeface="Calibri"/>
                <a:ea typeface="Calibri"/>
                <a:cs typeface="Calibri"/>
                <a:sym typeface="Calibri"/>
              </a:rPr>
              <a:t>protestantes</a:t>
            </a:r>
            <a:r>
              <a:rPr lang="en-US" sz="1800" dirty="0">
                <a:latin typeface="Calibri"/>
                <a:ea typeface="Calibri"/>
                <a:cs typeface="Calibri"/>
                <a:sym typeface="Calibri"/>
              </a:rPr>
              <a:t> </a:t>
            </a:r>
            <a:r>
              <a:rPr lang="en-US" sz="1800" dirty="0" err="1">
                <a:latin typeface="Calibri"/>
                <a:ea typeface="Calibri"/>
                <a:cs typeface="Calibri"/>
                <a:sym typeface="Calibri"/>
              </a:rPr>
              <a:t>enseñan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milenialismo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doctrina</a:t>
            </a:r>
            <a:r>
              <a:rPr lang="en-US" sz="1800" dirty="0">
                <a:latin typeface="Calibri"/>
                <a:ea typeface="Calibri"/>
                <a:cs typeface="Calibri"/>
                <a:sym typeface="Calibri"/>
              </a:rPr>
              <a:t> que </a:t>
            </a:r>
            <a:r>
              <a:rPr lang="en-US" sz="1800" dirty="0" err="1">
                <a:latin typeface="Calibri"/>
                <a:ea typeface="Calibri"/>
                <a:cs typeface="Calibri"/>
                <a:sym typeface="Calibri"/>
              </a:rPr>
              <a:t>habla</a:t>
            </a:r>
            <a:r>
              <a:rPr lang="en-US" sz="1800" dirty="0">
                <a:latin typeface="Calibri"/>
                <a:ea typeface="Calibri"/>
                <a:cs typeface="Calibri"/>
                <a:sym typeface="Calibri"/>
              </a:rPr>
              <a:t> de </a:t>
            </a:r>
            <a:r>
              <a:rPr lang="en-US" sz="1800" dirty="0" err="1">
                <a:latin typeface="Calibri"/>
                <a:ea typeface="Calibri"/>
                <a:cs typeface="Calibri"/>
                <a:sym typeface="Calibri"/>
              </a:rPr>
              <a:t>varias</a:t>
            </a:r>
            <a:r>
              <a:rPr lang="en-US" sz="1800" dirty="0">
                <a:latin typeface="Calibri"/>
                <a:ea typeface="Calibri"/>
                <a:cs typeface="Calibri"/>
                <a:sym typeface="Calibri"/>
              </a:rPr>
              <a:t> </a:t>
            </a:r>
            <a:r>
              <a:rPr lang="en-US" sz="1800" dirty="0" err="1">
                <a:latin typeface="Calibri"/>
                <a:ea typeface="Calibri"/>
                <a:cs typeface="Calibri"/>
                <a:sym typeface="Calibri"/>
              </a:rPr>
              <a:t>venidas</a:t>
            </a:r>
            <a:r>
              <a:rPr lang="en-US" sz="1800" dirty="0">
                <a:latin typeface="Calibri"/>
                <a:ea typeface="Calibri"/>
                <a:cs typeface="Calibri"/>
                <a:sym typeface="Calibri"/>
              </a:rPr>
              <a:t> </a:t>
            </a:r>
            <a:r>
              <a:rPr lang="en-US" sz="1800" dirty="0" err="1">
                <a:latin typeface="Calibri"/>
                <a:ea typeface="Calibri"/>
                <a:cs typeface="Calibri"/>
                <a:sym typeface="Calibri"/>
              </a:rPr>
              <a:t>futuras</a:t>
            </a:r>
            <a:r>
              <a:rPr lang="en-US" sz="1800" dirty="0">
                <a:latin typeface="Calibri"/>
                <a:ea typeface="Calibri"/>
                <a:cs typeface="Calibri"/>
                <a:sym typeface="Calibri"/>
              </a:rPr>
              <a:t> de Jesús (Hay </a:t>
            </a:r>
            <a:r>
              <a:rPr lang="en-US" sz="1800" dirty="0" err="1">
                <a:latin typeface="Calibri"/>
                <a:ea typeface="Calibri"/>
                <a:cs typeface="Calibri"/>
                <a:sym typeface="Calibri"/>
              </a:rPr>
              <a:t>muchas</a:t>
            </a:r>
            <a:r>
              <a:rPr lang="en-US" sz="1800" dirty="0">
                <a:latin typeface="Calibri"/>
                <a:ea typeface="Calibri"/>
                <a:cs typeface="Calibri"/>
                <a:sym typeface="Calibri"/>
              </a:rPr>
              <a:t> </a:t>
            </a:r>
            <a:r>
              <a:rPr lang="en-US" sz="1800" dirty="0" err="1">
                <a:latin typeface="Calibri"/>
                <a:ea typeface="Calibri"/>
                <a:cs typeface="Calibri"/>
                <a:sym typeface="Calibri"/>
              </a:rPr>
              <a:t>variedades</a:t>
            </a:r>
            <a:r>
              <a:rPr lang="en-US" sz="1800" dirty="0">
                <a:latin typeface="Calibri"/>
                <a:ea typeface="Calibri"/>
                <a:cs typeface="Calibri"/>
                <a:sym typeface="Calibri"/>
              </a:rPr>
              <a:t> del </a:t>
            </a:r>
            <a:r>
              <a:rPr lang="en-US" sz="1800" dirty="0" err="1">
                <a:latin typeface="Calibri"/>
                <a:ea typeface="Calibri"/>
                <a:cs typeface="Calibri"/>
                <a:sym typeface="Calibri"/>
              </a:rPr>
              <a:t>milenialismo</a:t>
            </a:r>
            <a:r>
              <a:rPr lang="en-US" sz="1800" dirty="0">
                <a:latin typeface="Calibri"/>
                <a:ea typeface="Calibri"/>
                <a:cs typeface="Calibri"/>
                <a:sym typeface="Calibri"/>
              </a:rPr>
              <a:t>): un </a:t>
            </a:r>
            <a:r>
              <a:rPr lang="en-US" sz="1800" dirty="0" err="1">
                <a:latin typeface="Calibri"/>
                <a:ea typeface="Calibri"/>
                <a:cs typeface="Calibri"/>
                <a:sym typeface="Calibri"/>
              </a:rPr>
              <a:t>rapto</a:t>
            </a:r>
            <a:r>
              <a:rPr lang="en-US" sz="1800" dirty="0">
                <a:latin typeface="Calibri"/>
                <a:ea typeface="Calibri"/>
                <a:cs typeface="Calibri"/>
                <a:sym typeface="Calibri"/>
              </a:rPr>
              <a:t> invisible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gran </a:t>
            </a:r>
            <a:r>
              <a:rPr lang="en-US" sz="1800" dirty="0" err="1">
                <a:latin typeface="Calibri"/>
                <a:ea typeface="Calibri"/>
                <a:cs typeface="Calibri"/>
                <a:sym typeface="Calibri"/>
              </a:rPr>
              <a:t>tribulación</a:t>
            </a:r>
            <a:r>
              <a:rPr lang="en-US" sz="1800" dirty="0">
                <a:latin typeface="Calibri"/>
                <a:ea typeface="Calibri"/>
                <a:cs typeface="Calibri"/>
                <a:sym typeface="Calibri"/>
              </a:rPr>
              <a:t>, luego un </a:t>
            </a:r>
            <a:r>
              <a:rPr lang="en-US" sz="1800" dirty="0" err="1">
                <a:latin typeface="Calibri"/>
                <a:ea typeface="Calibri"/>
                <a:cs typeface="Calibri"/>
                <a:sym typeface="Calibri"/>
              </a:rPr>
              <a:t>reino</a:t>
            </a:r>
            <a:r>
              <a:rPr lang="en-US" sz="1800" dirty="0">
                <a:latin typeface="Calibri"/>
                <a:ea typeface="Calibri"/>
                <a:cs typeface="Calibri"/>
                <a:sym typeface="Calibri"/>
              </a:rPr>
              <a:t> </a:t>
            </a:r>
            <a:r>
              <a:rPr lang="en-US" sz="1800" dirty="0" err="1">
                <a:latin typeface="Calibri"/>
                <a:ea typeface="Calibri"/>
                <a:cs typeface="Calibri"/>
                <a:sym typeface="Calibri"/>
              </a:rPr>
              <a:t>terrenal</a:t>
            </a:r>
            <a:r>
              <a:rPr lang="en-US" sz="1800" dirty="0">
                <a:latin typeface="Calibri"/>
                <a:ea typeface="Calibri"/>
                <a:cs typeface="Calibri"/>
                <a:sym typeface="Calibri"/>
              </a:rPr>
              <a:t> de mil </a:t>
            </a:r>
            <a:r>
              <a:rPr lang="en-US" sz="1800" dirty="0" err="1">
                <a:latin typeface="Calibri"/>
                <a:ea typeface="Calibri"/>
                <a:cs typeface="Calibri"/>
                <a:sym typeface="Calibri"/>
              </a:rPr>
              <a:t>años</a:t>
            </a:r>
            <a:r>
              <a:rPr lang="en-US" sz="1800" dirty="0">
                <a:latin typeface="Calibri"/>
                <a:ea typeface="Calibri"/>
                <a:cs typeface="Calibri"/>
                <a:sym typeface="Calibri"/>
              </a:rPr>
              <a:t> antes del </a:t>
            </a:r>
            <a:r>
              <a:rPr lang="en-US" sz="1800" dirty="0" err="1">
                <a:latin typeface="Calibri"/>
                <a:ea typeface="Calibri"/>
                <a:cs typeface="Calibri"/>
                <a:sym typeface="Calibri"/>
              </a:rPr>
              <a:t>juicio</a:t>
            </a:r>
            <a:r>
              <a:rPr lang="en-US" sz="1800" dirty="0">
                <a:latin typeface="Calibri"/>
                <a:ea typeface="Calibri"/>
                <a:cs typeface="Calibri"/>
                <a:sym typeface="Calibri"/>
              </a:rPr>
              <a:t> final. </a:t>
            </a:r>
            <a:r>
              <a:rPr lang="en-US" sz="1800" dirty="0" err="1">
                <a:latin typeface="Calibri"/>
                <a:ea typeface="Calibri"/>
                <a:cs typeface="Calibri"/>
                <a:sym typeface="Calibri"/>
              </a:rPr>
              <a:t>Estas</a:t>
            </a:r>
            <a:r>
              <a:rPr lang="en-US" sz="1800" dirty="0">
                <a:latin typeface="Calibri"/>
                <a:ea typeface="Calibri"/>
                <a:cs typeface="Calibri"/>
                <a:sym typeface="Calibri"/>
              </a:rPr>
              <a:t> ideas </a:t>
            </a:r>
            <a:r>
              <a:rPr lang="en-US" sz="1800" dirty="0" err="1">
                <a:latin typeface="Calibri"/>
                <a:ea typeface="Calibri"/>
                <a:cs typeface="Calibri"/>
                <a:sym typeface="Calibri"/>
              </a:rPr>
              <a:t>implican</a:t>
            </a:r>
            <a:r>
              <a:rPr lang="en-US" sz="1800" dirty="0">
                <a:latin typeface="Calibri"/>
                <a:ea typeface="Calibri"/>
                <a:cs typeface="Calibri"/>
                <a:sym typeface="Calibri"/>
              </a:rPr>
              <a:t> </a:t>
            </a:r>
            <a:r>
              <a:rPr lang="en-US" sz="1800" dirty="0" err="1">
                <a:latin typeface="Calibri"/>
                <a:ea typeface="Calibri"/>
                <a:cs typeface="Calibri"/>
                <a:sym typeface="Calibri"/>
              </a:rPr>
              <a:t>múltiples</a:t>
            </a:r>
            <a:r>
              <a:rPr lang="en-US" sz="1800" dirty="0">
                <a:latin typeface="Calibri"/>
                <a:ea typeface="Calibri"/>
                <a:cs typeface="Calibri"/>
                <a:sym typeface="Calibri"/>
              </a:rPr>
              <a:t> </a:t>
            </a:r>
            <a:r>
              <a:rPr lang="en-US" sz="1800" dirty="0" err="1">
                <a:latin typeface="Calibri"/>
                <a:ea typeface="Calibri"/>
                <a:cs typeface="Calibri"/>
                <a:sym typeface="Calibri"/>
              </a:rPr>
              <a:t>venidas</a:t>
            </a:r>
            <a:r>
              <a:rPr lang="en-US" sz="1800" dirty="0">
                <a:latin typeface="Calibri"/>
                <a:ea typeface="Calibri"/>
                <a:cs typeface="Calibri"/>
                <a:sym typeface="Calibri"/>
              </a:rPr>
              <a:t> de Cristo. </a:t>
            </a:r>
            <a:endParaRPr sz="1800" dirty="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58" name="Google Shape;258;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Sin embargo, la Biblia siempre habla de una sola segunda venida, en singular, no múltiples (Mateo 24:3,27,37,39; 1 Tes 4:13, 5:23; 2 Tes 2:1; 2 Timoteo 4:8; Santiago 5:7-8; 2 Pedro 3:4, 12)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primera venida: Jesús vino para salvar al mundo en su etapa de humillación. (Mateo 20:28; 1 Juan 2:2)</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La segunda venida: Jesús vendrá de nuevo con poder y gloria para juzgar el mundo en su etapa de exaltación. (Mateo 16:27; Juan 6:40)</a:t>
            </a:r>
            <a:endParaRPr sz="1800">
              <a:latin typeface="Calibri"/>
              <a:ea typeface="Calibri"/>
              <a:cs typeface="Calibri"/>
              <a:sym typeface="Calibri"/>
            </a:endParaRPr>
          </a:p>
          <a:p>
            <a:pPr marL="228600" lvl="0" indent="0" algn="l" rtl="0">
              <a:lnSpc>
                <a:spcPct val="100000"/>
              </a:lnSpc>
              <a:spcBef>
                <a:spcPts val="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latin typeface="Calibri"/>
                <a:ea typeface="Calibri"/>
                <a:cs typeface="Calibri"/>
                <a:sym typeface="Calibri"/>
              </a:rPr>
              <a:t>2. </a:t>
            </a:r>
            <a:r>
              <a:rPr lang="en-US" sz="1800" b="1" dirty="0" err="1">
                <a:latin typeface="Calibri"/>
                <a:ea typeface="Calibri"/>
                <a:cs typeface="Calibri"/>
                <a:sym typeface="Calibri"/>
              </a:rPr>
              <a:t>Introducción</a:t>
            </a:r>
            <a:r>
              <a:rPr lang="en-US" sz="1800" b="1" dirty="0">
                <a:latin typeface="Calibri"/>
                <a:ea typeface="Calibri"/>
                <a:cs typeface="Calibri"/>
                <a:sym typeface="Calibri"/>
              </a:rPr>
              <a:t> breve a la </a:t>
            </a:r>
            <a:r>
              <a:rPr lang="en-US" sz="1800" b="1" dirty="0" err="1">
                <a:latin typeface="Calibri"/>
                <a:ea typeface="Calibri"/>
                <a:cs typeface="Calibri"/>
                <a:sym typeface="Calibri"/>
              </a:rPr>
              <a:t>lección</a:t>
            </a:r>
            <a:br>
              <a:rPr lang="en-US" sz="1800" dirty="0">
                <a:latin typeface="Calibri"/>
                <a:ea typeface="Calibri"/>
                <a:cs typeface="Calibri"/>
                <a:sym typeface="Calibri"/>
              </a:rPr>
            </a:br>
            <a:endParaRPr sz="1800" dirty="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dirty="0">
                <a:latin typeface="Calibri"/>
                <a:ea typeface="Calibri"/>
                <a:cs typeface="Calibri"/>
                <a:sym typeface="Calibri"/>
              </a:rPr>
              <a:t>Hoy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enfocamos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estudio</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a:t>
            </a:r>
            <a:r>
              <a:rPr lang="en-US" sz="1800" dirty="0" err="1">
                <a:latin typeface="Calibri"/>
                <a:ea typeface="Calibri"/>
                <a:cs typeface="Calibri"/>
                <a:sym typeface="Calibri"/>
              </a:rPr>
              <a:t>tiempos</a:t>
            </a:r>
            <a:r>
              <a:rPr lang="en-US" sz="1800" dirty="0">
                <a:latin typeface="Calibri"/>
                <a:ea typeface="Calibri"/>
                <a:cs typeface="Calibri"/>
                <a:sym typeface="Calibri"/>
              </a:rPr>
              <a:t>. Que </a:t>
            </a:r>
            <a:r>
              <a:rPr lang="en-US" sz="1800" dirty="0" err="1">
                <a:latin typeface="Calibri"/>
                <a:ea typeface="Calibri"/>
                <a:cs typeface="Calibri"/>
                <a:sym typeface="Calibri"/>
              </a:rPr>
              <a:t>el</a:t>
            </a:r>
            <a:r>
              <a:rPr lang="en-US" sz="1800" dirty="0">
                <a:latin typeface="Calibri"/>
                <a:ea typeface="Calibri"/>
                <a:cs typeface="Calibri"/>
                <a:sym typeface="Calibri"/>
              </a:rPr>
              <a:t> Espíritu Santo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ilumine</a:t>
            </a:r>
            <a:r>
              <a:rPr lang="en-US" sz="1800" dirty="0">
                <a:latin typeface="Calibri"/>
                <a:ea typeface="Calibri"/>
                <a:cs typeface="Calibri"/>
                <a:sym typeface="Calibri"/>
              </a:rPr>
              <a:t> y </a:t>
            </a:r>
            <a:r>
              <a:rPr lang="en-US" sz="1800" dirty="0" err="1">
                <a:latin typeface="Calibri"/>
                <a:ea typeface="Calibri"/>
                <a:cs typeface="Calibri"/>
                <a:sym typeface="Calibri"/>
              </a:rPr>
              <a:t>fortalezca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fe</a:t>
            </a:r>
            <a:r>
              <a:rPr lang="en-US" sz="1800" dirty="0">
                <a:latin typeface="Calibri"/>
                <a:ea typeface="Calibri"/>
                <a:cs typeface="Calibri"/>
                <a:sym typeface="Calibri"/>
              </a:rPr>
              <a:t> a </a:t>
            </a:r>
            <a:r>
              <a:rPr lang="en-US" sz="1800" dirty="0" err="1">
                <a:latin typeface="Calibri"/>
                <a:ea typeface="Calibri"/>
                <a:cs typeface="Calibri"/>
                <a:sym typeface="Calibri"/>
              </a:rPr>
              <a:t>través</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Palabra que hoy </a:t>
            </a:r>
            <a:r>
              <a:rPr lang="en-US" sz="1800" dirty="0" err="1">
                <a:latin typeface="Calibri"/>
                <a:ea typeface="Calibri"/>
                <a:cs typeface="Calibri"/>
                <a:sym typeface="Calibri"/>
              </a:rPr>
              <a:t>vamos</a:t>
            </a:r>
            <a:r>
              <a:rPr lang="en-US" sz="1800" dirty="0">
                <a:latin typeface="Calibri"/>
                <a:ea typeface="Calibri"/>
                <a:cs typeface="Calibri"/>
                <a:sym typeface="Calibri"/>
              </a:rPr>
              <a:t> a </a:t>
            </a:r>
            <a:r>
              <a:rPr lang="en-US" sz="1800" dirty="0" err="1">
                <a:latin typeface="Calibri"/>
                <a:ea typeface="Calibri"/>
                <a:cs typeface="Calibri"/>
                <a:sym typeface="Calibri"/>
              </a:rPr>
              <a:t>estudiar</a:t>
            </a:r>
            <a:r>
              <a:rPr lang="en-US" sz="1800" dirty="0">
                <a:latin typeface="Calibri"/>
                <a:ea typeface="Calibri"/>
                <a:cs typeface="Calibri"/>
                <a:sym typeface="Calibri"/>
              </a:rPr>
              <a:t>. </a:t>
            </a:r>
            <a:endParaRPr sz="1800" dirty="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b="1" dirty="0">
                <a:solidFill>
                  <a:srgbClr val="000000"/>
                </a:solidFill>
                <a:effectLst/>
                <a:latin typeface="Calibri" panose="020F0502020204030204" pitchFamily="34" charset="0"/>
                <a:ea typeface="Calibri" panose="020F0502020204030204" pitchFamily="34" charset="0"/>
              </a:rPr>
              <a:t>2. El </a:t>
            </a:r>
            <a:r>
              <a:rPr lang="es-ES" sz="1100" b="1" dirty="0" err="1">
                <a:solidFill>
                  <a:srgbClr val="000000"/>
                </a:solidFill>
                <a:effectLst/>
                <a:latin typeface="Calibri" panose="020F0502020204030204" pitchFamily="34" charset="0"/>
                <a:ea typeface="Calibri" panose="020F0502020204030204" pitchFamily="34" charset="0"/>
              </a:rPr>
              <a:t>milenialismo</a:t>
            </a:r>
            <a:r>
              <a:rPr lang="es-ES" sz="1100" b="1" dirty="0">
                <a:solidFill>
                  <a:srgbClr val="000000"/>
                </a:solidFill>
                <a:effectLst/>
                <a:latin typeface="Calibri" panose="020F0502020204030204" pitchFamily="34" charset="0"/>
                <a:ea typeface="Calibri" panose="020F0502020204030204" pitchFamily="34" charset="0"/>
              </a:rPr>
              <a:t> y la enseñanza falsa del reino de mil años.</a:t>
            </a:r>
          </a:p>
          <a:p>
            <a:pPr marL="0" marR="0">
              <a:buNone/>
            </a:pPr>
            <a:endParaRPr lang="es-ES" sz="1100" b="1" dirty="0">
              <a:solidFill>
                <a:srgbClr val="000000"/>
              </a:solidFill>
              <a:effectLst/>
              <a:latin typeface="Calibri" panose="020F0502020204030204" pitchFamily="34" charset="0"/>
              <a:ea typeface="Times New Roman" panose="02020603050405020304" pitchFamily="18" charset="0"/>
            </a:endParaRPr>
          </a:p>
          <a:p>
            <a:pPr marL="0" marR="0" indent="0">
              <a:buFontTx/>
              <a:buNone/>
            </a:pPr>
            <a:r>
              <a:rPr lang="es-ES" sz="1100" b="1" dirty="0">
                <a:effectLst/>
                <a:latin typeface="Calibri" panose="020F0502020204030204" pitchFamily="34" charset="0"/>
                <a:ea typeface="Times New Roman" panose="02020603050405020304" pitchFamily="18" charset="0"/>
              </a:rPr>
              <a:t>¿Qué enseña el </a:t>
            </a:r>
            <a:r>
              <a:rPr lang="es-ES" sz="1100" b="1" dirty="0" err="1">
                <a:effectLst/>
                <a:latin typeface="Calibri" panose="020F0502020204030204" pitchFamily="34" charset="0"/>
                <a:ea typeface="Times New Roman" panose="02020603050405020304" pitchFamily="18" charset="0"/>
              </a:rPr>
              <a:t>milenalismo</a:t>
            </a:r>
            <a:r>
              <a:rPr lang="es-ES" sz="1100" b="1" dirty="0">
                <a:effectLst/>
                <a:latin typeface="Calibri" panose="020F0502020204030204" pitchFamily="34" charset="0"/>
                <a:ea typeface="Times New Roman" panose="02020603050405020304" pitchFamily="18" charset="0"/>
              </a:rPr>
              <a:t>?</a:t>
            </a:r>
          </a:p>
          <a:p>
            <a:pPr marL="171450" marR="0" indent="-171450"/>
            <a:r>
              <a:rPr lang="es-ES" sz="1100" dirty="0">
                <a:effectLst/>
                <a:latin typeface="Calibri" panose="020F0502020204030204" pitchFamily="34" charset="0"/>
                <a:ea typeface="Times New Roman" panose="02020603050405020304" pitchFamily="18" charset="0"/>
              </a:rPr>
              <a:t>El </a:t>
            </a:r>
            <a:r>
              <a:rPr lang="es-ES" sz="1100" dirty="0" err="1">
                <a:effectLst/>
                <a:latin typeface="Calibri" panose="020F0502020204030204" pitchFamily="34" charset="0"/>
                <a:ea typeface="Times New Roman" panose="02020603050405020304" pitchFamily="18" charset="0"/>
              </a:rPr>
              <a:t>milenialismo</a:t>
            </a:r>
            <a:r>
              <a:rPr lang="es-ES" sz="1100" dirty="0">
                <a:effectLst/>
                <a:latin typeface="Calibri" panose="020F0502020204030204" pitchFamily="34" charset="0"/>
                <a:ea typeface="Times New Roman" panose="02020603050405020304" pitchFamily="18" charset="0"/>
              </a:rPr>
              <a:t> enseña que Cristo regresará para establecer un </a:t>
            </a:r>
            <a:r>
              <a:rPr lang="es-ES" sz="1100" b="0" dirty="0">
                <a:effectLst/>
                <a:latin typeface="Calibri" panose="020F0502020204030204" pitchFamily="34" charset="0"/>
                <a:ea typeface="Times New Roman" panose="02020603050405020304" pitchFamily="18" charset="0"/>
              </a:rPr>
              <a:t>reino terrenal literal de mil años</a:t>
            </a:r>
            <a:r>
              <a:rPr lang="es-ES" sz="1100" dirty="0">
                <a:effectLst/>
                <a:latin typeface="Calibri" panose="020F0502020204030204" pitchFamily="34" charset="0"/>
                <a:ea typeface="Times New Roman" panose="02020603050405020304" pitchFamily="18" charset="0"/>
              </a:rPr>
              <a:t>, un tiempo de paz y prosperidad en la tierra, durante el cual Jesús reinará visiblemente con creyentes resucitados.</a:t>
            </a:r>
            <a:endParaRPr lang="en-US" sz="1200" dirty="0">
              <a:effectLst/>
              <a:latin typeface="Times New Roman" panose="02020603050405020304" pitchFamily="18" charset="0"/>
              <a:ea typeface="Times New Roman" panose="02020603050405020304" pitchFamily="18" charset="0"/>
            </a:endParaRPr>
          </a:p>
          <a:p>
            <a:pPr marL="171450" marR="0" indent="-171450"/>
            <a:r>
              <a:rPr lang="es-ES" sz="1100" dirty="0">
                <a:effectLst/>
                <a:latin typeface="Calibri" panose="020F0502020204030204" pitchFamily="34" charset="0"/>
                <a:ea typeface="Times New Roman" panose="02020603050405020304" pitchFamily="18" charset="0"/>
              </a:rPr>
              <a:t>Esta enseñanza se basa en una </a:t>
            </a:r>
            <a:r>
              <a:rPr lang="es-ES" sz="1100" b="0" dirty="0">
                <a:effectLst/>
                <a:latin typeface="Calibri" panose="020F0502020204030204" pitchFamily="34" charset="0"/>
                <a:ea typeface="Times New Roman" panose="02020603050405020304" pitchFamily="18" charset="0"/>
              </a:rPr>
              <a:t>mala interpretación de Apocalipsis 20</a:t>
            </a:r>
            <a:r>
              <a:rPr lang="es-ES" sz="1100" dirty="0">
                <a:effectLst/>
                <a:latin typeface="Calibri" panose="020F0502020204030204" pitchFamily="34" charset="0"/>
                <a:ea typeface="Times New Roman" panose="02020603050405020304" pitchFamily="18" charset="0"/>
              </a:rPr>
              <a:t>, tomando de manera literal un pasaje que pertenece a un libro altamente simbólico.</a:t>
            </a:r>
          </a:p>
          <a:p>
            <a:pPr marL="171450" marR="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¿Por qué esta enseñanza no es bíblica?</a:t>
            </a: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Jesús dijo claramente: </a:t>
            </a:r>
            <a:r>
              <a:rPr lang="es-ES" sz="1100" b="0" dirty="0">
                <a:effectLst/>
                <a:latin typeface="Calibri" panose="020F0502020204030204" pitchFamily="34" charset="0"/>
                <a:ea typeface="Times New Roman" panose="02020603050405020304" pitchFamily="18" charset="0"/>
              </a:rPr>
              <a:t>“Mi reino no es de este mundo”</a:t>
            </a:r>
            <a:r>
              <a:rPr lang="es-ES" sz="1100" dirty="0">
                <a:effectLst/>
                <a:latin typeface="Calibri" panose="020F0502020204030204" pitchFamily="34" charset="0"/>
                <a:ea typeface="Times New Roman" panose="02020603050405020304" pitchFamily="18" charset="0"/>
              </a:rPr>
              <a:t> (Juan 18:36).</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La Biblia también enseña que, en los últimos tiempos, </a:t>
            </a:r>
            <a:r>
              <a:rPr lang="es-ES" sz="1100" b="0" dirty="0">
                <a:effectLst/>
                <a:latin typeface="Calibri" panose="020F0502020204030204" pitchFamily="34" charset="0"/>
                <a:ea typeface="Times New Roman" panose="02020603050405020304" pitchFamily="18" charset="0"/>
              </a:rPr>
              <a:t>no habrá un período de paz terrenal universal</a:t>
            </a:r>
            <a:r>
              <a:rPr lang="es-ES" sz="1100" dirty="0">
                <a:effectLst/>
                <a:latin typeface="Calibri" panose="020F0502020204030204" pitchFamily="34" charset="0"/>
                <a:ea typeface="Times New Roman" panose="02020603050405020304" pitchFamily="18" charset="0"/>
              </a:rPr>
              <a:t>, sino guerras, sufrimiento y tribulación (Mateo 24:6–7; Juan 16:33).</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Incluso </a:t>
            </a:r>
            <a:r>
              <a:rPr lang="es-ES" sz="1100" b="0" dirty="0">
                <a:effectLst/>
                <a:latin typeface="Calibri" panose="020F0502020204030204" pitchFamily="34" charset="0"/>
                <a:ea typeface="Times New Roman" panose="02020603050405020304" pitchFamily="18" charset="0"/>
              </a:rPr>
              <a:t>Apocalipsis 20 no enseña que Jesús reinará en la tierra por mil años; más bien, describe a las almas de los creyentes decapitados reinado con Cristo en el cielo por mil años. Ese número – como la mayoría de los números en Apocalipsis – es simbólico. Representa toda la era del Nuevo Testamento; durante todo ese tiempo, los creyentes que han muerto reinan con Cristo en el cielo mientras esperan el día del juicio. </a:t>
            </a:r>
          </a:p>
          <a:p>
            <a:pPr marL="171450" marR="0" lvl="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1" dirty="0">
                <a:effectLst/>
                <a:latin typeface="Calibri" panose="020F0502020204030204" pitchFamily="34" charset="0"/>
                <a:ea typeface="Times New Roman" panose="02020603050405020304" pitchFamily="18" charset="0"/>
              </a:rPr>
              <a:t>Recursos adicionales</a:t>
            </a:r>
            <a:endParaRPr lang="en-US" sz="1200" b="1"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Este tema puede generar muchas preguntas. Si desea profundizar más en Apocalipsis o en la enseñanza bíblica sobre el fin de los tiempos, </a:t>
            </a:r>
            <a:r>
              <a:rPr lang="es-ES" sz="1100" b="0" dirty="0">
                <a:effectLst/>
                <a:latin typeface="Calibri" panose="020F0502020204030204" pitchFamily="34" charset="0"/>
                <a:ea typeface="Times New Roman" panose="02020603050405020304" pitchFamily="18" charset="0"/>
              </a:rPr>
              <a:t>hay recursos adicionales disponibles</a:t>
            </a:r>
            <a:r>
              <a:rPr lang="es-ES" sz="1100" dirty="0">
                <a:effectLst/>
                <a:latin typeface="Calibri" panose="020F0502020204030204" pitchFamily="34" charset="0"/>
                <a:ea typeface="Times New Roman" panose="02020603050405020304" pitchFamily="18" charset="0"/>
              </a:rPr>
              <a:t>. </a:t>
            </a:r>
            <a:r>
              <a:rPr lang="es-ES" sz="1100" i="1" dirty="0">
                <a:solidFill>
                  <a:srgbClr val="00B050"/>
                </a:solidFill>
                <a:effectLst/>
                <a:latin typeface="Calibri" panose="020F0502020204030204" pitchFamily="34" charset="0"/>
                <a:ea typeface="Times New Roman" panose="02020603050405020304" pitchFamily="18" charset="0"/>
              </a:rPr>
              <a:t>(El profesor puede mencionar algunos de los recursos que están en el parte “Materiales extras” de esta lección)</a:t>
            </a:r>
            <a:r>
              <a:rPr lang="es-ES" sz="1100" dirty="0">
                <a:solidFill>
                  <a:srgbClr val="00B05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1000"/>
              </a:spcAft>
              <a:buClr>
                <a:schemeClr val="dk1"/>
              </a:buClr>
              <a:buSzPts val="1100"/>
              <a:buFont typeface="Arial"/>
              <a:buNone/>
            </a:pPr>
            <a:endParaRPr sz="1800" b="1" dirty="0">
              <a:solidFill>
                <a:schemeClr val="dk1"/>
              </a:solidFill>
              <a:latin typeface="Calibri"/>
              <a:ea typeface="Calibri"/>
              <a:cs typeface="Calibri"/>
              <a:sym typeface="Calibri"/>
            </a:endParaRPr>
          </a:p>
        </p:txBody>
      </p:sp>
      <p:sp>
        <p:nvSpPr>
          <p:cNvPr id="273" name="Google Shape;2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C5996D69-0736-7ED6-9EA7-B55792E117BE}"/>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9E73F7B6-1A82-FA88-EC9A-9B9D8B8E24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solidFill>
                  <a:srgbClr val="000000"/>
                </a:solidFill>
                <a:effectLst/>
                <a:latin typeface="Calibri" panose="020F0502020204030204" pitchFamily="34" charset="0"/>
                <a:ea typeface="Calibri" panose="020F0502020204030204" pitchFamily="34" charset="0"/>
              </a:rPr>
              <a:t>3. El arrebatamiento</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Muchos creyentes creen que, antes </a:t>
            </a:r>
            <a:r>
              <a:rPr lang="es-ES" sz="1800" dirty="0">
                <a:effectLst/>
                <a:latin typeface="Calibri" panose="020F0502020204030204" pitchFamily="34" charset="0"/>
                <a:ea typeface="Calibri" panose="020F0502020204030204" pitchFamily="34" charset="0"/>
                <a:cs typeface="Noto Sans Symbols" panose="020F0502020204030204" pitchFamily="34" charset="0"/>
              </a:rPr>
              <a:t>del juicio</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final, los creyentes desaparecerán repentinamente y serán llevados al cielo en un “rapto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secreto".</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Esta idea surge de una interpretación que algunas hacen de 1 Tesalonicenses 4:16-17 y Mateo 24:40-41</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228600" lvl="0" indent="0" algn="l" rtl="0">
              <a:lnSpc>
                <a:spcPct val="100000"/>
              </a:lnSpc>
              <a:spcBef>
                <a:spcPts val="0"/>
              </a:spcBef>
              <a:spcAft>
                <a:spcPts val="1000"/>
              </a:spcAft>
              <a:buClr>
                <a:schemeClr val="dk1"/>
              </a:buClr>
              <a:buSzPts val="1100"/>
              <a:buFont typeface="Arial"/>
              <a:buNone/>
            </a:pPr>
            <a:endParaRPr sz="1800" b="1" dirty="0">
              <a:solidFill>
                <a:schemeClr val="dk1"/>
              </a:solidFill>
              <a:latin typeface="Calibri"/>
              <a:ea typeface="Calibri"/>
              <a:cs typeface="Calibri"/>
              <a:sym typeface="Calibri"/>
            </a:endParaRPr>
          </a:p>
        </p:txBody>
      </p:sp>
      <p:sp>
        <p:nvSpPr>
          <p:cNvPr id="273" name="Google Shape;273;p18:notes">
            <a:extLst>
              <a:ext uri="{FF2B5EF4-FFF2-40B4-BE49-F238E27FC236}">
                <a16:creationId xmlns:a16="http://schemas.microsoft.com/office/drawing/2014/main" id="{D17A8C3F-9C4D-E257-0375-FA2211C1C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089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e76800ee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Clr>
                <a:srgbClr val="000000"/>
              </a:buClr>
              <a:buSzPts val="1100"/>
              <a:buFont typeface="Arial"/>
              <a:buNone/>
            </a:pPr>
            <a:r>
              <a:rPr lang="en-US" sz="1800" i="0">
                <a:latin typeface="Calibri"/>
                <a:ea typeface="Calibri"/>
                <a:cs typeface="Calibri"/>
                <a:sym typeface="Calibri"/>
              </a:rPr>
              <a:t>1 Tesalonicenses 4:13-17 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1800">
                <a:latin typeface="Calibri"/>
                <a:ea typeface="Calibri"/>
                <a:cs typeface="Calibri"/>
                <a:sym typeface="Calibri"/>
              </a:rPr>
              <a:t>É</a:t>
            </a:r>
            <a:r>
              <a:rPr lang="en-US" sz="1800" i="0">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solidFill>
                <a:schemeClr val="dk1"/>
              </a:solidFill>
              <a:latin typeface="Calibri"/>
              <a:ea typeface="Calibri"/>
              <a:cs typeface="Calibri"/>
              <a:sym typeface="Calibri"/>
            </a:endParaRPr>
          </a:p>
        </p:txBody>
      </p:sp>
      <p:sp>
        <p:nvSpPr>
          <p:cNvPr id="288" name="Google Shape;288;g2ee76800ee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i="0" dirty="0">
                <a:latin typeface="Calibri"/>
                <a:ea typeface="Calibri"/>
                <a:cs typeface="Calibri"/>
                <a:sym typeface="Calibri"/>
              </a:rPr>
              <a:t>con </a:t>
            </a:r>
            <a:r>
              <a:rPr lang="en-US" sz="1800" i="0" dirty="0" err="1">
                <a:latin typeface="Calibri"/>
                <a:ea typeface="Calibri"/>
                <a:cs typeface="Calibri"/>
                <a:sym typeface="Calibri"/>
              </a:rPr>
              <a:t>voz</a:t>
            </a:r>
            <a:r>
              <a:rPr lang="en-US" sz="1800" i="0" dirty="0">
                <a:latin typeface="Calibri"/>
                <a:ea typeface="Calibri"/>
                <a:cs typeface="Calibri"/>
                <a:sym typeface="Calibri"/>
              </a:rPr>
              <a:t> de </a:t>
            </a:r>
            <a:r>
              <a:rPr lang="en-US" sz="1800" i="0" dirty="0" err="1">
                <a:latin typeface="Calibri"/>
                <a:ea typeface="Calibri"/>
                <a:cs typeface="Calibri"/>
                <a:sym typeface="Calibri"/>
              </a:rPr>
              <a:t>mando</a:t>
            </a:r>
            <a:r>
              <a:rPr lang="en-US" sz="1800" i="0" dirty="0">
                <a:latin typeface="Calibri"/>
                <a:ea typeface="Calibri"/>
                <a:cs typeface="Calibri"/>
                <a:sym typeface="Calibri"/>
              </a:rPr>
              <a:t>, con </a:t>
            </a:r>
            <a:r>
              <a:rPr lang="en-US" sz="1800" i="0" dirty="0" err="1">
                <a:latin typeface="Calibri"/>
                <a:ea typeface="Calibri"/>
                <a:cs typeface="Calibri"/>
                <a:sym typeface="Calibri"/>
              </a:rPr>
              <a:t>voz</a:t>
            </a:r>
            <a:r>
              <a:rPr lang="en-US" sz="1800" i="0" dirty="0">
                <a:latin typeface="Calibri"/>
                <a:ea typeface="Calibri"/>
                <a:cs typeface="Calibri"/>
                <a:sym typeface="Calibri"/>
              </a:rPr>
              <a:t> de </a:t>
            </a:r>
            <a:r>
              <a:rPr lang="en-US" sz="1800" i="0" dirty="0" err="1">
                <a:latin typeface="Calibri"/>
                <a:ea typeface="Calibri"/>
                <a:cs typeface="Calibri"/>
                <a:sym typeface="Calibri"/>
              </a:rPr>
              <a:t>arcángel</a:t>
            </a:r>
            <a:r>
              <a:rPr lang="en-US" sz="1800" i="0" dirty="0">
                <a:latin typeface="Calibri"/>
                <a:ea typeface="Calibri"/>
                <a:cs typeface="Calibri"/>
                <a:sym typeface="Calibri"/>
              </a:rPr>
              <a:t> y con </a:t>
            </a:r>
            <a:r>
              <a:rPr lang="en-US" sz="1800" i="0" dirty="0" err="1">
                <a:latin typeface="Calibri"/>
                <a:ea typeface="Calibri"/>
                <a:cs typeface="Calibri"/>
                <a:sym typeface="Calibri"/>
              </a:rPr>
              <a:t>trompeta</a:t>
            </a:r>
            <a:r>
              <a:rPr lang="en-US" sz="1800" i="0" dirty="0">
                <a:latin typeface="Calibri"/>
                <a:ea typeface="Calibri"/>
                <a:cs typeface="Calibri"/>
                <a:sym typeface="Calibri"/>
              </a:rPr>
              <a:t> de Dios, y </a:t>
            </a:r>
            <a:r>
              <a:rPr lang="en-US" sz="1800" i="0" dirty="0" err="1">
                <a:latin typeface="Calibri"/>
                <a:ea typeface="Calibri"/>
                <a:cs typeface="Calibri"/>
                <a:sym typeface="Calibri"/>
              </a:rPr>
              <a:t>los</a:t>
            </a:r>
            <a:r>
              <a:rPr lang="en-US" sz="1800" i="0" dirty="0">
                <a:latin typeface="Calibri"/>
                <a:ea typeface="Calibri"/>
                <a:cs typeface="Calibri"/>
                <a:sym typeface="Calibri"/>
              </a:rPr>
              <a:t> </a:t>
            </a:r>
            <a:r>
              <a:rPr lang="en-US" sz="1800" i="0" dirty="0" err="1">
                <a:latin typeface="Calibri"/>
                <a:ea typeface="Calibri"/>
                <a:cs typeface="Calibri"/>
                <a:sym typeface="Calibri"/>
              </a:rPr>
              <a:t>muertos</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Cristo </a:t>
            </a:r>
            <a:r>
              <a:rPr lang="en-US" sz="1800" i="0" dirty="0" err="1">
                <a:latin typeface="Calibri"/>
                <a:ea typeface="Calibri"/>
                <a:cs typeface="Calibri"/>
                <a:sym typeface="Calibri"/>
              </a:rPr>
              <a:t>resucitarán</a:t>
            </a:r>
            <a:r>
              <a:rPr lang="en-US" sz="1800" i="0" dirty="0">
                <a:latin typeface="Calibri"/>
                <a:ea typeface="Calibri"/>
                <a:cs typeface="Calibri"/>
                <a:sym typeface="Calibri"/>
              </a:rPr>
              <a:t> primero. Luego </a:t>
            </a:r>
            <a:r>
              <a:rPr lang="en-US" sz="1800" i="0" dirty="0" err="1">
                <a:latin typeface="Calibri"/>
                <a:ea typeface="Calibri"/>
                <a:cs typeface="Calibri"/>
                <a:sym typeface="Calibri"/>
              </a:rPr>
              <a:t>nosotros</a:t>
            </a:r>
            <a:r>
              <a:rPr lang="en-US" sz="1800" i="0" dirty="0">
                <a:latin typeface="Calibri"/>
                <a:ea typeface="Calibri"/>
                <a:cs typeface="Calibri"/>
                <a:sym typeface="Calibri"/>
              </a:rPr>
              <a:t>, </a:t>
            </a:r>
            <a:r>
              <a:rPr lang="en-US" sz="1800" i="0" dirty="0" err="1">
                <a:latin typeface="Calibri"/>
                <a:ea typeface="Calibri"/>
                <a:cs typeface="Calibri"/>
                <a:sym typeface="Calibri"/>
              </a:rPr>
              <a:t>los</a:t>
            </a:r>
            <a:r>
              <a:rPr lang="en-US" sz="1800" i="0" dirty="0">
                <a:latin typeface="Calibri"/>
                <a:ea typeface="Calibri"/>
                <a:cs typeface="Calibri"/>
                <a:sym typeface="Calibri"/>
              </a:rPr>
              <a:t> que </a:t>
            </a:r>
            <a:r>
              <a:rPr lang="en-US" sz="1800" i="0" dirty="0" err="1">
                <a:latin typeface="Calibri"/>
                <a:ea typeface="Calibri"/>
                <a:cs typeface="Calibri"/>
                <a:sym typeface="Calibri"/>
              </a:rPr>
              <a:t>aún</a:t>
            </a:r>
            <a:r>
              <a:rPr lang="en-US" sz="1800" i="0" dirty="0">
                <a:latin typeface="Calibri"/>
                <a:ea typeface="Calibri"/>
                <a:cs typeface="Calibri"/>
                <a:sym typeface="Calibri"/>
              </a:rPr>
              <a:t> </a:t>
            </a:r>
            <a:r>
              <a:rPr lang="en-US" sz="1800" i="0" dirty="0" err="1">
                <a:latin typeface="Calibri"/>
                <a:ea typeface="Calibri"/>
                <a:cs typeface="Calibri"/>
                <a:sym typeface="Calibri"/>
              </a:rPr>
              <a:t>vivamos</a:t>
            </a:r>
            <a:r>
              <a:rPr lang="en-US" sz="1800" i="0" dirty="0">
                <a:latin typeface="Calibri"/>
                <a:ea typeface="Calibri"/>
                <a:cs typeface="Calibri"/>
                <a:sym typeface="Calibri"/>
              </a:rPr>
              <a:t> y </a:t>
            </a:r>
            <a:r>
              <a:rPr lang="en-US" sz="1800" i="0" dirty="0" err="1">
                <a:latin typeface="Calibri"/>
                <a:ea typeface="Calibri"/>
                <a:cs typeface="Calibri"/>
                <a:sym typeface="Calibri"/>
              </a:rPr>
              <a:t>hayamos</a:t>
            </a:r>
            <a:r>
              <a:rPr lang="en-US" sz="1800" i="0" dirty="0">
                <a:latin typeface="Calibri"/>
                <a:ea typeface="Calibri"/>
                <a:cs typeface="Calibri"/>
                <a:sym typeface="Calibri"/>
              </a:rPr>
              <a:t> </a:t>
            </a:r>
            <a:r>
              <a:rPr lang="en-US" sz="1800" i="0" dirty="0" err="1">
                <a:latin typeface="Calibri"/>
                <a:ea typeface="Calibri"/>
                <a:cs typeface="Calibri"/>
                <a:sym typeface="Calibri"/>
              </a:rPr>
              <a:t>quedado</a:t>
            </a:r>
            <a:r>
              <a:rPr lang="en-US" sz="1800" i="0" dirty="0">
                <a:latin typeface="Calibri"/>
                <a:ea typeface="Calibri"/>
                <a:cs typeface="Calibri"/>
                <a:sym typeface="Calibri"/>
              </a:rPr>
              <a:t>, </a:t>
            </a:r>
            <a:r>
              <a:rPr lang="en-US" sz="1800" i="0" dirty="0" err="1">
                <a:latin typeface="Calibri"/>
                <a:ea typeface="Calibri"/>
                <a:cs typeface="Calibri"/>
                <a:sym typeface="Calibri"/>
              </a:rPr>
              <a:t>seremos</a:t>
            </a:r>
            <a:r>
              <a:rPr lang="en-US" sz="1800" i="0" dirty="0">
                <a:latin typeface="Calibri"/>
                <a:ea typeface="Calibri"/>
                <a:cs typeface="Calibri"/>
                <a:sym typeface="Calibri"/>
              </a:rPr>
              <a:t> </a:t>
            </a:r>
            <a:r>
              <a:rPr lang="en-US" sz="1800" i="0" dirty="0" err="1">
                <a:latin typeface="Calibri"/>
                <a:ea typeface="Calibri"/>
                <a:cs typeface="Calibri"/>
                <a:sym typeface="Calibri"/>
              </a:rPr>
              <a:t>arrebatados</a:t>
            </a:r>
            <a:r>
              <a:rPr lang="en-US" sz="1800" i="0" dirty="0">
                <a:latin typeface="Calibri"/>
                <a:ea typeface="Calibri"/>
                <a:cs typeface="Calibri"/>
                <a:sym typeface="Calibri"/>
              </a:rPr>
              <a:t> </a:t>
            </a:r>
            <a:r>
              <a:rPr lang="en-US" sz="1800" i="0" dirty="0" err="1">
                <a:latin typeface="Calibri"/>
                <a:ea typeface="Calibri"/>
                <a:cs typeface="Calibri"/>
                <a:sym typeface="Calibri"/>
              </a:rPr>
              <a:t>juntamente</a:t>
            </a:r>
            <a:r>
              <a:rPr lang="en-US" sz="1800" i="0" dirty="0">
                <a:latin typeface="Calibri"/>
                <a:ea typeface="Calibri"/>
                <a:cs typeface="Calibri"/>
                <a:sym typeface="Calibri"/>
              </a:rPr>
              <a:t> con </a:t>
            </a:r>
            <a:r>
              <a:rPr lang="en-US" sz="1800" i="0" dirty="0" err="1">
                <a:latin typeface="Calibri"/>
                <a:ea typeface="Calibri"/>
                <a:cs typeface="Calibri"/>
                <a:sym typeface="Calibri"/>
              </a:rPr>
              <a:t>ellos</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las </a:t>
            </a:r>
            <a:r>
              <a:rPr lang="en-US" sz="1800" i="0" dirty="0" err="1">
                <a:latin typeface="Calibri"/>
                <a:ea typeface="Calibri"/>
                <a:cs typeface="Calibri"/>
                <a:sym typeface="Calibri"/>
              </a:rPr>
              <a:t>nubes</a:t>
            </a:r>
            <a:r>
              <a:rPr lang="en-US" sz="1800" i="0" dirty="0">
                <a:latin typeface="Calibri"/>
                <a:ea typeface="Calibri"/>
                <a:cs typeface="Calibri"/>
                <a:sym typeface="Calibri"/>
              </a:rPr>
              <a:t>, para </a:t>
            </a:r>
            <a:r>
              <a:rPr lang="en-US" sz="1800" i="0" dirty="0" err="1">
                <a:latin typeface="Calibri"/>
                <a:ea typeface="Calibri"/>
                <a:cs typeface="Calibri"/>
                <a:sym typeface="Calibri"/>
              </a:rPr>
              <a:t>recibir</a:t>
            </a:r>
            <a:r>
              <a:rPr lang="en-US" sz="1800" i="0" dirty="0">
                <a:latin typeface="Calibri"/>
                <a:ea typeface="Calibri"/>
                <a:cs typeface="Calibri"/>
                <a:sym typeface="Calibri"/>
              </a:rPr>
              <a:t> </a:t>
            </a:r>
            <a:r>
              <a:rPr lang="en-US" sz="1800" i="0" dirty="0" err="1">
                <a:latin typeface="Calibri"/>
                <a:ea typeface="Calibri"/>
                <a:cs typeface="Calibri"/>
                <a:sym typeface="Calibri"/>
              </a:rPr>
              <a:t>en</a:t>
            </a:r>
            <a:r>
              <a:rPr lang="en-US" sz="1800" i="0" dirty="0">
                <a:latin typeface="Calibri"/>
                <a:ea typeface="Calibri"/>
                <a:cs typeface="Calibri"/>
                <a:sym typeface="Calibri"/>
              </a:rPr>
              <a:t> </a:t>
            </a:r>
            <a:r>
              <a:rPr lang="en-US" sz="1800" i="0" dirty="0" err="1">
                <a:latin typeface="Calibri"/>
                <a:ea typeface="Calibri"/>
                <a:cs typeface="Calibri"/>
                <a:sym typeface="Calibri"/>
              </a:rPr>
              <a:t>el</a:t>
            </a:r>
            <a:r>
              <a:rPr lang="en-US" sz="1800" i="0" dirty="0">
                <a:latin typeface="Calibri"/>
                <a:ea typeface="Calibri"/>
                <a:cs typeface="Calibri"/>
                <a:sym typeface="Calibri"/>
              </a:rPr>
              <a:t> </a:t>
            </a:r>
            <a:r>
              <a:rPr lang="en-US" sz="1800" i="0" dirty="0" err="1">
                <a:latin typeface="Calibri"/>
                <a:ea typeface="Calibri"/>
                <a:cs typeface="Calibri"/>
                <a:sym typeface="Calibri"/>
              </a:rPr>
              <a:t>aire</a:t>
            </a:r>
            <a:r>
              <a:rPr lang="en-US" sz="1800" i="0" dirty="0">
                <a:latin typeface="Calibri"/>
                <a:ea typeface="Calibri"/>
                <a:cs typeface="Calibri"/>
                <a:sym typeface="Calibri"/>
              </a:rPr>
              <a:t> al </a:t>
            </a:r>
            <a:r>
              <a:rPr lang="en-US" sz="1800" i="0" dirty="0" err="1">
                <a:latin typeface="Calibri"/>
                <a:ea typeface="Calibri"/>
                <a:cs typeface="Calibri"/>
                <a:sym typeface="Calibri"/>
              </a:rPr>
              <a:t>Señor</a:t>
            </a:r>
            <a:r>
              <a:rPr lang="en-US" sz="1800" i="0" dirty="0">
                <a:latin typeface="Calibri"/>
                <a:ea typeface="Calibri"/>
                <a:cs typeface="Calibri"/>
                <a:sym typeface="Calibri"/>
              </a:rPr>
              <a:t>, y </a:t>
            </a:r>
            <a:r>
              <a:rPr lang="en-US" sz="1800" i="0" dirty="0" err="1">
                <a:latin typeface="Calibri"/>
                <a:ea typeface="Calibri"/>
                <a:cs typeface="Calibri"/>
                <a:sym typeface="Calibri"/>
              </a:rPr>
              <a:t>así</a:t>
            </a:r>
            <a:r>
              <a:rPr lang="en-US" sz="1800" i="0" dirty="0">
                <a:latin typeface="Calibri"/>
                <a:ea typeface="Calibri"/>
                <a:cs typeface="Calibri"/>
                <a:sym typeface="Calibri"/>
              </a:rPr>
              <a:t> </a:t>
            </a:r>
            <a:r>
              <a:rPr lang="en-US" sz="1800" i="0" dirty="0" err="1">
                <a:latin typeface="Calibri"/>
                <a:ea typeface="Calibri"/>
                <a:cs typeface="Calibri"/>
                <a:sym typeface="Calibri"/>
              </a:rPr>
              <a:t>estaremos</a:t>
            </a:r>
            <a:r>
              <a:rPr lang="en-US" sz="1800" i="0" dirty="0">
                <a:latin typeface="Calibri"/>
                <a:ea typeface="Calibri"/>
                <a:cs typeface="Calibri"/>
                <a:sym typeface="Calibri"/>
              </a:rPr>
              <a:t> con </a:t>
            </a:r>
            <a:r>
              <a:rPr lang="en-US" sz="1800" i="0" dirty="0" err="1">
                <a:latin typeface="Calibri"/>
                <a:ea typeface="Calibri"/>
                <a:cs typeface="Calibri"/>
                <a:sym typeface="Calibri"/>
              </a:rPr>
              <a:t>el</a:t>
            </a:r>
            <a:r>
              <a:rPr lang="en-US" sz="1800" i="0" dirty="0">
                <a:latin typeface="Calibri"/>
                <a:ea typeface="Calibri"/>
                <a:cs typeface="Calibri"/>
                <a:sym typeface="Calibri"/>
              </a:rPr>
              <a:t> </a:t>
            </a:r>
            <a:r>
              <a:rPr lang="en-US" sz="1800" i="0" dirty="0" err="1">
                <a:latin typeface="Calibri"/>
                <a:ea typeface="Calibri"/>
                <a:cs typeface="Calibri"/>
                <a:sym typeface="Calibri"/>
              </a:rPr>
              <a:t>Señor</a:t>
            </a:r>
            <a:r>
              <a:rPr lang="en-US" sz="1800" i="0" dirty="0">
                <a:latin typeface="Calibri"/>
                <a:ea typeface="Calibri"/>
                <a:cs typeface="Calibri"/>
                <a:sym typeface="Calibri"/>
              </a:rPr>
              <a:t> </a:t>
            </a:r>
            <a:r>
              <a:rPr lang="en-US" sz="1800" i="0" dirty="0" err="1">
                <a:latin typeface="Calibri"/>
                <a:ea typeface="Calibri"/>
                <a:cs typeface="Calibri"/>
                <a:sym typeface="Calibri"/>
              </a:rPr>
              <a:t>siempre</a:t>
            </a:r>
            <a:r>
              <a:rPr lang="en-US" sz="1800" i="0" dirty="0">
                <a:latin typeface="Calibri"/>
                <a:ea typeface="Calibri"/>
                <a:cs typeface="Calibri"/>
                <a:sym typeface="Calibri"/>
              </a:rPr>
              <a:t>. Por lo tanto, </a:t>
            </a:r>
            <a:r>
              <a:rPr lang="en-US" sz="1800" i="0" dirty="0" err="1">
                <a:latin typeface="Calibri"/>
                <a:ea typeface="Calibri"/>
                <a:cs typeface="Calibri"/>
                <a:sym typeface="Calibri"/>
              </a:rPr>
              <a:t>anímense</a:t>
            </a:r>
            <a:r>
              <a:rPr lang="en-US" sz="1800" i="0" dirty="0">
                <a:latin typeface="Calibri"/>
                <a:ea typeface="Calibri"/>
                <a:cs typeface="Calibri"/>
                <a:sym typeface="Calibri"/>
              </a:rPr>
              <a:t> </a:t>
            </a:r>
            <a:r>
              <a:rPr lang="en-US" sz="1800" i="0" dirty="0" err="1">
                <a:latin typeface="Calibri"/>
                <a:ea typeface="Calibri"/>
                <a:cs typeface="Calibri"/>
                <a:sym typeface="Calibri"/>
              </a:rPr>
              <a:t>unos</a:t>
            </a:r>
            <a:r>
              <a:rPr lang="en-US" sz="1800" i="0" dirty="0">
                <a:latin typeface="Calibri"/>
                <a:ea typeface="Calibri"/>
                <a:cs typeface="Calibri"/>
                <a:sym typeface="Calibri"/>
              </a:rPr>
              <a:t> a </a:t>
            </a:r>
            <a:r>
              <a:rPr lang="en-US" sz="1800" i="0" dirty="0" err="1">
                <a:latin typeface="Calibri"/>
                <a:ea typeface="Calibri"/>
                <a:cs typeface="Calibri"/>
                <a:sym typeface="Calibri"/>
              </a:rPr>
              <a:t>otros</a:t>
            </a:r>
            <a:r>
              <a:rPr lang="en-US" sz="1800" i="0" dirty="0">
                <a:latin typeface="Calibri"/>
                <a:ea typeface="Calibri"/>
                <a:cs typeface="Calibri"/>
                <a:sym typeface="Calibri"/>
              </a:rPr>
              <a:t> con </a:t>
            </a:r>
            <a:r>
              <a:rPr lang="en-US" sz="1800" i="0" dirty="0" err="1">
                <a:latin typeface="Calibri"/>
                <a:ea typeface="Calibri"/>
                <a:cs typeface="Calibri"/>
                <a:sym typeface="Calibri"/>
              </a:rPr>
              <a:t>estas</a:t>
            </a:r>
            <a:r>
              <a:rPr lang="en-US" sz="1800" i="0" dirty="0">
                <a:latin typeface="Calibri"/>
                <a:ea typeface="Calibri"/>
                <a:cs typeface="Calibri"/>
                <a:sym typeface="Calibri"/>
              </a:rPr>
              <a:t> palabras.</a:t>
            </a:r>
            <a:endParaRPr sz="1800" i="0" dirty="0">
              <a:latin typeface="Calibri"/>
              <a:ea typeface="Calibri"/>
              <a:cs typeface="Calibri"/>
              <a:sym typeface="Calibri"/>
            </a:endParaRPr>
          </a:p>
          <a:p>
            <a:pPr marL="171450" marR="0" lvl="0" indent="-171450" algn="l" rtl="0">
              <a:lnSpc>
                <a:spcPct val="100000"/>
              </a:lnSpc>
              <a:spcBef>
                <a:spcPts val="1600"/>
              </a:spcBef>
              <a:spcAft>
                <a:spcPts val="0"/>
              </a:spcAft>
              <a:buSzPts val="1100"/>
            </a:pPr>
            <a:endParaRPr dirty="0">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SzPts val="1800"/>
            </a:pPr>
            <a:r>
              <a:rPr lang="en-US" sz="1800" dirty="0">
                <a:latin typeface="Calibri"/>
                <a:ea typeface="Calibri"/>
                <a:cs typeface="Calibri"/>
                <a:sym typeface="Calibri"/>
              </a:rPr>
              <a:t>1 </a:t>
            </a:r>
            <a:r>
              <a:rPr lang="en-US" sz="1800" dirty="0" err="1">
                <a:latin typeface="Calibri"/>
                <a:ea typeface="Calibri"/>
                <a:cs typeface="Calibri"/>
                <a:sym typeface="Calibri"/>
              </a:rPr>
              <a:t>Tesalonicense</a:t>
            </a:r>
            <a:r>
              <a:rPr lang="en-US" sz="1800" dirty="0">
                <a:latin typeface="Calibri"/>
                <a:ea typeface="Calibri"/>
                <a:cs typeface="Calibri"/>
                <a:sym typeface="Calibri"/>
              </a:rPr>
              <a:t> 4:13-17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seremos</a:t>
            </a:r>
            <a:r>
              <a:rPr lang="en-US" sz="1800" dirty="0">
                <a:latin typeface="Calibri"/>
                <a:ea typeface="Calibri"/>
                <a:cs typeface="Calibri"/>
                <a:sym typeface="Calibri"/>
              </a:rPr>
              <a:t> </a:t>
            </a:r>
            <a:r>
              <a:rPr lang="en-US" sz="1800" dirty="0" err="1">
                <a:latin typeface="Calibri"/>
                <a:ea typeface="Calibri"/>
                <a:cs typeface="Calibri"/>
                <a:sym typeface="Calibri"/>
              </a:rPr>
              <a:t>arrebatados</a:t>
            </a:r>
            <a:r>
              <a:rPr lang="en-US" sz="1800" dirty="0">
                <a:latin typeface="Calibri"/>
                <a:ea typeface="Calibri"/>
                <a:cs typeface="Calibri"/>
                <a:sym typeface="Calibri"/>
              </a:rPr>
              <a:t> al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las </a:t>
            </a:r>
            <a:r>
              <a:rPr lang="en-US" sz="1800" dirty="0" err="1">
                <a:latin typeface="Calibri"/>
                <a:ea typeface="Calibri"/>
                <a:cs typeface="Calibri"/>
                <a:sym typeface="Calibri"/>
              </a:rPr>
              <a:t>nubes</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venga</a:t>
            </a:r>
            <a:r>
              <a:rPr lang="en-US" sz="1800" dirty="0">
                <a:latin typeface="Calibri"/>
                <a:ea typeface="Calibri"/>
                <a:cs typeface="Calibri"/>
                <a:sym typeface="Calibri"/>
              </a:rPr>
              <a:t> con gran </a:t>
            </a:r>
            <a:r>
              <a:rPr lang="en-US" sz="1800" dirty="0" err="1">
                <a:latin typeface="Calibri"/>
                <a:ea typeface="Calibri"/>
                <a:cs typeface="Calibri"/>
                <a:sym typeface="Calibri"/>
              </a:rPr>
              <a:t>poder</a:t>
            </a:r>
            <a:r>
              <a:rPr lang="en-US" sz="1800" dirty="0">
                <a:latin typeface="Calibri"/>
                <a:ea typeface="Calibri"/>
                <a:cs typeface="Calibri"/>
                <a:sym typeface="Calibri"/>
              </a:rPr>
              <a:t> y gloria, y luego </a:t>
            </a:r>
            <a:r>
              <a:rPr lang="en-US" sz="1800" dirty="0" err="1">
                <a:latin typeface="Calibri"/>
                <a:ea typeface="Calibri"/>
                <a:cs typeface="Calibri"/>
                <a:sym typeface="Calibri"/>
              </a:rPr>
              <a:t>estaremos</a:t>
            </a:r>
            <a:r>
              <a:rPr lang="en-US" sz="1800" dirty="0">
                <a:latin typeface="Calibri"/>
                <a:ea typeface="Calibri"/>
                <a:cs typeface="Calibri"/>
                <a:sym typeface="Calibri"/>
              </a:rPr>
              <a:t> para </a:t>
            </a:r>
            <a:r>
              <a:rPr lang="en-US" sz="1800" dirty="0" err="1">
                <a:latin typeface="Calibri"/>
                <a:ea typeface="Calibri"/>
                <a:cs typeface="Calibri"/>
                <a:sym typeface="Calibri"/>
              </a:rPr>
              <a:t>siempre</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a:t>
            </a:r>
          </a:p>
          <a:p>
            <a:pPr marL="285750" marR="0" lvl="0" indent="-285750" algn="l" rtl="0">
              <a:lnSpc>
                <a:spcPct val="100000"/>
              </a:lnSpc>
              <a:spcBef>
                <a:spcPts val="600"/>
              </a:spcBef>
              <a:spcAft>
                <a:spcPts val="0"/>
              </a:spcAft>
              <a:buSzPts val="18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800"/>
            </a:pPr>
            <a:r>
              <a:rPr lang="en-US" sz="1800" dirty="0">
                <a:latin typeface="Calibri"/>
                <a:ea typeface="Calibri"/>
                <a:cs typeface="Calibri"/>
                <a:sym typeface="Calibri"/>
              </a:rPr>
              <a:t>La </a:t>
            </a:r>
            <a:r>
              <a:rPr lang="en-US" sz="1800" dirty="0" err="1">
                <a:latin typeface="Calibri"/>
                <a:ea typeface="Calibri"/>
                <a:cs typeface="Calibri"/>
                <a:sym typeface="Calibri"/>
              </a:rPr>
              <a:t>pregunta</a:t>
            </a:r>
            <a:r>
              <a:rPr lang="en-US" sz="1800" dirty="0">
                <a:latin typeface="Calibri"/>
                <a:ea typeface="Calibri"/>
                <a:cs typeface="Calibri"/>
                <a:sym typeface="Calibri"/>
              </a:rPr>
              <a:t> clave es: ¿</a:t>
            </a:r>
            <a:r>
              <a:rPr lang="en-US" sz="1800" dirty="0" err="1">
                <a:latin typeface="Calibri"/>
                <a:ea typeface="Calibri"/>
                <a:cs typeface="Calibri"/>
                <a:sym typeface="Calibri"/>
              </a:rPr>
              <a:t>Cuándo</a:t>
            </a:r>
            <a:r>
              <a:rPr lang="en-US" sz="1800" dirty="0">
                <a:latin typeface="Calibri"/>
                <a:ea typeface="Calibri"/>
                <a:cs typeface="Calibri"/>
                <a:sym typeface="Calibri"/>
              </a:rPr>
              <a:t> </a:t>
            </a:r>
            <a:r>
              <a:rPr lang="en-US" sz="1800" dirty="0" err="1">
                <a:latin typeface="Calibri"/>
                <a:ea typeface="Calibri"/>
                <a:cs typeface="Calibri"/>
                <a:sym typeface="Calibri"/>
              </a:rPr>
              <a:t>sucederá</a:t>
            </a:r>
            <a:r>
              <a:rPr lang="en-US" sz="1800" dirty="0">
                <a:latin typeface="Calibri"/>
                <a:ea typeface="Calibri"/>
                <a:cs typeface="Calibri"/>
                <a:sym typeface="Calibri"/>
              </a:rPr>
              <a:t> </a:t>
            </a:r>
            <a:r>
              <a:rPr lang="en-US" sz="1800" dirty="0" err="1">
                <a:latin typeface="Calibri"/>
                <a:ea typeface="Calibri"/>
                <a:cs typeface="Calibri"/>
                <a:sym typeface="Calibri"/>
              </a:rPr>
              <a:t>esto</a:t>
            </a:r>
            <a:r>
              <a:rPr lang="en-US" sz="1800" dirty="0">
                <a:latin typeface="Calibri"/>
                <a:ea typeface="Calibri"/>
                <a:cs typeface="Calibri"/>
                <a:sym typeface="Calibri"/>
              </a:rPr>
              <a:t>? ¿Es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secreta </a:t>
            </a:r>
            <a:r>
              <a:rPr lang="en-US" sz="1800" dirty="0" err="1">
                <a:latin typeface="Calibri"/>
                <a:ea typeface="Calibri"/>
                <a:cs typeface="Calibri"/>
                <a:sym typeface="Calibri"/>
              </a:rPr>
              <a:t>mucho</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antes del </a:t>
            </a:r>
            <a:r>
              <a:rPr lang="en-US" sz="1800" dirty="0" err="1">
                <a:latin typeface="Calibri"/>
                <a:ea typeface="Calibri"/>
                <a:cs typeface="Calibri"/>
                <a:sym typeface="Calibri"/>
              </a:rPr>
              <a:t>último</a:t>
            </a:r>
            <a:r>
              <a:rPr lang="en-US" sz="1800" dirty="0">
                <a:latin typeface="Calibri"/>
                <a:ea typeface="Calibri"/>
                <a:cs typeface="Calibri"/>
                <a:sym typeface="Calibri"/>
              </a:rPr>
              <a:t> día? No. Pablo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describiendo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último</a:t>
            </a:r>
            <a:r>
              <a:rPr lang="en-US" sz="1800" dirty="0">
                <a:latin typeface="Calibri"/>
                <a:ea typeface="Calibri"/>
                <a:cs typeface="Calibri"/>
                <a:sym typeface="Calibri"/>
              </a:rPr>
              <a:t> día,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endParaRPr sz="1800" dirty="0">
              <a:latin typeface="Calibri"/>
              <a:ea typeface="Calibri"/>
              <a:cs typeface="Calibri"/>
              <a:sym typeface="Calibri"/>
            </a:endParaRPr>
          </a:p>
          <a:p>
            <a:pPr marL="698500" marR="0" lvl="1" indent="-285750" algn="l" rtl="0">
              <a:lnSpc>
                <a:spcPct val="100000"/>
              </a:lnSpc>
              <a:spcBef>
                <a:spcPts val="0"/>
              </a:spcBef>
              <a:spcAft>
                <a:spcPts val="0"/>
              </a:spcAft>
              <a:buSzPts val="1800"/>
            </a:pPr>
            <a:r>
              <a:rPr lang="en-US" sz="1800" dirty="0">
                <a:latin typeface="Calibri"/>
                <a:ea typeface="Calibri"/>
                <a:cs typeface="Calibri"/>
                <a:sym typeface="Calibri"/>
              </a:rPr>
              <a:t>Pablo </a:t>
            </a:r>
            <a:r>
              <a:rPr lang="en-US" sz="1800" dirty="0" err="1">
                <a:latin typeface="Calibri"/>
                <a:ea typeface="Calibri"/>
                <a:cs typeface="Calibri"/>
                <a:sym typeface="Calibri"/>
              </a:rPr>
              <a:t>menciona</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mando</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de </a:t>
            </a:r>
            <a:r>
              <a:rPr lang="en-US" sz="1800" dirty="0" err="1">
                <a:latin typeface="Calibri"/>
                <a:ea typeface="Calibri"/>
                <a:cs typeface="Calibri"/>
                <a:sym typeface="Calibri"/>
              </a:rPr>
              <a:t>arcángel</a:t>
            </a:r>
            <a:r>
              <a:rPr lang="en-US" sz="1800" dirty="0">
                <a:latin typeface="Calibri"/>
                <a:ea typeface="Calibri"/>
                <a:cs typeface="Calibri"/>
                <a:sym typeface="Calibri"/>
              </a:rPr>
              <a:t> y </a:t>
            </a:r>
            <a:r>
              <a:rPr lang="en-US" sz="1800" dirty="0" err="1">
                <a:latin typeface="Calibri"/>
                <a:ea typeface="Calibri"/>
                <a:cs typeface="Calibri"/>
                <a:sym typeface="Calibri"/>
              </a:rPr>
              <a:t>trompeta</a:t>
            </a:r>
            <a:r>
              <a:rPr lang="en-US" sz="1800" dirty="0">
                <a:latin typeface="Calibri"/>
                <a:ea typeface="Calibri"/>
                <a:cs typeface="Calibri"/>
                <a:sym typeface="Calibri"/>
              </a:rPr>
              <a:t> de Dios –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escena</a:t>
            </a:r>
            <a:r>
              <a:rPr lang="en-US" sz="1800" dirty="0">
                <a:latin typeface="Calibri"/>
                <a:ea typeface="Calibri"/>
                <a:cs typeface="Calibri"/>
                <a:sym typeface="Calibri"/>
              </a:rPr>
              <a:t> </a:t>
            </a:r>
            <a:r>
              <a:rPr lang="en-US" sz="1800" dirty="0" err="1">
                <a:latin typeface="Calibri"/>
                <a:ea typeface="Calibri"/>
                <a:cs typeface="Calibri"/>
                <a:sym typeface="Calibri"/>
              </a:rPr>
              <a:t>pública</a:t>
            </a:r>
            <a:r>
              <a:rPr lang="en-US" sz="1800" dirty="0">
                <a:latin typeface="Calibri"/>
                <a:ea typeface="Calibri"/>
                <a:cs typeface="Calibri"/>
                <a:sym typeface="Calibri"/>
              </a:rPr>
              <a:t> y </a:t>
            </a:r>
            <a:r>
              <a:rPr lang="en-US" sz="1800" dirty="0" err="1">
                <a:latin typeface="Calibri"/>
                <a:ea typeface="Calibri"/>
                <a:cs typeface="Calibri"/>
                <a:sym typeface="Calibri"/>
              </a:rPr>
              <a:t>majestuosa</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la que Jesús describe </a:t>
            </a:r>
            <a:r>
              <a:rPr lang="en-US" sz="1800" dirty="0" err="1">
                <a:latin typeface="Calibri"/>
                <a:ea typeface="Calibri"/>
                <a:cs typeface="Calibri"/>
                <a:sym typeface="Calibri"/>
              </a:rPr>
              <a:t>en</a:t>
            </a:r>
            <a:r>
              <a:rPr lang="en-US" sz="1800" dirty="0">
                <a:latin typeface="Calibri"/>
                <a:ea typeface="Calibri"/>
                <a:cs typeface="Calibri"/>
                <a:sym typeface="Calibri"/>
              </a:rPr>
              <a:t> Mateo 24:29-31 </a:t>
            </a:r>
            <a:r>
              <a:rPr lang="en-US" sz="1800" dirty="0" err="1">
                <a:latin typeface="Calibri"/>
                <a:ea typeface="Calibri"/>
                <a:cs typeface="Calibri"/>
                <a:sym typeface="Calibri"/>
              </a:rPr>
              <a:t>sobre</a:t>
            </a:r>
            <a:r>
              <a:rPr lang="en-US" sz="1800" dirty="0">
                <a:latin typeface="Calibri"/>
                <a:ea typeface="Calibri"/>
                <a:cs typeface="Calibri"/>
                <a:sym typeface="Calibri"/>
              </a:rPr>
              <a:t> la </a:t>
            </a:r>
            <a:r>
              <a:rPr lang="en-US" sz="1800" dirty="0" err="1">
                <a:latin typeface="Calibri"/>
                <a:ea typeface="Calibri"/>
                <a:cs typeface="Calibri"/>
                <a:sym typeface="Calibri"/>
              </a:rPr>
              <a:t>venida</a:t>
            </a:r>
            <a:r>
              <a:rPr lang="en-US" sz="1800" dirty="0">
                <a:latin typeface="Calibri"/>
                <a:ea typeface="Calibri"/>
                <a:cs typeface="Calibri"/>
                <a:sym typeface="Calibri"/>
              </a:rPr>
              <a:t> de Jesús que </a:t>
            </a:r>
            <a:r>
              <a:rPr lang="en-US" sz="1800" dirty="0" err="1">
                <a:latin typeface="Calibri"/>
                <a:ea typeface="Calibri"/>
                <a:cs typeface="Calibri"/>
                <a:sym typeface="Calibri"/>
              </a:rPr>
              <a:t>será</a:t>
            </a:r>
            <a:r>
              <a:rPr lang="en-US" sz="1800" dirty="0">
                <a:latin typeface="Calibri"/>
                <a:ea typeface="Calibri"/>
                <a:cs typeface="Calibri"/>
                <a:sym typeface="Calibri"/>
              </a:rPr>
              <a:t> visible a </a:t>
            </a:r>
            <a:r>
              <a:rPr lang="en-US" sz="1800" dirty="0" err="1">
                <a:latin typeface="Calibri"/>
                <a:ea typeface="Calibri"/>
                <a:cs typeface="Calibri"/>
                <a:sym typeface="Calibri"/>
              </a:rPr>
              <a:t>todos</a:t>
            </a:r>
            <a:r>
              <a:rPr lang="en-US" sz="1800" dirty="0">
                <a:latin typeface="Calibri"/>
                <a:ea typeface="Calibri"/>
                <a:cs typeface="Calibri"/>
                <a:sym typeface="Calibri"/>
              </a:rPr>
              <a:t>, y que </a:t>
            </a:r>
            <a:r>
              <a:rPr lang="en-US" sz="1800" dirty="0" err="1">
                <a:latin typeface="Calibri"/>
                <a:ea typeface="Calibri"/>
                <a:cs typeface="Calibri"/>
                <a:sym typeface="Calibri"/>
              </a:rPr>
              <a:t>será</a:t>
            </a:r>
            <a:r>
              <a:rPr lang="en-US" sz="1800" dirty="0">
                <a:latin typeface="Calibri"/>
                <a:ea typeface="Calibri"/>
                <a:cs typeface="Calibri"/>
                <a:sym typeface="Calibri"/>
              </a:rPr>
              <a:t> </a:t>
            </a:r>
            <a:r>
              <a:rPr lang="en-US" sz="1800" dirty="0" err="1">
                <a:latin typeface="Calibri"/>
                <a:ea typeface="Calibri"/>
                <a:cs typeface="Calibri"/>
                <a:sym typeface="Calibri"/>
              </a:rPr>
              <a:t>acompañada</a:t>
            </a:r>
            <a:r>
              <a:rPr lang="en-US" sz="1800" dirty="0">
                <a:latin typeface="Calibri"/>
                <a:ea typeface="Calibri"/>
                <a:cs typeface="Calibri"/>
                <a:sym typeface="Calibri"/>
              </a:rPr>
              <a:t> con la </a:t>
            </a:r>
            <a:r>
              <a:rPr lang="en-US" sz="1800" dirty="0" err="1">
                <a:latin typeface="Calibri"/>
                <a:ea typeface="Calibri"/>
                <a:cs typeface="Calibri"/>
                <a:sym typeface="Calibri"/>
              </a:rPr>
              <a:t>destrucción</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a:t>
            </a:r>
            <a:endParaRPr sz="1800" dirty="0">
              <a:latin typeface="Calibri"/>
              <a:ea typeface="Calibri"/>
              <a:cs typeface="Calibri"/>
              <a:sym typeface="Calibri"/>
            </a:endParaRPr>
          </a:p>
          <a:p>
            <a:pPr marL="698500" marR="0" lvl="1" indent="-285750" algn="l" rtl="0">
              <a:lnSpc>
                <a:spcPct val="100000"/>
              </a:lnSpc>
              <a:spcBef>
                <a:spcPts val="0"/>
              </a:spcBef>
              <a:spcAft>
                <a:spcPts val="0"/>
              </a:spcAft>
              <a:buSzPts val="1800"/>
            </a:pPr>
            <a:r>
              <a:rPr lang="en-US" sz="1800" dirty="0">
                <a:latin typeface="Calibri"/>
                <a:ea typeface="Calibri"/>
                <a:cs typeface="Calibri"/>
                <a:sym typeface="Calibri"/>
              </a:rPr>
              <a:t>Esta </a:t>
            </a:r>
            <a:r>
              <a:rPr lang="en-US" sz="1800" dirty="0" err="1">
                <a:latin typeface="Calibri"/>
                <a:ea typeface="Calibri"/>
                <a:cs typeface="Calibri"/>
                <a:sym typeface="Calibri"/>
              </a:rPr>
              <a:t>venida</a:t>
            </a:r>
            <a:r>
              <a:rPr lang="en-US" sz="1800" dirty="0">
                <a:latin typeface="Calibri"/>
                <a:ea typeface="Calibri"/>
                <a:cs typeface="Calibri"/>
                <a:sym typeface="Calibri"/>
              </a:rPr>
              <a:t> es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no un </a:t>
            </a:r>
            <a:r>
              <a:rPr lang="en-US" sz="1800" dirty="0" err="1">
                <a:latin typeface="Calibri"/>
                <a:ea typeface="Calibri"/>
                <a:cs typeface="Calibri"/>
                <a:sym typeface="Calibri"/>
              </a:rPr>
              <a:t>evento</a:t>
            </a:r>
            <a:r>
              <a:rPr lang="en-US" sz="1800" dirty="0">
                <a:latin typeface="Calibri"/>
                <a:ea typeface="Calibri"/>
                <a:cs typeface="Calibri"/>
                <a:sym typeface="Calibri"/>
              </a:rPr>
              <a:t> </a:t>
            </a:r>
            <a:r>
              <a:rPr lang="en-US" sz="1800" dirty="0" err="1">
                <a:latin typeface="Calibri"/>
                <a:ea typeface="Calibri"/>
                <a:cs typeface="Calibri"/>
                <a:sym typeface="Calibri"/>
              </a:rPr>
              <a:t>separado</a:t>
            </a:r>
            <a:r>
              <a:rPr lang="en-US" sz="1800" dirty="0">
                <a:latin typeface="Calibri"/>
                <a:ea typeface="Calibri"/>
                <a:cs typeface="Calibri"/>
                <a:sym typeface="Calibri"/>
              </a:rPr>
              <a:t> </a:t>
            </a:r>
            <a:r>
              <a:rPr lang="en-US" sz="1800" dirty="0" err="1">
                <a:latin typeface="Calibri"/>
                <a:ea typeface="Calibri"/>
                <a:cs typeface="Calibri"/>
                <a:sym typeface="Calibri"/>
              </a:rPr>
              <a:t>ni</a:t>
            </a:r>
            <a:r>
              <a:rPr lang="en-US" sz="1800" dirty="0">
                <a:latin typeface="Calibri"/>
                <a:ea typeface="Calibri"/>
                <a:cs typeface="Calibri"/>
                <a:sym typeface="Calibri"/>
              </a:rPr>
              <a:t> anterior. Jesús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afirma</a:t>
            </a:r>
            <a:r>
              <a:rPr lang="en-US" sz="1800" dirty="0">
                <a:latin typeface="Calibri"/>
                <a:ea typeface="Calibri"/>
                <a:cs typeface="Calibri"/>
                <a:sym typeface="Calibri"/>
              </a:rPr>
              <a:t> que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regreso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visible y </a:t>
            </a:r>
            <a:r>
              <a:rPr lang="en-US" sz="1800" dirty="0" err="1">
                <a:latin typeface="Calibri"/>
                <a:ea typeface="Calibri"/>
                <a:cs typeface="Calibri"/>
                <a:sym typeface="Calibri"/>
              </a:rPr>
              <a:t>acompañado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juicio</a:t>
            </a:r>
            <a:r>
              <a:rPr lang="en-US" sz="1800" dirty="0">
                <a:latin typeface="Calibri"/>
                <a:ea typeface="Calibri"/>
                <a:cs typeface="Calibri"/>
                <a:sym typeface="Calibri"/>
              </a:rPr>
              <a:t> (Mateo 25:31-46)</a:t>
            </a:r>
          </a:p>
          <a:p>
            <a:pPr marL="698500" marR="0" lvl="1" indent="-285750" algn="l" rtl="0">
              <a:lnSpc>
                <a:spcPct val="100000"/>
              </a:lnSpc>
              <a:spcBef>
                <a:spcPts val="0"/>
              </a:spcBef>
              <a:spcAft>
                <a:spcPts val="0"/>
              </a:spcAft>
              <a:buSzPts val="18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800"/>
            </a:pPr>
            <a:r>
              <a:rPr lang="en-US" sz="1800" dirty="0">
                <a:latin typeface="Calibri"/>
                <a:ea typeface="Calibri"/>
                <a:cs typeface="Calibri"/>
                <a:sym typeface="Calibri"/>
              </a:rPr>
              <a:t>Pablo no </a:t>
            </a:r>
            <a:r>
              <a:rPr lang="en-US" sz="1800" dirty="0" err="1">
                <a:latin typeface="Calibri"/>
                <a:ea typeface="Calibri"/>
                <a:cs typeface="Calibri"/>
                <a:sym typeface="Calibri"/>
              </a:rPr>
              <a:t>menciona</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texto</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objetivo</a:t>
            </a:r>
            <a:r>
              <a:rPr lang="en-US" sz="1800" dirty="0">
                <a:latin typeface="Calibri"/>
                <a:ea typeface="Calibri"/>
                <a:cs typeface="Calibri"/>
                <a:sym typeface="Calibri"/>
              </a:rPr>
              <a:t> es </a:t>
            </a:r>
            <a:r>
              <a:rPr lang="en-US" sz="1800" dirty="0" err="1">
                <a:latin typeface="Calibri"/>
                <a:ea typeface="Calibri"/>
                <a:cs typeface="Calibri"/>
                <a:sym typeface="Calibri"/>
              </a:rPr>
              <a:t>consolar</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respecto</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han</a:t>
            </a:r>
            <a:r>
              <a:rPr lang="en-US" sz="1800" dirty="0">
                <a:latin typeface="Calibri"/>
                <a:ea typeface="Calibri"/>
                <a:cs typeface="Calibri"/>
                <a:sym typeface="Calibri"/>
              </a:rPr>
              <a:t> </a:t>
            </a:r>
            <a:r>
              <a:rPr lang="en-US" sz="1800" dirty="0" err="1">
                <a:latin typeface="Calibri"/>
                <a:ea typeface="Calibri"/>
                <a:cs typeface="Calibri"/>
                <a:sym typeface="Calibri"/>
              </a:rPr>
              <a:t>muerto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dirty="0">
              <a:solidFill>
                <a:schemeClr val="dk1"/>
              </a:solidFill>
              <a:latin typeface="Calibri"/>
              <a:ea typeface="Calibri"/>
              <a:cs typeface="Calibri"/>
              <a:sym typeface="Calibri"/>
            </a:endParaRPr>
          </a:p>
        </p:txBody>
      </p:sp>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dirty="0">
                <a:latin typeface="Calibri"/>
                <a:ea typeface="Calibri"/>
                <a:cs typeface="Calibri"/>
                <a:sym typeface="Calibri"/>
              </a:rPr>
              <a:t>Mateo 24:36-42 En </a:t>
            </a:r>
            <a:r>
              <a:rPr lang="en-US" sz="1800" i="1" dirty="0" err="1">
                <a:latin typeface="Calibri"/>
                <a:ea typeface="Calibri"/>
                <a:cs typeface="Calibri"/>
                <a:sym typeface="Calibri"/>
              </a:rPr>
              <a:t>cuanto</a:t>
            </a:r>
            <a:r>
              <a:rPr lang="en-US" sz="1800" i="1" dirty="0">
                <a:latin typeface="Calibri"/>
                <a:ea typeface="Calibri"/>
                <a:cs typeface="Calibri"/>
                <a:sym typeface="Calibri"/>
              </a:rPr>
              <a:t> al día y la hora, </a:t>
            </a:r>
            <a:r>
              <a:rPr lang="en-US" sz="1800" i="1" dirty="0" err="1">
                <a:latin typeface="Calibri"/>
                <a:ea typeface="Calibri"/>
                <a:cs typeface="Calibri"/>
                <a:sym typeface="Calibri"/>
              </a:rPr>
              <a:t>nadie</a:t>
            </a:r>
            <a:r>
              <a:rPr lang="en-US" sz="1800" i="1" dirty="0">
                <a:latin typeface="Calibri"/>
                <a:ea typeface="Calibri"/>
                <a:cs typeface="Calibri"/>
                <a:sym typeface="Calibri"/>
              </a:rPr>
              <a:t> lo sabe, </a:t>
            </a:r>
            <a:r>
              <a:rPr lang="en-US" sz="1800" i="1" dirty="0" err="1">
                <a:latin typeface="Calibri"/>
                <a:ea typeface="Calibri"/>
                <a:cs typeface="Calibri"/>
                <a:sym typeface="Calibri"/>
              </a:rPr>
              <a:t>ni</a:t>
            </a:r>
            <a:r>
              <a:rPr lang="en-US" sz="1800" i="1" dirty="0">
                <a:latin typeface="Calibri"/>
                <a:ea typeface="Calibri"/>
                <a:cs typeface="Calibri"/>
                <a:sym typeface="Calibri"/>
              </a:rPr>
              <a:t> </a:t>
            </a:r>
            <a:r>
              <a:rPr lang="en-US" sz="1800" i="1" dirty="0" err="1">
                <a:latin typeface="Calibri"/>
                <a:ea typeface="Calibri"/>
                <a:cs typeface="Calibri"/>
                <a:sym typeface="Calibri"/>
              </a:rPr>
              <a:t>siquiera</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ángeles</a:t>
            </a:r>
            <a:r>
              <a:rPr lang="en-US" sz="1800" i="1" dirty="0">
                <a:latin typeface="Calibri"/>
                <a:ea typeface="Calibri"/>
                <a:cs typeface="Calibri"/>
                <a:sym typeface="Calibri"/>
              </a:rPr>
              <a:t> de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cielos</a:t>
            </a:r>
            <a:r>
              <a:rPr lang="en-US" sz="1800" i="1" dirty="0">
                <a:latin typeface="Calibri"/>
                <a:ea typeface="Calibri"/>
                <a:cs typeface="Calibri"/>
                <a:sym typeface="Calibri"/>
              </a:rPr>
              <a:t>. Solo mi Padre lo sabe. La </a:t>
            </a:r>
            <a:r>
              <a:rPr lang="en-US" sz="1800" i="1" dirty="0" err="1">
                <a:latin typeface="Calibri"/>
                <a:ea typeface="Calibri"/>
                <a:cs typeface="Calibri"/>
                <a:sym typeface="Calibri"/>
              </a:rPr>
              <a:t>venida</a:t>
            </a:r>
            <a:r>
              <a:rPr lang="en-US" sz="1800" i="1" dirty="0">
                <a:latin typeface="Calibri"/>
                <a:ea typeface="Calibri"/>
                <a:cs typeface="Calibri"/>
                <a:sym typeface="Calibri"/>
              </a:rPr>
              <a:t> del </a:t>
            </a:r>
            <a:r>
              <a:rPr lang="en-US" sz="1800" i="1" dirty="0" err="1">
                <a:latin typeface="Calibri"/>
                <a:ea typeface="Calibri"/>
                <a:cs typeface="Calibri"/>
                <a:sym typeface="Calibri"/>
              </a:rPr>
              <a:t>Hijo</a:t>
            </a:r>
            <a:r>
              <a:rPr lang="en-US" sz="1800" i="1" dirty="0">
                <a:latin typeface="Calibri"/>
                <a:ea typeface="Calibri"/>
                <a:cs typeface="Calibri"/>
                <a:sym typeface="Calibri"/>
              </a:rPr>
              <a:t> del Hombre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como</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días de Noé; </a:t>
            </a:r>
            <a:r>
              <a:rPr lang="en-US" sz="1800" i="1" dirty="0" err="1">
                <a:latin typeface="Calibri"/>
                <a:ea typeface="Calibri"/>
                <a:cs typeface="Calibri"/>
                <a:sym typeface="Calibri"/>
              </a:rPr>
              <a:t>pues</a:t>
            </a:r>
            <a:r>
              <a:rPr lang="en-US" sz="1800" i="1" dirty="0">
                <a:latin typeface="Calibri"/>
                <a:ea typeface="Calibri"/>
                <a:cs typeface="Calibri"/>
                <a:sym typeface="Calibri"/>
              </a:rPr>
              <a:t>, </a:t>
            </a:r>
            <a:r>
              <a:rPr lang="en-US" sz="1800" i="1" dirty="0" err="1">
                <a:latin typeface="Calibri"/>
                <a:ea typeface="Calibri"/>
                <a:cs typeface="Calibri"/>
                <a:sym typeface="Calibri"/>
              </a:rPr>
              <a:t>así</a:t>
            </a:r>
            <a:r>
              <a:rPr lang="en-US" sz="1800" i="1" dirty="0">
                <a:latin typeface="Calibri"/>
                <a:ea typeface="Calibri"/>
                <a:cs typeface="Calibri"/>
                <a:sym typeface="Calibri"/>
              </a:rPr>
              <a:t> </a:t>
            </a:r>
            <a:r>
              <a:rPr lang="en-US" sz="1800" i="1" dirty="0" err="1">
                <a:latin typeface="Calibri"/>
                <a:ea typeface="Calibri"/>
                <a:cs typeface="Calibri"/>
                <a:sym typeface="Calibri"/>
              </a:rPr>
              <a:t>como</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los</a:t>
            </a:r>
            <a:r>
              <a:rPr lang="en-US" sz="1800" i="1" dirty="0">
                <a:latin typeface="Calibri"/>
                <a:ea typeface="Calibri"/>
                <a:cs typeface="Calibri"/>
                <a:sym typeface="Calibri"/>
              </a:rPr>
              <a:t> días antes del </a:t>
            </a:r>
            <a:r>
              <a:rPr lang="en-US" sz="1800" i="1" dirty="0" err="1">
                <a:latin typeface="Calibri"/>
                <a:ea typeface="Calibri"/>
                <a:cs typeface="Calibri"/>
                <a:sym typeface="Calibri"/>
              </a:rPr>
              <a:t>diluvio</a:t>
            </a:r>
            <a:r>
              <a:rPr lang="en-US" sz="1800" i="1" dirty="0">
                <a:latin typeface="Calibri"/>
                <a:ea typeface="Calibri"/>
                <a:cs typeface="Calibri"/>
                <a:sym typeface="Calibri"/>
              </a:rPr>
              <a:t> la </a:t>
            </a:r>
            <a:r>
              <a:rPr lang="en-US" sz="1800" i="1" dirty="0" err="1">
                <a:latin typeface="Calibri"/>
                <a:ea typeface="Calibri"/>
                <a:cs typeface="Calibri"/>
                <a:sym typeface="Calibri"/>
              </a:rPr>
              <a:t>gente</a:t>
            </a:r>
            <a:r>
              <a:rPr lang="en-US" sz="1800" i="1" dirty="0">
                <a:latin typeface="Calibri"/>
                <a:ea typeface="Calibri"/>
                <a:cs typeface="Calibri"/>
                <a:sym typeface="Calibri"/>
              </a:rPr>
              <a:t> </a:t>
            </a:r>
            <a:r>
              <a:rPr lang="en-US" sz="1800" i="1" dirty="0" err="1">
                <a:latin typeface="Calibri"/>
                <a:ea typeface="Calibri"/>
                <a:cs typeface="Calibri"/>
                <a:sym typeface="Calibri"/>
              </a:rPr>
              <a:t>comía</a:t>
            </a:r>
            <a:r>
              <a:rPr lang="en-US" sz="1800" i="1" dirty="0">
                <a:latin typeface="Calibri"/>
                <a:ea typeface="Calibri"/>
                <a:cs typeface="Calibri"/>
                <a:sym typeface="Calibri"/>
              </a:rPr>
              <a:t> y </a:t>
            </a:r>
            <a:r>
              <a:rPr lang="en-US" sz="1800" i="1" dirty="0" err="1">
                <a:latin typeface="Calibri"/>
                <a:ea typeface="Calibri"/>
                <a:cs typeface="Calibri"/>
                <a:sym typeface="Calibri"/>
              </a:rPr>
              <a:t>bebía</a:t>
            </a:r>
            <a:r>
              <a:rPr lang="en-US" sz="1800" i="1" dirty="0">
                <a:latin typeface="Calibri"/>
                <a:ea typeface="Calibri"/>
                <a:cs typeface="Calibri"/>
                <a:sym typeface="Calibri"/>
              </a:rPr>
              <a:t>, y se </a:t>
            </a:r>
            <a:r>
              <a:rPr lang="en-US" sz="1800" i="1" dirty="0" err="1">
                <a:latin typeface="Calibri"/>
                <a:ea typeface="Calibri"/>
                <a:cs typeface="Calibri"/>
                <a:sym typeface="Calibri"/>
              </a:rPr>
              <a:t>casaban</a:t>
            </a:r>
            <a:r>
              <a:rPr lang="en-US" sz="1800" i="1" dirty="0">
                <a:latin typeface="Calibri"/>
                <a:ea typeface="Calibri"/>
                <a:cs typeface="Calibri"/>
                <a:sym typeface="Calibri"/>
              </a:rPr>
              <a:t> y </a:t>
            </a:r>
            <a:r>
              <a:rPr lang="en-US" sz="1800" i="1" dirty="0" err="1">
                <a:latin typeface="Calibri"/>
                <a:ea typeface="Calibri"/>
                <a:cs typeface="Calibri"/>
                <a:sym typeface="Calibri"/>
              </a:rPr>
              <a:t>daban</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casamiento</a:t>
            </a:r>
            <a:r>
              <a:rPr lang="en-US" sz="1800" i="1" dirty="0">
                <a:latin typeface="Calibri"/>
                <a:ea typeface="Calibri"/>
                <a:cs typeface="Calibri"/>
                <a:sym typeface="Calibri"/>
              </a:rPr>
              <a:t>, hasta </a:t>
            </a:r>
            <a:r>
              <a:rPr lang="en-US" sz="1800" i="1" dirty="0" err="1">
                <a:latin typeface="Calibri"/>
                <a:ea typeface="Calibri"/>
                <a:cs typeface="Calibri"/>
                <a:sym typeface="Calibri"/>
              </a:rPr>
              <a:t>el</a:t>
            </a:r>
            <a:r>
              <a:rPr lang="en-US" sz="1800" i="1" dirty="0">
                <a:latin typeface="Calibri"/>
                <a:ea typeface="Calibri"/>
                <a:cs typeface="Calibri"/>
                <a:sym typeface="Calibri"/>
              </a:rPr>
              <a:t> día </a:t>
            </a:r>
            <a:r>
              <a:rPr lang="en-US" sz="1800" i="1" dirty="0" err="1">
                <a:latin typeface="Calibri"/>
                <a:ea typeface="Calibri"/>
                <a:cs typeface="Calibri"/>
                <a:sym typeface="Calibri"/>
              </a:rPr>
              <a:t>en</a:t>
            </a:r>
            <a:r>
              <a:rPr lang="en-US" sz="1800" i="1" dirty="0">
                <a:latin typeface="Calibri"/>
                <a:ea typeface="Calibri"/>
                <a:cs typeface="Calibri"/>
                <a:sym typeface="Calibri"/>
              </a:rPr>
              <a:t> que Noé </a:t>
            </a:r>
            <a:r>
              <a:rPr lang="en-US" sz="1800" i="1" dirty="0" err="1">
                <a:latin typeface="Calibri"/>
                <a:ea typeface="Calibri"/>
                <a:cs typeface="Calibri"/>
                <a:sym typeface="Calibri"/>
              </a:rPr>
              <a:t>entró</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arca, y no </a:t>
            </a:r>
            <a:r>
              <a:rPr lang="en-US" sz="1800" i="1" dirty="0" err="1">
                <a:latin typeface="Calibri"/>
                <a:ea typeface="Calibri"/>
                <a:cs typeface="Calibri"/>
                <a:sym typeface="Calibri"/>
              </a:rPr>
              <a:t>entendieron</a:t>
            </a:r>
            <a:r>
              <a:rPr lang="en-US" sz="1800" i="1" dirty="0">
                <a:latin typeface="Calibri"/>
                <a:ea typeface="Calibri"/>
                <a:cs typeface="Calibri"/>
                <a:sym typeface="Calibri"/>
              </a:rPr>
              <a:t> hasta que vino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diluvio</a:t>
            </a:r>
            <a:r>
              <a:rPr lang="en-US" sz="1800" i="1" dirty="0">
                <a:latin typeface="Calibri"/>
                <a:ea typeface="Calibri"/>
                <a:cs typeface="Calibri"/>
                <a:sym typeface="Calibri"/>
              </a:rPr>
              <a:t> y se </a:t>
            </a:r>
            <a:r>
              <a:rPr lang="en-US" sz="1800" i="1" dirty="0" err="1">
                <a:latin typeface="Calibri"/>
                <a:ea typeface="Calibri"/>
                <a:cs typeface="Calibri"/>
                <a:sym typeface="Calibri"/>
              </a:rPr>
              <a:t>los</a:t>
            </a:r>
            <a:r>
              <a:rPr lang="en-US" sz="1800" i="1" dirty="0">
                <a:latin typeface="Calibri"/>
                <a:ea typeface="Calibri"/>
                <a:cs typeface="Calibri"/>
                <a:sym typeface="Calibri"/>
              </a:rPr>
              <a:t> </a:t>
            </a:r>
            <a:r>
              <a:rPr lang="en-US" sz="1800" i="1" dirty="0" err="1">
                <a:latin typeface="Calibri"/>
                <a:ea typeface="Calibri"/>
                <a:cs typeface="Calibri"/>
                <a:sym typeface="Calibri"/>
              </a:rPr>
              <a:t>llevó</a:t>
            </a:r>
            <a:r>
              <a:rPr lang="en-US" sz="1800" i="1" dirty="0">
                <a:latin typeface="Calibri"/>
                <a:ea typeface="Calibri"/>
                <a:cs typeface="Calibri"/>
                <a:sym typeface="Calibri"/>
              </a:rPr>
              <a:t> a </a:t>
            </a:r>
            <a:r>
              <a:rPr lang="en-US" sz="1800" i="1" dirty="0" err="1">
                <a:latin typeface="Calibri"/>
                <a:ea typeface="Calibri"/>
                <a:cs typeface="Calibri"/>
                <a:sym typeface="Calibri"/>
              </a:rPr>
              <a:t>todos</a:t>
            </a:r>
            <a:r>
              <a:rPr lang="en-US" sz="1800" i="1" dirty="0">
                <a:latin typeface="Calibri"/>
                <a:ea typeface="Calibri"/>
                <a:cs typeface="Calibri"/>
                <a:sym typeface="Calibri"/>
              </a:rPr>
              <a:t>, </a:t>
            </a:r>
            <a:r>
              <a:rPr lang="en-US" sz="1800" i="1" dirty="0" err="1">
                <a:latin typeface="Calibri"/>
                <a:ea typeface="Calibri"/>
                <a:cs typeface="Calibri"/>
                <a:sym typeface="Calibri"/>
              </a:rPr>
              <a:t>así</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también la </a:t>
            </a:r>
            <a:r>
              <a:rPr lang="en-US" sz="1800" i="1" dirty="0" err="1">
                <a:latin typeface="Calibri"/>
                <a:ea typeface="Calibri"/>
                <a:cs typeface="Calibri"/>
                <a:sym typeface="Calibri"/>
              </a:rPr>
              <a:t>venida</a:t>
            </a:r>
            <a:r>
              <a:rPr lang="en-US" sz="1800" i="1" dirty="0">
                <a:latin typeface="Calibri"/>
                <a:ea typeface="Calibri"/>
                <a:cs typeface="Calibri"/>
                <a:sym typeface="Calibri"/>
              </a:rPr>
              <a:t> del </a:t>
            </a:r>
            <a:r>
              <a:rPr lang="en-US" sz="1800" i="1" dirty="0" err="1">
                <a:latin typeface="Calibri"/>
                <a:ea typeface="Calibri"/>
                <a:cs typeface="Calibri"/>
                <a:sym typeface="Calibri"/>
              </a:rPr>
              <a:t>Hijo</a:t>
            </a:r>
            <a:r>
              <a:rPr lang="en-US" sz="1800" i="1" dirty="0">
                <a:latin typeface="Calibri"/>
                <a:ea typeface="Calibri"/>
                <a:cs typeface="Calibri"/>
                <a:sym typeface="Calibri"/>
              </a:rPr>
              <a:t> del Hombre. </a:t>
            </a:r>
            <a:r>
              <a:rPr lang="en-US" sz="1800" i="1" dirty="0" err="1">
                <a:latin typeface="Calibri"/>
                <a:ea typeface="Calibri"/>
                <a:cs typeface="Calibri"/>
                <a:sym typeface="Calibri"/>
              </a:rPr>
              <a:t>Entonces</a:t>
            </a:r>
            <a:r>
              <a:rPr lang="en-US" sz="1800" i="1" dirty="0">
                <a:latin typeface="Calibri"/>
                <a:ea typeface="Calibri"/>
                <a:cs typeface="Calibri"/>
                <a:sym typeface="Calibri"/>
              </a:rPr>
              <a:t>, </a:t>
            </a:r>
            <a:r>
              <a:rPr lang="en-US" sz="1800" i="1" dirty="0" err="1">
                <a:latin typeface="Calibri"/>
                <a:ea typeface="Calibri"/>
                <a:cs typeface="Calibri"/>
                <a:sym typeface="Calibri"/>
              </a:rPr>
              <a:t>estarán</a:t>
            </a:r>
            <a:r>
              <a:rPr lang="en-US" sz="1800" i="1" dirty="0">
                <a:latin typeface="Calibri"/>
                <a:ea typeface="Calibri"/>
                <a:cs typeface="Calibri"/>
                <a:sym typeface="Calibri"/>
              </a:rPr>
              <a:t> dos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campo, y uno de </a:t>
            </a:r>
            <a:r>
              <a:rPr lang="en-US" sz="1800" i="1" dirty="0" err="1">
                <a:latin typeface="Calibri"/>
                <a:ea typeface="Calibri"/>
                <a:cs typeface="Calibri"/>
                <a:sym typeface="Calibri"/>
              </a:rPr>
              <a:t>ellos</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tomado</a:t>
            </a:r>
            <a:r>
              <a:rPr lang="en-US" sz="1800" i="1" dirty="0">
                <a:latin typeface="Calibri"/>
                <a:ea typeface="Calibri"/>
                <a:cs typeface="Calibri"/>
                <a:sym typeface="Calibri"/>
              </a:rPr>
              <a:t>, y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otro</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dejado</a:t>
            </a:r>
            <a:r>
              <a:rPr lang="en-US" sz="1800" i="1" dirty="0">
                <a:latin typeface="Calibri"/>
                <a:ea typeface="Calibri"/>
                <a:cs typeface="Calibri"/>
                <a:sym typeface="Calibri"/>
              </a:rPr>
              <a:t>. Dos </a:t>
            </a:r>
            <a:r>
              <a:rPr lang="en-US" sz="1800" i="1" dirty="0" err="1">
                <a:latin typeface="Calibri"/>
                <a:ea typeface="Calibri"/>
                <a:cs typeface="Calibri"/>
                <a:sym typeface="Calibri"/>
              </a:rPr>
              <a:t>mujeres</a:t>
            </a:r>
            <a:r>
              <a:rPr lang="en-US" sz="1800" i="1" dirty="0">
                <a:latin typeface="Calibri"/>
                <a:ea typeface="Calibri"/>
                <a:cs typeface="Calibri"/>
                <a:sym typeface="Calibri"/>
              </a:rPr>
              <a:t> </a:t>
            </a:r>
            <a:r>
              <a:rPr lang="en-US" sz="1800" i="1" dirty="0" err="1">
                <a:latin typeface="Calibri"/>
                <a:ea typeface="Calibri"/>
                <a:cs typeface="Calibri"/>
                <a:sym typeface="Calibri"/>
              </a:rPr>
              <a:t>estarán</a:t>
            </a:r>
            <a:r>
              <a:rPr lang="en-US" sz="1800" i="1" dirty="0">
                <a:latin typeface="Calibri"/>
                <a:ea typeface="Calibri"/>
                <a:cs typeface="Calibri"/>
                <a:sym typeface="Calibri"/>
              </a:rPr>
              <a:t> </a:t>
            </a:r>
            <a:r>
              <a:rPr lang="en-US" sz="1800" i="1" dirty="0" err="1">
                <a:latin typeface="Calibri"/>
                <a:ea typeface="Calibri"/>
                <a:cs typeface="Calibri"/>
                <a:sym typeface="Calibri"/>
              </a:rPr>
              <a:t>en</a:t>
            </a:r>
            <a:r>
              <a:rPr lang="en-US" sz="1800" i="1" dirty="0">
                <a:latin typeface="Calibri"/>
                <a:ea typeface="Calibri"/>
                <a:cs typeface="Calibri"/>
                <a:sym typeface="Calibri"/>
              </a:rPr>
              <a:t> </a:t>
            </a:r>
            <a:r>
              <a:rPr lang="en-US" sz="1800" i="1" dirty="0" err="1">
                <a:latin typeface="Calibri"/>
                <a:ea typeface="Calibri"/>
                <a:cs typeface="Calibri"/>
                <a:sym typeface="Calibri"/>
              </a:rPr>
              <a:t>el</a:t>
            </a:r>
            <a:r>
              <a:rPr lang="en-US" sz="1800" i="1" dirty="0">
                <a:latin typeface="Calibri"/>
                <a:ea typeface="Calibri"/>
                <a:cs typeface="Calibri"/>
                <a:sym typeface="Calibri"/>
              </a:rPr>
              <a:t> </a:t>
            </a:r>
            <a:r>
              <a:rPr lang="en-US" sz="1800" i="1" dirty="0" err="1">
                <a:latin typeface="Calibri"/>
                <a:ea typeface="Calibri"/>
                <a:cs typeface="Calibri"/>
                <a:sym typeface="Calibri"/>
              </a:rPr>
              <a:t>molino</a:t>
            </a:r>
            <a:r>
              <a:rPr lang="en-US" sz="1800" i="1" dirty="0">
                <a:latin typeface="Calibri"/>
                <a:ea typeface="Calibri"/>
                <a:cs typeface="Calibri"/>
                <a:sym typeface="Calibri"/>
              </a:rPr>
              <a:t>, y </a:t>
            </a:r>
            <a:r>
              <a:rPr lang="en-US" sz="1800" i="1" dirty="0" err="1">
                <a:latin typeface="Calibri"/>
                <a:ea typeface="Calibri"/>
                <a:cs typeface="Calibri"/>
                <a:sym typeface="Calibri"/>
              </a:rPr>
              <a:t>una</a:t>
            </a:r>
            <a:r>
              <a:rPr lang="en-US" sz="1800" i="1" dirty="0">
                <a:latin typeface="Calibri"/>
                <a:ea typeface="Calibri"/>
                <a:cs typeface="Calibri"/>
                <a:sym typeface="Calibri"/>
              </a:rPr>
              <a:t> de </a:t>
            </a:r>
            <a:r>
              <a:rPr lang="en-US" sz="1800" i="1" dirty="0" err="1">
                <a:latin typeface="Calibri"/>
                <a:ea typeface="Calibri"/>
                <a:cs typeface="Calibri"/>
                <a:sym typeface="Calibri"/>
              </a:rPr>
              <a:t>ellas</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tomada</a:t>
            </a:r>
            <a:r>
              <a:rPr lang="en-US" sz="1800" i="1" dirty="0">
                <a:latin typeface="Calibri"/>
                <a:ea typeface="Calibri"/>
                <a:cs typeface="Calibri"/>
                <a:sym typeface="Calibri"/>
              </a:rPr>
              <a:t>, y la </a:t>
            </a:r>
            <a:r>
              <a:rPr lang="en-US" sz="1800" i="1" dirty="0" err="1">
                <a:latin typeface="Calibri"/>
                <a:ea typeface="Calibri"/>
                <a:cs typeface="Calibri"/>
                <a:sym typeface="Calibri"/>
              </a:rPr>
              <a:t>otra</a:t>
            </a:r>
            <a:r>
              <a:rPr lang="en-US" sz="1800" i="1" dirty="0">
                <a:latin typeface="Calibri"/>
                <a:ea typeface="Calibri"/>
                <a:cs typeface="Calibri"/>
                <a:sym typeface="Calibri"/>
              </a:rPr>
              <a:t> </a:t>
            </a:r>
            <a:r>
              <a:rPr lang="en-US" sz="1800" i="1" dirty="0" err="1">
                <a:latin typeface="Calibri"/>
                <a:ea typeface="Calibri"/>
                <a:cs typeface="Calibri"/>
                <a:sym typeface="Calibri"/>
              </a:rPr>
              <a:t>será</a:t>
            </a:r>
            <a:r>
              <a:rPr lang="en-US" sz="1800" i="1" dirty="0">
                <a:latin typeface="Calibri"/>
                <a:ea typeface="Calibri"/>
                <a:cs typeface="Calibri"/>
                <a:sym typeface="Calibri"/>
              </a:rPr>
              <a:t> </a:t>
            </a:r>
            <a:r>
              <a:rPr lang="en-US" sz="1800" i="1" dirty="0" err="1">
                <a:latin typeface="Calibri"/>
                <a:ea typeface="Calibri"/>
                <a:cs typeface="Calibri"/>
                <a:sym typeface="Calibri"/>
              </a:rPr>
              <a:t>dejada</a:t>
            </a:r>
            <a:r>
              <a:rPr lang="en-US" sz="1800" i="1" dirty="0">
                <a:latin typeface="Calibri"/>
                <a:ea typeface="Calibri"/>
                <a:cs typeface="Calibri"/>
                <a:sym typeface="Calibri"/>
              </a:rPr>
              <a:t>. Por tanto, </a:t>
            </a:r>
            <a:r>
              <a:rPr lang="en-US" sz="1800" i="1" dirty="0" err="1">
                <a:latin typeface="Calibri"/>
                <a:ea typeface="Calibri"/>
                <a:cs typeface="Calibri"/>
                <a:sym typeface="Calibri"/>
              </a:rPr>
              <a:t>estén</a:t>
            </a:r>
            <a:r>
              <a:rPr lang="en-US" sz="1800" i="1" dirty="0">
                <a:latin typeface="Calibri"/>
                <a:ea typeface="Calibri"/>
                <a:cs typeface="Calibri"/>
                <a:sym typeface="Calibri"/>
              </a:rPr>
              <a:t> </a:t>
            </a:r>
            <a:r>
              <a:rPr lang="en-US" sz="1800" i="1" dirty="0" err="1">
                <a:latin typeface="Calibri"/>
                <a:ea typeface="Calibri"/>
                <a:cs typeface="Calibri"/>
                <a:sym typeface="Calibri"/>
              </a:rPr>
              <a:t>atentos</a:t>
            </a:r>
            <a:r>
              <a:rPr lang="en-US" sz="1800" i="1" dirty="0">
                <a:latin typeface="Calibri"/>
                <a:ea typeface="Calibri"/>
                <a:cs typeface="Calibri"/>
                <a:sym typeface="Calibri"/>
              </a:rPr>
              <a:t>, </a:t>
            </a:r>
            <a:r>
              <a:rPr lang="en-US" sz="1800" i="1" dirty="0" err="1">
                <a:latin typeface="Calibri"/>
                <a:ea typeface="Calibri"/>
                <a:cs typeface="Calibri"/>
                <a:sym typeface="Calibri"/>
              </a:rPr>
              <a:t>porque</a:t>
            </a:r>
            <a:r>
              <a:rPr lang="en-US" sz="1800" i="1" dirty="0">
                <a:latin typeface="Calibri"/>
                <a:ea typeface="Calibri"/>
                <a:cs typeface="Calibri"/>
                <a:sym typeface="Calibri"/>
              </a:rPr>
              <a:t> no </a:t>
            </a:r>
            <a:r>
              <a:rPr lang="en-US" sz="1800" i="1" dirty="0" err="1">
                <a:latin typeface="Calibri"/>
                <a:ea typeface="Calibri"/>
                <a:cs typeface="Calibri"/>
                <a:sym typeface="Calibri"/>
              </a:rPr>
              <a:t>saben</a:t>
            </a:r>
            <a:r>
              <a:rPr lang="en-US" sz="1800" i="1" dirty="0">
                <a:latin typeface="Calibri"/>
                <a:ea typeface="Calibri"/>
                <a:cs typeface="Calibri"/>
                <a:sym typeface="Calibri"/>
              </a:rPr>
              <a:t> a </a:t>
            </a:r>
            <a:r>
              <a:rPr lang="en-US" sz="1800" i="1" dirty="0" err="1">
                <a:latin typeface="Calibri"/>
                <a:ea typeface="Calibri"/>
                <a:cs typeface="Calibri"/>
                <a:sym typeface="Calibri"/>
              </a:rPr>
              <a:t>qué</a:t>
            </a:r>
            <a:r>
              <a:rPr lang="en-US" sz="1800" i="1" dirty="0">
                <a:latin typeface="Calibri"/>
                <a:ea typeface="Calibri"/>
                <a:cs typeface="Calibri"/>
                <a:sym typeface="Calibri"/>
              </a:rPr>
              <a:t> hora </a:t>
            </a:r>
            <a:r>
              <a:rPr lang="en-US" sz="1800" i="1" dirty="0" err="1">
                <a:latin typeface="Calibri"/>
                <a:ea typeface="Calibri"/>
                <a:cs typeface="Calibri"/>
                <a:sym typeface="Calibri"/>
              </a:rPr>
              <a:t>va</a:t>
            </a:r>
            <a:r>
              <a:rPr lang="en-US" sz="1800" i="1" dirty="0">
                <a:latin typeface="Calibri"/>
                <a:ea typeface="Calibri"/>
                <a:cs typeface="Calibri"/>
                <a:sym typeface="Calibri"/>
              </a:rPr>
              <a:t> a </a:t>
            </a:r>
            <a:r>
              <a:rPr lang="en-US" sz="1800" i="1" dirty="0" err="1">
                <a:latin typeface="Calibri"/>
                <a:ea typeface="Calibri"/>
                <a:cs typeface="Calibri"/>
                <a:sym typeface="Calibri"/>
              </a:rPr>
              <a:t>venir</a:t>
            </a:r>
            <a:r>
              <a:rPr lang="en-US" sz="1800" i="1" dirty="0">
                <a:latin typeface="Calibri"/>
                <a:ea typeface="Calibri"/>
                <a:cs typeface="Calibri"/>
                <a:sym typeface="Calibri"/>
              </a:rPr>
              <a:t> </a:t>
            </a:r>
            <a:r>
              <a:rPr lang="en-US" sz="1800" i="1" dirty="0" err="1">
                <a:latin typeface="Calibri"/>
                <a:ea typeface="Calibri"/>
                <a:cs typeface="Calibri"/>
                <a:sym typeface="Calibri"/>
              </a:rPr>
              <a:t>su</a:t>
            </a:r>
            <a:r>
              <a:rPr lang="en-US" sz="1800" i="1" dirty="0">
                <a:latin typeface="Calibri"/>
                <a:ea typeface="Calibri"/>
                <a:cs typeface="Calibri"/>
                <a:sym typeface="Calibri"/>
              </a:rPr>
              <a:t> </a:t>
            </a:r>
            <a:r>
              <a:rPr lang="en-US" sz="1800" i="1" dirty="0" err="1">
                <a:latin typeface="Calibri"/>
                <a:ea typeface="Calibri"/>
                <a:cs typeface="Calibri"/>
                <a:sym typeface="Calibri"/>
              </a:rPr>
              <a:t>Señor</a:t>
            </a:r>
            <a:r>
              <a:rPr lang="en-US" sz="1800" i="1" dirty="0">
                <a:latin typeface="Calibri"/>
                <a:ea typeface="Calibri"/>
                <a:cs typeface="Calibri"/>
                <a:sym typeface="Calibri"/>
              </a:rPr>
              <a:t>.</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err="1">
                <a:latin typeface="Calibri"/>
                <a:ea typeface="Calibri"/>
                <a:cs typeface="Calibri"/>
                <a:sym typeface="Calibri"/>
              </a:rPr>
              <a:t>Algunos</a:t>
            </a:r>
            <a:r>
              <a:rPr lang="en-US" sz="1800" dirty="0">
                <a:latin typeface="Calibri"/>
                <a:ea typeface="Calibri"/>
                <a:cs typeface="Calibri"/>
                <a:sym typeface="Calibri"/>
              </a:rPr>
              <a:t> </a:t>
            </a:r>
            <a:r>
              <a:rPr lang="en-US" sz="1800" dirty="0" err="1">
                <a:latin typeface="Calibri"/>
                <a:ea typeface="Calibri"/>
                <a:cs typeface="Calibri"/>
                <a:sym typeface="Calibri"/>
              </a:rPr>
              <a:t>dicen</a:t>
            </a:r>
            <a:r>
              <a:rPr lang="en-US" sz="1800" dirty="0">
                <a:latin typeface="Calibri"/>
                <a:ea typeface="Calibri"/>
                <a:cs typeface="Calibri"/>
                <a:sym typeface="Calibri"/>
              </a:rPr>
              <a:t> que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pasaje</a:t>
            </a:r>
            <a:r>
              <a:rPr lang="en-US" sz="1800" dirty="0">
                <a:latin typeface="Calibri"/>
                <a:ea typeface="Calibri"/>
                <a:cs typeface="Calibri"/>
                <a:sym typeface="Calibri"/>
              </a:rPr>
              <a:t> </a:t>
            </a:r>
            <a:r>
              <a:rPr lang="en-US" sz="1800" dirty="0" err="1">
                <a:latin typeface="Calibri"/>
                <a:ea typeface="Calibri"/>
                <a:cs typeface="Calibri"/>
                <a:sym typeface="Calibri"/>
              </a:rPr>
              <a:t>enseña</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al </a:t>
            </a:r>
            <a:r>
              <a:rPr lang="en-US" sz="1800" dirty="0" err="1">
                <a:latin typeface="Calibri"/>
                <a:ea typeface="Calibri"/>
                <a:cs typeface="Calibri"/>
                <a:sym typeface="Calibri"/>
              </a:rPr>
              <a:t>cielo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dejados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tierra. Pero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contexto</a:t>
            </a:r>
            <a:r>
              <a:rPr lang="en-US" sz="1800" dirty="0">
                <a:latin typeface="Calibri"/>
                <a:ea typeface="Calibri"/>
                <a:cs typeface="Calibri"/>
                <a:sym typeface="Calibri"/>
              </a:rPr>
              <a:t> </a:t>
            </a:r>
            <a:r>
              <a:rPr lang="en-US" sz="1800" dirty="0" err="1">
                <a:latin typeface="Calibri"/>
                <a:ea typeface="Calibri"/>
                <a:cs typeface="Calibri"/>
                <a:sym typeface="Calibri"/>
              </a:rPr>
              <a:t>muestra</a:t>
            </a:r>
            <a:r>
              <a:rPr lang="en-US" sz="1800" dirty="0">
                <a:latin typeface="Calibri"/>
                <a:ea typeface="Calibri"/>
                <a:cs typeface="Calibri"/>
                <a:sym typeface="Calibri"/>
              </a:rPr>
              <a:t> </a:t>
            </a:r>
            <a:r>
              <a:rPr lang="en-US" sz="1800" dirty="0" err="1">
                <a:latin typeface="Calibri"/>
                <a:ea typeface="Calibri"/>
                <a:cs typeface="Calibri"/>
                <a:sym typeface="Calibri"/>
              </a:rPr>
              <a:t>otra</a:t>
            </a:r>
            <a:r>
              <a:rPr lang="en-US" sz="1800" dirty="0">
                <a:latin typeface="Calibri"/>
                <a:ea typeface="Calibri"/>
                <a:cs typeface="Calibri"/>
                <a:sym typeface="Calibri"/>
              </a:rPr>
              <a:t> </a:t>
            </a:r>
            <a:r>
              <a:rPr lang="en-US" sz="1800" dirty="0" err="1">
                <a:latin typeface="Calibri"/>
                <a:ea typeface="Calibri"/>
                <a:cs typeface="Calibri"/>
                <a:sym typeface="Calibri"/>
              </a:rPr>
              <a:t>cosa</a:t>
            </a:r>
            <a:r>
              <a:rPr lang="en-US" sz="1800" dirty="0">
                <a:latin typeface="Calibri"/>
                <a:ea typeface="Calibri"/>
                <a:cs typeface="Calibri"/>
                <a:sym typeface="Calibri"/>
              </a:rPr>
              <a:t>. </a:t>
            </a:r>
          </a:p>
          <a:p>
            <a:pPr marL="285750" marR="0" lvl="0" indent="-285750" algn="l" rtl="0">
              <a:lnSpc>
                <a:spcPct val="100000"/>
              </a:lnSpc>
              <a:spcBef>
                <a:spcPts val="0"/>
              </a:spcBef>
              <a:spcAft>
                <a:spcPts val="0"/>
              </a:spcAft>
              <a:buSzPts val="11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Jesús </a:t>
            </a:r>
            <a:r>
              <a:rPr lang="en-US" sz="1800" dirty="0" err="1">
                <a:latin typeface="Calibri"/>
                <a:ea typeface="Calibri"/>
                <a:cs typeface="Calibri"/>
                <a:sym typeface="Calibri"/>
              </a:rPr>
              <a:t>compara</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con </a:t>
            </a:r>
            <a:r>
              <a:rPr lang="en-US" sz="1800" dirty="0" err="1">
                <a:latin typeface="Calibri"/>
                <a:ea typeface="Calibri"/>
                <a:cs typeface="Calibri"/>
                <a:sym typeface="Calibri"/>
              </a:rPr>
              <a:t>los</a:t>
            </a:r>
            <a:r>
              <a:rPr lang="en-US" sz="1800" dirty="0">
                <a:latin typeface="Calibri"/>
                <a:ea typeface="Calibri"/>
                <a:cs typeface="Calibri"/>
                <a:sym typeface="Calibri"/>
              </a:rPr>
              <a:t> días de Noé.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sucedió</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diluvio</a:t>
            </a:r>
            <a:r>
              <a:rPr lang="en-US" sz="1800" dirty="0">
                <a:latin typeface="Calibri"/>
                <a:ea typeface="Calibri"/>
                <a:cs typeface="Calibri"/>
                <a:sym typeface="Calibri"/>
              </a:rPr>
              <a:t>? Las </a:t>
            </a:r>
            <a:r>
              <a:rPr lang="en-US" sz="1800" dirty="0" err="1">
                <a:latin typeface="Calibri"/>
                <a:ea typeface="Calibri"/>
                <a:cs typeface="Calibri"/>
                <a:sym typeface="Calibri"/>
              </a:rPr>
              <a:t>aguas</a:t>
            </a:r>
            <a:r>
              <a:rPr lang="en-US" sz="1800" dirty="0">
                <a:latin typeface="Calibri"/>
                <a:ea typeface="Calibri"/>
                <a:cs typeface="Calibri"/>
                <a:sym typeface="Calibri"/>
              </a:rPr>
              <a:t> </a:t>
            </a:r>
            <a:r>
              <a:rPr lang="en-US" sz="1800" dirty="0" err="1">
                <a:latin typeface="Calibri"/>
                <a:ea typeface="Calibri"/>
                <a:cs typeface="Calibri"/>
                <a:sym typeface="Calibri"/>
              </a:rPr>
              <a:t>vinieron</a:t>
            </a:r>
            <a:r>
              <a:rPr lang="en-US" sz="1800" dirty="0">
                <a:latin typeface="Calibri"/>
                <a:ea typeface="Calibri"/>
                <a:cs typeface="Calibri"/>
                <a:sym typeface="Calibri"/>
              </a:rPr>
              <a:t> </a:t>
            </a:r>
            <a:r>
              <a:rPr lang="en-US" sz="1800" dirty="0" err="1">
                <a:latin typeface="Calibri"/>
                <a:ea typeface="Calibri"/>
                <a:cs typeface="Calibri"/>
                <a:sym typeface="Calibri"/>
              </a:rPr>
              <a:t>repentinamente</a:t>
            </a:r>
            <a:r>
              <a:rPr lang="en-US" sz="1800" dirty="0">
                <a:latin typeface="Calibri"/>
                <a:ea typeface="Calibri"/>
                <a:cs typeface="Calibri"/>
                <a:sym typeface="Calibri"/>
              </a:rPr>
              <a:t> y </a:t>
            </a:r>
            <a:r>
              <a:rPr lang="en-US" sz="1800" dirty="0" err="1">
                <a:latin typeface="Calibri"/>
                <a:ea typeface="Calibri"/>
                <a:cs typeface="Calibri"/>
                <a:sym typeface="Calibri"/>
              </a:rPr>
              <a:t>llevaron</a:t>
            </a:r>
            <a:r>
              <a:rPr lang="en-US" sz="1800" dirty="0">
                <a:latin typeface="Calibri"/>
                <a:ea typeface="Calibri"/>
                <a:cs typeface="Calibri"/>
                <a:sym typeface="Calibri"/>
              </a:rPr>
              <a:t>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 la </a:t>
            </a:r>
            <a:r>
              <a:rPr lang="en-US" sz="1800" dirty="0" err="1">
                <a:latin typeface="Calibri"/>
                <a:ea typeface="Calibri"/>
                <a:cs typeface="Calibri"/>
                <a:sym typeface="Calibri"/>
              </a:rPr>
              <a:t>destrucción</a:t>
            </a:r>
            <a:r>
              <a:rPr lang="en-US" sz="1800" dirty="0">
                <a:latin typeface="Calibri"/>
                <a:ea typeface="Calibri"/>
                <a:cs typeface="Calibri"/>
                <a:sym typeface="Calibri"/>
              </a:rPr>
              <a:t>, </a:t>
            </a:r>
            <a:r>
              <a:rPr lang="en-US" sz="1800" dirty="0" err="1">
                <a:latin typeface="Calibri"/>
                <a:ea typeface="Calibri"/>
                <a:cs typeface="Calibri"/>
                <a:sym typeface="Calibri"/>
              </a:rPr>
              <a:t>mientras</a:t>
            </a:r>
            <a:r>
              <a:rPr lang="en-US" sz="1800" dirty="0">
                <a:latin typeface="Calibri"/>
                <a:ea typeface="Calibri"/>
                <a:cs typeface="Calibri"/>
                <a:sym typeface="Calibri"/>
              </a:rPr>
              <a:t> que Noé y </a:t>
            </a:r>
            <a:r>
              <a:rPr lang="en-US" sz="1800" dirty="0" err="1">
                <a:latin typeface="Calibri"/>
                <a:ea typeface="Calibri"/>
                <a:cs typeface="Calibri"/>
                <a:sym typeface="Calibri"/>
              </a:rPr>
              <a:t>su</a:t>
            </a:r>
            <a:r>
              <a:rPr lang="en-US" sz="1800" dirty="0">
                <a:latin typeface="Calibri"/>
                <a:ea typeface="Calibri"/>
                <a:cs typeface="Calibri"/>
                <a:sym typeface="Calibri"/>
              </a:rPr>
              <a:t> familia </a:t>
            </a:r>
            <a:r>
              <a:rPr lang="en-US" sz="1800" dirty="0" err="1">
                <a:latin typeface="Calibri"/>
                <a:ea typeface="Calibri"/>
                <a:cs typeface="Calibri"/>
                <a:sym typeface="Calibri"/>
              </a:rPr>
              <a:t>fueron</a:t>
            </a:r>
            <a:r>
              <a:rPr lang="en-US" sz="1800" dirty="0">
                <a:latin typeface="Calibri"/>
                <a:ea typeface="Calibri"/>
                <a:cs typeface="Calibri"/>
                <a:sym typeface="Calibri"/>
              </a:rPr>
              <a:t> </a:t>
            </a:r>
            <a:r>
              <a:rPr lang="en-US" sz="1800" dirty="0" err="1">
                <a:latin typeface="Calibri"/>
                <a:ea typeface="Calibri"/>
                <a:cs typeface="Calibri"/>
                <a:sym typeface="Calibri"/>
              </a:rPr>
              <a:t>dejados</a:t>
            </a:r>
            <a:r>
              <a:rPr lang="en-US" sz="1800" dirty="0">
                <a:latin typeface="Calibri"/>
                <a:ea typeface="Calibri"/>
                <a:cs typeface="Calibri"/>
                <a:sym typeface="Calibri"/>
              </a:rPr>
              <a:t> a salvo</a:t>
            </a:r>
          </a:p>
          <a:p>
            <a:pPr marL="285750" marR="0" lvl="0" indent="-285750" algn="l" rtl="0">
              <a:lnSpc>
                <a:spcPct val="100000"/>
              </a:lnSpc>
              <a:spcBef>
                <a:spcPts val="0"/>
              </a:spcBef>
              <a:spcAft>
                <a:spcPts val="0"/>
              </a:spcAft>
              <a:buSzPts val="11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Por </a:t>
            </a:r>
            <a:r>
              <a:rPr lang="en-US" sz="1800" dirty="0" err="1">
                <a:latin typeface="Calibri"/>
                <a:ea typeface="Calibri"/>
                <a:cs typeface="Calibri"/>
                <a:sym typeface="Calibri"/>
              </a:rPr>
              <a:t>eso</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Jesús dice, </a:t>
            </a:r>
            <a:r>
              <a:rPr lang="en-US" sz="1800" dirty="0" err="1">
                <a:latin typeface="Calibri"/>
                <a:ea typeface="Calibri"/>
                <a:cs typeface="Calibri"/>
                <a:sym typeface="Calibri"/>
              </a:rPr>
              <a:t>Así</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también la </a:t>
            </a:r>
            <a:r>
              <a:rPr lang="en-US" sz="1800" dirty="0" err="1">
                <a:latin typeface="Calibri"/>
                <a:ea typeface="Calibri"/>
                <a:cs typeface="Calibri"/>
                <a:sym typeface="Calibri"/>
              </a:rPr>
              <a:t>venida</a:t>
            </a:r>
            <a:r>
              <a:rPr lang="en-US" sz="1800" dirty="0">
                <a:latin typeface="Calibri"/>
                <a:ea typeface="Calibri"/>
                <a:cs typeface="Calibri"/>
                <a:sym typeface="Calibri"/>
              </a:rPr>
              <a:t> del </a:t>
            </a:r>
            <a:r>
              <a:rPr lang="en-US" sz="1800" dirty="0" err="1">
                <a:latin typeface="Calibri"/>
                <a:ea typeface="Calibri"/>
                <a:cs typeface="Calibri"/>
                <a:sym typeface="Calibri"/>
              </a:rPr>
              <a:t>Hijo</a:t>
            </a:r>
            <a:r>
              <a:rPr lang="en-US" sz="1800" dirty="0">
                <a:latin typeface="Calibri"/>
                <a:ea typeface="Calibri"/>
                <a:cs typeface="Calibri"/>
                <a:sym typeface="Calibri"/>
              </a:rPr>
              <a:t> del Hombre”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diciendo</a:t>
            </a:r>
            <a:r>
              <a:rPr lang="en-US" sz="1800" dirty="0">
                <a:latin typeface="Calibri"/>
                <a:ea typeface="Calibri"/>
                <a:cs typeface="Calibri"/>
                <a:sym typeface="Calibri"/>
              </a:rPr>
              <a:t> que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incrédulos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al </a:t>
            </a:r>
            <a:r>
              <a:rPr lang="en-US" sz="1800" dirty="0" err="1">
                <a:latin typeface="Calibri"/>
                <a:ea typeface="Calibri"/>
                <a:cs typeface="Calibri"/>
                <a:sym typeface="Calibri"/>
              </a:rPr>
              <a:t>juicio</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quedarán</a:t>
            </a:r>
            <a:r>
              <a:rPr lang="en-US" sz="1800" dirty="0">
                <a:latin typeface="Calibri"/>
                <a:ea typeface="Calibri"/>
                <a:cs typeface="Calibri"/>
                <a:sym typeface="Calibri"/>
              </a:rPr>
              <a:t> con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a:t>
            </a:r>
          </a:p>
          <a:p>
            <a:pPr marL="285750" marR="0" lvl="0" indent="-285750" algn="l" rtl="0">
              <a:lnSpc>
                <a:spcPct val="100000"/>
              </a:lnSpc>
              <a:spcBef>
                <a:spcPts val="0"/>
              </a:spcBef>
              <a:spcAft>
                <a:spcPts val="0"/>
              </a:spcAft>
              <a:buSzPts val="11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a:latin typeface="Calibri"/>
                <a:ea typeface="Calibri"/>
                <a:cs typeface="Calibri"/>
                <a:sym typeface="Calibri"/>
              </a:rPr>
              <a:t>Este </a:t>
            </a:r>
            <a:r>
              <a:rPr lang="en-US" sz="1800" dirty="0" err="1">
                <a:latin typeface="Calibri"/>
                <a:ea typeface="Calibri"/>
                <a:cs typeface="Calibri"/>
                <a:sym typeface="Calibri"/>
              </a:rPr>
              <a:t>pasaje</a:t>
            </a:r>
            <a:r>
              <a:rPr lang="en-US" sz="1800" dirty="0">
                <a:latin typeface="Calibri"/>
                <a:ea typeface="Calibri"/>
                <a:cs typeface="Calibri"/>
                <a:sym typeface="Calibri"/>
              </a:rPr>
              <a:t> no </a:t>
            </a:r>
            <a:r>
              <a:rPr lang="en-US" sz="1800" dirty="0" err="1">
                <a:latin typeface="Calibri"/>
                <a:ea typeface="Calibri"/>
                <a:cs typeface="Calibri"/>
                <a:sym typeface="Calibri"/>
              </a:rPr>
              <a:t>enseña</a:t>
            </a:r>
            <a:r>
              <a:rPr lang="en-US" sz="1800" dirty="0">
                <a:latin typeface="Calibri"/>
                <a:ea typeface="Calibri"/>
                <a:cs typeface="Calibri"/>
                <a:sym typeface="Calibri"/>
              </a:rPr>
              <a:t> un </a:t>
            </a:r>
            <a:r>
              <a:rPr lang="en-US" sz="1800" dirty="0" err="1">
                <a:latin typeface="Calibri"/>
                <a:ea typeface="Calibri"/>
                <a:cs typeface="Calibri"/>
                <a:sym typeface="Calibri"/>
              </a:rPr>
              <a:t>rapto</a:t>
            </a:r>
            <a:r>
              <a:rPr lang="en-US" sz="1800" dirty="0">
                <a:latin typeface="Calibri"/>
                <a:ea typeface="Calibri"/>
                <a:cs typeface="Calibri"/>
                <a:sym typeface="Calibri"/>
              </a:rPr>
              <a:t> </a:t>
            </a:r>
            <a:r>
              <a:rPr lang="en-US" sz="1800" dirty="0" err="1">
                <a:latin typeface="Calibri"/>
                <a:ea typeface="Calibri"/>
                <a:cs typeface="Calibri"/>
                <a:sym typeface="Calibri"/>
              </a:rPr>
              <a:t>secreto</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la </a:t>
            </a:r>
            <a:r>
              <a:rPr lang="en-US" sz="1800" dirty="0" err="1">
                <a:latin typeface="Calibri"/>
                <a:ea typeface="Calibri"/>
                <a:cs typeface="Calibri"/>
                <a:sym typeface="Calibri"/>
              </a:rPr>
              <a:t>separación</a:t>
            </a:r>
            <a:r>
              <a:rPr lang="en-US" sz="1800" dirty="0">
                <a:latin typeface="Calibri"/>
                <a:ea typeface="Calibri"/>
                <a:cs typeface="Calibri"/>
                <a:sym typeface="Calibri"/>
              </a:rPr>
              <a:t> final entre </a:t>
            </a:r>
            <a:r>
              <a:rPr lang="en-US" sz="1800" dirty="0" err="1">
                <a:latin typeface="Calibri"/>
                <a:ea typeface="Calibri"/>
                <a:cs typeface="Calibri"/>
                <a:sym typeface="Calibri"/>
              </a:rPr>
              <a:t>creyentes</a:t>
            </a:r>
            <a:r>
              <a:rPr lang="en-US" sz="1800" dirty="0">
                <a:latin typeface="Calibri"/>
                <a:ea typeface="Calibri"/>
                <a:cs typeface="Calibri"/>
                <a:sym typeface="Calibri"/>
              </a:rPr>
              <a:t> y no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del </a:t>
            </a:r>
            <a:r>
              <a:rPr lang="en-US" sz="1800" dirty="0" err="1">
                <a:latin typeface="Calibri"/>
                <a:ea typeface="Calibri"/>
                <a:cs typeface="Calibri"/>
                <a:sym typeface="Calibri"/>
              </a:rPr>
              <a:t>juicio</a:t>
            </a:r>
            <a:r>
              <a:rPr lang="en-US" sz="1800" dirty="0">
                <a:latin typeface="Calibri"/>
                <a:ea typeface="Calibri"/>
                <a:cs typeface="Calibri"/>
                <a:sym typeface="Calibri"/>
              </a:rPr>
              <a:t>. </a:t>
            </a: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04" name="Google Shape;3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a:extLst>
            <a:ext uri="{FF2B5EF4-FFF2-40B4-BE49-F238E27FC236}">
              <a16:creationId xmlns:a16="http://schemas.microsoft.com/office/drawing/2014/main" id="{16CF4B10-04F8-8368-28FA-5F05D06D939B}"/>
            </a:ext>
          </a:extLst>
        </p:cNvPr>
        <p:cNvGrpSpPr/>
        <p:nvPr/>
      </p:nvGrpSpPr>
      <p:grpSpPr>
        <a:xfrm>
          <a:off x="0" y="0"/>
          <a:ext cx="0" cy="0"/>
          <a:chOff x="0" y="0"/>
          <a:chExt cx="0" cy="0"/>
        </a:xfrm>
      </p:grpSpPr>
      <p:sp>
        <p:nvSpPr>
          <p:cNvPr id="303" name="Google Shape;303;p21:notes">
            <a:extLst>
              <a:ext uri="{FF2B5EF4-FFF2-40B4-BE49-F238E27FC236}">
                <a16:creationId xmlns:a16="http://schemas.microsoft.com/office/drawing/2014/main" id="{8C701D61-D3E7-ECCE-B1DD-1AE1CF9454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SzPts val="1100"/>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pPr>
            <a:r>
              <a:rPr lang="en-US" sz="1800" dirty="0" err="1">
                <a:latin typeface="Calibri"/>
                <a:ea typeface="Calibri"/>
                <a:cs typeface="Calibri"/>
                <a:sym typeface="Calibri"/>
              </a:rPr>
              <a:t>Además</a:t>
            </a:r>
            <a:r>
              <a:rPr lang="en-US" sz="1800" dirty="0">
                <a:latin typeface="Calibri"/>
                <a:ea typeface="Calibri"/>
                <a:cs typeface="Calibri"/>
                <a:sym typeface="Calibri"/>
              </a:rPr>
              <a:t>, Juan 6:40 </a:t>
            </a:r>
            <a:r>
              <a:rPr lang="en-US" sz="1800" dirty="0" err="1">
                <a:latin typeface="Calibri"/>
                <a:ea typeface="Calibri"/>
                <a:cs typeface="Calibri"/>
                <a:sym typeface="Calibri"/>
              </a:rPr>
              <a:t>confirma</a:t>
            </a:r>
            <a:r>
              <a:rPr lang="en-US" sz="1800" dirty="0">
                <a:latin typeface="Calibri"/>
                <a:ea typeface="Calibri"/>
                <a:cs typeface="Calibri"/>
                <a:sym typeface="Calibri"/>
              </a:rPr>
              <a:t> que no </a:t>
            </a:r>
            <a:r>
              <a:rPr lang="en-US" sz="1800" dirty="0" err="1">
                <a:latin typeface="Calibri"/>
                <a:ea typeface="Calibri"/>
                <a:cs typeface="Calibri"/>
                <a:sym typeface="Calibri"/>
              </a:rPr>
              <a:t>habrá</a:t>
            </a:r>
            <a:r>
              <a:rPr lang="en-US" sz="1800" dirty="0">
                <a:latin typeface="Calibri"/>
                <a:ea typeface="Calibri"/>
                <a:cs typeface="Calibri"/>
                <a:sym typeface="Calibri"/>
              </a:rPr>
              <a:t> dos </a:t>
            </a:r>
            <a:r>
              <a:rPr lang="en-US" sz="1800" dirty="0" err="1">
                <a:latin typeface="Calibri"/>
                <a:ea typeface="Calibri"/>
                <a:cs typeface="Calibri"/>
                <a:sym typeface="Calibri"/>
              </a:rPr>
              <a:t>resurrecciones</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uno. “Y </a:t>
            </a:r>
            <a:r>
              <a:rPr lang="en-US" sz="1800" dirty="0" err="1">
                <a:latin typeface="Calibri"/>
                <a:ea typeface="Calibri"/>
                <a:cs typeface="Calibri"/>
                <a:sym typeface="Calibri"/>
              </a:rPr>
              <a:t>ésta</a:t>
            </a:r>
            <a:r>
              <a:rPr lang="en-US" sz="1800" dirty="0">
                <a:latin typeface="Calibri"/>
                <a:ea typeface="Calibri"/>
                <a:cs typeface="Calibri"/>
                <a:sym typeface="Calibri"/>
              </a:rPr>
              <a:t> es la </a:t>
            </a:r>
            <a:r>
              <a:rPr lang="en-US" sz="1800" dirty="0" err="1">
                <a:latin typeface="Calibri"/>
                <a:ea typeface="Calibri"/>
                <a:cs typeface="Calibri"/>
                <a:sym typeface="Calibri"/>
              </a:rPr>
              <a:t>voluntad</a:t>
            </a:r>
            <a:r>
              <a:rPr lang="en-US" sz="1800" dirty="0">
                <a:latin typeface="Calibri"/>
                <a:ea typeface="Calibri"/>
                <a:cs typeface="Calibri"/>
                <a:sym typeface="Calibri"/>
              </a:rPr>
              <a:t> de mi Padre: Que </a:t>
            </a:r>
            <a:r>
              <a:rPr lang="en-US" sz="1800" dirty="0" err="1">
                <a:latin typeface="Calibri"/>
                <a:ea typeface="Calibri"/>
                <a:cs typeface="Calibri"/>
                <a:sym typeface="Calibri"/>
              </a:rPr>
              <a:t>todo</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que </a:t>
            </a:r>
            <a:r>
              <a:rPr lang="en-US" sz="1800" dirty="0" err="1">
                <a:latin typeface="Calibri"/>
                <a:ea typeface="Calibri"/>
                <a:cs typeface="Calibri"/>
                <a:sym typeface="Calibri"/>
              </a:rPr>
              <a:t>ve</a:t>
            </a:r>
            <a:r>
              <a:rPr lang="en-US" sz="1800" dirty="0">
                <a:latin typeface="Calibri"/>
                <a:ea typeface="Calibri"/>
                <a:cs typeface="Calibri"/>
                <a:sym typeface="Calibri"/>
              </a:rPr>
              <a:t> al </a:t>
            </a:r>
            <a:r>
              <a:rPr lang="en-US" sz="1800" dirty="0" err="1">
                <a:latin typeface="Calibri"/>
                <a:ea typeface="Calibri"/>
                <a:cs typeface="Calibri"/>
                <a:sym typeface="Calibri"/>
              </a:rPr>
              <a:t>Hijo</a:t>
            </a:r>
            <a:r>
              <a:rPr lang="en-US" sz="1800" dirty="0">
                <a:latin typeface="Calibri"/>
                <a:ea typeface="Calibri"/>
                <a:cs typeface="Calibri"/>
                <a:sym typeface="Calibri"/>
              </a:rPr>
              <a:t>, y </a:t>
            </a:r>
            <a:r>
              <a:rPr lang="en-US" sz="1800" dirty="0" err="1">
                <a:latin typeface="Calibri"/>
                <a:ea typeface="Calibri"/>
                <a:cs typeface="Calibri"/>
                <a:sym typeface="Calibri"/>
              </a:rPr>
              <a:t>cree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Él</a:t>
            </a:r>
            <a:r>
              <a:rPr lang="en-US" sz="1800" dirty="0">
                <a:latin typeface="Calibri"/>
                <a:ea typeface="Calibri"/>
                <a:cs typeface="Calibri"/>
                <a:sym typeface="Calibri"/>
              </a:rPr>
              <a:t>, </a:t>
            </a:r>
            <a:r>
              <a:rPr lang="en-US" sz="1800" dirty="0" err="1">
                <a:latin typeface="Calibri"/>
                <a:ea typeface="Calibri"/>
                <a:cs typeface="Calibri"/>
                <a:sym typeface="Calibri"/>
              </a:rPr>
              <a:t>tenga</a:t>
            </a:r>
            <a:r>
              <a:rPr lang="en-US" sz="1800" dirty="0">
                <a:latin typeface="Calibri"/>
                <a:ea typeface="Calibri"/>
                <a:cs typeface="Calibri"/>
                <a:sym typeface="Calibri"/>
              </a:rPr>
              <a:t>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y </a:t>
            </a:r>
            <a:r>
              <a:rPr lang="en-US" sz="1800" dirty="0" err="1">
                <a:latin typeface="Calibri"/>
                <a:ea typeface="Calibri"/>
                <a:cs typeface="Calibri"/>
                <a:sym typeface="Calibri"/>
              </a:rPr>
              <a:t>yo</a:t>
            </a:r>
            <a:r>
              <a:rPr lang="en-US" sz="1800" dirty="0">
                <a:latin typeface="Calibri"/>
                <a:ea typeface="Calibri"/>
                <a:cs typeface="Calibri"/>
                <a:sym typeface="Calibri"/>
              </a:rPr>
              <a:t> lo </a:t>
            </a:r>
            <a:r>
              <a:rPr lang="en-US" sz="1800" dirty="0" err="1">
                <a:latin typeface="Calibri"/>
                <a:ea typeface="Calibri"/>
                <a:cs typeface="Calibri"/>
                <a:sym typeface="Calibri"/>
              </a:rPr>
              <a:t>resucitaré</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final.”</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04" name="Google Shape;304;p21:notes">
            <a:extLst>
              <a:ext uri="{FF2B5EF4-FFF2-40B4-BE49-F238E27FC236}">
                <a16:creationId xmlns:a16="http://schemas.microsoft.com/office/drawing/2014/main" id="{F7863212-E146-8380-1E93-AB3951434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4342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resumen, entonces: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Biblia solo habla de una segunda venida de Jesús, no varias. </a:t>
            </a: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ese día, resucitará a todos los muertos para el juicio. </a:t>
            </a: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Luego mandará a los incrédulos a castigo eterno, y llevará a los suyos a la vida eterna. </a:t>
            </a: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lgn="l" defTabSz="914400" rtl="0" eaLnBrk="1" fontAlgn="auto" latinLnBrk="0" hangingPunct="1">
              <a:lnSpc>
                <a:spcPct val="100000"/>
              </a:lnSpc>
              <a:spcBef>
                <a:spcPts val="1000"/>
              </a:spcBef>
              <a:spcAft>
                <a:spcPts val="600"/>
              </a:spcAft>
              <a:buClr>
                <a:srgbClr val="000000"/>
              </a:buClr>
              <a:buSzPts val="1100"/>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No habrá rapto antes de esa venida de Jesús con gran gloria en el último día.</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r>
              <a:rPr lang="en-US" sz="1800" b="1" dirty="0">
                <a:latin typeface="Calibri"/>
                <a:ea typeface="Calibri"/>
                <a:cs typeface="Calibri"/>
                <a:sym typeface="Calibri"/>
              </a:rPr>
              <a:t>4. ¿</a:t>
            </a:r>
            <a:r>
              <a:rPr lang="en-US" sz="1800" b="1" dirty="0" err="1">
                <a:latin typeface="Calibri"/>
                <a:ea typeface="Calibri"/>
                <a:cs typeface="Calibri"/>
                <a:sym typeface="Calibri"/>
              </a:rPr>
              <a:t>Cómo</a:t>
            </a:r>
            <a:r>
              <a:rPr lang="en-US" sz="1800" b="1" dirty="0">
                <a:latin typeface="Calibri"/>
                <a:ea typeface="Calibri"/>
                <a:cs typeface="Calibri"/>
                <a:sym typeface="Calibri"/>
              </a:rPr>
              <a:t> </a:t>
            </a:r>
            <a:r>
              <a:rPr lang="en-US" sz="1800" b="1" dirty="0" err="1">
                <a:latin typeface="Calibri"/>
                <a:ea typeface="Calibri"/>
                <a:cs typeface="Calibri"/>
                <a:sym typeface="Calibri"/>
              </a:rPr>
              <a:t>espera</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a:t>
            </a:r>
            <a:r>
              <a:rPr lang="en-US" sz="1800" b="1" dirty="0" err="1">
                <a:latin typeface="Calibri"/>
                <a:ea typeface="Calibri"/>
                <a:cs typeface="Calibri"/>
                <a:sym typeface="Calibri"/>
              </a:rPr>
              <a:t>último</a:t>
            </a:r>
            <a:r>
              <a:rPr lang="en-US" sz="1800" b="1" dirty="0">
                <a:latin typeface="Calibri"/>
                <a:ea typeface="Calibri"/>
                <a:cs typeface="Calibri"/>
                <a:sym typeface="Calibri"/>
              </a:rPr>
              <a:t> día un </a:t>
            </a:r>
            <a:r>
              <a:rPr lang="en-US" sz="1800" b="1" dirty="0" err="1">
                <a:latin typeface="Calibri"/>
                <a:ea typeface="Calibri"/>
                <a:cs typeface="Calibri"/>
                <a:sym typeface="Calibri"/>
              </a:rPr>
              <a:t>creyente</a:t>
            </a:r>
            <a:r>
              <a:rPr lang="en-US" sz="1800" b="1" dirty="0">
                <a:latin typeface="Calibri"/>
                <a:ea typeface="Calibri"/>
                <a:cs typeface="Calibri"/>
                <a:sym typeface="Calibri"/>
              </a:rPr>
              <a:t> </a:t>
            </a:r>
            <a:r>
              <a:rPr lang="en-US" sz="1800" b="1" dirty="0" err="1">
                <a:latin typeface="Calibri"/>
                <a:ea typeface="Calibri"/>
                <a:cs typeface="Calibri"/>
                <a:sym typeface="Calibri"/>
              </a:rPr>
              <a:t>en</a:t>
            </a:r>
            <a:r>
              <a:rPr lang="en-US" sz="1800" b="1" dirty="0">
                <a:latin typeface="Calibri"/>
                <a:ea typeface="Calibri"/>
                <a:cs typeface="Calibri"/>
                <a:sym typeface="Calibri"/>
              </a:rPr>
              <a:t> la </a:t>
            </a:r>
            <a:r>
              <a:rPr lang="en-US" sz="1800" b="1" dirty="0" err="1">
                <a:latin typeface="Calibri"/>
                <a:ea typeface="Calibri"/>
                <a:cs typeface="Calibri"/>
                <a:sym typeface="Calibri"/>
              </a:rPr>
              <a:t>obra</a:t>
            </a:r>
            <a:r>
              <a:rPr lang="en-US" sz="1800" b="1" dirty="0">
                <a:latin typeface="Calibri"/>
                <a:ea typeface="Calibri"/>
                <a:cs typeface="Calibri"/>
                <a:sym typeface="Calibri"/>
              </a:rPr>
              <a:t> </a:t>
            </a:r>
            <a:r>
              <a:rPr lang="en-US" sz="1800" b="1" dirty="0" err="1">
                <a:latin typeface="Calibri"/>
                <a:ea typeface="Calibri"/>
                <a:cs typeface="Calibri"/>
                <a:sym typeface="Calibri"/>
              </a:rPr>
              <a:t>redentora</a:t>
            </a:r>
            <a:r>
              <a:rPr lang="en-US" sz="1800" b="1" dirty="0">
                <a:latin typeface="Calibri"/>
                <a:ea typeface="Calibri"/>
                <a:cs typeface="Calibri"/>
                <a:sym typeface="Calibri"/>
              </a:rPr>
              <a:t> de Jesús? </a:t>
            </a:r>
            <a:endParaRPr sz="1800" b="1" dirty="0">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Lucas 21:28 Cuando </a:t>
            </a:r>
            <a:r>
              <a:rPr lang="en-US" sz="1800" dirty="0" err="1">
                <a:latin typeface="Calibri"/>
                <a:ea typeface="Calibri"/>
                <a:cs typeface="Calibri"/>
                <a:sym typeface="Calibri"/>
              </a:rPr>
              <a:t>esto</a:t>
            </a:r>
            <a:r>
              <a:rPr lang="en-US" sz="1800" dirty="0">
                <a:latin typeface="Calibri"/>
                <a:ea typeface="Calibri"/>
                <a:cs typeface="Calibri"/>
                <a:sym typeface="Calibri"/>
              </a:rPr>
              <a:t> </a:t>
            </a:r>
            <a:r>
              <a:rPr lang="en-US" sz="1800" dirty="0" err="1">
                <a:latin typeface="Calibri"/>
                <a:ea typeface="Calibri"/>
                <a:cs typeface="Calibri"/>
                <a:sym typeface="Calibri"/>
              </a:rPr>
              <a:t>comience</a:t>
            </a:r>
            <a:r>
              <a:rPr lang="en-US" sz="1800" dirty="0">
                <a:latin typeface="Calibri"/>
                <a:ea typeface="Calibri"/>
                <a:cs typeface="Calibri"/>
                <a:sym typeface="Calibri"/>
              </a:rPr>
              <a:t> a </a:t>
            </a:r>
            <a:r>
              <a:rPr lang="en-US" sz="1800" dirty="0" err="1">
                <a:latin typeface="Calibri"/>
                <a:ea typeface="Calibri"/>
                <a:cs typeface="Calibri"/>
                <a:sym typeface="Calibri"/>
              </a:rPr>
              <a:t>suceder</a:t>
            </a:r>
            <a:r>
              <a:rPr lang="en-US" sz="1800" dirty="0">
                <a:latin typeface="Calibri"/>
                <a:ea typeface="Calibri"/>
                <a:cs typeface="Calibri"/>
                <a:sym typeface="Calibri"/>
              </a:rPr>
              <a:t>, </a:t>
            </a:r>
            <a:r>
              <a:rPr lang="en-US" sz="1800" dirty="0" err="1">
                <a:latin typeface="Calibri"/>
                <a:ea typeface="Calibri"/>
                <a:cs typeface="Calibri"/>
                <a:sym typeface="Calibri"/>
              </a:rPr>
              <a:t>anímense</a:t>
            </a:r>
            <a:r>
              <a:rPr lang="en-US" sz="1800" dirty="0">
                <a:latin typeface="Calibri"/>
                <a:ea typeface="Calibri"/>
                <a:cs typeface="Calibri"/>
                <a:sym typeface="Calibri"/>
              </a:rPr>
              <a:t> y </a:t>
            </a:r>
            <a:r>
              <a:rPr lang="en-US" sz="1800" dirty="0" err="1">
                <a:latin typeface="Calibri"/>
                <a:ea typeface="Calibri"/>
                <a:cs typeface="Calibri"/>
                <a:sym typeface="Calibri"/>
              </a:rPr>
              <a:t>levanten</a:t>
            </a:r>
            <a:r>
              <a:rPr lang="en-US" sz="1800" dirty="0">
                <a:latin typeface="Calibri"/>
                <a:ea typeface="Calibri"/>
                <a:cs typeface="Calibri"/>
                <a:sym typeface="Calibri"/>
              </a:rPr>
              <a:t> la cabeza,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redención</a:t>
            </a:r>
            <a:r>
              <a:rPr lang="en-US" sz="1800" dirty="0">
                <a:latin typeface="Calibri"/>
                <a:ea typeface="Calibri"/>
                <a:cs typeface="Calibri"/>
                <a:sym typeface="Calibri"/>
              </a:rPr>
              <a:t> </a:t>
            </a:r>
            <a:r>
              <a:rPr lang="en-US" sz="1800" dirty="0" err="1">
                <a:latin typeface="Calibri"/>
                <a:ea typeface="Calibri"/>
                <a:cs typeface="Calibri"/>
                <a:sym typeface="Calibri"/>
              </a:rPr>
              <a:t>estará</a:t>
            </a:r>
            <a:r>
              <a:rPr lang="en-US" sz="1800" dirty="0">
                <a:latin typeface="Calibri"/>
                <a:ea typeface="Calibri"/>
                <a:cs typeface="Calibri"/>
                <a:sym typeface="Calibri"/>
              </a:rPr>
              <a:t> </a:t>
            </a:r>
            <a:r>
              <a:rPr lang="en-US" sz="1800" dirty="0" err="1">
                <a:latin typeface="Calibri"/>
                <a:ea typeface="Calibri"/>
                <a:cs typeface="Calibri"/>
                <a:sym typeface="Calibri"/>
              </a:rPr>
              <a:t>cerca</a:t>
            </a:r>
            <a:r>
              <a:rPr lang="en-US" sz="1800" dirty="0">
                <a:latin typeface="Calibri"/>
                <a:ea typeface="Calibri"/>
                <a:cs typeface="Calibri"/>
                <a:sym typeface="Calibri"/>
              </a:rPr>
              <a:t>. </a:t>
            </a:r>
          </a:p>
          <a:p>
            <a:pPr marL="0" marR="0" lvl="0" indent="0" algn="l" rtl="0">
              <a:lnSpc>
                <a:spcPct val="100000"/>
              </a:lnSpc>
              <a:spcBef>
                <a:spcPts val="0"/>
              </a:spcBef>
              <a:spcAft>
                <a:spcPts val="0"/>
              </a:spcAft>
              <a:buSzPts val="1100"/>
              <a:buFontTx/>
              <a:buNone/>
            </a:pPr>
            <a:endParaRPr lang="en-US"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2 </a:t>
            </a:r>
            <a:r>
              <a:rPr lang="en-US" sz="1800" dirty="0" err="1">
                <a:latin typeface="Calibri"/>
                <a:ea typeface="Calibri"/>
                <a:cs typeface="Calibri"/>
                <a:sym typeface="Calibri"/>
              </a:rPr>
              <a:t>Tesalonicenses</a:t>
            </a:r>
            <a:r>
              <a:rPr lang="en-US" sz="1800" dirty="0">
                <a:latin typeface="Calibri"/>
                <a:ea typeface="Calibri"/>
                <a:cs typeface="Calibri"/>
                <a:sym typeface="Calibri"/>
              </a:rPr>
              <a:t> 2:13 Pero </a:t>
            </a:r>
            <a:r>
              <a:rPr lang="en-US" sz="1800" dirty="0" err="1">
                <a:latin typeface="Calibri"/>
                <a:ea typeface="Calibri"/>
                <a:cs typeface="Calibri"/>
                <a:sym typeface="Calibri"/>
              </a:rPr>
              <a:t>nosotros</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debemos</a:t>
            </a:r>
            <a:r>
              <a:rPr lang="en-US" sz="1800" dirty="0">
                <a:latin typeface="Calibri"/>
                <a:ea typeface="Calibri"/>
                <a:cs typeface="Calibri"/>
                <a:sym typeface="Calibri"/>
              </a:rPr>
              <a:t> </a:t>
            </a:r>
            <a:r>
              <a:rPr lang="en-US" sz="1800" dirty="0" err="1">
                <a:latin typeface="Calibri"/>
                <a:ea typeface="Calibri"/>
                <a:cs typeface="Calibri"/>
                <a:sym typeface="Calibri"/>
              </a:rPr>
              <a:t>dar</a:t>
            </a:r>
            <a:r>
              <a:rPr lang="en-US" sz="1800" dirty="0">
                <a:latin typeface="Calibri"/>
                <a:ea typeface="Calibri"/>
                <a:cs typeface="Calibri"/>
                <a:sym typeface="Calibri"/>
              </a:rPr>
              <a:t> gracias a Dios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hermanos</a:t>
            </a:r>
            <a:r>
              <a:rPr lang="en-US" sz="1800" dirty="0">
                <a:latin typeface="Calibri"/>
                <a:ea typeface="Calibri"/>
                <a:cs typeface="Calibri"/>
                <a:sym typeface="Calibri"/>
              </a:rPr>
              <a:t> </a:t>
            </a:r>
            <a:r>
              <a:rPr lang="en-US" sz="1800" dirty="0" err="1">
                <a:latin typeface="Calibri"/>
                <a:ea typeface="Calibri"/>
                <a:cs typeface="Calibri"/>
                <a:sym typeface="Calibri"/>
              </a:rPr>
              <a:t>amados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de que </a:t>
            </a:r>
            <a:r>
              <a:rPr lang="en-US" sz="1800" dirty="0" err="1">
                <a:latin typeface="Calibri"/>
                <a:ea typeface="Calibri"/>
                <a:cs typeface="Calibri"/>
                <a:sym typeface="Calibri"/>
              </a:rPr>
              <a:t>desde</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principio Dios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haya</a:t>
            </a:r>
            <a:r>
              <a:rPr lang="en-US" sz="1800" dirty="0">
                <a:latin typeface="Calibri"/>
                <a:ea typeface="Calibri"/>
                <a:cs typeface="Calibri"/>
                <a:sym typeface="Calibri"/>
              </a:rPr>
              <a:t> </a:t>
            </a:r>
            <a:r>
              <a:rPr lang="en-US" sz="1800" dirty="0" err="1">
                <a:latin typeface="Calibri"/>
                <a:ea typeface="Calibri"/>
                <a:cs typeface="Calibri"/>
                <a:sym typeface="Calibri"/>
              </a:rPr>
              <a:t>escogido</a:t>
            </a:r>
            <a:r>
              <a:rPr lang="en-US" sz="1800" dirty="0">
                <a:latin typeface="Calibri"/>
                <a:ea typeface="Calibri"/>
                <a:cs typeface="Calibri"/>
                <a:sym typeface="Calibri"/>
              </a:rPr>
              <a:t> para </a:t>
            </a:r>
            <a:r>
              <a:rPr lang="en-US" sz="1800" dirty="0" err="1">
                <a:latin typeface="Calibri"/>
                <a:ea typeface="Calibri"/>
                <a:cs typeface="Calibri"/>
                <a:sym typeface="Calibri"/>
              </a:rPr>
              <a:t>salvación</a:t>
            </a:r>
            <a:r>
              <a:rPr lang="en-US" sz="1800" dirty="0">
                <a:latin typeface="Calibri"/>
                <a:ea typeface="Calibri"/>
                <a:cs typeface="Calibri"/>
                <a:sym typeface="Calibri"/>
              </a:rPr>
              <a:t>, </a:t>
            </a:r>
            <a:r>
              <a:rPr lang="en-US" sz="1800" dirty="0" err="1">
                <a:latin typeface="Calibri"/>
                <a:ea typeface="Calibri"/>
                <a:cs typeface="Calibri"/>
                <a:sym typeface="Calibri"/>
              </a:rPr>
              <a:t>mediante</a:t>
            </a:r>
            <a:r>
              <a:rPr lang="en-US" sz="1800" dirty="0">
                <a:latin typeface="Calibri"/>
                <a:ea typeface="Calibri"/>
                <a:cs typeface="Calibri"/>
                <a:sym typeface="Calibri"/>
              </a:rPr>
              <a:t> la </a:t>
            </a:r>
            <a:r>
              <a:rPr lang="en-US" sz="1800" dirty="0" err="1">
                <a:latin typeface="Calibri"/>
                <a:ea typeface="Calibri"/>
                <a:cs typeface="Calibri"/>
                <a:sym typeface="Calibri"/>
              </a:rPr>
              <a:t>santificación</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Espíritu y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verdad</a:t>
            </a:r>
            <a:r>
              <a:rPr lang="en-US" sz="1800" dirty="0">
                <a:latin typeface="Calibri"/>
                <a:ea typeface="Calibri"/>
                <a:cs typeface="Calibri"/>
                <a:sym typeface="Calibri"/>
              </a:rPr>
              <a:t>. </a:t>
            </a:r>
            <a:endParaRPr dirty="0"/>
          </a:p>
          <a:p>
            <a:pPr marL="342900" marR="0" lvl="0" indent="-273050" algn="l" rtl="0">
              <a:lnSpc>
                <a:spcPct val="100000"/>
              </a:lnSpc>
              <a:spcBef>
                <a:spcPts val="0"/>
              </a:spcBef>
              <a:spcAft>
                <a:spcPts val="0"/>
              </a:spcAft>
              <a:buSzPts val="1100"/>
              <a:buFont typeface="Noto Sans Symbols"/>
              <a:buNone/>
            </a:pPr>
            <a:endParaRPr sz="1800" dirty="0">
              <a:latin typeface="Calibri"/>
              <a:ea typeface="Calibri"/>
              <a:cs typeface="Calibri"/>
              <a:sym typeface="Calibri"/>
            </a:endParaRPr>
          </a:p>
        </p:txBody>
      </p:sp>
      <p:sp>
        <p:nvSpPr>
          <p:cNvPr id="345" name="Google Shape;3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Tx/>
              <a:buNone/>
            </a:pPr>
            <a:r>
              <a:rPr lang="en-US" sz="1800" dirty="0" err="1">
                <a:latin typeface="Calibri"/>
                <a:ea typeface="Calibri"/>
                <a:cs typeface="Calibri"/>
                <a:sym typeface="Calibri"/>
              </a:rPr>
              <a:t>Filipenses</a:t>
            </a:r>
            <a:r>
              <a:rPr lang="en-US" sz="1800" dirty="0">
                <a:latin typeface="Calibri"/>
                <a:ea typeface="Calibri"/>
                <a:cs typeface="Calibri"/>
                <a:sym typeface="Calibri"/>
              </a:rPr>
              <a:t> 3:20 Pero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ciudadanía</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cielos</a:t>
            </a:r>
            <a:r>
              <a:rPr lang="en-US" sz="1800" dirty="0">
                <a:latin typeface="Calibri"/>
                <a:ea typeface="Calibri"/>
                <a:cs typeface="Calibri"/>
                <a:sym typeface="Calibri"/>
              </a:rPr>
              <a:t>, de </a:t>
            </a:r>
            <a:r>
              <a:rPr lang="en-US" sz="1800" dirty="0" err="1">
                <a:latin typeface="Calibri"/>
                <a:ea typeface="Calibri"/>
                <a:cs typeface="Calibri"/>
                <a:sym typeface="Calibri"/>
              </a:rPr>
              <a:t>donde</a:t>
            </a:r>
            <a:r>
              <a:rPr lang="en-US" sz="1800" dirty="0">
                <a:latin typeface="Calibri"/>
                <a:ea typeface="Calibri"/>
                <a:cs typeface="Calibri"/>
                <a:sym typeface="Calibri"/>
              </a:rPr>
              <a:t> también </a:t>
            </a:r>
            <a:r>
              <a:rPr lang="en-US" sz="1800" dirty="0" err="1">
                <a:latin typeface="Calibri"/>
                <a:ea typeface="Calibri"/>
                <a:cs typeface="Calibri"/>
                <a:sym typeface="Calibri"/>
              </a:rPr>
              <a:t>esperamos</a:t>
            </a:r>
            <a:r>
              <a:rPr lang="en-US" sz="1800" dirty="0">
                <a:latin typeface="Calibri"/>
                <a:ea typeface="Calibri"/>
                <a:cs typeface="Calibri"/>
                <a:sym typeface="Calibri"/>
              </a:rPr>
              <a:t> al Salvador, al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Jesucristo</a:t>
            </a:r>
            <a:r>
              <a:rPr lang="en-US" sz="1800" dirty="0">
                <a:latin typeface="Calibri"/>
                <a:ea typeface="Calibri"/>
                <a:cs typeface="Calibri"/>
                <a:sym typeface="Calibri"/>
              </a:rPr>
              <a:t> </a:t>
            </a:r>
            <a:endParaRPr dirty="0"/>
          </a:p>
          <a:p>
            <a:pPr marL="69850" marR="0" lvl="0" indent="0" algn="l" rtl="0">
              <a:lnSpc>
                <a:spcPct val="100000"/>
              </a:lnSpc>
              <a:spcBef>
                <a:spcPts val="0"/>
              </a:spcBef>
              <a:spcAft>
                <a:spcPts val="0"/>
              </a:spcAft>
              <a:buSzPts val="1100"/>
              <a:buFontTx/>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Tx/>
              <a:buNone/>
            </a:pPr>
            <a:r>
              <a:rPr lang="en-US" sz="1800" dirty="0">
                <a:latin typeface="Calibri"/>
                <a:ea typeface="Calibri"/>
                <a:cs typeface="Calibri"/>
                <a:sym typeface="Calibri"/>
              </a:rPr>
              <a:t>2 Timoteo 4:8 Por lo </a:t>
            </a:r>
            <a:r>
              <a:rPr lang="en-US" sz="1800" dirty="0" err="1">
                <a:latin typeface="Calibri"/>
                <a:ea typeface="Calibri"/>
                <a:cs typeface="Calibri"/>
                <a:sym typeface="Calibri"/>
              </a:rPr>
              <a:t>demás</a:t>
            </a:r>
            <a:r>
              <a:rPr lang="en-US" sz="1800" dirty="0">
                <a:latin typeface="Calibri"/>
                <a:ea typeface="Calibri"/>
                <a:cs typeface="Calibri"/>
                <a:sym typeface="Calibri"/>
              </a:rPr>
              <a:t>, me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reservada</a:t>
            </a:r>
            <a:r>
              <a:rPr lang="en-US" sz="1800" dirty="0">
                <a:latin typeface="Calibri"/>
                <a:ea typeface="Calibri"/>
                <a:cs typeface="Calibri"/>
                <a:sym typeface="Calibri"/>
              </a:rPr>
              <a:t> la corona de </a:t>
            </a:r>
            <a:r>
              <a:rPr lang="en-US" sz="1800" dirty="0" err="1">
                <a:latin typeface="Calibri"/>
                <a:ea typeface="Calibri"/>
                <a:cs typeface="Calibri"/>
                <a:sym typeface="Calibri"/>
              </a:rPr>
              <a:t>justicia</a:t>
            </a:r>
            <a:r>
              <a:rPr lang="en-US" sz="1800" dirty="0">
                <a:latin typeface="Calibri"/>
                <a:ea typeface="Calibri"/>
                <a:cs typeface="Calibri"/>
                <a:sym typeface="Calibri"/>
              </a:rPr>
              <a:t>, que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aquel</a:t>
            </a:r>
            <a:r>
              <a:rPr lang="en-US" sz="1800" dirty="0">
                <a:latin typeface="Calibri"/>
                <a:ea typeface="Calibri"/>
                <a:cs typeface="Calibri"/>
                <a:sym typeface="Calibri"/>
              </a:rPr>
              <a:t> día me </a:t>
            </a:r>
            <a:r>
              <a:rPr lang="en-US" sz="1800" dirty="0" err="1">
                <a:latin typeface="Calibri"/>
                <a:ea typeface="Calibri"/>
                <a:cs typeface="Calibri"/>
                <a:sym typeface="Calibri"/>
              </a:rPr>
              <a:t>dará</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juez</a:t>
            </a:r>
            <a:r>
              <a:rPr lang="en-US" sz="1800" dirty="0">
                <a:latin typeface="Calibri"/>
                <a:ea typeface="Calibri"/>
                <a:cs typeface="Calibri"/>
                <a:sym typeface="Calibri"/>
              </a:rPr>
              <a:t> </a:t>
            </a:r>
            <a:r>
              <a:rPr lang="en-US" sz="1800" dirty="0" err="1">
                <a:latin typeface="Calibri"/>
                <a:ea typeface="Calibri"/>
                <a:cs typeface="Calibri"/>
                <a:sym typeface="Calibri"/>
              </a:rPr>
              <a:t>justo</a:t>
            </a:r>
            <a:r>
              <a:rPr lang="en-US" sz="1800" dirty="0">
                <a:latin typeface="Calibri"/>
                <a:ea typeface="Calibri"/>
                <a:cs typeface="Calibri"/>
                <a:sym typeface="Calibri"/>
              </a:rPr>
              <a:t>; y no solo a </a:t>
            </a:r>
            <a:r>
              <a:rPr lang="en-US" sz="1800" dirty="0" err="1">
                <a:latin typeface="Calibri"/>
                <a:ea typeface="Calibri"/>
                <a:cs typeface="Calibri"/>
                <a:sym typeface="Calibri"/>
              </a:rPr>
              <a:t>mí</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también a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aman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latin typeface="Calibri"/>
                <a:ea typeface="Calibri"/>
                <a:cs typeface="Calibri"/>
                <a:sym typeface="Calibri"/>
              </a:rPr>
              <a:t>3. </a:t>
            </a:r>
            <a:r>
              <a:rPr lang="en-US" sz="1800" b="1" dirty="0" err="1">
                <a:latin typeface="Calibri"/>
                <a:ea typeface="Calibri"/>
                <a:cs typeface="Calibri"/>
                <a:sym typeface="Calibri"/>
              </a:rPr>
              <a:t>Oración</a:t>
            </a:r>
            <a:r>
              <a:rPr lang="en-US" sz="1800" b="1" dirty="0">
                <a:latin typeface="Calibri"/>
                <a:ea typeface="Calibri"/>
                <a:cs typeface="Calibri"/>
                <a:sym typeface="Calibri"/>
              </a:rPr>
              <a:t> </a:t>
            </a:r>
            <a:endParaRPr sz="1800" b="1" dirty="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dirty="0" err="1">
                <a:solidFill>
                  <a:srgbClr val="00B050"/>
                </a:solidFill>
                <a:latin typeface="Calibri"/>
                <a:ea typeface="Calibri"/>
                <a:cs typeface="Calibri"/>
                <a:sym typeface="Calibri"/>
              </a:rPr>
              <a:t>Comienza</a:t>
            </a:r>
            <a:r>
              <a:rPr lang="en-US" sz="1800" i="1" dirty="0">
                <a:solidFill>
                  <a:srgbClr val="00B050"/>
                </a:solidFill>
                <a:latin typeface="Calibri"/>
                <a:ea typeface="Calibri"/>
                <a:cs typeface="Calibri"/>
                <a:sym typeface="Calibri"/>
              </a:rPr>
              <a:t> con la </a:t>
            </a:r>
            <a:r>
              <a:rPr lang="en-US" sz="1800" i="1" dirty="0" err="1">
                <a:solidFill>
                  <a:srgbClr val="00B050"/>
                </a:solidFill>
                <a:latin typeface="Calibri"/>
                <a:ea typeface="Calibri"/>
                <a:cs typeface="Calibri"/>
                <a:sym typeface="Calibri"/>
              </a:rPr>
              <a:t>siguiente</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oración</a:t>
            </a:r>
            <a:r>
              <a:rPr lang="en-US" sz="1800" i="1" dirty="0">
                <a:solidFill>
                  <a:srgbClr val="00B050"/>
                </a:solidFill>
                <a:latin typeface="Calibri"/>
                <a:ea typeface="Calibri"/>
                <a:cs typeface="Calibri"/>
                <a:sym typeface="Calibri"/>
              </a:rPr>
              <a:t> (o </a:t>
            </a:r>
            <a:r>
              <a:rPr lang="en-US" sz="1800" i="1" dirty="0" err="1">
                <a:solidFill>
                  <a:srgbClr val="00B050"/>
                </a:solidFill>
                <a:latin typeface="Calibri"/>
                <a:ea typeface="Calibri"/>
                <a:cs typeface="Calibri"/>
                <a:sym typeface="Calibri"/>
              </a:rPr>
              <a:t>usa</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una</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propia</a:t>
            </a:r>
            <a:r>
              <a:rPr lang="en-US" sz="1800" i="1" dirty="0">
                <a:solidFill>
                  <a:srgbClr val="00B050"/>
                </a:solidFill>
                <a:latin typeface="Calibri"/>
                <a:ea typeface="Calibri"/>
                <a:cs typeface="Calibri"/>
                <a:sym typeface="Calibri"/>
              </a:rPr>
              <a:t>): </a:t>
            </a:r>
            <a:br>
              <a:rPr lang="en-US" sz="1800" i="1" dirty="0">
                <a:solidFill>
                  <a:srgbClr val="00B050"/>
                </a:solidFill>
                <a:latin typeface="Calibri"/>
                <a:ea typeface="Calibri"/>
                <a:cs typeface="Calibri"/>
                <a:sym typeface="Calibri"/>
              </a:rPr>
            </a:b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Señor</a:t>
            </a:r>
            <a:r>
              <a:rPr lang="en-US" sz="1800" dirty="0">
                <a:latin typeface="Calibri"/>
                <a:ea typeface="Calibri"/>
                <a:cs typeface="Calibri"/>
                <a:sym typeface="Calibri"/>
              </a:rPr>
              <a:t> Dios, Padre Celestial, </a:t>
            </a:r>
            <a:r>
              <a:rPr lang="en-US" sz="1800" dirty="0" err="1">
                <a:latin typeface="Calibri"/>
                <a:ea typeface="Calibri"/>
                <a:cs typeface="Calibri"/>
                <a:sym typeface="Calibri"/>
              </a:rPr>
              <a:t>sabemos</a:t>
            </a:r>
            <a:r>
              <a:rPr lang="en-US" sz="1800" dirty="0">
                <a:latin typeface="Calibri"/>
                <a:ea typeface="Calibri"/>
                <a:cs typeface="Calibri"/>
                <a:sym typeface="Calibri"/>
              </a:rPr>
              <a:t> que la </a:t>
            </a:r>
            <a:r>
              <a:rPr lang="en-US" sz="1800" dirty="0" err="1">
                <a:latin typeface="Calibri"/>
                <a:ea typeface="Calibri"/>
                <a:cs typeface="Calibri"/>
                <a:sym typeface="Calibri"/>
              </a:rPr>
              <a:t>segunda</a:t>
            </a:r>
            <a:r>
              <a:rPr lang="en-US" sz="1800" dirty="0">
                <a:latin typeface="Calibri"/>
                <a:ea typeface="Calibri"/>
                <a:cs typeface="Calibri"/>
                <a:sym typeface="Calibri"/>
              </a:rPr>
              <a:t> </a:t>
            </a:r>
            <a:r>
              <a:rPr lang="en-US" sz="1800" dirty="0" err="1">
                <a:latin typeface="Calibri"/>
                <a:ea typeface="Calibri"/>
                <a:cs typeface="Calibri"/>
                <a:sym typeface="Calibri"/>
              </a:rPr>
              <a:t>venida</a:t>
            </a:r>
            <a:r>
              <a:rPr lang="en-US" sz="1800" dirty="0">
                <a:latin typeface="Calibri"/>
                <a:ea typeface="Calibri"/>
                <a:cs typeface="Calibri"/>
                <a:sym typeface="Calibri"/>
              </a:rPr>
              <a:t> de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Hijo</a:t>
            </a:r>
            <a:r>
              <a:rPr lang="en-US" sz="1800" dirty="0">
                <a:latin typeface="Calibri"/>
                <a:ea typeface="Calibri"/>
                <a:cs typeface="Calibri"/>
                <a:sym typeface="Calibri"/>
              </a:rPr>
              <a:t> </a:t>
            </a:r>
            <a:r>
              <a:rPr lang="en-US" sz="1800" dirty="0" err="1">
                <a:latin typeface="Calibri"/>
                <a:ea typeface="Calibri"/>
                <a:cs typeface="Calibri"/>
                <a:sym typeface="Calibri"/>
              </a:rPr>
              <a:t>puede</a:t>
            </a:r>
            <a:r>
              <a:rPr lang="en-US" sz="1800" dirty="0">
                <a:latin typeface="Calibri"/>
                <a:ea typeface="Calibri"/>
                <a:cs typeface="Calibri"/>
                <a:sym typeface="Calibri"/>
              </a:rPr>
              <a:t> pasar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cualquier</a:t>
            </a:r>
            <a:r>
              <a:rPr lang="en-US" sz="1800" dirty="0">
                <a:latin typeface="Calibri"/>
                <a:ea typeface="Calibri"/>
                <a:cs typeface="Calibri"/>
                <a:sym typeface="Calibri"/>
              </a:rPr>
              <a:t> </a:t>
            </a:r>
            <a:r>
              <a:rPr lang="en-US" sz="1800" dirty="0" err="1">
                <a:latin typeface="Calibri"/>
                <a:ea typeface="Calibri"/>
                <a:cs typeface="Calibri"/>
                <a:sym typeface="Calibri"/>
              </a:rPr>
              <a:t>momento</a:t>
            </a:r>
            <a:r>
              <a:rPr lang="en-US" sz="1800" dirty="0">
                <a:latin typeface="Calibri"/>
                <a:ea typeface="Calibri"/>
                <a:cs typeface="Calibri"/>
                <a:sym typeface="Calibri"/>
              </a:rPr>
              <a:t>. </a:t>
            </a:r>
            <a:r>
              <a:rPr lang="en-US" sz="1800" dirty="0" err="1">
                <a:latin typeface="Calibri"/>
                <a:ea typeface="Calibri"/>
                <a:cs typeface="Calibri"/>
                <a:sym typeface="Calibri"/>
              </a:rPr>
              <a:t>Pedimos</a:t>
            </a:r>
            <a:r>
              <a:rPr lang="en-US" sz="1800" dirty="0">
                <a:latin typeface="Calibri"/>
                <a:ea typeface="Calibri"/>
                <a:cs typeface="Calibri"/>
                <a:sym typeface="Calibri"/>
              </a:rPr>
              <a:t> que </a:t>
            </a:r>
            <a:r>
              <a:rPr lang="en-US" sz="1800" dirty="0" err="1">
                <a:latin typeface="Calibri"/>
                <a:ea typeface="Calibri"/>
                <a:cs typeface="Calibri"/>
                <a:sym typeface="Calibri"/>
              </a:rPr>
              <a:t>nos</a:t>
            </a:r>
            <a:r>
              <a:rPr lang="en-US" sz="1800" dirty="0">
                <a:latin typeface="Calibri"/>
                <a:ea typeface="Calibri"/>
                <a:cs typeface="Calibri"/>
                <a:sym typeface="Calibri"/>
              </a:rPr>
              <a:t> preserves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verdadera</a:t>
            </a:r>
            <a:r>
              <a:rPr lang="en-US" sz="1800" dirty="0">
                <a:latin typeface="Calibri"/>
                <a:ea typeface="Calibri"/>
                <a:cs typeface="Calibri"/>
                <a:sym typeface="Calibri"/>
              </a:rPr>
              <a:t> </a:t>
            </a:r>
            <a:r>
              <a:rPr lang="en-US" sz="1800" dirty="0" err="1">
                <a:latin typeface="Calibri"/>
                <a:ea typeface="Calibri"/>
                <a:cs typeface="Calibri"/>
                <a:sym typeface="Calibri"/>
              </a:rPr>
              <a:t>fe</a:t>
            </a:r>
            <a:r>
              <a:rPr lang="en-US" sz="1800" dirty="0">
                <a:latin typeface="Calibri"/>
                <a:ea typeface="Calibri"/>
                <a:cs typeface="Calibri"/>
                <a:sym typeface="Calibri"/>
              </a:rPr>
              <a:t> hasta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momento</a:t>
            </a:r>
            <a:r>
              <a:rPr lang="en-US" sz="1800" dirty="0">
                <a:latin typeface="Calibri"/>
                <a:ea typeface="Calibri"/>
                <a:cs typeface="Calibri"/>
                <a:sym typeface="Calibri"/>
              </a:rPr>
              <a:t> de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muerte</a:t>
            </a:r>
            <a:r>
              <a:rPr lang="en-US" sz="1800" dirty="0">
                <a:latin typeface="Calibri"/>
                <a:ea typeface="Calibri"/>
                <a:cs typeface="Calibri"/>
                <a:sym typeface="Calibri"/>
              </a:rPr>
              <a:t> o </a:t>
            </a:r>
            <a:r>
              <a:rPr lang="en-US" sz="1800" dirty="0" err="1">
                <a:latin typeface="Calibri"/>
                <a:ea typeface="Calibri"/>
                <a:cs typeface="Calibri"/>
                <a:sym typeface="Calibri"/>
              </a:rPr>
              <a:t>tu</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a:t>
            </a:r>
            <a:r>
              <a:rPr lang="en-US" sz="1800" dirty="0" err="1">
                <a:latin typeface="Calibri"/>
                <a:ea typeface="Calibri"/>
                <a:cs typeface="Calibri"/>
                <a:sym typeface="Calibri"/>
              </a:rPr>
              <a:t>Ayúdanos</a:t>
            </a:r>
            <a:r>
              <a:rPr lang="en-US" sz="1800" dirty="0">
                <a:latin typeface="Calibri"/>
                <a:ea typeface="Calibri"/>
                <a:cs typeface="Calibri"/>
                <a:sym typeface="Calibri"/>
              </a:rPr>
              <a:t> a usar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que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queda</a:t>
            </a:r>
            <a:r>
              <a:rPr lang="en-US" sz="1800" dirty="0">
                <a:latin typeface="Calibri"/>
                <a:ea typeface="Calibri"/>
                <a:cs typeface="Calibri"/>
                <a:sym typeface="Calibri"/>
              </a:rPr>
              <a:t> para </a:t>
            </a:r>
            <a:r>
              <a:rPr lang="en-US" sz="1800" dirty="0" err="1">
                <a:latin typeface="Calibri"/>
                <a:ea typeface="Calibri"/>
                <a:cs typeface="Calibri"/>
                <a:sym typeface="Calibri"/>
              </a:rPr>
              <a:t>compartir</a:t>
            </a:r>
            <a:r>
              <a:rPr lang="en-US" sz="1800" dirty="0">
                <a:latin typeface="Calibri"/>
                <a:ea typeface="Calibri"/>
                <a:cs typeface="Calibri"/>
                <a:sym typeface="Calibri"/>
              </a:rPr>
              <a:t> las </a:t>
            </a:r>
            <a:r>
              <a:rPr lang="en-US" sz="1800" dirty="0" err="1">
                <a:latin typeface="Calibri"/>
                <a:ea typeface="Calibri"/>
                <a:cs typeface="Calibri"/>
                <a:sym typeface="Calibri"/>
              </a:rPr>
              <a:t>buenas</a:t>
            </a:r>
            <a:r>
              <a:rPr lang="en-US" sz="1800" dirty="0">
                <a:latin typeface="Calibri"/>
                <a:ea typeface="Calibri"/>
                <a:cs typeface="Calibri"/>
                <a:sym typeface="Calibri"/>
              </a:rPr>
              <a:t> </a:t>
            </a:r>
            <a:r>
              <a:rPr lang="en-US" sz="1800" dirty="0" err="1">
                <a:latin typeface="Calibri"/>
                <a:ea typeface="Calibri"/>
                <a:cs typeface="Calibri"/>
                <a:sym typeface="Calibri"/>
              </a:rPr>
              <a:t>nuevas</a:t>
            </a:r>
            <a:r>
              <a:rPr lang="en-US" sz="1800" dirty="0">
                <a:latin typeface="Calibri"/>
                <a:ea typeface="Calibri"/>
                <a:cs typeface="Calibri"/>
                <a:sym typeface="Calibri"/>
              </a:rPr>
              <a:t> de pleno y </a:t>
            </a:r>
            <a:r>
              <a:rPr lang="en-US" sz="1800" dirty="0" err="1">
                <a:latin typeface="Calibri"/>
                <a:ea typeface="Calibri"/>
                <a:cs typeface="Calibri"/>
                <a:sym typeface="Calibri"/>
              </a:rPr>
              <a:t>gratuito</a:t>
            </a:r>
            <a:r>
              <a:rPr lang="en-US" sz="1800" dirty="0">
                <a:latin typeface="Calibri"/>
                <a:ea typeface="Calibri"/>
                <a:cs typeface="Calibri"/>
                <a:sym typeface="Calibri"/>
              </a:rPr>
              <a:t> </a:t>
            </a:r>
            <a:r>
              <a:rPr lang="en-US" sz="1800" dirty="0" err="1">
                <a:latin typeface="Calibri"/>
                <a:ea typeface="Calibri"/>
                <a:cs typeface="Calibri"/>
                <a:sym typeface="Calibri"/>
              </a:rPr>
              <a:t>perdón</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para que </a:t>
            </a:r>
            <a:r>
              <a:rPr lang="en-US" sz="1800" dirty="0" err="1">
                <a:latin typeface="Calibri"/>
                <a:ea typeface="Calibri"/>
                <a:cs typeface="Calibri"/>
                <a:sym typeface="Calibri"/>
              </a:rPr>
              <a:t>otros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momento</a:t>
            </a:r>
            <a:r>
              <a:rPr lang="en-US" sz="1800" dirty="0">
                <a:latin typeface="Calibri"/>
                <a:ea typeface="Calibri"/>
                <a:cs typeface="Calibri"/>
                <a:sym typeface="Calibri"/>
              </a:rPr>
              <a:t> de </a:t>
            </a:r>
            <a:r>
              <a:rPr lang="en-US" sz="1800" dirty="0" err="1">
                <a:latin typeface="Calibri"/>
                <a:ea typeface="Calibri"/>
                <a:cs typeface="Calibri"/>
                <a:sym typeface="Calibri"/>
              </a:rPr>
              <a:t>muerte</a:t>
            </a:r>
            <a:r>
              <a:rPr lang="en-US" sz="1800" dirty="0">
                <a:latin typeface="Calibri"/>
                <a:ea typeface="Calibri"/>
                <a:cs typeface="Calibri"/>
                <a:sym typeface="Calibri"/>
              </a:rPr>
              <a:t>, </a:t>
            </a:r>
            <a:r>
              <a:rPr lang="en-US" sz="1800" dirty="0" err="1">
                <a:latin typeface="Calibri"/>
                <a:ea typeface="Calibri"/>
                <a:cs typeface="Calibri"/>
                <a:sym typeface="Calibri"/>
              </a:rPr>
              <a:t>oigan</a:t>
            </a:r>
            <a:r>
              <a:rPr lang="en-US" sz="1800" dirty="0">
                <a:latin typeface="Calibri"/>
                <a:ea typeface="Calibri"/>
                <a:cs typeface="Calibri"/>
                <a:sym typeface="Calibri"/>
              </a:rPr>
              <a:t> </a:t>
            </a:r>
            <a:r>
              <a:rPr lang="en-US" sz="1800" dirty="0" err="1">
                <a:latin typeface="Calibri"/>
                <a:ea typeface="Calibri"/>
                <a:cs typeface="Calibri"/>
                <a:sym typeface="Calibri"/>
              </a:rPr>
              <a:t>tus</a:t>
            </a:r>
            <a:r>
              <a:rPr lang="en-US" sz="1800" dirty="0">
                <a:latin typeface="Calibri"/>
                <a:ea typeface="Calibri"/>
                <a:cs typeface="Calibri"/>
                <a:sym typeface="Calibri"/>
              </a:rPr>
              <a:t> palabras, “</a:t>
            </a:r>
            <a:r>
              <a:rPr lang="en-US" sz="1800" dirty="0" err="1">
                <a:latin typeface="Calibri"/>
                <a:ea typeface="Calibri"/>
                <a:cs typeface="Calibri"/>
                <a:sym typeface="Calibri"/>
              </a:rPr>
              <a:t>Vengan</a:t>
            </a:r>
            <a:r>
              <a:rPr lang="en-US" sz="1800" dirty="0">
                <a:latin typeface="Calibri"/>
                <a:ea typeface="Calibri"/>
                <a:cs typeface="Calibri"/>
                <a:sym typeface="Calibri"/>
              </a:rPr>
              <a:t>, </a:t>
            </a:r>
            <a:r>
              <a:rPr lang="en-US" sz="1800" dirty="0" err="1">
                <a:latin typeface="Calibri"/>
                <a:ea typeface="Calibri"/>
                <a:cs typeface="Calibri"/>
                <a:sym typeface="Calibri"/>
              </a:rPr>
              <a:t>benditos</a:t>
            </a:r>
            <a:r>
              <a:rPr lang="en-US" sz="1800" dirty="0">
                <a:latin typeface="Calibri"/>
                <a:ea typeface="Calibri"/>
                <a:cs typeface="Calibri"/>
                <a:sym typeface="Calibri"/>
              </a:rPr>
              <a:t> de mi Padre, y </a:t>
            </a:r>
            <a:r>
              <a:rPr lang="en-US" sz="1800" dirty="0" err="1">
                <a:latin typeface="Calibri"/>
                <a:ea typeface="Calibri"/>
                <a:cs typeface="Calibri"/>
                <a:sym typeface="Calibri"/>
              </a:rPr>
              <a:t>hereden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Reino </a:t>
            </a:r>
            <a:r>
              <a:rPr lang="en-US" sz="1800" dirty="0" err="1">
                <a:latin typeface="Calibri"/>
                <a:ea typeface="Calibri"/>
                <a:cs typeface="Calibri"/>
                <a:sym typeface="Calibri"/>
              </a:rPr>
              <a:t>preparado</a:t>
            </a:r>
            <a:r>
              <a:rPr lang="en-US" sz="1800" dirty="0">
                <a:latin typeface="Calibri"/>
                <a:ea typeface="Calibri"/>
                <a:cs typeface="Calibri"/>
                <a:sym typeface="Calibri"/>
              </a:rPr>
              <a:t> para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la </a:t>
            </a:r>
            <a:r>
              <a:rPr lang="en-US" sz="1800" dirty="0" err="1">
                <a:latin typeface="Calibri"/>
                <a:ea typeface="Calibri"/>
                <a:cs typeface="Calibri"/>
                <a:sym typeface="Calibri"/>
              </a:rPr>
              <a:t>fundación</a:t>
            </a:r>
            <a:r>
              <a:rPr lang="en-US" sz="1800" dirty="0">
                <a:latin typeface="Calibri"/>
                <a:ea typeface="Calibri"/>
                <a:cs typeface="Calibri"/>
                <a:sym typeface="Calibri"/>
              </a:rPr>
              <a:t> del </a:t>
            </a:r>
            <a:r>
              <a:rPr lang="en-US" sz="1800" dirty="0" err="1">
                <a:latin typeface="Calibri"/>
                <a:ea typeface="Calibri"/>
                <a:cs typeface="Calibri"/>
                <a:sym typeface="Calibri"/>
              </a:rPr>
              <a:t>mundo</a:t>
            </a:r>
            <a:r>
              <a:rPr lang="en-US" sz="1800" dirty="0">
                <a:latin typeface="Calibri"/>
                <a:ea typeface="Calibri"/>
                <a:cs typeface="Calibri"/>
                <a:sym typeface="Calibri"/>
              </a:rPr>
              <a:t>”. Lo </a:t>
            </a:r>
            <a:r>
              <a:rPr lang="en-US" sz="1800" dirty="0" err="1">
                <a:latin typeface="Calibri"/>
                <a:ea typeface="Calibri"/>
                <a:cs typeface="Calibri"/>
                <a:sym typeface="Calibri"/>
              </a:rPr>
              <a:t>pedimos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nombre</a:t>
            </a:r>
            <a:r>
              <a:rPr lang="en-US" sz="1800" dirty="0">
                <a:latin typeface="Calibri"/>
                <a:ea typeface="Calibri"/>
                <a:cs typeface="Calibri"/>
                <a:sym typeface="Calibri"/>
              </a:rPr>
              <a:t> de Jesús. </a:t>
            </a:r>
            <a:r>
              <a:rPr lang="en-US" sz="1800" dirty="0" err="1">
                <a:latin typeface="Calibri"/>
                <a:ea typeface="Calibri"/>
                <a:cs typeface="Calibri"/>
                <a:sym typeface="Calibri"/>
              </a:rPr>
              <a:t>Amén</a:t>
            </a:r>
            <a:r>
              <a:rPr lang="en-US" sz="1800" dirty="0">
                <a:latin typeface="Calibri"/>
                <a:ea typeface="Calibri"/>
                <a:cs typeface="Calibri"/>
                <a:sym typeface="Calibri"/>
              </a:rPr>
              <a:t>.</a:t>
            </a:r>
            <a:endParaRPr sz="1800" dirty="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dirty="0"/>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Apocalipsis 22:20-21 El que da testimonio de estas cosas dice: “Ciertamente vengo pronto.” Amén. ¡Ven, Señor Jesús! Que la gracia del Señor sea con todos. Amén</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61" name="Google Shape;36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Estas</a:t>
            </a:r>
            <a:r>
              <a:rPr lang="en-US" sz="1800" dirty="0">
                <a:latin typeface="Calibri"/>
                <a:ea typeface="Calibri"/>
                <a:cs typeface="Calibri"/>
                <a:sym typeface="Calibri"/>
              </a:rPr>
              <a:t> son las </a:t>
            </a:r>
            <a:r>
              <a:rPr lang="en-US" sz="1800" dirty="0" err="1">
                <a:latin typeface="Calibri"/>
                <a:ea typeface="Calibri"/>
                <a:cs typeface="Calibri"/>
                <a:sym typeface="Calibri"/>
              </a:rPr>
              <a:t>preguntas</a:t>
            </a:r>
            <a:r>
              <a:rPr lang="en-US" sz="1800" dirty="0">
                <a:latin typeface="Calibri"/>
                <a:ea typeface="Calibri"/>
                <a:cs typeface="Calibri"/>
                <a:sym typeface="Calibri"/>
              </a:rPr>
              <a:t> del Proyecto Final que </a:t>
            </a:r>
            <a:r>
              <a:rPr lang="en-US" sz="1800" dirty="0" err="1">
                <a:latin typeface="Calibri"/>
                <a:ea typeface="Calibri"/>
                <a:cs typeface="Calibri"/>
                <a:sym typeface="Calibri"/>
              </a:rPr>
              <a:t>correspondientes</a:t>
            </a:r>
            <a:r>
              <a:rPr lang="en-US" sz="1800" dirty="0">
                <a:latin typeface="Calibri"/>
                <a:ea typeface="Calibri"/>
                <a:cs typeface="Calibri"/>
                <a:sym typeface="Calibri"/>
              </a:rPr>
              <a:t> a </a:t>
            </a:r>
            <a:r>
              <a:rPr lang="en-US" sz="1800" dirty="0" err="1">
                <a:latin typeface="Calibri"/>
                <a:ea typeface="Calibri"/>
                <a:cs typeface="Calibri"/>
                <a:sym typeface="Calibri"/>
              </a:rPr>
              <a:t>esta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Los animo a </a:t>
            </a:r>
            <a:r>
              <a:rPr lang="en-US" sz="1800" dirty="0" err="1">
                <a:latin typeface="Calibri"/>
                <a:ea typeface="Calibri"/>
                <a:cs typeface="Calibri"/>
                <a:sym typeface="Calibri"/>
              </a:rPr>
              <a:t>ustedes</a:t>
            </a:r>
            <a:r>
              <a:rPr lang="en-US" sz="1800" dirty="0">
                <a:latin typeface="Calibri"/>
                <a:ea typeface="Calibri"/>
                <a:cs typeface="Calibri"/>
                <a:sym typeface="Calibri"/>
              </a:rPr>
              <a:t> a </a:t>
            </a:r>
            <a:r>
              <a:rPr lang="en-US" sz="1800" dirty="0" err="1">
                <a:latin typeface="Calibri"/>
                <a:ea typeface="Calibri"/>
                <a:cs typeface="Calibri"/>
                <a:sym typeface="Calibri"/>
              </a:rPr>
              <a:t>comenzar</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a:t>
            </a:r>
            <a:r>
              <a:rPr lang="en-US" sz="1800" dirty="0" err="1">
                <a:latin typeface="Calibri"/>
                <a:ea typeface="Calibri"/>
                <a:cs typeface="Calibri"/>
                <a:sym typeface="Calibri"/>
              </a:rPr>
              <a:t>ahora</a:t>
            </a:r>
            <a:r>
              <a:rPr lang="en-US" sz="1800" dirty="0">
                <a:latin typeface="Calibri"/>
                <a:ea typeface="Calibri"/>
                <a:cs typeface="Calibri"/>
                <a:sym typeface="Calibri"/>
              </a:rPr>
              <a:t>, </a:t>
            </a:r>
            <a:r>
              <a:rPr lang="en-US" sz="1800" dirty="0" err="1">
                <a:latin typeface="Calibri"/>
                <a:ea typeface="Calibri"/>
                <a:cs typeface="Calibri"/>
                <a:sym typeface="Calibri"/>
              </a:rPr>
              <a:t>escribiendo</a:t>
            </a:r>
            <a:r>
              <a:rPr lang="en-US" sz="1800" dirty="0">
                <a:latin typeface="Calibri"/>
                <a:ea typeface="Calibri"/>
                <a:cs typeface="Calibri"/>
                <a:sym typeface="Calibri"/>
              </a:rPr>
              <a:t> sus </a:t>
            </a:r>
            <a:r>
              <a:rPr lang="en-US" sz="1800" dirty="0" err="1">
                <a:latin typeface="Calibri"/>
                <a:ea typeface="Calibri"/>
                <a:cs typeface="Calibri"/>
                <a:sym typeface="Calibri"/>
              </a:rPr>
              <a:t>respuestas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cuaderno</a:t>
            </a:r>
            <a:r>
              <a:rPr lang="en-US" sz="1800" dirty="0">
                <a:latin typeface="Calibri"/>
                <a:ea typeface="Calibri"/>
                <a:cs typeface="Calibri"/>
                <a:sym typeface="Calibri"/>
              </a:rPr>
              <a:t> </a:t>
            </a:r>
            <a:r>
              <a:rPr lang="en-US" sz="1800" dirty="0" err="1">
                <a:latin typeface="Calibri"/>
                <a:ea typeface="Calibri"/>
                <a:cs typeface="Calibri"/>
                <a:sym typeface="Calibri"/>
              </a:rPr>
              <a:t>utilizando</a:t>
            </a:r>
            <a:r>
              <a:rPr lang="en-US" sz="1800" dirty="0">
                <a:latin typeface="Calibri"/>
                <a:ea typeface="Calibri"/>
                <a:cs typeface="Calibri"/>
                <a:sym typeface="Calibri"/>
              </a:rPr>
              <a:t> </a:t>
            </a:r>
            <a:r>
              <a:rPr lang="en-US" sz="1800" dirty="0" err="1">
                <a:latin typeface="Calibri"/>
                <a:ea typeface="Calibri"/>
                <a:cs typeface="Calibri"/>
                <a:sym typeface="Calibri"/>
              </a:rPr>
              <a:t>información</a:t>
            </a:r>
            <a:r>
              <a:rPr lang="en-US" sz="1800" dirty="0">
                <a:latin typeface="Calibri"/>
                <a:ea typeface="Calibri"/>
                <a:cs typeface="Calibri"/>
                <a:sym typeface="Calibri"/>
              </a:rPr>
              <a:t> de la </a:t>
            </a:r>
            <a:r>
              <a:rPr lang="en-US" sz="1800" dirty="0" err="1">
                <a:latin typeface="Calibri"/>
                <a:ea typeface="Calibri"/>
                <a:cs typeface="Calibri"/>
                <a:sym typeface="Calibri"/>
              </a:rPr>
              <a:t>clase</a:t>
            </a: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14. ¿</a:t>
            </a:r>
            <a:r>
              <a:rPr lang="en-US" sz="1800" dirty="0" err="1">
                <a:latin typeface="Calibri"/>
                <a:ea typeface="Calibri"/>
                <a:cs typeface="Calibri"/>
                <a:sym typeface="Calibri"/>
              </a:rPr>
              <a:t>Cuáles</a:t>
            </a:r>
            <a:r>
              <a:rPr lang="en-US" sz="1800" dirty="0">
                <a:latin typeface="Calibri"/>
                <a:ea typeface="Calibri"/>
                <a:cs typeface="Calibri"/>
                <a:sym typeface="Calibri"/>
              </a:rPr>
              <a:t> son </a:t>
            </a:r>
            <a:r>
              <a:rPr lang="en-US" sz="1800" dirty="0" err="1">
                <a:latin typeface="Calibri"/>
                <a:ea typeface="Calibri"/>
                <a:cs typeface="Calibri"/>
                <a:sym typeface="Calibri"/>
              </a:rPr>
              <a:t>los</a:t>
            </a:r>
            <a:r>
              <a:rPr lang="en-US" sz="1800" dirty="0">
                <a:latin typeface="Calibri"/>
                <a:ea typeface="Calibri"/>
                <a:cs typeface="Calibri"/>
                <a:sym typeface="Calibri"/>
              </a:rPr>
              <a:t> dos </a:t>
            </a:r>
            <a:r>
              <a:rPr lang="en-US" sz="1800" dirty="0" err="1">
                <a:latin typeface="Calibri"/>
                <a:ea typeface="Calibri"/>
                <a:cs typeface="Calibri"/>
                <a:sym typeface="Calibri"/>
              </a:rPr>
              <a:t>destinos</a:t>
            </a:r>
            <a:r>
              <a:rPr lang="en-US" sz="1800" dirty="0">
                <a:latin typeface="Calibri"/>
                <a:ea typeface="Calibri"/>
                <a:cs typeface="Calibri"/>
                <a:sym typeface="Calibri"/>
              </a:rPr>
              <a:t> para las personas </a:t>
            </a:r>
            <a:r>
              <a:rPr lang="en-US" sz="1800" dirty="0" err="1">
                <a:latin typeface="Calibri"/>
                <a:ea typeface="Calibri"/>
                <a:cs typeface="Calibri"/>
                <a:sym typeface="Calibri"/>
              </a:rPr>
              <a:t>después</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muerte</a:t>
            </a:r>
            <a:r>
              <a:rPr lang="en-US" sz="1800" dirty="0">
                <a:latin typeface="Calibri"/>
                <a:ea typeface="Calibri"/>
                <a:cs typeface="Calibri"/>
                <a:sym typeface="Calibri"/>
              </a:rPr>
              <a:t> o </a:t>
            </a:r>
            <a:r>
              <a:rPr lang="en-US" sz="1800" dirty="0" err="1">
                <a:latin typeface="Calibri"/>
                <a:ea typeface="Calibri"/>
                <a:cs typeface="Calibri"/>
                <a:sym typeface="Calibri"/>
              </a:rPr>
              <a:t>el</a:t>
            </a:r>
            <a:r>
              <a:rPr lang="en-US" sz="1800" dirty="0">
                <a:latin typeface="Calibri"/>
                <a:ea typeface="Calibri"/>
                <a:cs typeface="Calibri"/>
                <a:sym typeface="Calibri"/>
              </a:rPr>
              <a:t> día de </a:t>
            </a:r>
            <a:r>
              <a:rPr lang="en-US" sz="1800" dirty="0" err="1">
                <a:latin typeface="Calibri"/>
                <a:ea typeface="Calibri"/>
                <a:cs typeface="Calibri"/>
                <a:sym typeface="Calibri"/>
              </a:rPr>
              <a:t>juicio</a:t>
            </a:r>
            <a:r>
              <a:rPr lang="en-US" sz="1800" dirty="0">
                <a:latin typeface="Calibri"/>
                <a:ea typeface="Calibri"/>
                <a:cs typeface="Calibri"/>
                <a:sym typeface="Calibri"/>
              </a:rPr>
              <a:t> final y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15. Creemos que Jesús vendrá de nuevo. Haz una lista de los acontecimientos que sucederán en el día de juicio. (Lección 9)</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69" name="Google Shape;3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Proyecto Final</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b="1">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El Proyecto Final consiste en un exámen escrito con preguntas relacionadas con cada lección de este curso. No es una prueba para determinar tu nivel de conocimiento, sino una oportunidad para reflexionar sobre lo que has aprendido en clase. También en un momento para plantearle al profesor cualquier pregunta que aún tengas. Cuando el profesor revise tu proyecto final, buscará escuchar tu voz personal (no la voz de Google o Inteligencia Artificial). El profesor también desea ver si haces referencia a lo que hemos estudiado en clase, especialmente textos bíblicos.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¿Cúal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79" name="Google Shape;3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3. </a:t>
            </a:r>
            <a:r>
              <a:rPr lang="en-US" sz="1800" dirty="0" err="1">
                <a:latin typeface="Calibri"/>
                <a:ea typeface="Calibri"/>
                <a:cs typeface="Calibri"/>
                <a:sym typeface="Calibri"/>
              </a:rPr>
              <a:t>Oración</a:t>
            </a:r>
            <a:r>
              <a:rPr lang="en-US" sz="1800" dirty="0">
                <a:latin typeface="Calibri"/>
                <a:ea typeface="Calibri"/>
                <a:cs typeface="Calibri"/>
                <a:sym typeface="Calibri"/>
              </a:rPr>
              <a:t> de </a:t>
            </a:r>
            <a:r>
              <a:rPr lang="en-US" sz="1800" dirty="0" err="1">
                <a:latin typeface="Calibri"/>
                <a:ea typeface="Calibri"/>
                <a:cs typeface="Calibri"/>
                <a:sym typeface="Calibri"/>
              </a:rPr>
              <a:t>clausura</a:t>
            </a:r>
            <a:r>
              <a:rPr lang="en-US" sz="1800" dirty="0">
                <a:latin typeface="Calibri"/>
                <a:ea typeface="Calibri"/>
                <a:cs typeface="Calibri"/>
                <a:sym typeface="Calibri"/>
              </a:rPr>
              <a:t> y despedida</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Señor</a:t>
            </a:r>
            <a:r>
              <a:rPr lang="en-US" sz="1800" dirty="0">
                <a:latin typeface="Calibri"/>
                <a:ea typeface="Calibri"/>
                <a:cs typeface="Calibri"/>
                <a:sym typeface="Calibri"/>
              </a:rPr>
              <a:t> Dios </a:t>
            </a:r>
            <a:r>
              <a:rPr lang="en-US" sz="1800" dirty="0" err="1">
                <a:latin typeface="Calibri"/>
                <a:ea typeface="Calibri"/>
                <a:cs typeface="Calibri"/>
                <a:sym typeface="Calibri"/>
              </a:rPr>
              <a:t>Todopoderoso</a:t>
            </a:r>
            <a:r>
              <a:rPr lang="en-US" sz="1800" dirty="0">
                <a:latin typeface="Calibri"/>
                <a:ea typeface="Calibri"/>
                <a:cs typeface="Calibri"/>
                <a:sym typeface="Calibri"/>
              </a:rPr>
              <a:t>,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damos</a:t>
            </a:r>
            <a:r>
              <a:rPr lang="en-US" sz="1800" dirty="0">
                <a:latin typeface="Calibri"/>
                <a:ea typeface="Calibri"/>
                <a:cs typeface="Calibri"/>
                <a:sym typeface="Calibri"/>
              </a:rPr>
              <a:t> gracias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Palabra que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guía</a:t>
            </a:r>
            <a:r>
              <a:rPr lang="en-US" sz="1800" dirty="0">
                <a:latin typeface="Calibri"/>
                <a:ea typeface="Calibri"/>
                <a:cs typeface="Calibri"/>
                <a:sym typeface="Calibri"/>
              </a:rPr>
              <a:t> y </a:t>
            </a:r>
            <a:r>
              <a:rPr lang="en-US" sz="1800" dirty="0" err="1">
                <a:latin typeface="Calibri"/>
                <a:ea typeface="Calibri"/>
                <a:cs typeface="Calibri"/>
                <a:sym typeface="Calibri"/>
              </a:rPr>
              <a:t>fortalece</a:t>
            </a:r>
            <a:r>
              <a:rPr lang="en-US" sz="1800" dirty="0">
                <a:latin typeface="Calibri"/>
                <a:ea typeface="Calibri"/>
                <a:cs typeface="Calibri"/>
                <a:sym typeface="Calibri"/>
              </a:rPr>
              <a:t>. Hoy </a:t>
            </a:r>
            <a:r>
              <a:rPr lang="en-US" sz="1800" dirty="0" err="1">
                <a:latin typeface="Calibri"/>
                <a:ea typeface="Calibri"/>
                <a:cs typeface="Calibri"/>
                <a:sym typeface="Calibri"/>
              </a:rPr>
              <a:t>hemos</a:t>
            </a:r>
            <a:r>
              <a:rPr lang="en-US" sz="1800" dirty="0">
                <a:latin typeface="Calibri"/>
                <a:ea typeface="Calibri"/>
                <a:cs typeface="Calibri"/>
                <a:sym typeface="Calibri"/>
              </a:rPr>
              <a:t> </a:t>
            </a:r>
            <a:r>
              <a:rPr lang="en-US" sz="1800" dirty="0" err="1">
                <a:latin typeface="Calibri"/>
                <a:ea typeface="Calibri"/>
                <a:cs typeface="Calibri"/>
                <a:sym typeface="Calibri"/>
              </a:rPr>
              <a:t>meditado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del </a:t>
            </a:r>
            <a:r>
              <a:rPr lang="en-US" sz="1800" dirty="0" err="1">
                <a:latin typeface="Calibri"/>
                <a:ea typeface="Calibri"/>
                <a:cs typeface="Calibri"/>
                <a:sym typeface="Calibri"/>
              </a:rPr>
              <a:t>juicio</a:t>
            </a:r>
            <a:r>
              <a:rPr lang="en-US" sz="1800" dirty="0">
                <a:latin typeface="Calibri"/>
                <a:ea typeface="Calibri"/>
                <a:cs typeface="Calibri"/>
                <a:sym typeface="Calibri"/>
              </a:rPr>
              <a:t>, y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alabamos</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a:t>
            </a:r>
            <a:r>
              <a:rPr lang="en-US" sz="1800" dirty="0" err="1">
                <a:latin typeface="Calibri"/>
                <a:ea typeface="Calibri"/>
                <a:cs typeface="Calibri"/>
                <a:sym typeface="Calibri"/>
              </a:rPr>
              <a:t>Jesucristo</a:t>
            </a:r>
            <a:r>
              <a:rPr lang="en-US" sz="1800" dirty="0">
                <a:latin typeface="Calibri"/>
                <a:ea typeface="Calibri"/>
                <a:cs typeface="Calibri"/>
                <a:sym typeface="Calibri"/>
              </a:rPr>
              <a:t>, no </a:t>
            </a:r>
            <a:r>
              <a:rPr lang="en-US" sz="1800" dirty="0" err="1">
                <a:latin typeface="Calibri"/>
                <a:ea typeface="Calibri"/>
                <a:cs typeface="Calibri"/>
                <a:sym typeface="Calibri"/>
              </a:rPr>
              <a:t>tenemos</a:t>
            </a:r>
            <a:r>
              <a:rPr lang="en-US" sz="1800" dirty="0">
                <a:latin typeface="Calibri"/>
                <a:ea typeface="Calibri"/>
                <a:cs typeface="Calibri"/>
                <a:sym typeface="Calibri"/>
              </a:rPr>
              <a:t> que </a:t>
            </a:r>
            <a:r>
              <a:rPr lang="en-US" sz="1800" dirty="0" err="1">
                <a:latin typeface="Calibri"/>
                <a:ea typeface="Calibri"/>
                <a:cs typeface="Calibri"/>
                <a:sym typeface="Calibri"/>
              </a:rPr>
              <a:t>temer</a:t>
            </a:r>
            <a:r>
              <a:rPr lang="en-US" sz="1800" dirty="0">
                <a:latin typeface="Calibri"/>
                <a:ea typeface="Calibri"/>
                <a:cs typeface="Calibri"/>
                <a:sym typeface="Calibri"/>
              </a:rPr>
              <a:t> ese día. Nos has dado la </a:t>
            </a:r>
            <a:r>
              <a:rPr lang="en-US" sz="1800" dirty="0" err="1">
                <a:latin typeface="Calibri"/>
                <a:ea typeface="Calibri"/>
                <a:cs typeface="Calibri"/>
                <a:sym typeface="Calibri"/>
              </a:rPr>
              <a:t>certeza</a:t>
            </a:r>
            <a:r>
              <a:rPr lang="en-US" sz="1800" dirty="0">
                <a:latin typeface="Calibri"/>
                <a:ea typeface="Calibri"/>
                <a:cs typeface="Calibri"/>
                <a:sym typeface="Calibri"/>
              </a:rPr>
              <a:t> del </a:t>
            </a:r>
            <a:r>
              <a:rPr lang="en-US" sz="1800" dirty="0" err="1">
                <a:latin typeface="Calibri"/>
                <a:ea typeface="Calibri"/>
                <a:cs typeface="Calibri"/>
                <a:sym typeface="Calibri"/>
              </a:rPr>
              <a:t>perdón</a:t>
            </a:r>
            <a:r>
              <a:rPr lang="en-US" sz="1800" dirty="0">
                <a:latin typeface="Calibri"/>
                <a:ea typeface="Calibri"/>
                <a:cs typeface="Calibri"/>
                <a:sym typeface="Calibri"/>
              </a:rPr>
              <a:t>, la </a:t>
            </a:r>
            <a:r>
              <a:rPr lang="en-US" sz="1800" dirty="0" err="1">
                <a:latin typeface="Calibri"/>
                <a:ea typeface="Calibri"/>
                <a:cs typeface="Calibri"/>
                <a:sym typeface="Calibri"/>
              </a:rPr>
              <a:t>promesa</a:t>
            </a:r>
            <a:r>
              <a:rPr lang="en-US" sz="1800" dirty="0">
                <a:latin typeface="Calibri"/>
                <a:ea typeface="Calibri"/>
                <a:cs typeface="Calibri"/>
                <a:sym typeface="Calibri"/>
              </a:rPr>
              <a:t> de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 y la </a:t>
            </a:r>
            <a:r>
              <a:rPr lang="en-US" sz="1800" dirty="0" err="1">
                <a:latin typeface="Calibri"/>
                <a:ea typeface="Calibri"/>
                <a:cs typeface="Calibri"/>
                <a:sym typeface="Calibri"/>
              </a:rPr>
              <a:t>seguridad</a:t>
            </a:r>
            <a:r>
              <a:rPr lang="en-US" sz="1800" dirty="0">
                <a:latin typeface="Calibri"/>
                <a:ea typeface="Calibri"/>
                <a:cs typeface="Calibri"/>
                <a:sym typeface="Calibri"/>
              </a:rPr>
              <a:t> de que </a:t>
            </a:r>
            <a:r>
              <a:rPr lang="en-US" sz="1800" dirty="0" err="1">
                <a:latin typeface="Calibri"/>
                <a:ea typeface="Calibri"/>
                <a:cs typeface="Calibri"/>
                <a:sym typeface="Calibri"/>
              </a:rPr>
              <a:t>estaremos</a:t>
            </a:r>
            <a:r>
              <a:rPr lang="en-US" sz="1800" dirty="0">
                <a:latin typeface="Calibri"/>
                <a:ea typeface="Calibri"/>
                <a:cs typeface="Calibri"/>
                <a:sym typeface="Calibri"/>
              </a:rPr>
              <a:t> </a:t>
            </a:r>
            <a:r>
              <a:rPr lang="en-US" sz="1800" dirty="0" err="1">
                <a:latin typeface="Calibri"/>
                <a:ea typeface="Calibri"/>
                <a:cs typeface="Calibri"/>
                <a:sym typeface="Calibri"/>
              </a:rPr>
              <a:t>contigo</a:t>
            </a:r>
            <a:r>
              <a:rPr lang="en-US" sz="1800" dirty="0">
                <a:latin typeface="Calibri"/>
                <a:ea typeface="Calibri"/>
                <a:cs typeface="Calibri"/>
                <a:sym typeface="Calibri"/>
              </a:rPr>
              <a:t> para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Ayúdanos</a:t>
            </a:r>
            <a:r>
              <a:rPr lang="en-US" sz="1800" dirty="0">
                <a:latin typeface="Calibri"/>
                <a:ea typeface="Calibri"/>
                <a:cs typeface="Calibri"/>
                <a:sym typeface="Calibri"/>
              </a:rPr>
              <a:t> a </a:t>
            </a:r>
            <a:r>
              <a:rPr lang="en-US" sz="1800" dirty="0" err="1">
                <a:latin typeface="Calibri"/>
                <a:ea typeface="Calibri"/>
                <a:cs typeface="Calibri"/>
                <a:sym typeface="Calibri"/>
              </a:rPr>
              <a:t>mantenernos</a:t>
            </a:r>
            <a:r>
              <a:rPr lang="en-US" sz="1800" dirty="0">
                <a:latin typeface="Calibri"/>
                <a:ea typeface="Calibri"/>
                <a:cs typeface="Calibri"/>
                <a:sym typeface="Calibri"/>
              </a:rPr>
              <a:t> </a:t>
            </a:r>
            <a:r>
              <a:rPr lang="en-US" sz="1800" dirty="0" err="1">
                <a:latin typeface="Calibri"/>
                <a:ea typeface="Calibri"/>
                <a:cs typeface="Calibri"/>
                <a:sym typeface="Calibri"/>
              </a:rPr>
              <a:t>firmes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fe</a:t>
            </a:r>
            <a:r>
              <a:rPr lang="en-US" sz="1800" dirty="0">
                <a:latin typeface="Calibri"/>
                <a:ea typeface="Calibri"/>
                <a:cs typeface="Calibri"/>
                <a:sym typeface="Calibri"/>
              </a:rPr>
              <a:t>, vigilantes y </a:t>
            </a:r>
            <a:r>
              <a:rPr lang="en-US" sz="1800" dirty="0" err="1">
                <a:latin typeface="Calibri"/>
                <a:ea typeface="Calibri"/>
                <a:cs typeface="Calibri"/>
                <a:sym typeface="Calibri"/>
              </a:rPr>
              <a:t>preparados</a:t>
            </a:r>
            <a:r>
              <a:rPr lang="en-US" sz="1800" dirty="0">
                <a:latin typeface="Calibri"/>
                <a:ea typeface="Calibri"/>
                <a:cs typeface="Calibri"/>
                <a:sym typeface="Calibri"/>
              </a:rPr>
              <a:t>, </a:t>
            </a:r>
            <a:r>
              <a:rPr lang="en-US" sz="1800" dirty="0" err="1">
                <a:latin typeface="Calibri"/>
                <a:ea typeface="Calibri"/>
                <a:cs typeface="Calibri"/>
                <a:sym typeface="Calibri"/>
              </a:rPr>
              <a:t>confiando</a:t>
            </a:r>
            <a:r>
              <a:rPr lang="en-US" sz="1800" dirty="0">
                <a:latin typeface="Calibri"/>
                <a:ea typeface="Calibri"/>
                <a:cs typeface="Calibri"/>
                <a:sym typeface="Calibri"/>
              </a:rPr>
              <a:t> </a:t>
            </a:r>
            <a:r>
              <a:rPr lang="en-US" sz="1800" dirty="0" err="1">
                <a:latin typeface="Calibri"/>
                <a:ea typeface="Calibri"/>
                <a:cs typeface="Calibri"/>
                <a:sym typeface="Calibri"/>
              </a:rPr>
              <a:t>cada</a:t>
            </a:r>
            <a:r>
              <a:rPr lang="en-US" sz="1800" dirty="0">
                <a:latin typeface="Calibri"/>
                <a:ea typeface="Calibri"/>
                <a:cs typeface="Calibri"/>
                <a:sym typeface="Calibri"/>
              </a:rPr>
              <a:t> día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gracia</a:t>
            </a:r>
            <a:r>
              <a:rPr lang="en-US" sz="1800" dirty="0">
                <a:latin typeface="Calibri"/>
                <a:ea typeface="Calibri"/>
                <a:cs typeface="Calibri"/>
                <a:sym typeface="Calibri"/>
              </a:rPr>
              <a:t> y </a:t>
            </a:r>
            <a:r>
              <a:rPr lang="en-US" sz="1800" dirty="0" err="1">
                <a:latin typeface="Calibri"/>
                <a:ea typeface="Calibri"/>
                <a:cs typeface="Calibri"/>
                <a:sym typeface="Calibri"/>
              </a:rPr>
              <a:t>en</a:t>
            </a:r>
            <a:r>
              <a:rPr lang="en-US" sz="1800" dirty="0">
                <a:latin typeface="Calibri"/>
                <a:ea typeface="Calibri"/>
                <a:cs typeface="Calibri"/>
                <a:sym typeface="Calibri"/>
              </a:rPr>
              <a:t> la </a:t>
            </a:r>
            <a:r>
              <a:rPr lang="en-US" sz="1800" dirty="0" err="1">
                <a:latin typeface="Calibri"/>
                <a:ea typeface="Calibri"/>
                <a:cs typeface="Calibri"/>
                <a:sym typeface="Calibri"/>
              </a:rPr>
              <a:t>obra</a:t>
            </a:r>
            <a:r>
              <a:rPr lang="en-US" sz="1800" dirty="0">
                <a:latin typeface="Calibri"/>
                <a:ea typeface="Calibri"/>
                <a:cs typeface="Calibri"/>
                <a:sym typeface="Calibri"/>
              </a:rPr>
              <a:t> perfecta de </a:t>
            </a:r>
            <a:r>
              <a:rPr lang="en-US" sz="1800" dirty="0" err="1">
                <a:latin typeface="Calibri"/>
                <a:ea typeface="Calibri"/>
                <a:cs typeface="Calibri"/>
                <a:sym typeface="Calibri"/>
              </a:rPr>
              <a:t>nuestro</a:t>
            </a:r>
            <a:r>
              <a:rPr lang="en-US" sz="1800" dirty="0">
                <a:latin typeface="Calibri"/>
                <a:ea typeface="Calibri"/>
                <a:cs typeface="Calibri"/>
                <a:sym typeface="Calibri"/>
              </a:rPr>
              <a:t> Salvador.</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pedimos</a:t>
            </a:r>
            <a:r>
              <a:rPr lang="en-US" sz="1800" dirty="0">
                <a:latin typeface="Calibri"/>
                <a:ea typeface="Calibri"/>
                <a:cs typeface="Calibri"/>
                <a:sym typeface="Calibri"/>
              </a:rPr>
              <a:t> también que </a:t>
            </a:r>
            <a:r>
              <a:rPr lang="en-US" sz="1800" dirty="0" err="1">
                <a:latin typeface="Calibri"/>
                <a:ea typeface="Calibri"/>
                <a:cs typeface="Calibri"/>
                <a:sym typeface="Calibri"/>
              </a:rPr>
              <a:t>tu</a:t>
            </a:r>
            <a:r>
              <a:rPr lang="en-US" sz="1800" dirty="0">
                <a:latin typeface="Calibri"/>
                <a:ea typeface="Calibri"/>
                <a:cs typeface="Calibri"/>
                <a:sym typeface="Calibri"/>
              </a:rPr>
              <a:t> Espíritu Santo </a:t>
            </a:r>
            <a:r>
              <a:rPr lang="en-US" sz="1800" dirty="0" err="1">
                <a:latin typeface="Calibri"/>
                <a:ea typeface="Calibri"/>
                <a:cs typeface="Calibri"/>
                <a:sym typeface="Calibri"/>
              </a:rPr>
              <a:t>continúe</a:t>
            </a:r>
            <a:r>
              <a:rPr lang="en-US" sz="1800" dirty="0">
                <a:latin typeface="Calibri"/>
                <a:ea typeface="Calibri"/>
                <a:cs typeface="Calibri"/>
                <a:sym typeface="Calibri"/>
              </a:rPr>
              <a:t> </a:t>
            </a:r>
            <a:r>
              <a:rPr lang="en-US" sz="1800" dirty="0" err="1">
                <a:latin typeface="Calibri"/>
                <a:ea typeface="Calibri"/>
                <a:cs typeface="Calibri"/>
                <a:sym typeface="Calibri"/>
              </a:rPr>
              <a:t>obrando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nosotros</a:t>
            </a:r>
            <a:r>
              <a:rPr lang="en-US" sz="1800" dirty="0">
                <a:latin typeface="Calibri"/>
                <a:ea typeface="Calibri"/>
                <a:cs typeface="Calibri"/>
                <a:sym typeface="Calibri"/>
              </a:rPr>
              <a:t>. Danos </a:t>
            </a:r>
            <a:r>
              <a:rPr lang="en-US" sz="1800" dirty="0" err="1">
                <a:latin typeface="Calibri"/>
                <a:ea typeface="Calibri"/>
                <a:cs typeface="Calibri"/>
                <a:sym typeface="Calibri"/>
              </a:rPr>
              <a:t>corazones</a:t>
            </a:r>
            <a:r>
              <a:rPr lang="en-US" sz="1800" dirty="0">
                <a:latin typeface="Calibri"/>
                <a:ea typeface="Calibri"/>
                <a:cs typeface="Calibri"/>
                <a:sym typeface="Calibri"/>
              </a:rPr>
              <a:t> </a:t>
            </a:r>
            <a:r>
              <a:rPr lang="en-US" sz="1800" dirty="0" err="1">
                <a:latin typeface="Calibri"/>
                <a:ea typeface="Calibri"/>
                <a:cs typeface="Calibri"/>
                <a:sym typeface="Calibri"/>
              </a:rPr>
              <a:t>agradecidos</a:t>
            </a:r>
            <a:r>
              <a:rPr lang="en-US" sz="1800" dirty="0">
                <a:latin typeface="Calibri"/>
                <a:ea typeface="Calibri"/>
                <a:cs typeface="Calibri"/>
                <a:sym typeface="Calibri"/>
              </a:rPr>
              <a:t> y </a:t>
            </a:r>
            <a:r>
              <a:rPr lang="en-US" sz="1800" dirty="0" err="1">
                <a:latin typeface="Calibri"/>
                <a:ea typeface="Calibri"/>
                <a:cs typeface="Calibri"/>
                <a:sym typeface="Calibri"/>
              </a:rPr>
              <a:t>dispuestos</a:t>
            </a:r>
            <a:r>
              <a:rPr lang="en-US" sz="1800" dirty="0">
                <a:latin typeface="Calibri"/>
                <a:ea typeface="Calibri"/>
                <a:cs typeface="Calibri"/>
                <a:sym typeface="Calibri"/>
              </a:rPr>
              <a:t> a </a:t>
            </a:r>
            <a:r>
              <a:rPr lang="en-US" sz="1800" dirty="0" err="1">
                <a:latin typeface="Calibri"/>
                <a:ea typeface="Calibri"/>
                <a:cs typeface="Calibri"/>
                <a:sym typeface="Calibri"/>
              </a:rPr>
              <a:t>compartir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mensaje</a:t>
            </a:r>
            <a:r>
              <a:rPr lang="en-US" sz="1800" dirty="0">
                <a:latin typeface="Calibri"/>
                <a:ea typeface="Calibri"/>
                <a:cs typeface="Calibri"/>
                <a:sym typeface="Calibri"/>
              </a:rPr>
              <a:t> de </a:t>
            </a:r>
            <a:r>
              <a:rPr lang="en-US" sz="1800" dirty="0" err="1">
                <a:latin typeface="Calibri"/>
                <a:ea typeface="Calibri"/>
                <a:cs typeface="Calibri"/>
                <a:sym typeface="Calibri"/>
              </a:rPr>
              <a:t>salvación</a:t>
            </a:r>
            <a:r>
              <a:rPr lang="en-US" sz="1800" dirty="0">
                <a:latin typeface="Calibri"/>
                <a:ea typeface="Calibri"/>
                <a:cs typeface="Calibri"/>
                <a:sym typeface="Calibri"/>
              </a:rPr>
              <a:t> con </a:t>
            </a:r>
            <a:r>
              <a:rPr lang="en-US" sz="1800" dirty="0" err="1">
                <a:latin typeface="Calibri"/>
                <a:ea typeface="Calibri"/>
                <a:cs typeface="Calibri"/>
                <a:sym typeface="Calibri"/>
              </a:rPr>
              <a:t>los</a:t>
            </a:r>
            <a:r>
              <a:rPr lang="en-US" sz="1800" dirty="0">
                <a:latin typeface="Calibri"/>
                <a:ea typeface="Calibri"/>
                <a:cs typeface="Calibri"/>
                <a:sym typeface="Calibri"/>
              </a:rPr>
              <a:t> que </a:t>
            </a:r>
            <a:r>
              <a:rPr lang="en-US" sz="1800" dirty="0" err="1">
                <a:latin typeface="Calibri"/>
                <a:ea typeface="Calibri"/>
                <a:cs typeface="Calibri"/>
                <a:sym typeface="Calibri"/>
              </a:rPr>
              <a:t>aún</a:t>
            </a:r>
            <a:r>
              <a:rPr lang="en-US" sz="1800" dirty="0">
                <a:latin typeface="Calibri"/>
                <a:ea typeface="Calibri"/>
                <a:cs typeface="Calibri"/>
                <a:sym typeface="Calibri"/>
              </a:rPr>
              <a:t> no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conocen</a:t>
            </a:r>
            <a:r>
              <a:rPr lang="en-US" sz="1800" dirty="0">
                <a:latin typeface="Calibri"/>
                <a:ea typeface="Calibri"/>
                <a:cs typeface="Calibri"/>
                <a:sym typeface="Calibri"/>
              </a:rPr>
              <a:t>. Que </a:t>
            </a:r>
            <a:r>
              <a:rPr lang="en-US" sz="1800" dirty="0" err="1">
                <a:latin typeface="Calibri"/>
                <a:ea typeface="Calibri"/>
                <a:cs typeface="Calibri"/>
                <a:sym typeface="Calibri"/>
              </a:rPr>
              <a:t>nuestras</a:t>
            </a:r>
            <a:r>
              <a:rPr lang="en-US" sz="1800" dirty="0">
                <a:latin typeface="Calibri"/>
                <a:ea typeface="Calibri"/>
                <a:cs typeface="Calibri"/>
                <a:sym typeface="Calibri"/>
              </a:rPr>
              <a:t> </a:t>
            </a:r>
            <a:r>
              <a:rPr lang="en-US" sz="1800" dirty="0" err="1">
                <a:latin typeface="Calibri"/>
                <a:ea typeface="Calibri"/>
                <a:cs typeface="Calibri"/>
                <a:sym typeface="Calibri"/>
              </a:rPr>
              <a:t>vidas</a:t>
            </a:r>
            <a:r>
              <a:rPr lang="en-US" sz="1800" dirty="0">
                <a:latin typeface="Calibri"/>
                <a:ea typeface="Calibri"/>
                <a:cs typeface="Calibri"/>
                <a:sym typeface="Calibri"/>
              </a:rPr>
              <a:t> </a:t>
            </a:r>
            <a:r>
              <a:rPr lang="en-US" sz="1800" dirty="0" err="1">
                <a:latin typeface="Calibri"/>
                <a:ea typeface="Calibri"/>
                <a:cs typeface="Calibri"/>
                <a:sym typeface="Calibri"/>
              </a:rPr>
              <a:t>sean</a:t>
            </a:r>
            <a:r>
              <a:rPr lang="en-US" sz="1800" dirty="0">
                <a:latin typeface="Calibri"/>
                <a:ea typeface="Calibri"/>
                <a:cs typeface="Calibri"/>
                <a:sym typeface="Calibri"/>
              </a:rPr>
              <a:t> un testimonio de </a:t>
            </a:r>
            <a:r>
              <a:rPr lang="en-US" sz="1800" dirty="0" err="1">
                <a:latin typeface="Calibri"/>
                <a:ea typeface="Calibri"/>
                <a:cs typeface="Calibri"/>
                <a:sym typeface="Calibri"/>
              </a:rPr>
              <a:t>tu</a:t>
            </a:r>
            <a:r>
              <a:rPr lang="en-US" sz="1800" dirty="0">
                <a:latin typeface="Calibri"/>
                <a:ea typeface="Calibri"/>
                <a:cs typeface="Calibri"/>
                <a:sym typeface="Calibri"/>
              </a:rPr>
              <a:t> amor y de la </a:t>
            </a:r>
            <a:r>
              <a:rPr lang="en-US" sz="1800" dirty="0" err="1">
                <a:latin typeface="Calibri"/>
                <a:ea typeface="Calibri"/>
                <a:cs typeface="Calibri"/>
                <a:sym typeface="Calibri"/>
              </a:rPr>
              <a:t>esperanza</a:t>
            </a:r>
            <a:r>
              <a:rPr lang="en-US" sz="1800" dirty="0">
                <a:latin typeface="Calibri"/>
                <a:ea typeface="Calibri"/>
                <a:cs typeface="Calibri"/>
                <a:sym typeface="Calibri"/>
              </a:rPr>
              <a:t> </a:t>
            </a:r>
            <a:r>
              <a:rPr lang="en-US" sz="1800" dirty="0" err="1">
                <a:latin typeface="Calibri"/>
                <a:ea typeface="Calibri"/>
                <a:cs typeface="Calibri"/>
                <a:sym typeface="Calibri"/>
              </a:rPr>
              <a:t>segura</a:t>
            </a:r>
            <a:r>
              <a:rPr lang="en-US" sz="1800" dirty="0">
                <a:latin typeface="Calibri"/>
                <a:ea typeface="Calibri"/>
                <a:cs typeface="Calibri"/>
                <a:sym typeface="Calibri"/>
              </a:rPr>
              <a:t> que </a:t>
            </a:r>
            <a:r>
              <a:rPr lang="en-US" sz="1800" dirty="0" err="1">
                <a:latin typeface="Calibri"/>
                <a:ea typeface="Calibri"/>
                <a:cs typeface="Calibri"/>
                <a:sym typeface="Calibri"/>
              </a:rPr>
              <a:t>tenemos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Cristo. </a:t>
            </a:r>
            <a:r>
              <a:rPr lang="en-US" sz="1800" dirty="0" err="1">
                <a:latin typeface="Calibri"/>
                <a:ea typeface="Calibri"/>
                <a:cs typeface="Calibri"/>
                <a:sym typeface="Calibri"/>
              </a:rPr>
              <a:t>Fortalece</a:t>
            </a:r>
            <a:r>
              <a:rPr lang="en-US" sz="1800" dirty="0">
                <a:latin typeface="Calibri"/>
                <a:ea typeface="Calibri"/>
                <a:cs typeface="Calibri"/>
                <a:sym typeface="Calibri"/>
              </a:rPr>
              <a:t> a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iglesia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estos</a:t>
            </a:r>
            <a:r>
              <a:rPr lang="en-US" sz="1800" dirty="0">
                <a:latin typeface="Calibri"/>
                <a:ea typeface="Calibri"/>
                <a:cs typeface="Calibri"/>
                <a:sym typeface="Calibri"/>
              </a:rPr>
              <a:t> </a:t>
            </a:r>
            <a:r>
              <a:rPr lang="en-US" sz="1800" dirty="0" err="1">
                <a:latin typeface="Calibri"/>
                <a:ea typeface="Calibri"/>
                <a:cs typeface="Calibri"/>
                <a:sym typeface="Calibri"/>
              </a:rPr>
              <a:t>últimos</a:t>
            </a:r>
            <a:r>
              <a:rPr lang="en-US" sz="1800" dirty="0">
                <a:latin typeface="Calibri"/>
                <a:ea typeface="Calibri"/>
                <a:cs typeface="Calibri"/>
                <a:sym typeface="Calibri"/>
              </a:rPr>
              <a:t> días, y </a:t>
            </a:r>
            <a:r>
              <a:rPr lang="en-US" sz="1800" dirty="0" err="1">
                <a:latin typeface="Calibri"/>
                <a:ea typeface="Calibri"/>
                <a:cs typeface="Calibri"/>
                <a:sym typeface="Calibri"/>
              </a:rPr>
              <a:t>haz</a:t>
            </a:r>
            <a:r>
              <a:rPr lang="en-US" sz="1800" dirty="0">
                <a:latin typeface="Calibri"/>
                <a:ea typeface="Calibri"/>
                <a:cs typeface="Calibri"/>
                <a:sym typeface="Calibri"/>
              </a:rPr>
              <a:t> que </a:t>
            </a:r>
            <a:r>
              <a:rPr lang="en-US" sz="1800" dirty="0" err="1">
                <a:latin typeface="Calibri"/>
                <a:ea typeface="Calibri"/>
                <a:cs typeface="Calibri"/>
                <a:sym typeface="Calibri"/>
              </a:rPr>
              <a:t>estemos</a:t>
            </a:r>
            <a:r>
              <a:rPr lang="en-US" sz="1800" dirty="0">
                <a:latin typeface="Calibri"/>
                <a:ea typeface="Calibri"/>
                <a:cs typeface="Calibri"/>
                <a:sym typeface="Calibri"/>
              </a:rPr>
              <a:t> </a:t>
            </a:r>
            <a:r>
              <a:rPr lang="en-US" sz="1800" dirty="0" err="1">
                <a:latin typeface="Calibri"/>
                <a:ea typeface="Calibri"/>
                <a:cs typeface="Calibri"/>
                <a:sym typeface="Calibri"/>
              </a:rPr>
              <a:t>listos</a:t>
            </a:r>
            <a:r>
              <a:rPr lang="en-US" sz="1800" dirty="0">
                <a:latin typeface="Calibri"/>
                <a:ea typeface="Calibri"/>
                <a:cs typeface="Calibri"/>
                <a:sym typeface="Calibri"/>
              </a:rPr>
              <a:t> para </a:t>
            </a:r>
            <a:r>
              <a:rPr lang="en-US" sz="1800" dirty="0" err="1">
                <a:latin typeface="Calibri"/>
                <a:ea typeface="Calibri"/>
                <a:cs typeface="Calibri"/>
                <a:sym typeface="Calibri"/>
              </a:rPr>
              <a:t>levantar</a:t>
            </a:r>
            <a:r>
              <a:rPr lang="en-US" sz="1800" dirty="0">
                <a:latin typeface="Calibri"/>
                <a:ea typeface="Calibri"/>
                <a:cs typeface="Calibri"/>
                <a:sym typeface="Calibri"/>
              </a:rPr>
              <a:t> la cabeza con </a:t>
            </a:r>
            <a:r>
              <a:rPr lang="en-US" sz="1800" dirty="0" err="1">
                <a:latin typeface="Calibri"/>
                <a:ea typeface="Calibri"/>
                <a:cs typeface="Calibri"/>
                <a:sym typeface="Calibri"/>
              </a:rPr>
              <a:t>gozo</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Redentor</a:t>
            </a:r>
            <a:r>
              <a:rPr lang="en-US" sz="1800" dirty="0">
                <a:latin typeface="Calibri"/>
                <a:ea typeface="Calibri"/>
                <a:cs typeface="Calibri"/>
                <a:sym typeface="Calibri"/>
              </a:rPr>
              <a:t> </a:t>
            </a:r>
            <a:r>
              <a:rPr lang="en-US" sz="1800" dirty="0" err="1">
                <a:latin typeface="Calibri"/>
                <a:ea typeface="Calibri"/>
                <a:cs typeface="Calibri"/>
                <a:sym typeface="Calibri"/>
              </a:rPr>
              <a:t>regrese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gloria. En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nombre</a:t>
            </a:r>
            <a:r>
              <a:rPr lang="en-US" sz="1800" dirty="0">
                <a:latin typeface="Calibri"/>
                <a:ea typeface="Calibri"/>
                <a:cs typeface="Calibri"/>
                <a:sym typeface="Calibri"/>
              </a:rPr>
              <a:t> de Jesús </a:t>
            </a:r>
            <a:r>
              <a:rPr lang="en-US" sz="1800" dirty="0" err="1">
                <a:latin typeface="Calibri"/>
                <a:ea typeface="Calibri"/>
                <a:cs typeface="Calibri"/>
                <a:sym typeface="Calibri"/>
              </a:rPr>
              <a:t>oramos</a:t>
            </a:r>
            <a:r>
              <a:rPr lang="en-US" sz="1800" dirty="0">
                <a:latin typeface="Calibri"/>
                <a:ea typeface="Calibri"/>
                <a:cs typeface="Calibri"/>
                <a:sym typeface="Calibri"/>
              </a:rPr>
              <a:t>. </a:t>
            </a:r>
            <a:r>
              <a:rPr lang="en-US" sz="1800" dirty="0" err="1">
                <a:latin typeface="Calibri"/>
                <a:ea typeface="Calibri"/>
                <a:cs typeface="Calibri"/>
                <a:sym typeface="Calibri"/>
              </a:rPr>
              <a:t>Amén</a:t>
            </a:r>
            <a:r>
              <a:rPr lang="en-US" sz="1800" dirty="0">
                <a:latin typeface="Calibri"/>
                <a:ea typeface="Calibri"/>
                <a:cs typeface="Calibri"/>
                <a:sym typeface="Calibri"/>
              </a:rPr>
              <a:t>.</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86" name="Google Shape;38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0"/>
              </a:spcBef>
              <a:spcAft>
                <a:spcPts val="0"/>
              </a:spcAft>
              <a:buSzPts val="1100"/>
              <a:buNone/>
            </a:pPr>
            <a:endParaRPr b="1" u="sng">
              <a:solidFill>
                <a:schemeClr val="dk1"/>
              </a:solidFill>
              <a:latin typeface="Calibri"/>
              <a:ea typeface="Calibri"/>
              <a:cs typeface="Calibri"/>
              <a:sym typeface="Calibri"/>
            </a:endParaRPr>
          </a:p>
        </p:txBody>
      </p:sp>
      <p:sp>
        <p:nvSpPr>
          <p:cNvPr id="394" name="Google Shape;39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1: Reconocer porque podemos esperar con gozo y esperanza el regreso de Cristo.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1. </a:t>
            </a:r>
            <a:r>
              <a:rPr lang="es-ES" sz="1800" b="1" dirty="0">
                <a:effectLst/>
                <a:latin typeface="Calibri" panose="020F0502020204030204" pitchFamily="34" charset="0"/>
                <a:ea typeface="Times New Roman" panose="02020603050405020304" pitchFamily="18" charset="0"/>
              </a:rPr>
              <a:t>Tanto el Antiguo como el Nuevo Testamento señalan al regreso de Cristo y al juicio final</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La Biblia, desde el principio hasta el fin, dirige nuestra mirada hacia el regreso de Cristo y el día del juicio.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En el </a:t>
            </a:r>
            <a:r>
              <a:rPr lang="es-ES" sz="1800" b="0" dirty="0">
                <a:effectLst/>
                <a:latin typeface="Calibri" panose="020F0502020204030204" pitchFamily="34" charset="0"/>
                <a:ea typeface="Times New Roman" panose="02020603050405020304" pitchFamily="18" charset="0"/>
              </a:rPr>
              <a:t>Antiguo Testamento</a:t>
            </a:r>
            <a:r>
              <a:rPr lang="es-ES" sz="1800" dirty="0">
                <a:effectLst/>
                <a:latin typeface="Calibri" panose="020F0502020204030204" pitchFamily="34" charset="0"/>
                <a:ea typeface="Times New Roman" panose="02020603050405020304" pitchFamily="18" charset="0"/>
              </a:rPr>
              <a:t>, los salmos y los profetas hablan del “día de Jehová”, del fin de todas las cosas y del Señor viniendo para juzgar.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En el </a:t>
            </a:r>
            <a:r>
              <a:rPr lang="es-ES" sz="1800" b="0" dirty="0">
                <a:effectLst/>
                <a:latin typeface="Calibri" panose="020F0502020204030204" pitchFamily="34" charset="0"/>
                <a:ea typeface="Times New Roman" panose="02020603050405020304" pitchFamily="18" charset="0"/>
              </a:rPr>
              <a:t>Nuevo Testamento</a:t>
            </a:r>
            <a:r>
              <a:rPr lang="es-ES" sz="1800" dirty="0">
                <a:effectLst/>
                <a:latin typeface="Calibri" panose="020F0502020204030204" pitchFamily="34" charset="0"/>
                <a:ea typeface="Times New Roman" panose="02020603050405020304" pitchFamily="18" charset="0"/>
              </a:rPr>
              <a:t>, Jesús mismo habla claramente de su regreso al final del mundo (Mateo 24; Marcos 13; Lucas 21). Varios libros del Nuevo Testamento hablan también sobre el mismo tema.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b="1" dirty="0">
                <a:effectLst/>
                <a:latin typeface="Calibri" panose="020F0502020204030204" pitchFamily="34" charset="0"/>
                <a:ea typeface="Times New Roman" panose="02020603050405020304" pitchFamily="18" charset="0"/>
              </a:rPr>
              <a:t>2. Hoy estudiaremos lo que la Biblia nos revela acerca de lo que sucederá en ese día</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Hoy centraremos nuestra atención en el </a:t>
            </a:r>
            <a:r>
              <a:rPr lang="es-ES" sz="1800" b="0" dirty="0">
                <a:effectLst/>
                <a:latin typeface="Calibri" panose="020F0502020204030204" pitchFamily="34" charset="0"/>
                <a:ea typeface="Times New Roman" panose="02020603050405020304" pitchFamily="18" charset="0"/>
              </a:rPr>
              <a:t>día del juicio, </a:t>
            </a:r>
            <a:r>
              <a:rPr lang="es-ES" sz="1800" dirty="0">
                <a:effectLst/>
                <a:latin typeface="Calibri" panose="020F0502020204030204" pitchFamily="34" charset="0"/>
                <a:ea typeface="Times New Roman" panose="02020603050405020304" pitchFamily="18" charset="0"/>
              </a:rPr>
              <a:t>considerando lo que la Palabra de Dios nos enseña acerca de cómo será ese día.</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No pretendemos entender cada detalle ni especular más allá de lo que Dios ha revelado. La Biblia no nos da todos los pormenores, pero </a:t>
            </a:r>
            <a:r>
              <a:rPr lang="es-ES" sz="1800" b="0" dirty="0">
                <a:effectLst/>
                <a:latin typeface="Calibri" panose="020F0502020204030204" pitchFamily="34" charset="0"/>
                <a:ea typeface="Times New Roman" panose="02020603050405020304" pitchFamily="18" charset="0"/>
              </a:rPr>
              <a:t>sí nos da todo lo que necesitamos saber para nuestra fe y nuestro consuelo</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estudiar el día del juicio, confiamos en que la Escritura es suficiente y clara. Confiamos en las promesas de Dios.</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b="1" dirty="0">
                <a:effectLst/>
                <a:latin typeface="Calibri" panose="020F0502020204030204" pitchFamily="34" charset="0"/>
                <a:ea typeface="Times New Roman" panose="02020603050405020304" pitchFamily="18" charset="0"/>
              </a:rPr>
              <a:t>3. Al estudiar el juicio final, recordamos que podemos estar seguros de nuestra salvación</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considerar el día del juicio, lo hacemos </a:t>
            </a:r>
            <a:r>
              <a:rPr lang="es-ES" sz="1800" b="0" dirty="0">
                <a:effectLst/>
                <a:latin typeface="Calibri" panose="020F0502020204030204" pitchFamily="34" charset="0"/>
                <a:ea typeface="Times New Roman" panose="02020603050405020304" pitchFamily="18" charset="0"/>
              </a:rPr>
              <a:t>a la luz de lo que ya hemos aprendido: </a:t>
            </a:r>
            <a:r>
              <a:rPr lang="es-ES" sz="1800" dirty="0">
                <a:effectLst/>
                <a:latin typeface="Calibri" panose="020F0502020204030204" pitchFamily="34" charset="0"/>
                <a:ea typeface="Times New Roman" panose="02020603050405020304" pitchFamily="18" charset="0"/>
              </a:rPr>
              <a:t>por la fe en Jesucristo, tenemos la certeza absoluta de nuestra salvación.</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perdón que recibimos en Cristo </a:t>
            </a:r>
            <a:r>
              <a:rPr lang="es-ES" sz="1800" b="0" dirty="0">
                <a:effectLst/>
                <a:latin typeface="Calibri" panose="020F0502020204030204" pitchFamily="34" charset="0"/>
                <a:ea typeface="Times New Roman" panose="02020603050405020304" pitchFamily="18" charset="0"/>
              </a:rPr>
              <a:t>no es parcial ni temporal</a:t>
            </a:r>
            <a:r>
              <a:rPr lang="es-ES" sz="1800" dirty="0">
                <a:effectLst/>
                <a:latin typeface="Calibri" panose="020F0502020204030204" pitchFamily="34" charset="0"/>
                <a:ea typeface="Times New Roman" panose="02020603050405020304" pitchFamily="18" charset="0"/>
              </a:rPr>
              <a:t>, sino </a:t>
            </a:r>
            <a:r>
              <a:rPr lang="es-ES" sz="1800" b="0" dirty="0">
                <a:effectLst/>
                <a:latin typeface="Calibri" panose="020F0502020204030204" pitchFamily="34" charset="0"/>
                <a:ea typeface="Times New Roman" panose="02020603050405020304" pitchFamily="18" charset="0"/>
              </a:rPr>
              <a:t>total, completo y eterno</a:t>
            </a:r>
            <a:r>
              <a:rPr lang="es-ES" sz="1800"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 la fe, ya somos herederos de la vida eterna y tenemos un hogar eterno, donde estaremos con nuestro Salvador para siempre.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36" name="Google Shape;136;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 eso confesamos con confianza las palabras del </a:t>
            </a:r>
            <a:r>
              <a:rPr lang="es-ES" sz="1800" b="0" dirty="0">
                <a:effectLst/>
                <a:latin typeface="Calibri" panose="020F0502020204030204" pitchFamily="34" charset="0"/>
                <a:ea typeface="Times New Roman" panose="02020603050405020304" pitchFamily="18" charset="0"/>
              </a:rPr>
              <a:t>Credo Apostólico</a:t>
            </a:r>
            <a:r>
              <a:rPr lang="es-ES" sz="1800" dirty="0">
                <a:effectLst/>
                <a:latin typeface="Calibri" panose="020F0502020204030204" pitchFamily="34" charset="0"/>
                <a:ea typeface="Times New Roman" panose="02020603050405020304" pitchFamily="18" charset="0"/>
              </a:rPr>
              <a:t>: </a:t>
            </a:r>
            <a:r>
              <a:rPr lang="es-ES" sz="1800" i="1" dirty="0">
                <a:effectLst/>
                <a:latin typeface="Calibri" panose="020F0502020204030204" pitchFamily="34" charset="0"/>
                <a:ea typeface="Times New Roman" panose="02020603050405020304" pitchFamily="18" charset="0"/>
              </a:rPr>
              <a:t>Cristo resucitó, ascendió al cielo, está sentado a la diestra del Padre, </a:t>
            </a:r>
            <a:r>
              <a:rPr lang="es-ES" sz="1800" b="0" i="1" dirty="0">
                <a:effectLst/>
                <a:latin typeface="Calibri" panose="020F0502020204030204" pitchFamily="34" charset="0"/>
                <a:ea typeface="Times New Roman" panose="02020603050405020304" pitchFamily="18" charset="0"/>
              </a:rPr>
              <a:t>y desde allí vendrá a juzgar a los vivos y a los muertos</a:t>
            </a:r>
            <a:r>
              <a:rPr lang="es-ES" sz="1800" i="1" dirty="0">
                <a:effectLst/>
                <a:latin typeface="Calibri" panose="020F0502020204030204" pitchFamily="34" charset="0"/>
                <a:ea typeface="Times New Roman" panose="02020603050405020304" pitchFamily="18" charset="0"/>
              </a:rPr>
              <a:t>.</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Esta verdad transforma nuestra manera de pensar sobre el juicio final. No lo esperamos con miedo, sino con </a:t>
            </a:r>
            <a:r>
              <a:rPr lang="es-ES" sz="1800" b="0" dirty="0">
                <a:effectLst/>
                <a:latin typeface="Calibri" panose="020F0502020204030204" pitchFamily="34" charset="0"/>
                <a:ea typeface="Times New Roman" panose="02020603050405020304" pitchFamily="18" charset="0"/>
              </a:rPr>
              <a:t>gozo y esperanza</a:t>
            </a:r>
            <a:r>
              <a:rPr lang="es-ES" sz="1800" dirty="0">
                <a:effectLst/>
                <a:latin typeface="Calibri" panose="020F0502020204030204" pitchFamily="34" charset="0"/>
                <a:ea typeface="Times New Roman" panose="02020603050405020304" pitchFamily="18" charset="0"/>
              </a:rPr>
              <a:t>, porque sabemos que nuestro Redentor vive y reina.</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804" b="1" dirty="0">
              <a:solidFill>
                <a:schemeClr val="dk1"/>
              </a:solidFill>
              <a:latin typeface="Calibri"/>
              <a:ea typeface="Calibri"/>
              <a:cs typeface="Calibri"/>
              <a:sym typeface="Calibri"/>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lang="es-ES" sz="1800" b="0" dirty="0">
                <a:effectLst/>
                <a:latin typeface="Calibri" panose="020F0502020204030204" pitchFamily="34" charset="0"/>
                <a:ea typeface="Times New Roman" panose="02020603050405020304" pitchFamily="18" charset="0"/>
              </a:rPr>
              <a:t>Lucas 21:28</a:t>
            </a:r>
            <a:r>
              <a:rPr lang="es-ES" sz="1800" dirty="0">
                <a:effectLst/>
                <a:latin typeface="Calibri" panose="020F0502020204030204" pitchFamily="34" charset="0"/>
                <a:ea typeface="Times New Roman" panose="02020603050405020304" pitchFamily="18" charset="0"/>
              </a:rPr>
              <a:t>: “Cuando esto comience a suceder, anímense y levanten la cabeza, porque su redención estará cerca.”</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SzPts val="1100"/>
              <a:buFont typeface="Calibri"/>
              <a:buNone/>
            </a:pPr>
            <a:endParaRPr lang="en-US" sz="1800" dirty="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lang="en-US" sz="1104" b="1" dirty="0">
              <a:solidFill>
                <a:schemeClr val="dk1"/>
              </a:solidFill>
              <a:latin typeface="Calibri"/>
              <a:ea typeface="Calibri"/>
              <a:cs typeface="Calibri"/>
              <a:sym typeface="Calibri"/>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2: Identificar lo que la Biblia enseña sobre los últimos tiempos y el día de juicio.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p10"/>
          <p:cNvSpPr txBox="1"/>
          <p:nvPr/>
        </p:nvSpPr>
        <p:spPr>
          <a:xfrm>
            <a:off x="2632307" y="555078"/>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B050"/>
                </a:solidFill>
                <a:latin typeface="Lato"/>
                <a:ea typeface="Lato"/>
                <a:cs typeface="Lato"/>
                <a:sym typeface="Lato"/>
              </a:rPr>
              <a:t>Ya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en</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los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últimos</a:t>
            </a:r>
            <a:r>
              <a:rPr lang="en-US" sz="4000" b="1" i="0" u="none" strike="noStrike" cap="none"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tiempos</a:t>
            </a: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err="1">
                <a:solidFill>
                  <a:srgbClr val="000000"/>
                </a:solidFill>
                <a:latin typeface="Lato"/>
                <a:ea typeface="Lato"/>
                <a:cs typeface="Lato"/>
                <a:sym typeface="Lato"/>
              </a:rPr>
              <a:t>Hebreos</a:t>
            </a:r>
            <a:r>
              <a:rPr lang="en-US" sz="3200" b="1" i="0" u="none" strike="noStrike" cap="none" dirty="0">
                <a:solidFill>
                  <a:srgbClr val="000000"/>
                </a:solidFill>
                <a:latin typeface="Lato"/>
                <a:ea typeface="Lato"/>
                <a:cs typeface="Lato"/>
                <a:sym typeface="Lato"/>
              </a:rPr>
              <a:t> 1:1-2</a:t>
            </a:r>
            <a:endParaRPr dirty="0"/>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Dios, que </a:t>
            </a:r>
            <a:r>
              <a:rPr lang="en-US" sz="3200" b="0" i="0" u="none" strike="noStrike" cap="none" dirty="0" err="1">
                <a:solidFill>
                  <a:srgbClr val="000000"/>
                </a:solidFill>
                <a:latin typeface="Lato"/>
                <a:ea typeface="Lato"/>
                <a:cs typeface="Lato"/>
                <a:sym typeface="Lato"/>
              </a:rPr>
              <a:t>muchas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veces</a:t>
            </a:r>
            <a:r>
              <a:rPr lang="en-US" sz="3200" b="0" i="0" u="none" strike="noStrike" cap="none" dirty="0">
                <a:solidFill>
                  <a:srgbClr val="000000"/>
                </a:solidFill>
                <a:latin typeface="Lato"/>
                <a:ea typeface="Lato"/>
                <a:cs typeface="Lato"/>
                <a:sym typeface="Lato"/>
              </a:rPr>
              <a:t> y de </a:t>
            </a:r>
            <a:r>
              <a:rPr lang="en-US" sz="3200" b="0" i="0" u="none" strike="noStrike" cap="none" dirty="0" err="1">
                <a:solidFill>
                  <a:srgbClr val="000000"/>
                </a:solidFill>
                <a:latin typeface="Lato"/>
                <a:ea typeface="Lato"/>
                <a:cs typeface="Lato"/>
                <a:sym typeface="Lato"/>
              </a:rPr>
              <a:t>distintas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maneras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habló</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en</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otros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tiempos</a:t>
            </a:r>
            <a:r>
              <a:rPr lang="en-US" sz="3200" b="0" i="0" u="none" strike="noStrike" cap="none" dirty="0">
                <a:solidFill>
                  <a:srgbClr val="000000"/>
                </a:solidFill>
                <a:latin typeface="Lato"/>
                <a:ea typeface="Lato"/>
                <a:cs typeface="Lato"/>
                <a:sym typeface="Lato"/>
              </a:rPr>
              <a:t> a </a:t>
            </a:r>
            <a:r>
              <a:rPr lang="en-US" sz="3200" b="0" i="0" u="none" strike="noStrike" cap="none" dirty="0" err="1">
                <a:solidFill>
                  <a:srgbClr val="000000"/>
                </a:solidFill>
                <a:latin typeface="Lato"/>
                <a:ea typeface="Lato"/>
                <a:cs typeface="Lato"/>
                <a:sym typeface="Lato"/>
              </a:rPr>
              <a:t>nuestros</a:t>
            </a:r>
            <a:r>
              <a:rPr lang="en-US" sz="3200" b="0" i="0" u="none" strike="noStrike" cap="none" dirty="0">
                <a:solidFill>
                  <a:srgbClr val="000000"/>
                </a:solidFill>
                <a:latin typeface="Lato"/>
                <a:ea typeface="Lato"/>
                <a:cs typeface="Lato"/>
                <a:sym typeface="Lato"/>
              </a:rPr>
              <a:t> padres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medio de </a:t>
            </a:r>
            <a:r>
              <a:rPr lang="en-US" sz="3200" b="0" i="0" u="none" strike="noStrike" cap="none" dirty="0" err="1">
                <a:solidFill>
                  <a:srgbClr val="000000"/>
                </a:solidFill>
                <a:latin typeface="Lato"/>
                <a:ea typeface="Lato"/>
                <a:cs typeface="Lato"/>
                <a:sym typeface="Lato"/>
              </a:rPr>
              <a:t>los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profetas</a:t>
            </a:r>
            <a:r>
              <a:rPr lang="en-US" sz="3200" b="0" i="0" u="none"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en</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estos</a:t>
            </a:r>
            <a:r>
              <a:rPr lang="en-US" sz="3200" b="0" i="0" u="sng" strike="noStrike" cap="none" dirty="0">
                <a:solidFill>
                  <a:srgbClr val="000000"/>
                </a:solidFill>
                <a:latin typeface="Lato"/>
                <a:ea typeface="Lato"/>
                <a:cs typeface="Lato"/>
                <a:sym typeface="Lato"/>
              </a:rPr>
              <a:t> días finales </a:t>
            </a:r>
            <a:r>
              <a:rPr lang="en-US" sz="3200" b="0" i="0" u="none" strike="noStrike" cap="none" dirty="0" err="1">
                <a:solidFill>
                  <a:srgbClr val="000000"/>
                </a:solidFill>
                <a:latin typeface="Lato"/>
                <a:ea typeface="Lato"/>
                <a:cs typeface="Lato"/>
                <a:sym typeface="Lato"/>
              </a:rPr>
              <a:t>nos</a:t>
            </a:r>
            <a:r>
              <a:rPr lang="en-US" sz="3200" b="0" i="0" u="none" strike="noStrike" cap="none" dirty="0">
                <a:solidFill>
                  <a:srgbClr val="000000"/>
                </a:solidFill>
                <a:latin typeface="Lato"/>
                <a:ea typeface="Lato"/>
                <a:cs typeface="Lato"/>
                <a:sym typeface="Lato"/>
              </a:rPr>
              <a:t> ha </a:t>
            </a:r>
            <a:r>
              <a:rPr lang="en-US" sz="3200" b="0" i="0" u="none" strike="noStrike" cap="none" dirty="0" err="1">
                <a:solidFill>
                  <a:srgbClr val="000000"/>
                </a:solidFill>
                <a:latin typeface="Lato"/>
                <a:ea typeface="Lato"/>
                <a:cs typeface="Lato"/>
                <a:sym typeface="Lato"/>
              </a:rPr>
              <a:t>hablado</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medio del </a:t>
            </a:r>
            <a:r>
              <a:rPr lang="en-US" sz="3200" b="0" i="0" u="none" strike="noStrike" cap="none" dirty="0" err="1">
                <a:solidFill>
                  <a:srgbClr val="000000"/>
                </a:solidFill>
                <a:latin typeface="Lato"/>
                <a:ea typeface="Lato"/>
                <a:cs typeface="Lato"/>
                <a:sym typeface="Lato"/>
              </a:rPr>
              <a:t>Hijo</a:t>
            </a:r>
            <a:r>
              <a:rPr lang="en-US" sz="3200" b="0" i="0" u="none" strike="noStrike" cap="none" dirty="0">
                <a:solidFill>
                  <a:srgbClr val="000000"/>
                </a:solidFill>
                <a:latin typeface="Lato"/>
                <a:ea typeface="Lato"/>
                <a:cs typeface="Lato"/>
                <a:sym typeface="Lato"/>
              </a:rPr>
              <a:t>. </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1 Pedro 1:20 </a:t>
            </a:r>
            <a:endParaRPr dirty="0"/>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[Cristo] … se </a:t>
            </a:r>
            <a:r>
              <a:rPr lang="en-US" sz="3200" b="0" i="0" u="none" strike="noStrike" cap="none" dirty="0" err="1">
                <a:solidFill>
                  <a:srgbClr val="000000"/>
                </a:solidFill>
                <a:latin typeface="Lato"/>
                <a:ea typeface="Lato"/>
                <a:cs typeface="Lato"/>
                <a:sym typeface="Lato"/>
              </a:rPr>
              <a:t>manifestó</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en</a:t>
            </a:r>
            <a:r>
              <a:rPr lang="en-US" sz="3200" b="0" i="0" u="none"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estos</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últimos</a:t>
            </a:r>
            <a:r>
              <a:rPr lang="en-US" sz="3200" b="0" i="0" u="sng" strike="noStrike" cap="none" dirty="0">
                <a:solidFill>
                  <a:srgbClr val="000000"/>
                </a:solidFill>
                <a:latin typeface="Lato"/>
                <a:ea typeface="Lato"/>
                <a:cs typeface="Lato"/>
                <a:sym typeface="Lato"/>
              </a:rPr>
              <a:t> </a:t>
            </a:r>
            <a:r>
              <a:rPr lang="en-US" sz="3200" b="0" i="0" u="sng" strike="noStrike" cap="none" dirty="0" err="1">
                <a:solidFill>
                  <a:srgbClr val="000000"/>
                </a:solidFill>
                <a:latin typeface="Lato"/>
                <a:ea typeface="Lato"/>
                <a:cs typeface="Lato"/>
                <a:sym typeface="Lato"/>
              </a:rPr>
              <a:t>tiempos</a:t>
            </a:r>
            <a:r>
              <a:rPr lang="en-US" sz="3200" b="0" i="0" u="sng"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por</a:t>
            </a:r>
            <a:r>
              <a:rPr lang="en-US" sz="3200" b="0" i="0" u="none" strike="noStrike" cap="none" dirty="0">
                <a:solidFill>
                  <a:srgbClr val="000000"/>
                </a:solidFill>
                <a:latin typeface="Lato"/>
                <a:ea typeface="Lato"/>
                <a:cs typeface="Lato"/>
                <a:sym typeface="Lato"/>
              </a:rPr>
              <a:t> amor a </a:t>
            </a:r>
            <a:r>
              <a:rPr lang="en-US" sz="3200" b="0" i="0" u="none" strike="noStrike" cap="none" dirty="0" err="1">
                <a:solidFill>
                  <a:srgbClr val="000000"/>
                </a:solidFill>
                <a:latin typeface="Lato"/>
                <a:ea typeface="Lato"/>
                <a:cs typeface="Lato"/>
                <a:sym typeface="Lato"/>
              </a:rPr>
              <a:t>ustedes</a:t>
            </a:r>
            <a:r>
              <a:rPr lang="en-US" sz="3200" b="0" i="0" u="none" strike="noStrike" cap="none" dirty="0">
                <a:solidFill>
                  <a:srgbClr val="000000"/>
                </a:solidFill>
                <a:latin typeface="Lato"/>
                <a:ea typeface="Lato"/>
                <a:cs typeface="Lato"/>
                <a:sym typeface="Lato"/>
              </a:rPr>
              <a:t>. </a:t>
            </a:r>
            <a:endParaRPr sz="3200" b="0" i="0" u="none" strike="noStrike" cap="none" dirty="0">
              <a:solidFill>
                <a:srgbClr val="000000"/>
              </a:solidFill>
              <a:latin typeface="Lato"/>
              <a:ea typeface="Lato"/>
              <a:cs typeface="Lato"/>
              <a:sym typeface="Lato"/>
            </a:endParaRPr>
          </a:p>
        </p:txBody>
      </p:sp>
      <p:pic>
        <p:nvPicPr>
          <p:cNvPr id="178" name="Google Shape;178;p10"/>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p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5" name="Google Shape;185;p11"/>
          <p:cNvSpPr txBox="1"/>
          <p:nvPr/>
        </p:nvSpPr>
        <p:spPr>
          <a:xfrm>
            <a:off x="2058617" y="420553"/>
            <a:ext cx="8441872"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B050"/>
                </a:solidFill>
                <a:latin typeface="Lato"/>
                <a:ea typeface="Lato"/>
                <a:cs typeface="Lato"/>
                <a:sym typeface="Lato"/>
              </a:rPr>
              <a:t>Ya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en</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los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últimos</a:t>
            </a:r>
            <a:r>
              <a:rPr lang="en-US" sz="4000" b="1" i="0" u="none" strike="noStrike" cap="none"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tiempos</a:t>
            </a: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Las </a:t>
            </a:r>
            <a:r>
              <a:rPr lang="en-US" sz="3200" b="1" i="0" u="none" strike="noStrike" cap="none" dirty="0" err="1">
                <a:solidFill>
                  <a:srgbClr val="000000"/>
                </a:solidFill>
                <a:latin typeface="Lato"/>
                <a:ea typeface="Lato"/>
                <a:cs typeface="Lato"/>
                <a:sym typeface="Lato"/>
              </a:rPr>
              <a:t>Escrituras</a:t>
            </a:r>
            <a:r>
              <a:rPr lang="en-US" sz="3200" b="1" i="0" u="none" strike="noStrike" cap="none" dirty="0">
                <a:solidFill>
                  <a:srgbClr val="000000"/>
                </a:solidFill>
                <a:latin typeface="Lato"/>
                <a:ea typeface="Lato"/>
                <a:cs typeface="Lato"/>
                <a:sym typeface="Lato"/>
              </a:rPr>
              <a:t> dice que </a:t>
            </a:r>
            <a:r>
              <a:rPr lang="en-US" sz="3200" b="1" i="0" u="none" strike="noStrike" cap="none" dirty="0" err="1">
                <a:solidFill>
                  <a:srgbClr val="000000"/>
                </a:solidFill>
                <a:latin typeface="Lato"/>
                <a:ea typeface="Lato"/>
                <a:cs typeface="Lato"/>
                <a:sym typeface="Lato"/>
              </a:rPr>
              <a:t>habrá</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señales</a:t>
            </a:r>
            <a:r>
              <a:rPr lang="en-US" sz="3200" b="1" i="0" u="none" strike="noStrike" cap="none" dirty="0">
                <a:solidFill>
                  <a:srgbClr val="000000"/>
                </a:solidFill>
                <a:latin typeface="Lato"/>
                <a:ea typeface="Lato"/>
                <a:cs typeface="Lato"/>
                <a:sym typeface="Lato"/>
              </a:rPr>
              <a:t> que </a:t>
            </a:r>
            <a:r>
              <a:rPr lang="en-US" sz="3200" b="1" i="0" u="none" strike="noStrike" cap="none" dirty="0" err="1">
                <a:solidFill>
                  <a:srgbClr val="000000"/>
                </a:solidFill>
                <a:latin typeface="Lato"/>
                <a:ea typeface="Lato"/>
                <a:cs typeface="Lato"/>
                <a:sym typeface="Lato"/>
              </a:rPr>
              <a:t>nos</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servirán</a:t>
            </a:r>
            <a:r>
              <a:rPr lang="en-US" sz="3200" b="1" i="0" u="none" strike="noStrike" cap="none" dirty="0">
                <a:solidFill>
                  <a:srgbClr val="000000"/>
                </a:solidFill>
                <a:latin typeface="Lato"/>
                <a:ea typeface="Lato"/>
                <a:cs typeface="Lato"/>
                <a:sym typeface="Lato"/>
              </a:rPr>
              <a:t> para </a:t>
            </a:r>
            <a:r>
              <a:rPr lang="en-US" sz="3200" b="1" i="0" u="none" strike="noStrike" cap="none" dirty="0" err="1">
                <a:solidFill>
                  <a:srgbClr val="000000"/>
                </a:solidFill>
                <a:latin typeface="Lato"/>
                <a:ea typeface="Lato"/>
                <a:cs typeface="Lato"/>
                <a:sym typeface="Lato"/>
              </a:rPr>
              <a:t>recordar</a:t>
            </a:r>
            <a:r>
              <a:rPr lang="en-US" sz="3200" b="1" i="0" u="none" strike="noStrike" cap="none" dirty="0">
                <a:solidFill>
                  <a:srgbClr val="000000"/>
                </a:solidFill>
                <a:latin typeface="Lato"/>
                <a:ea typeface="Lato"/>
                <a:cs typeface="Lato"/>
                <a:sym typeface="Lato"/>
              </a:rPr>
              <a:t> </a:t>
            </a:r>
            <a:r>
              <a:rPr lang="en-US" sz="3200" b="1" i="0" u="none" strike="noStrike" cap="none" dirty="0" err="1">
                <a:solidFill>
                  <a:srgbClr val="000000"/>
                </a:solidFill>
                <a:latin typeface="Lato"/>
                <a:ea typeface="Lato"/>
                <a:cs typeface="Lato"/>
                <a:sym typeface="Lato"/>
              </a:rPr>
              <a:t>constantemente</a:t>
            </a:r>
            <a:r>
              <a:rPr lang="en-US" sz="3200" b="1" i="0" u="none" strike="noStrike" cap="none" dirty="0">
                <a:solidFill>
                  <a:srgbClr val="000000"/>
                </a:solidFill>
                <a:latin typeface="Lato"/>
                <a:ea typeface="Lato"/>
                <a:cs typeface="Lato"/>
                <a:sym typeface="Lato"/>
              </a:rPr>
              <a:t> la </a:t>
            </a:r>
            <a:r>
              <a:rPr lang="en-US" sz="3200" b="1" i="0" u="none" strike="noStrike" cap="none" dirty="0" err="1">
                <a:solidFill>
                  <a:srgbClr val="000000"/>
                </a:solidFill>
                <a:latin typeface="Lato"/>
                <a:ea typeface="Lato"/>
                <a:cs typeface="Lato"/>
                <a:sym typeface="Lato"/>
              </a:rPr>
              <a:t>venida</a:t>
            </a:r>
            <a:r>
              <a:rPr lang="en-US" sz="3200" b="1" i="0" u="none" strike="noStrike" cap="none" dirty="0">
                <a:solidFill>
                  <a:srgbClr val="000000"/>
                </a:solidFill>
                <a:latin typeface="Lato"/>
                <a:ea typeface="Lato"/>
                <a:cs typeface="Lato"/>
                <a:sym typeface="Lato"/>
              </a:rPr>
              <a:t> de Jesús. </a:t>
            </a:r>
            <a:r>
              <a:rPr lang="en-US" sz="3200" b="0" i="0" u="none" strike="noStrike" cap="none" dirty="0">
                <a:solidFill>
                  <a:srgbClr val="000000"/>
                </a:solidFill>
                <a:latin typeface="Lato"/>
                <a:ea typeface="Lato"/>
                <a:cs typeface="Lato"/>
                <a:sym typeface="Lato"/>
              </a:rPr>
              <a:t>(Mt.24; 2 Tim. 3:1-4; 2 </a:t>
            </a:r>
            <a:r>
              <a:rPr lang="en-US" sz="3200" b="0" i="0" u="none" strike="noStrike" cap="none" dirty="0" err="1">
                <a:solidFill>
                  <a:srgbClr val="000000"/>
                </a:solidFill>
                <a:latin typeface="Lato"/>
                <a:ea typeface="Lato"/>
                <a:cs typeface="Lato"/>
                <a:sym typeface="Lato"/>
              </a:rPr>
              <a:t>Tes</a:t>
            </a:r>
            <a:r>
              <a:rPr lang="en-US" sz="3200" b="0" i="0" u="none" strike="noStrike" cap="none" dirty="0">
                <a:solidFill>
                  <a:srgbClr val="000000"/>
                </a:solidFill>
                <a:latin typeface="Lato"/>
                <a:ea typeface="Lato"/>
                <a:cs typeface="Lato"/>
                <a:sym typeface="Lato"/>
              </a:rPr>
              <a:t> 2)</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err="1">
                <a:solidFill>
                  <a:srgbClr val="000000"/>
                </a:solidFill>
                <a:latin typeface="Lato"/>
                <a:ea typeface="Lato"/>
                <a:cs typeface="Lato"/>
                <a:sym typeface="Lato"/>
              </a:rPr>
              <a:t>Señales</a:t>
            </a:r>
            <a:r>
              <a:rPr lang="en-US" sz="3200" b="0" i="0" u="none" strike="noStrike" cap="none" dirty="0">
                <a:solidFill>
                  <a:srgbClr val="000000"/>
                </a:solidFill>
                <a:latin typeface="Lato"/>
                <a:ea typeface="Lato"/>
                <a:cs typeface="Lato"/>
                <a:sym typeface="Lato"/>
              </a:rPr>
              <a:t> de </a:t>
            </a:r>
            <a:r>
              <a:rPr lang="en-US" sz="3200" b="0" i="0" u="none" strike="noStrike" cap="none" dirty="0" err="1">
                <a:solidFill>
                  <a:srgbClr val="000000"/>
                </a:solidFill>
                <a:latin typeface="Lato"/>
                <a:ea typeface="Lato"/>
                <a:cs typeface="Lato"/>
                <a:sym typeface="Lato"/>
              </a:rPr>
              <a:t>naturaleza</a:t>
            </a:r>
            <a:r>
              <a:rPr lang="en-US" sz="3200" b="0" i="0" u="none" strike="noStrike" cap="none" dirty="0">
                <a:solidFill>
                  <a:srgbClr val="000000"/>
                </a:solidFill>
                <a:latin typeface="Lato"/>
                <a:ea typeface="Lato"/>
                <a:cs typeface="Lato"/>
                <a:sym typeface="Lato"/>
              </a:rPr>
              <a:t>,</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err="1">
                <a:solidFill>
                  <a:srgbClr val="000000"/>
                </a:solidFill>
                <a:latin typeface="Lato"/>
                <a:ea typeface="Lato"/>
                <a:cs typeface="Lato"/>
                <a:sym typeface="Lato"/>
              </a:rPr>
              <a:t>Señales</a:t>
            </a:r>
            <a:r>
              <a:rPr lang="en-US" sz="3200" b="0" i="0" u="none" strike="noStrike" cap="none" dirty="0">
                <a:solidFill>
                  <a:srgbClr val="000000"/>
                </a:solidFill>
                <a:latin typeface="Lato"/>
                <a:ea typeface="Lato"/>
                <a:cs typeface="Lato"/>
                <a:sym typeface="Lato"/>
              </a:rPr>
              <a:t> de la </a:t>
            </a:r>
            <a:r>
              <a:rPr lang="en-US" sz="3200" b="0" i="0" u="none" strike="noStrike" cap="none" dirty="0" err="1">
                <a:solidFill>
                  <a:srgbClr val="000000"/>
                </a:solidFill>
                <a:latin typeface="Lato"/>
                <a:ea typeface="Lato"/>
                <a:cs typeface="Lato"/>
                <a:sym typeface="Lato"/>
              </a:rPr>
              <a:t>sociedad</a:t>
            </a:r>
            <a:r>
              <a:rPr lang="en-US" sz="3200" b="0" i="0" u="none" strike="noStrike" cap="none" dirty="0">
                <a:solidFill>
                  <a:srgbClr val="000000"/>
                </a:solidFill>
                <a:latin typeface="Lato"/>
                <a:ea typeface="Lato"/>
                <a:cs typeface="Lato"/>
                <a:sym typeface="Lato"/>
              </a:rPr>
              <a:t> </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0" i="0" u="none" strike="noStrike" cap="none" dirty="0" err="1">
                <a:solidFill>
                  <a:srgbClr val="000000"/>
                </a:solidFill>
                <a:latin typeface="Lato"/>
                <a:ea typeface="Lato"/>
                <a:cs typeface="Lato"/>
                <a:sym typeface="Lato"/>
              </a:rPr>
              <a:t>Señales</a:t>
            </a:r>
            <a:r>
              <a:rPr lang="en-US" sz="3200" b="0" i="0" u="none" strike="noStrike" cap="none" dirty="0">
                <a:solidFill>
                  <a:srgbClr val="000000"/>
                </a:solidFill>
                <a:latin typeface="Lato"/>
                <a:ea typeface="Lato"/>
                <a:cs typeface="Lato"/>
                <a:sym typeface="Lato"/>
              </a:rPr>
              <a:t> de la </a:t>
            </a:r>
            <a:r>
              <a:rPr lang="en-US" sz="3200" b="0" i="0" u="none" strike="noStrike" cap="none" dirty="0" err="1">
                <a:solidFill>
                  <a:srgbClr val="000000"/>
                </a:solidFill>
                <a:latin typeface="Lato"/>
                <a:ea typeface="Lato"/>
                <a:cs typeface="Lato"/>
                <a:sym typeface="Lato"/>
              </a:rPr>
              <a:t>iglesia</a:t>
            </a:r>
            <a:r>
              <a:rPr lang="en-US" sz="3200" b="0" i="0" u="none" strike="noStrike" cap="none" dirty="0">
                <a:solidFill>
                  <a:srgbClr val="000000"/>
                </a:solidFill>
                <a:latin typeface="Lato"/>
                <a:ea typeface="Lato"/>
                <a:cs typeface="Lato"/>
                <a:sym typeface="Lato"/>
              </a:rPr>
              <a:t> </a:t>
            </a:r>
            <a:endParaRPr sz="3200" b="0" i="0" u="none" strike="noStrike" cap="none" dirty="0">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eb293faa54_0_118"/>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69" name="Google Shape;169;g2eb293faa54_0_118"/>
          <p:cNvSpPr txBox="1"/>
          <p:nvPr/>
        </p:nvSpPr>
        <p:spPr>
          <a:xfrm>
            <a:off x="3206497" y="2931027"/>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Cuándo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sería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juicio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0" name="Google Shape;17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p:cNvSpPr txBox="1"/>
          <p:nvPr/>
        </p:nvSpPr>
        <p:spPr>
          <a:xfrm>
            <a:off x="3079050" y="289924"/>
            <a:ext cx="8036359"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dirty="0">
                <a:solidFill>
                  <a:srgbClr val="000000"/>
                </a:solidFill>
                <a:latin typeface="Lato"/>
                <a:ea typeface="Lato"/>
                <a:cs typeface="Lato"/>
                <a:sym typeface="Lato"/>
              </a:rPr>
              <a:t>El </a:t>
            </a:r>
            <a:r>
              <a:rPr lang="en-US" sz="3600" b="1" i="0" u="none" strike="noStrike" cap="none" dirty="0" err="1">
                <a:solidFill>
                  <a:srgbClr val="000000"/>
                </a:solidFill>
                <a:latin typeface="Lato"/>
                <a:ea typeface="Lato"/>
                <a:cs typeface="Lato"/>
                <a:sym typeface="Lato"/>
              </a:rPr>
              <a:t>juicio</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público</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en</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el</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último</a:t>
            </a:r>
            <a:r>
              <a:rPr lang="en-US" sz="3600" b="1" i="0" u="none" strike="noStrike" cap="none" dirty="0">
                <a:solidFill>
                  <a:srgbClr val="000000"/>
                </a:solidFill>
                <a:latin typeface="Lato"/>
                <a:ea typeface="Lato"/>
                <a:cs typeface="Lato"/>
                <a:sym typeface="Lato"/>
              </a:rPr>
              <a:t> día </a:t>
            </a:r>
            <a:r>
              <a:rPr lang="en-US" sz="3600" b="1" i="0" u="none" strike="noStrike" cap="none" dirty="0" err="1">
                <a:solidFill>
                  <a:srgbClr val="000000"/>
                </a:solidFill>
                <a:latin typeface="Lato"/>
                <a:ea typeface="Lato"/>
                <a:cs typeface="Lato"/>
                <a:sym typeface="Lato"/>
              </a:rPr>
              <a:t>aun</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nos</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espera</a:t>
            </a:r>
            <a:r>
              <a:rPr lang="en-US" sz="3600" b="1" i="0" u="none" strike="noStrike" cap="none" dirty="0">
                <a:solidFill>
                  <a:srgbClr val="000000"/>
                </a:solidFill>
                <a:latin typeface="Lato"/>
                <a:ea typeface="Lato"/>
                <a:cs typeface="Lato"/>
                <a:sym typeface="Lato"/>
              </a:rPr>
              <a:t> y Dios ha </a:t>
            </a:r>
            <a:r>
              <a:rPr lang="en-US" sz="3600" b="1" i="0" u="none" strike="noStrike" cap="none" dirty="0" err="1">
                <a:solidFill>
                  <a:srgbClr val="000000"/>
                </a:solidFill>
                <a:latin typeface="Lato"/>
                <a:ea typeface="Lato"/>
                <a:cs typeface="Lato"/>
                <a:sym typeface="Lato"/>
              </a:rPr>
              <a:t>determinado</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cuándo</a:t>
            </a:r>
            <a:r>
              <a:rPr lang="en-US" sz="3600" b="1" i="0" u="none" strike="noStrike" cap="none" dirty="0">
                <a:solidFill>
                  <a:srgbClr val="000000"/>
                </a:solidFill>
                <a:latin typeface="Lato"/>
                <a:ea typeface="Lato"/>
                <a:cs typeface="Lato"/>
                <a:sym typeface="Lato"/>
              </a:rPr>
              <a:t> </a:t>
            </a:r>
            <a:r>
              <a:rPr lang="en-US" sz="3600" b="1" i="0" u="none" strike="noStrike" cap="none" dirty="0" err="1">
                <a:solidFill>
                  <a:srgbClr val="000000"/>
                </a:solidFill>
                <a:latin typeface="Lato"/>
                <a:ea typeface="Lato"/>
                <a:cs typeface="Lato"/>
                <a:sym typeface="Lato"/>
              </a:rPr>
              <a:t>vendrá</a:t>
            </a:r>
            <a:r>
              <a:rPr lang="en-US" sz="3600" b="1" i="0" u="none" strike="noStrike" cap="none" dirty="0">
                <a:solidFill>
                  <a:srgbClr val="000000"/>
                </a:solidFill>
                <a:latin typeface="Lato"/>
                <a:ea typeface="Lato"/>
                <a:cs typeface="Lato"/>
                <a:sym typeface="Lato"/>
              </a:rPr>
              <a:t>.</a:t>
            </a:r>
          </a:p>
          <a:p>
            <a:pPr marL="0" marR="0" lvl="0" indent="0" algn="l" rtl="0">
              <a:lnSpc>
                <a:spcPct val="100000"/>
              </a:lnSpc>
              <a:spcBef>
                <a:spcPts val="0"/>
              </a:spcBef>
              <a:spcAft>
                <a:spcPts val="0"/>
              </a:spcAft>
              <a:buNone/>
            </a:pPr>
            <a:br>
              <a:rPr lang="en-US" sz="3600" b="1" dirty="0">
                <a:latin typeface="Lato"/>
                <a:ea typeface="Lato"/>
                <a:cs typeface="Lato"/>
                <a:sym typeface="Lato"/>
              </a:rPr>
            </a:br>
            <a:r>
              <a:rPr lang="en-US" sz="3600" b="1" dirty="0" err="1">
                <a:latin typeface="Lato"/>
                <a:ea typeface="Lato"/>
                <a:cs typeface="Lato"/>
                <a:sym typeface="Lato"/>
              </a:rPr>
              <a:t>Hechos</a:t>
            </a:r>
            <a:r>
              <a:rPr lang="en-US" sz="3600" b="1" dirty="0">
                <a:latin typeface="Lato"/>
                <a:ea typeface="Lato"/>
                <a:cs typeface="Lato"/>
                <a:sym typeface="Lato"/>
              </a:rPr>
              <a:t> 17:31</a:t>
            </a:r>
          </a:p>
          <a:p>
            <a:pPr marL="0" marR="0" lvl="0" indent="0" algn="l" rtl="0">
              <a:lnSpc>
                <a:spcPct val="100000"/>
              </a:lnSpc>
              <a:spcBef>
                <a:spcPts val="0"/>
              </a:spcBef>
              <a:spcAft>
                <a:spcPts val="0"/>
              </a:spcAft>
              <a:buNone/>
            </a:pPr>
            <a:r>
              <a:rPr lang="en-US" sz="3600" dirty="0" err="1">
                <a:latin typeface="Lato"/>
                <a:ea typeface="Lato"/>
                <a:cs typeface="Lato"/>
                <a:sym typeface="Lato"/>
              </a:rPr>
              <a:t>Porque</a:t>
            </a:r>
            <a:r>
              <a:rPr lang="en-US" sz="3600" dirty="0">
                <a:latin typeface="Lato"/>
                <a:ea typeface="Lato"/>
                <a:cs typeface="Lato"/>
                <a:sym typeface="Lato"/>
              </a:rPr>
              <a:t> </a:t>
            </a:r>
            <a:r>
              <a:rPr lang="en-US" sz="3600" dirty="0" err="1">
                <a:latin typeface="Lato"/>
                <a:ea typeface="Lato"/>
                <a:cs typeface="Lato"/>
                <a:sym typeface="Lato"/>
              </a:rPr>
              <a:t>Él</a:t>
            </a:r>
            <a:r>
              <a:rPr lang="en-US" sz="3600" dirty="0">
                <a:latin typeface="Lato"/>
                <a:ea typeface="Lato"/>
                <a:cs typeface="Lato"/>
                <a:sym typeface="Lato"/>
              </a:rPr>
              <a:t> ha </a:t>
            </a:r>
            <a:r>
              <a:rPr lang="en-US" sz="3600" dirty="0" err="1">
                <a:latin typeface="Lato"/>
                <a:ea typeface="Lato"/>
                <a:cs typeface="Lato"/>
                <a:sym typeface="Lato"/>
              </a:rPr>
              <a:t>establecido</a:t>
            </a:r>
            <a:r>
              <a:rPr lang="en-US" sz="3600" dirty="0">
                <a:latin typeface="Lato"/>
                <a:ea typeface="Lato"/>
                <a:cs typeface="Lato"/>
                <a:sym typeface="Lato"/>
              </a:rPr>
              <a:t> un día </a:t>
            </a:r>
            <a:r>
              <a:rPr lang="en-US" sz="3600" dirty="0" err="1">
                <a:latin typeface="Lato"/>
                <a:ea typeface="Lato"/>
                <a:cs typeface="Lato"/>
                <a:sym typeface="Lato"/>
              </a:rPr>
              <a:t>en</a:t>
            </a:r>
            <a:r>
              <a:rPr lang="en-US" sz="3600" dirty="0">
                <a:latin typeface="Lato"/>
                <a:ea typeface="Lato"/>
                <a:cs typeface="Lato"/>
                <a:sym typeface="Lato"/>
              </a:rPr>
              <a:t> que, </a:t>
            </a:r>
            <a:r>
              <a:rPr lang="en-US" sz="3600" dirty="0" err="1">
                <a:latin typeface="Lato"/>
                <a:ea typeface="Lato"/>
                <a:cs typeface="Lato"/>
                <a:sym typeface="Lato"/>
              </a:rPr>
              <a:t>por</a:t>
            </a:r>
            <a:r>
              <a:rPr lang="en-US" sz="3600" dirty="0">
                <a:latin typeface="Lato"/>
                <a:ea typeface="Lato"/>
                <a:cs typeface="Lato"/>
                <a:sym typeface="Lato"/>
              </a:rPr>
              <a:t> medio de </a:t>
            </a:r>
            <a:r>
              <a:rPr lang="en-US" sz="3600" dirty="0" err="1">
                <a:latin typeface="Lato"/>
                <a:ea typeface="Lato"/>
                <a:cs typeface="Lato"/>
                <a:sym typeface="Lato"/>
              </a:rPr>
              <a:t>aquel</a:t>
            </a:r>
            <a:r>
              <a:rPr lang="en-US" sz="3600" dirty="0">
                <a:latin typeface="Lato"/>
                <a:ea typeface="Lato"/>
                <a:cs typeface="Lato"/>
                <a:sym typeface="Lato"/>
              </a:rPr>
              <a:t> </a:t>
            </a:r>
            <a:r>
              <a:rPr lang="en-US" sz="3600" dirty="0" err="1">
                <a:latin typeface="Lato"/>
                <a:ea typeface="Lato"/>
                <a:cs typeface="Lato"/>
                <a:sym typeface="Lato"/>
              </a:rPr>
              <a:t>varón</a:t>
            </a:r>
            <a:r>
              <a:rPr lang="en-US" sz="3600" dirty="0">
                <a:latin typeface="Lato"/>
                <a:ea typeface="Lato"/>
                <a:cs typeface="Lato"/>
                <a:sym typeface="Lato"/>
              </a:rPr>
              <a:t> que </a:t>
            </a:r>
            <a:r>
              <a:rPr lang="en-US" sz="3600" dirty="0" err="1">
                <a:latin typeface="Lato"/>
                <a:ea typeface="Lato"/>
                <a:cs typeface="Lato"/>
                <a:sym typeface="Lato"/>
              </a:rPr>
              <a:t>escogió</a:t>
            </a:r>
            <a:r>
              <a:rPr lang="en-US" sz="3600" dirty="0">
                <a:latin typeface="Lato"/>
                <a:ea typeface="Lato"/>
                <a:cs typeface="Lato"/>
                <a:sym typeface="Lato"/>
              </a:rPr>
              <a:t> y </a:t>
            </a:r>
            <a:r>
              <a:rPr lang="en-US" sz="3600" dirty="0" err="1">
                <a:latin typeface="Lato"/>
                <a:ea typeface="Lato"/>
                <a:cs typeface="Lato"/>
                <a:sym typeface="Lato"/>
              </a:rPr>
              <a:t>resucitó</a:t>
            </a:r>
            <a:r>
              <a:rPr lang="en-US" sz="3600" dirty="0">
                <a:latin typeface="Lato"/>
                <a:ea typeface="Lato"/>
                <a:cs typeface="Lato"/>
                <a:sym typeface="Lato"/>
              </a:rPr>
              <a:t> de </a:t>
            </a:r>
            <a:r>
              <a:rPr lang="en-US" sz="3600" dirty="0" err="1">
                <a:latin typeface="Lato"/>
                <a:ea typeface="Lato"/>
                <a:cs typeface="Lato"/>
                <a:sym typeface="Lato"/>
              </a:rPr>
              <a:t>los</a:t>
            </a:r>
            <a:r>
              <a:rPr lang="en-US" sz="3600" dirty="0">
                <a:latin typeface="Lato"/>
                <a:ea typeface="Lato"/>
                <a:cs typeface="Lato"/>
                <a:sym typeface="Lato"/>
              </a:rPr>
              <a:t> </a:t>
            </a:r>
            <a:r>
              <a:rPr lang="en-US" sz="3600" dirty="0" err="1">
                <a:latin typeface="Lato"/>
                <a:ea typeface="Lato"/>
                <a:cs typeface="Lato"/>
                <a:sym typeface="Lato"/>
              </a:rPr>
              <a:t>muertos</a:t>
            </a:r>
            <a:r>
              <a:rPr lang="en-US" sz="3600" dirty="0">
                <a:latin typeface="Lato"/>
                <a:ea typeface="Lato"/>
                <a:cs typeface="Lato"/>
                <a:sym typeface="Lato"/>
              </a:rPr>
              <a:t>, </a:t>
            </a:r>
            <a:r>
              <a:rPr lang="en-US" sz="3600" dirty="0" err="1">
                <a:latin typeface="Lato"/>
                <a:ea typeface="Lato"/>
                <a:cs typeface="Lato"/>
                <a:sym typeface="Lato"/>
              </a:rPr>
              <a:t>juzgará</a:t>
            </a:r>
            <a:r>
              <a:rPr lang="en-US" sz="3600" dirty="0">
                <a:latin typeface="Lato"/>
                <a:ea typeface="Lato"/>
                <a:cs typeface="Lato"/>
                <a:sym typeface="Lato"/>
              </a:rPr>
              <a:t> al </a:t>
            </a:r>
            <a:r>
              <a:rPr lang="en-US" sz="3600" dirty="0" err="1">
                <a:latin typeface="Lato"/>
                <a:ea typeface="Lato"/>
                <a:cs typeface="Lato"/>
                <a:sym typeface="Lato"/>
              </a:rPr>
              <a:t>mundo</a:t>
            </a:r>
            <a:r>
              <a:rPr lang="en-US" sz="3600" dirty="0">
                <a:latin typeface="Lato"/>
                <a:ea typeface="Lato"/>
                <a:cs typeface="Lato"/>
                <a:sym typeface="Lato"/>
              </a:rPr>
              <a:t> con </a:t>
            </a:r>
            <a:r>
              <a:rPr lang="en-US" sz="3600" dirty="0" err="1">
                <a:latin typeface="Lato"/>
                <a:ea typeface="Lato"/>
                <a:cs typeface="Lato"/>
                <a:sym typeface="Lato"/>
              </a:rPr>
              <a:t>justicia</a:t>
            </a:r>
            <a:r>
              <a:rPr lang="en-US" sz="3600" dirty="0">
                <a:latin typeface="Lato"/>
                <a:ea typeface="Lato"/>
                <a:cs typeface="Lato"/>
                <a:sym typeface="Lato"/>
              </a:rPr>
              <a:t>. </a:t>
            </a:r>
            <a:endParaRPr sz="3600" dirty="0"/>
          </a:p>
        </p:txBody>
      </p:sp>
      <p:pic>
        <p:nvPicPr>
          <p:cNvPr id="2" name="Google Shape;178;p10">
            <a:extLst>
              <a:ext uri="{FF2B5EF4-FFF2-40B4-BE49-F238E27FC236}">
                <a16:creationId xmlns:a16="http://schemas.microsoft.com/office/drawing/2014/main" id="{8A76B3EF-6263-5F7D-AEB4-D1A5CE70B4DD}"/>
              </a:ext>
            </a:extLst>
          </p:cNvPr>
          <p:cNvPicPr preferRelativeResize="0"/>
          <p:nvPr/>
        </p:nvPicPr>
        <p:blipFill rotWithShape="1">
          <a:blip r:embed="rId4">
            <a:alphaModFix/>
          </a:blip>
          <a:srcRect/>
          <a:stretch/>
        </p:blipFill>
        <p:spPr>
          <a:xfrm>
            <a:off x="373590" y="2196852"/>
            <a:ext cx="2331869" cy="24642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F5D50326-4D23-2EC0-A4EF-D85FCBC80BE7}"/>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EEEDE961-4B88-74C2-2B78-CAF12E85B5F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0217D3DE-EACC-5712-C9BC-7C39EB9F56B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75B0BAFE-C961-3912-8C41-E95439BCA917}"/>
              </a:ext>
            </a:extLst>
          </p:cNvPr>
          <p:cNvSpPr txBox="1"/>
          <p:nvPr/>
        </p:nvSpPr>
        <p:spPr>
          <a:xfrm>
            <a:off x="2058617" y="749737"/>
            <a:ext cx="9840900"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B050"/>
                </a:solidFill>
                <a:latin typeface="Lato"/>
                <a:ea typeface="Lato"/>
                <a:cs typeface="Lato"/>
                <a:sym typeface="Lato"/>
              </a:rPr>
              <a:t>No </a:t>
            </a:r>
            <a:r>
              <a:rPr lang="en-US" sz="4000" b="1" i="0" u="none" strike="noStrike" cap="none" dirty="0" err="1">
                <a:solidFill>
                  <a:srgbClr val="00B050"/>
                </a:solidFill>
                <a:latin typeface="Lato"/>
                <a:ea typeface="Lato"/>
                <a:cs typeface="Lato"/>
                <a:sym typeface="Lato"/>
              </a:rPr>
              <a:t>sabemos</a:t>
            </a:r>
            <a:r>
              <a:rPr lang="en-US" sz="4000" b="1" i="0" u="none" strike="noStrike" cap="none"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cuándo</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volverá</a:t>
            </a:r>
            <a:r>
              <a:rPr lang="en-US" sz="4000" b="1" i="0" u="none" strike="noStrike" cap="none" dirty="0">
                <a:solidFill>
                  <a:srgbClr val="00B050"/>
                </a:solidFill>
                <a:latin typeface="Lato"/>
                <a:ea typeface="Lato"/>
                <a:cs typeface="Lato"/>
                <a:sym typeface="Lato"/>
              </a:rPr>
              <a:t> Cristo</a:t>
            </a:r>
            <a:endParaRPr dirty="0"/>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1 </a:t>
            </a:r>
            <a:r>
              <a:rPr lang="en-US" sz="3200" b="1" i="0" u="none" strike="noStrike" cap="none" dirty="0" err="1">
                <a:solidFill>
                  <a:srgbClr val="000000"/>
                </a:solidFill>
                <a:latin typeface="Lato"/>
                <a:ea typeface="Lato"/>
                <a:cs typeface="Lato"/>
                <a:sym typeface="Lato"/>
              </a:rPr>
              <a:t>Tesalonicenses</a:t>
            </a:r>
            <a:r>
              <a:rPr lang="en-US" sz="3200" b="1" i="0" u="none" strike="noStrike" cap="none" dirty="0">
                <a:solidFill>
                  <a:srgbClr val="000000"/>
                </a:solidFill>
                <a:latin typeface="Lato"/>
                <a:ea typeface="Lato"/>
                <a:cs typeface="Lato"/>
                <a:sym typeface="Lato"/>
              </a:rPr>
              <a:t> 5:1-2</a:t>
            </a:r>
            <a:endParaRPr dirty="0"/>
          </a:p>
          <a:p>
            <a:pPr marL="0" marR="0" lvl="0" indent="0" algn="l" rtl="0">
              <a:lnSpc>
                <a:spcPct val="100000"/>
              </a:lnSpc>
              <a:spcBef>
                <a:spcPts val="0"/>
              </a:spcBef>
              <a:spcAft>
                <a:spcPts val="0"/>
              </a:spcAft>
              <a:buNone/>
            </a:pPr>
            <a:r>
              <a:rPr lang="en-US" sz="3200" b="0" i="0" u="none" strike="noStrike" cap="none" dirty="0">
                <a:solidFill>
                  <a:srgbClr val="000000"/>
                </a:solidFill>
                <a:latin typeface="Lato"/>
                <a:ea typeface="Lato"/>
                <a:cs typeface="Lato"/>
                <a:sym typeface="Lato"/>
              </a:rPr>
              <a:t>En </a:t>
            </a:r>
            <a:r>
              <a:rPr lang="en-US" sz="3200" b="0" i="0" u="none" strike="noStrike" cap="none" dirty="0" err="1">
                <a:solidFill>
                  <a:srgbClr val="000000"/>
                </a:solidFill>
                <a:latin typeface="Lato"/>
                <a:ea typeface="Lato"/>
                <a:cs typeface="Lato"/>
                <a:sym typeface="Lato"/>
              </a:rPr>
              <a:t>cuanto</a:t>
            </a:r>
            <a:r>
              <a:rPr lang="en-US" sz="3200" b="0" i="0" u="none" strike="noStrike" cap="none" dirty="0">
                <a:solidFill>
                  <a:srgbClr val="000000"/>
                </a:solidFill>
                <a:latin typeface="Lato"/>
                <a:ea typeface="Lato"/>
                <a:cs typeface="Lato"/>
                <a:sym typeface="Lato"/>
              </a:rPr>
              <a:t> a </a:t>
            </a:r>
            <a:r>
              <a:rPr lang="en-US" sz="3200" b="0" i="0" u="none" strike="noStrike" cap="none" dirty="0" err="1">
                <a:solidFill>
                  <a:srgbClr val="000000"/>
                </a:solidFill>
                <a:latin typeface="Lato"/>
                <a:ea typeface="Lato"/>
                <a:cs typeface="Lato"/>
                <a:sym typeface="Lato"/>
              </a:rPr>
              <a:t>los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tiempos</a:t>
            </a:r>
            <a:r>
              <a:rPr lang="en-US" sz="3200" b="0" i="0" u="none" strike="noStrike" cap="none" dirty="0">
                <a:solidFill>
                  <a:srgbClr val="000000"/>
                </a:solidFill>
                <a:latin typeface="Lato"/>
                <a:ea typeface="Lato"/>
                <a:cs typeface="Lato"/>
                <a:sym typeface="Lato"/>
              </a:rPr>
              <a:t> y </a:t>
            </a:r>
            <a:r>
              <a:rPr lang="en-US" sz="3200" b="0" i="0" u="none" strike="noStrike" cap="none" dirty="0" err="1">
                <a:solidFill>
                  <a:srgbClr val="000000"/>
                </a:solidFill>
                <a:latin typeface="Lato"/>
                <a:ea typeface="Lato"/>
                <a:cs typeface="Lato"/>
                <a:sym typeface="Lato"/>
              </a:rPr>
              <a:t>ocasiones</a:t>
            </a:r>
            <a:r>
              <a:rPr lang="en-US" sz="3200" b="0" i="0" u="none" strike="noStrike" cap="none" dirty="0">
                <a:solidFill>
                  <a:srgbClr val="000000"/>
                </a:solidFill>
                <a:latin typeface="Lato"/>
                <a:ea typeface="Lato"/>
                <a:cs typeface="Lato"/>
                <a:sym typeface="Lato"/>
              </a:rPr>
              <a:t>, no </a:t>
            </a:r>
            <a:r>
              <a:rPr lang="en-US" sz="3200" b="0" i="0" u="none" strike="noStrike" cap="none" dirty="0" err="1">
                <a:solidFill>
                  <a:srgbClr val="000000"/>
                </a:solidFill>
                <a:latin typeface="Lato"/>
                <a:ea typeface="Lato"/>
                <a:cs typeface="Lato"/>
                <a:sym typeface="Lato"/>
              </a:rPr>
              <a:t>hace</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falta</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hermanos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míos</a:t>
            </a:r>
            <a:r>
              <a:rPr lang="en-US" sz="3200" b="0" i="0" u="none" strike="noStrike" cap="none" dirty="0">
                <a:solidFill>
                  <a:srgbClr val="000000"/>
                </a:solidFill>
                <a:latin typeface="Lato"/>
                <a:ea typeface="Lato"/>
                <a:cs typeface="Lato"/>
                <a:sym typeface="Lato"/>
              </a:rPr>
              <a:t>, que </a:t>
            </a:r>
            <a:r>
              <a:rPr lang="en-US" sz="3200" b="0" i="0" u="none" strike="noStrike" cap="none" dirty="0" err="1">
                <a:solidFill>
                  <a:srgbClr val="000000"/>
                </a:solidFill>
                <a:latin typeface="Lato"/>
                <a:ea typeface="Lato"/>
                <a:cs typeface="Lato"/>
                <a:sym typeface="Lato"/>
              </a:rPr>
              <a:t>yo</a:t>
            </a:r>
            <a:r>
              <a:rPr lang="en-US" sz="3200" b="0" i="0" u="none" strike="noStrike" cap="none" dirty="0">
                <a:solidFill>
                  <a:srgbClr val="000000"/>
                </a:solidFill>
                <a:latin typeface="Lato"/>
                <a:ea typeface="Lato"/>
                <a:cs typeface="Lato"/>
                <a:sym typeface="Lato"/>
              </a:rPr>
              <a:t> les </a:t>
            </a:r>
            <a:r>
              <a:rPr lang="en-US" sz="3200" b="0" i="0" u="none" strike="noStrike" cap="none" dirty="0" err="1">
                <a:solidFill>
                  <a:srgbClr val="000000"/>
                </a:solidFill>
                <a:latin typeface="Lato"/>
                <a:ea typeface="Lato"/>
                <a:cs typeface="Lato"/>
                <a:sym typeface="Lato"/>
              </a:rPr>
              <a:t>escriba</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Ustedes</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saben</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perfectamente</a:t>
            </a:r>
            <a:r>
              <a:rPr lang="en-US" sz="3200" b="0" i="0" u="none" strike="noStrike" cap="none" dirty="0">
                <a:solidFill>
                  <a:srgbClr val="000000"/>
                </a:solidFill>
                <a:latin typeface="Lato"/>
                <a:ea typeface="Lato"/>
                <a:cs typeface="Lato"/>
                <a:sym typeface="Lato"/>
              </a:rPr>
              <a:t> que </a:t>
            </a:r>
            <a:r>
              <a:rPr lang="en-US" sz="3200" b="0" i="0" u="none" strike="noStrike" cap="none" dirty="0" err="1">
                <a:solidFill>
                  <a:srgbClr val="000000"/>
                </a:solidFill>
                <a:latin typeface="Lato"/>
                <a:ea typeface="Lato"/>
                <a:cs typeface="Lato"/>
                <a:sym typeface="Lato"/>
              </a:rPr>
              <a:t>el</a:t>
            </a:r>
            <a:r>
              <a:rPr lang="en-US" sz="3200" b="0" i="0" u="none" strike="noStrike" cap="none" dirty="0">
                <a:solidFill>
                  <a:srgbClr val="000000"/>
                </a:solidFill>
                <a:latin typeface="Lato"/>
                <a:ea typeface="Lato"/>
                <a:cs typeface="Lato"/>
                <a:sym typeface="Lato"/>
              </a:rPr>
              <a:t> día del </a:t>
            </a:r>
            <a:r>
              <a:rPr lang="en-US" sz="3200" b="0" i="0" u="none" strike="noStrike" cap="none" dirty="0" err="1">
                <a:solidFill>
                  <a:srgbClr val="000000"/>
                </a:solidFill>
                <a:latin typeface="Lato"/>
                <a:ea typeface="Lato"/>
                <a:cs typeface="Lato"/>
                <a:sym typeface="Lato"/>
              </a:rPr>
              <a:t>Señor</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llegará</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como</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ladrón</a:t>
            </a:r>
            <a:r>
              <a:rPr lang="en-US" sz="3200" b="0" i="0" u="none" strike="noStrike" cap="none" dirty="0">
                <a:solidFill>
                  <a:srgbClr val="000000"/>
                </a:solidFill>
                <a:latin typeface="Lato"/>
                <a:ea typeface="Lato"/>
                <a:cs typeface="Lato"/>
                <a:sym typeface="Lato"/>
              </a:rPr>
              <a:t> </a:t>
            </a:r>
            <a:r>
              <a:rPr lang="en-US" sz="3200" b="0" i="0" u="none" strike="noStrike" cap="none" dirty="0" err="1">
                <a:solidFill>
                  <a:srgbClr val="000000"/>
                </a:solidFill>
                <a:latin typeface="Lato"/>
                <a:ea typeface="Lato"/>
                <a:cs typeface="Lato"/>
                <a:sym typeface="Lato"/>
              </a:rPr>
              <a:t>en</a:t>
            </a:r>
            <a:r>
              <a:rPr lang="en-US" sz="3200" b="0" i="0" u="none" strike="noStrike" cap="none" dirty="0">
                <a:solidFill>
                  <a:srgbClr val="000000"/>
                </a:solidFill>
                <a:latin typeface="Lato"/>
                <a:ea typeface="Lato"/>
                <a:cs typeface="Lato"/>
                <a:sym typeface="Lato"/>
              </a:rPr>
              <a:t> la </a:t>
            </a:r>
            <a:r>
              <a:rPr lang="en-US" sz="3200" b="0" i="0" u="none" strike="noStrike" cap="none" dirty="0" err="1">
                <a:solidFill>
                  <a:srgbClr val="000000"/>
                </a:solidFill>
                <a:latin typeface="Lato"/>
                <a:ea typeface="Lato"/>
                <a:cs typeface="Lato"/>
                <a:sym typeface="Lato"/>
              </a:rPr>
              <a:t>noche</a:t>
            </a:r>
            <a:r>
              <a:rPr lang="en-US" sz="3200" b="0" i="0" u="none" strike="noStrike" cap="none" dirty="0">
                <a:solidFill>
                  <a:srgbClr val="000000"/>
                </a:solidFill>
                <a:latin typeface="Lato"/>
                <a:ea typeface="Lato"/>
                <a:cs typeface="Lato"/>
                <a:sym typeface="Lato"/>
              </a:rPr>
              <a:t>. </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i="0" u="none" strike="noStrike" cap="none" dirty="0">
                <a:solidFill>
                  <a:srgbClr val="000000"/>
                </a:solidFill>
                <a:latin typeface="Lato"/>
                <a:ea typeface="Lato"/>
                <a:cs typeface="Lato"/>
                <a:sym typeface="Lato"/>
              </a:rPr>
              <a:t>Mateo 24:36 </a:t>
            </a:r>
            <a:r>
              <a:rPr lang="en-US" sz="3200" b="0" i="0" u="none" strike="noStrike" cap="none" dirty="0">
                <a:solidFill>
                  <a:srgbClr val="000000"/>
                </a:solidFill>
                <a:latin typeface="Lato"/>
                <a:ea typeface="Lato"/>
                <a:cs typeface="Lato"/>
                <a:sym typeface="Lato"/>
              </a:rPr>
              <a:t>Pero </a:t>
            </a:r>
            <a:r>
              <a:rPr lang="en-US" sz="3200" b="0" i="0" u="none" strike="noStrike" cap="none" dirty="0" err="1">
                <a:solidFill>
                  <a:srgbClr val="000000"/>
                </a:solidFill>
                <a:latin typeface="Lato"/>
                <a:ea typeface="Lato"/>
                <a:cs typeface="Lato"/>
                <a:sym typeface="Lato"/>
              </a:rPr>
              <a:t>el</a:t>
            </a:r>
            <a:r>
              <a:rPr lang="en-US" sz="3200" b="0" i="0" u="none" strike="noStrike" cap="none" dirty="0">
                <a:solidFill>
                  <a:srgbClr val="000000"/>
                </a:solidFill>
                <a:latin typeface="Lato"/>
                <a:ea typeface="Lato"/>
                <a:cs typeface="Lato"/>
                <a:sym typeface="Lato"/>
              </a:rPr>
              <a:t> día </a:t>
            </a:r>
            <a:r>
              <a:rPr lang="en-US" sz="3200" b="0" i="0" u="none" strike="noStrike" cap="none" dirty="0" err="1">
                <a:solidFill>
                  <a:srgbClr val="000000"/>
                </a:solidFill>
                <a:latin typeface="Lato"/>
                <a:ea typeface="Lato"/>
                <a:cs typeface="Lato"/>
                <a:sym typeface="Lato"/>
              </a:rPr>
              <a:t>ni</a:t>
            </a:r>
            <a:r>
              <a:rPr lang="en-US" sz="3200" b="0" i="0" u="none" strike="noStrike" cap="none" dirty="0">
                <a:solidFill>
                  <a:srgbClr val="000000"/>
                </a:solidFill>
                <a:latin typeface="Lato"/>
                <a:ea typeface="Lato"/>
                <a:cs typeface="Lato"/>
                <a:sym typeface="Lato"/>
              </a:rPr>
              <a:t> la hora </a:t>
            </a:r>
            <a:r>
              <a:rPr lang="en-US" sz="3200" b="0" i="0" u="none" strike="noStrike" cap="none" dirty="0" err="1">
                <a:solidFill>
                  <a:srgbClr val="000000"/>
                </a:solidFill>
                <a:latin typeface="Lato"/>
                <a:ea typeface="Lato"/>
                <a:cs typeface="Lato"/>
                <a:sym typeface="Lato"/>
              </a:rPr>
              <a:t>nadie</a:t>
            </a:r>
            <a:r>
              <a:rPr lang="en-US" sz="3200" b="0" i="0" u="none" strike="noStrike" cap="none" dirty="0">
                <a:solidFill>
                  <a:srgbClr val="000000"/>
                </a:solidFill>
                <a:latin typeface="Lato"/>
                <a:ea typeface="Lato"/>
                <a:cs typeface="Lato"/>
                <a:sym typeface="Lato"/>
              </a:rPr>
              <a:t> sabe</a:t>
            </a:r>
            <a:endParaRPr dirty="0"/>
          </a:p>
        </p:txBody>
      </p:sp>
    </p:spTree>
    <p:extLst>
      <p:ext uri="{BB962C8B-B14F-4D97-AF65-F5344CB8AC3E}">
        <p14:creationId xmlns:p14="http://schemas.microsoft.com/office/powerpoint/2010/main" val="88747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9" name="Google Shape;199;p13"/>
          <p:cNvSpPr txBox="1"/>
          <p:nvPr/>
        </p:nvSpPr>
        <p:spPr>
          <a:xfrm>
            <a:off x="2449109" y="843677"/>
            <a:ext cx="87510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B050"/>
                </a:solidFill>
                <a:latin typeface="Lato"/>
                <a:ea typeface="Lato"/>
                <a:cs typeface="Lato"/>
                <a:sym typeface="Lato"/>
              </a:rPr>
              <a:t>Dios desea que seamos preparados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Mateo 24:44</a:t>
            </a:r>
            <a:endParaRPr/>
          </a:p>
          <a:p>
            <a:pPr marL="0" marR="0" lvl="0" indent="0" algn="l" rtl="0">
              <a:lnSpc>
                <a:spcPct val="100000"/>
              </a:lnSpc>
              <a:spcBef>
                <a:spcPts val="0"/>
              </a:spcBef>
              <a:spcAft>
                <a:spcPts val="0"/>
              </a:spcAft>
              <a:buNone/>
            </a:pPr>
            <a:r>
              <a:rPr lang="en-US" sz="3600" b="0" i="0" u="none" strike="noStrike" cap="none">
                <a:solidFill>
                  <a:srgbClr val="000000"/>
                </a:solidFill>
                <a:latin typeface="Lato"/>
                <a:ea typeface="Lato"/>
                <a:cs typeface="Lato"/>
                <a:sym typeface="Lato"/>
              </a:rPr>
              <a:t>Por tanto, también ustedes estén preparados, porque el Hijo del Hombre vendrá a la hora que menos </a:t>
            </a:r>
            <a:r>
              <a:rPr lang="en-US" sz="3600">
                <a:latin typeface="Lato"/>
                <a:ea typeface="Lato"/>
                <a:cs typeface="Lato"/>
                <a:sym typeface="Lato"/>
              </a:rPr>
              <a:t>esperan</a:t>
            </a:r>
            <a:r>
              <a:rPr lang="en-US" sz="3600" b="0" i="0" u="none" strike="noStrike" cap="none">
                <a:solidFill>
                  <a:srgbClr val="000000"/>
                </a:solidFill>
                <a:latin typeface="Lato"/>
                <a:ea typeface="Lato"/>
                <a:cs typeface="Lato"/>
                <a:sym typeface="Lato"/>
              </a:rPr>
              <a:t>. </a:t>
            </a:r>
            <a:endParaRPr/>
          </a:p>
          <a:p>
            <a:pPr marL="0" marR="0" lvl="0" indent="0" algn="l" rtl="0">
              <a:lnSpc>
                <a:spcPct val="100000"/>
              </a:lnSpc>
              <a:spcBef>
                <a:spcPts val="0"/>
              </a:spcBef>
              <a:spcAft>
                <a:spcPts val="0"/>
              </a:spcAft>
              <a:buNone/>
            </a:pPr>
            <a:endParaRPr sz="36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600" b="1" i="0" u="none" strike="noStrike" cap="none">
                <a:solidFill>
                  <a:srgbClr val="000000"/>
                </a:solidFill>
                <a:latin typeface="Lato"/>
                <a:ea typeface="Lato"/>
                <a:cs typeface="Lato"/>
                <a:sym typeface="Lato"/>
              </a:rPr>
              <a:t>Nos mantenemos preparados por medio de la fe. ¿Cómo?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e1eb4b694_0_4"/>
          <p:cNvSpPr txBox="1"/>
          <p:nvPr/>
        </p:nvSpPr>
        <p:spPr>
          <a:xfrm>
            <a:off x="2018892" y="348636"/>
            <a:ext cx="9619373"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El Día de </a:t>
            </a:r>
            <a:r>
              <a:rPr lang="en-US" sz="4000" b="1" i="0" u="none" strike="noStrike" cap="none" dirty="0" err="1">
                <a:solidFill>
                  <a:schemeClr val="dk1"/>
                </a:solidFill>
                <a:latin typeface="Lato"/>
                <a:ea typeface="Lato"/>
                <a:cs typeface="Lato"/>
                <a:sym typeface="Lato"/>
              </a:rPr>
              <a:t>Juicio</a:t>
            </a: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La Biblia </a:t>
            </a:r>
            <a:r>
              <a:rPr lang="en-US" sz="3600" dirty="0" err="1">
                <a:solidFill>
                  <a:schemeClr val="dk1"/>
                </a:solidFill>
                <a:latin typeface="Lato"/>
                <a:ea typeface="Lato"/>
                <a:cs typeface="Lato"/>
                <a:sym typeface="Lato"/>
              </a:rPr>
              <a:t>enseña</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tiempo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gracia</a:t>
            </a:r>
            <a:r>
              <a:rPr lang="en-US" sz="3600" dirty="0">
                <a:solidFill>
                  <a:schemeClr val="dk1"/>
                </a:solidFill>
                <a:latin typeface="Lato"/>
                <a:ea typeface="Lato"/>
                <a:cs typeface="Lato"/>
                <a:sym typeface="Lato"/>
              </a:rPr>
              <a:t> termina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En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momento</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eterno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queda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sellado</a:t>
            </a:r>
            <a:r>
              <a:rPr lang="en-US" sz="36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 typeface="Wingdings" pitchFamily="2" charset="2"/>
              <a:buChar char="v"/>
            </a:pPr>
            <a:r>
              <a:rPr lang="en-US" sz="3600" dirty="0">
                <a:solidFill>
                  <a:schemeClr val="dk1"/>
                </a:solidFill>
                <a:latin typeface="Lato"/>
                <a:ea typeface="Lato"/>
                <a:cs typeface="Lato"/>
                <a:sym typeface="Lato"/>
              </a:rPr>
              <a:t>Los </a:t>
            </a:r>
            <a:r>
              <a:rPr lang="en-US" sz="3600" dirty="0" err="1">
                <a:solidFill>
                  <a:schemeClr val="dk1"/>
                </a:solidFill>
                <a:latin typeface="Lato"/>
                <a:ea typeface="Lato"/>
                <a:cs typeface="Lato"/>
                <a:sym typeface="Lato"/>
              </a:rPr>
              <a:t>creyentes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Cristo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salvos y </a:t>
            </a:r>
          </a:p>
          <a:p>
            <a:pPr marL="571500" marR="0" lvl="0" indent="-571500" algn="l" rtl="0">
              <a:lnSpc>
                <a:spcPct val="100000"/>
              </a:lnSpc>
              <a:spcBef>
                <a:spcPts val="0"/>
              </a:spcBef>
              <a:spcAft>
                <a:spcPts val="0"/>
              </a:spcAft>
              <a:buClr>
                <a:schemeClr val="dk1"/>
              </a:buClr>
              <a:buSzPts val="1100"/>
              <a:buFont typeface="Wingdings" pitchFamily="2" charset="2"/>
              <a:buChar char="v"/>
            </a:pP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incrédulos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quedan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condenados</a:t>
            </a:r>
            <a:r>
              <a:rPr lang="en-US" sz="3600" dirty="0">
                <a:solidFill>
                  <a:schemeClr val="dk1"/>
                </a:solidFill>
                <a:latin typeface="Lato"/>
                <a:ea typeface="Lato"/>
                <a:cs typeface="Lato"/>
                <a:sym typeface="Lato"/>
              </a:rPr>
              <a:t>. </a:t>
            </a:r>
            <a:endParaRPr sz="3600" b="0" i="0" u="none" strike="noStrike" cap="none" dirty="0">
              <a:solidFill>
                <a:schemeClr val="dk1"/>
              </a:solidFill>
              <a:latin typeface="Lato"/>
              <a:ea typeface="Lato"/>
              <a:cs typeface="Lato"/>
              <a:sym typeface="Lato"/>
            </a:endParaRPr>
          </a:p>
        </p:txBody>
      </p:sp>
      <p:pic>
        <p:nvPicPr>
          <p:cNvPr id="206" name="Google Shape;206;g2ee1eb4b694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a:extLst>
            <a:ext uri="{FF2B5EF4-FFF2-40B4-BE49-F238E27FC236}">
              <a16:creationId xmlns:a16="http://schemas.microsoft.com/office/drawing/2014/main" id="{CC5F264B-FAD9-4670-AD4E-C1D16CEE5179}"/>
            </a:ext>
          </a:extLst>
        </p:cNvPr>
        <p:cNvGrpSpPr/>
        <p:nvPr/>
      </p:nvGrpSpPr>
      <p:grpSpPr>
        <a:xfrm>
          <a:off x="0" y="0"/>
          <a:ext cx="0" cy="0"/>
          <a:chOff x="0" y="0"/>
          <a:chExt cx="0" cy="0"/>
        </a:xfrm>
      </p:grpSpPr>
      <p:sp>
        <p:nvSpPr>
          <p:cNvPr id="204" name="Google Shape;204;g2ee1eb4b694_0_4">
            <a:extLst>
              <a:ext uri="{FF2B5EF4-FFF2-40B4-BE49-F238E27FC236}">
                <a16:creationId xmlns:a16="http://schemas.microsoft.com/office/drawing/2014/main" id="{5A523A50-8643-0354-E14F-57AC09F55FF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e1eb4b694_0_4">
            <a:extLst>
              <a:ext uri="{FF2B5EF4-FFF2-40B4-BE49-F238E27FC236}">
                <a16:creationId xmlns:a16="http://schemas.microsoft.com/office/drawing/2014/main" id="{7D0A4108-3A92-647A-5BC6-272E261FFF0A}"/>
              </a:ext>
            </a:extLst>
          </p:cNvPr>
          <p:cNvSpPr txBox="1"/>
          <p:nvPr/>
        </p:nvSpPr>
        <p:spPr>
          <a:xfrm>
            <a:off x="2280150" y="2182525"/>
            <a:ext cx="9619373" cy="2492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Entonces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habrá</a:t>
            </a:r>
            <a:r>
              <a:rPr lang="en-US" sz="4000" b="1" dirty="0">
                <a:solidFill>
                  <a:schemeClr val="dk1"/>
                </a:solidFill>
                <a:latin typeface="Lato"/>
                <a:ea typeface="Lato"/>
                <a:cs typeface="Lato"/>
                <a:sym typeface="Lato"/>
              </a:rPr>
              <a:t> un día de </a:t>
            </a:r>
            <a:r>
              <a:rPr lang="en-US" sz="4000" b="1" dirty="0" err="1">
                <a:solidFill>
                  <a:schemeClr val="dk1"/>
                </a:solidFill>
                <a:latin typeface="Lato"/>
                <a:ea typeface="Lato"/>
                <a:cs typeface="Lato"/>
                <a:sym typeface="Lato"/>
              </a:rPr>
              <a:t>juicio</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dk1"/>
                </a:solidFill>
                <a:latin typeface="Lato"/>
                <a:ea typeface="Lato"/>
                <a:cs typeface="Lato"/>
                <a:sym typeface="Lato"/>
              </a:rPr>
              <a:t>Para </a:t>
            </a:r>
            <a:r>
              <a:rPr lang="en-US" sz="3600" i="0" u="none" strike="noStrike" cap="none" dirty="0" err="1">
                <a:solidFill>
                  <a:schemeClr val="dk1"/>
                </a:solidFill>
                <a:latin typeface="Lato"/>
                <a:ea typeface="Lato"/>
                <a:cs typeface="Lato"/>
                <a:sym typeface="Lato"/>
              </a:rPr>
              <a:t>hacer</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público</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el</a:t>
            </a:r>
            <a:r>
              <a:rPr lang="en-US" sz="3600" i="0" u="none" strike="noStrike" cap="none" dirty="0">
                <a:solidFill>
                  <a:schemeClr val="dk1"/>
                </a:solidFill>
                <a:latin typeface="Lato"/>
                <a:ea typeface="Lato"/>
                <a:cs typeface="Lato"/>
                <a:sym typeface="Lato"/>
              </a:rPr>
              <a:t> </a:t>
            </a:r>
            <a:r>
              <a:rPr lang="en-US" sz="3600" i="0" u="none" strike="noStrike" cap="none" dirty="0" err="1">
                <a:solidFill>
                  <a:schemeClr val="dk1"/>
                </a:solidFill>
                <a:latin typeface="Lato"/>
                <a:ea typeface="Lato"/>
                <a:cs typeface="Lato"/>
                <a:sym typeface="Lato"/>
              </a:rPr>
              <a:t>veredicto</a:t>
            </a:r>
            <a:r>
              <a:rPr lang="en-US" sz="3600" i="0" u="none" strike="noStrike" cap="none" dirty="0">
                <a:solidFill>
                  <a:schemeClr val="dk1"/>
                </a:solidFill>
                <a:latin typeface="Lato"/>
                <a:ea typeface="Lato"/>
                <a:cs typeface="Lato"/>
                <a:sym typeface="Lato"/>
              </a:rPr>
              <a:t> de Dios. </a:t>
            </a:r>
            <a:endParaRPr sz="3600" i="0" u="none" strike="noStrike" cap="none" dirty="0">
              <a:solidFill>
                <a:schemeClr val="dk1"/>
              </a:solidFill>
              <a:latin typeface="Lato"/>
              <a:ea typeface="Lato"/>
              <a:cs typeface="Lato"/>
              <a:sym typeface="Lato"/>
            </a:endParaRPr>
          </a:p>
        </p:txBody>
      </p:sp>
      <p:pic>
        <p:nvPicPr>
          <p:cNvPr id="206" name="Google Shape;206;g2ee1eb4b694_0_4" descr="A green bird with leaves&#10;&#10;Description automatically generated">
            <a:extLst>
              <a:ext uri="{FF2B5EF4-FFF2-40B4-BE49-F238E27FC236}">
                <a16:creationId xmlns:a16="http://schemas.microsoft.com/office/drawing/2014/main" id="{6F38C5E1-576A-8B8A-9810-9363844484A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7303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e76800ee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2ee76800eef_0_5"/>
          <p:cNvSpPr txBox="1"/>
          <p:nvPr/>
        </p:nvSpPr>
        <p:spPr>
          <a:xfrm>
            <a:off x="1885092" y="425323"/>
            <a:ext cx="76317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Mateo 25:31-41</a:t>
            </a:r>
            <a:endParaRPr sz="4000" b="1" i="0" u="none" strike="noStrike" cap="none">
              <a:solidFill>
                <a:schemeClr val="dk1"/>
              </a:solidFill>
              <a:latin typeface="Lato"/>
              <a:ea typeface="Lato"/>
              <a:cs typeface="Lato"/>
              <a:sym typeface="Lato"/>
            </a:endParaRPr>
          </a:p>
        </p:txBody>
      </p:sp>
      <p:pic>
        <p:nvPicPr>
          <p:cNvPr id="213" name="Google Shape;213;g2ee76800eef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4" name="Google Shape;214;g2ee76800eef_0_5" descr="Is the Parable of the Sheep &amp; Goats About Hell? (Matthew 25:31-46) —  Christianity — Dr. Eitan Bar | Bible Scholar"/>
          <p:cNvPicPr preferRelativeResize="0"/>
          <p:nvPr/>
        </p:nvPicPr>
        <p:blipFill rotWithShape="1">
          <a:blip r:embed="rId4">
            <a:alphaModFix/>
          </a:blip>
          <a:srcRect/>
          <a:stretch/>
        </p:blipFill>
        <p:spPr>
          <a:xfrm>
            <a:off x="821849" y="1555780"/>
            <a:ext cx="8101693" cy="4629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F34FA79-6A07-702B-3F62-61C0DE8D968E}"/>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844AA954-1846-C4C1-5146-0E09AEF1D8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6BDA7F4D-36DD-DE2C-839B-11E28009149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C75EB260-B2DE-6704-1398-4542AF44F2C1}"/>
              </a:ext>
            </a:extLst>
          </p:cNvPr>
          <p:cNvSpPr txBox="1"/>
          <p:nvPr/>
        </p:nvSpPr>
        <p:spPr>
          <a:xfrm>
            <a:off x="2077820" y="289924"/>
            <a:ext cx="9821703"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31 »Cuando el Hijo del Hombre venga en su gloria, y todos los santos ángeles con él, se sentará en su trono de gloria, 32 y todas las naciones serán reunidas ante él. Entonces él apartará a los unos de los otros, como aparta el pastor a las ovejas de los cabritos. 33 Pondrá las ovejas a su derecha, y los cabritos a su izquierda, 34 y entonces el Rey dirá a los de su derecha: “Vengan, benditos de mi Padre, y hereden el reino preparado para ustedes desde la fundación del mundo.</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D49A9EF6-04B3-A009-BA4C-361892546E99}"/>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41125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8718F02-BBA9-2791-DFF7-2756D5A46A81}"/>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E753132B-B3EE-A2F6-B526-1D4F54358C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315A3732-669B-20A1-5406-C266B142F12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D1856D6E-AECD-D4D9-80E8-A3D907951D99}"/>
              </a:ext>
            </a:extLst>
          </p:cNvPr>
          <p:cNvSpPr txBox="1"/>
          <p:nvPr/>
        </p:nvSpPr>
        <p:spPr>
          <a:xfrm>
            <a:off x="1914631" y="-128488"/>
            <a:ext cx="10204217" cy="69864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r>
              <a:rPr lang="es-ES" sz="3200" dirty="0">
                <a:effectLst/>
                <a:latin typeface="Calibri" panose="020F0502020204030204" pitchFamily="34" charset="0"/>
                <a:ea typeface="Times New Roman" panose="02020603050405020304" pitchFamily="18" charset="0"/>
              </a:rPr>
              <a:t>35 Porque tuve hambre, y ustedes me dieron de </a:t>
            </a:r>
          </a:p>
          <a:p>
            <a:r>
              <a:rPr lang="es-ES" sz="3200" dirty="0">
                <a:effectLst/>
                <a:latin typeface="Calibri" panose="020F0502020204030204" pitchFamily="34" charset="0"/>
                <a:ea typeface="Times New Roman" panose="02020603050405020304" pitchFamily="18" charset="0"/>
              </a:rPr>
              <a:t>comer; tuve sed, y me dieron de beber; fui forastero, y me recibieron;36 estuve desnudo, y me cubrieron; estuve enfermo, y me visitaron; estuve en la cárcel, y vinieron a visitarme.”37 Entonces los justos le preguntarán: “Señor, ¿cuándo te vimos con hambre, y te dimos de comer; o con sed, y te dimos de beber? 38 ¿Y cuándo te vimos forastero, y te recibimos; o desnudo, y te cubrimos? 39 ¿Cuándo te vimos enfermo, o en la cárcel, y te visitamos?” 40 Y el Rey les responderá: “De cierto les digo que todo lo que hicieron por uno de mis hermanos más pequeños, por mí lo hicieron.” </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428DB237-3EBB-DFC0-C61E-55FE1F437A6D}"/>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13548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CB822414-C80A-8BFD-CB48-6478F9749418}"/>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478F321B-4FD6-8672-4FE2-B2640BC8952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4C9246C4-60A5-1BD0-31D0-9B0CDFAB81C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FC1235AD-C701-4031-A86E-689412D57E2D}"/>
              </a:ext>
            </a:extLst>
          </p:cNvPr>
          <p:cNvSpPr txBox="1"/>
          <p:nvPr/>
        </p:nvSpPr>
        <p:spPr>
          <a:xfrm>
            <a:off x="2077820" y="545956"/>
            <a:ext cx="9821703"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41 Entonces dirá también a los de la izquierda: “¡Apártense de mí, malditos! ¡Vayan al fuego eterno, preparado para el diablo y sus ángeles! 42 Porque tuve hambre, y no me dieron de comer; tuve sed, y no me dieron de beber; 43 fui forastero, y no me recibieron; estuve desnudo, y no me cubrieron; estuve enfermo, y en la cárcel, y no me visitaron.” </a:t>
            </a: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CF4C282B-E2F6-7E7F-E5B1-FFCEF5A15BBD}"/>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60820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50C446B-7D3A-C757-3D8A-CC6879A0A1AC}"/>
            </a:ext>
          </a:extLst>
        </p:cNvPr>
        <p:cNvGrpSpPr/>
        <p:nvPr/>
      </p:nvGrpSpPr>
      <p:grpSpPr>
        <a:xfrm>
          <a:off x="0" y="0"/>
          <a:ext cx="0" cy="0"/>
          <a:chOff x="0" y="0"/>
          <a:chExt cx="0" cy="0"/>
        </a:xfrm>
      </p:grpSpPr>
      <p:sp>
        <p:nvSpPr>
          <p:cNvPr id="190" name="Google Shape;190;p12">
            <a:extLst>
              <a:ext uri="{FF2B5EF4-FFF2-40B4-BE49-F238E27FC236}">
                <a16:creationId xmlns:a16="http://schemas.microsoft.com/office/drawing/2014/main" id="{96EAB681-CA78-AB0E-0FA2-8A016518E0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12" descr="A green bird with leaves&#10;&#10;Description automatically generated">
            <a:extLst>
              <a:ext uri="{FF2B5EF4-FFF2-40B4-BE49-F238E27FC236}">
                <a16:creationId xmlns:a16="http://schemas.microsoft.com/office/drawing/2014/main" id="{C1639094-B4FC-1129-C7FE-0B7C1635CFE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p12">
            <a:extLst>
              <a:ext uri="{FF2B5EF4-FFF2-40B4-BE49-F238E27FC236}">
                <a16:creationId xmlns:a16="http://schemas.microsoft.com/office/drawing/2014/main" id="{A544B103-E3D9-F9A7-0A2B-D4582AE3B5A5}"/>
              </a:ext>
            </a:extLst>
          </p:cNvPr>
          <p:cNvSpPr txBox="1"/>
          <p:nvPr/>
        </p:nvSpPr>
        <p:spPr>
          <a:xfrm>
            <a:off x="2077820" y="289924"/>
            <a:ext cx="9821703"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latin typeface="Lato"/>
                <a:ea typeface="Lato"/>
                <a:cs typeface="Lato"/>
                <a:sym typeface="Lato"/>
              </a:rPr>
              <a:t>Mateo 25:31-46</a:t>
            </a:r>
          </a:p>
          <a:p>
            <a:pPr marL="0" marR="0" lvl="0" indent="0" algn="l" rtl="0">
              <a:lnSpc>
                <a:spcPct val="100000"/>
              </a:lnSpc>
              <a:spcBef>
                <a:spcPts val="0"/>
              </a:spcBef>
              <a:spcAft>
                <a:spcPts val="0"/>
              </a:spcAft>
              <a:buNone/>
            </a:pPr>
            <a:endParaRPr lang="en-US" sz="3200" b="1" dirty="0">
              <a:latin typeface="Lato"/>
              <a:ea typeface="Lato"/>
              <a:cs typeface="Lato"/>
              <a:sym typeface="Lato"/>
            </a:endParaRPr>
          </a:p>
          <a:p>
            <a:r>
              <a:rPr lang="es-ES" sz="3200" dirty="0">
                <a:effectLst/>
                <a:latin typeface="Calibri" panose="020F0502020204030204" pitchFamily="34" charset="0"/>
                <a:ea typeface="Times New Roman" panose="02020603050405020304" pitchFamily="18" charset="0"/>
              </a:rPr>
              <a:t>44 Ellos, a su vez, le preguntarán: “Señor, ¿cuándo te vimos con hambre, o con sed, o forastero, desnudo, enfermo, o en la cárcel, y no te servimos?” 45 Y él les responderá: “De cierto les digo que todo lo que no hicieron por uno de estos más pequeños, tampoco por mí lo hicieron.” 46 Entonces éstos irán al castigo eterno, y los justos irán a la vida eterna.»</a:t>
            </a:r>
            <a:endParaRPr lang="en-US" sz="3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None/>
            </a:pPr>
            <a:endParaRPr lang="en-US" sz="3600" b="1" dirty="0">
              <a:latin typeface="Lato"/>
              <a:ea typeface="Lato"/>
              <a:cs typeface="Lato"/>
              <a:sym typeface="Lato"/>
            </a:endParaRPr>
          </a:p>
        </p:txBody>
      </p:sp>
      <p:pic>
        <p:nvPicPr>
          <p:cNvPr id="2" name="Google Shape;178;p10">
            <a:extLst>
              <a:ext uri="{FF2B5EF4-FFF2-40B4-BE49-F238E27FC236}">
                <a16:creationId xmlns:a16="http://schemas.microsoft.com/office/drawing/2014/main" id="{F4BD1E33-0CB0-0842-875E-C5B4F1B67146}"/>
              </a:ext>
            </a:extLst>
          </p:cNvPr>
          <p:cNvPicPr preferRelativeResize="0"/>
          <p:nvPr/>
        </p:nvPicPr>
        <p:blipFill rotWithShape="1">
          <a:blip r:embed="rId4">
            <a:alphaModFix/>
          </a:blip>
          <a:srcRect/>
          <a:stretch/>
        </p:blipFill>
        <p:spPr>
          <a:xfrm>
            <a:off x="-344086" y="2196854"/>
            <a:ext cx="2331869" cy="246429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3358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14"/>
          <p:cNvSpPr txBox="1"/>
          <p:nvPr/>
        </p:nvSpPr>
        <p:spPr>
          <a:xfrm>
            <a:off x="2225508" y="4919048"/>
            <a:ext cx="921833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fe</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somos</a:t>
            </a:r>
            <a:r>
              <a:rPr lang="en-US" sz="4000" b="1" i="0" u="none" strike="noStrike" cap="none" dirty="0">
                <a:solidFill>
                  <a:srgbClr val="00B050"/>
                </a:solidFill>
                <a:latin typeface="Lato"/>
                <a:ea typeface="Lato"/>
                <a:cs typeface="Lato"/>
                <a:sym typeface="Lato"/>
              </a:rPr>
              <a:t> salvos</a:t>
            </a:r>
            <a:endParaRPr dirty="0"/>
          </a:p>
          <a:p>
            <a:pPr marL="0" marR="0" lvl="0" indent="0" algn="l" rtl="0">
              <a:lnSpc>
                <a:spcPct val="100000"/>
              </a:lnSpc>
              <a:spcBef>
                <a:spcPts val="0"/>
              </a:spcBef>
              <a:spcAft>
                <a:spcPts val="0"/>
              </a:spcAft>
              <a:buClr>
                <a:schemeClr val="dk1"/>
              </a:buClr>
              <a:buSzPts val="1100"/>
              <a:buFont typeface="Arial"/>
              <a:buNone/>
            </a:pPr>
            <a:endParaRPr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p:txBody>
      </p:sp>
      <p:pic>
        <p:nvPicPr>
          <p:cNvPr id="221" name="Google Shape;221;p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a:extLst>
            <a:ext uri="{FF2B5EF4-FFF2-40B4-BE49-F238E27FC236}">
              <a16:creationId xmlns:a16="http://schemas.microsoft.com/office/drawing/2014/main" id="{076AE572-6683-241F-E571-B9AB0F1CFE20}"/>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47EACD0E-BF27-C6A3-8E97-74BFB3CBDC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p14" descr="A green bird with leaves&#10;&#10;Description automatically generated">
            <a:extLst>
              <a:ext uri="{FF2B5EF4-FFF2-40B4-BE49-F238E27FC236}">
                <a16:creationId xmlns:a16="http://schemas.microsoft.com/office/drawing/2014/main" id="{23F935ED-39F7-911A-14F4-2B364CC062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Photo of a judge's gavel to make a fair legislative decision in a criminal  case in courtroom close up 47573741 Stock Photo at Vecteezy">
            <a:extLst>
              <a:ext uri="{FF2B5EF4-FFF2-40B4-BE49-F238E27FC236}">
                <a16:creationId xmlns:a16="http://schemas.microsoft.com/office/drawing/2014/main" id="{C1296702-B582-F78D-2592-FE06A039A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9" y="1460358"/>
            <a:ext cx="8753856" cy="490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8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ee76800eef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ee76800eef_0_13"/>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ee76800eef_0_13"/>
          <p:cNvSpPr txBox="1"/>
          <p:nvPr/>
        </p:nvSpPr>
        <p:spPr>
          <a:xfrm>
            <a:off x="3287398"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los acontecimientos que sucederán en el Día de Juicio? </a:t>
            </a:r>
            <a:endParaRPr sz="4000" b="1" i="0" u="none" strike="noStrike" cap="none">
              <a:solidFill>
                <a:schemeClr val="dk1"/>
              </a:solidFill>
              <a:latin typeface="Lato"/>
              <a:ea typeface="Lato"/>
              <a:cs typeface="Lato"/>
              <a:sym typeface="Lato"/>
            </a:endParaRPr>
          </a:p>
        </p:txBody>
      </p:sp>
      <p:pic>
        <p:nvPicPr>
          <p:cNvPr id="229" name="Google Shape;229;g2ee76800eef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63221" y="271480"/>
            <a:ext cx="10859036" cy="677066"/>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None/>
            </a:pPr>
            <a:r>
              <a:rPr lang="en-US" sz="3800" b="1" i="0" u="none" strike="noStrike" cap="none">
                <a:solidFill>
                  <a:srgbClr val="5F3913"/>
                </a:solidFill>
                <a:latin typeface="Overlock"/>
                <a:ea typeface="Overlock"/>
                <a:cs typeface="Overlock"/>
                <a:sym typeface="Overlock"/>
              </a:rPr>
              <a:t>Los acontecimientos en el Día del Juicio</a:t>
            </a:r>
            <a:endParaRPr sz="3800" b="1" i="0" u="none" strike="noStrike" cap="none">
              <a:solidFill>
                <a:srgbClr val="5F3913"/>
              </a:solidFill>
              <a:latin typeface="Overlock"/>
              <a:ea typeface="Overlock"/>
              <a:cs typeface="Overlock"/>
              <a:sym typeface="Overlock"/>
            </a:endParaRPr>
          </a:p>
        </p:txBody>
      </p:sp>
      <p:sp>
        <p:nvSpPr>
          <p:cNvPr id="235" name="Google Shape;235;p15"/>
          <p:cNvSpPr txBox="1"/>
          <p:nvPr/>
        </p:nvSpPr>
        <p:spPr>
          <a:xfrm>
            <a:off x="765981" y="1108140"/>
            <a:ext cx="10660038" cy="5478380"/>
          </a:xfrm>
          <a:prstGeom prst="rect">
            <a:avLst/>
          </a:prstGeom>
          <a:noFill/>
          <a:ln>
            <a:noFill/>
          </a:ln>
        </p:spPr>
        <p:txBody>
          <a:bodyPr spcFirstLastPara="1" wrap="square" lIns="45675" tIns="45675" rIns="45675" bIns="45675" anchor="t" anchorCtr="0">
            <a:spAutoFit/>
          </a:bodyPr>
          <a:lstStyle/>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dirty="0">
                <a:solidFill>
                  <a:srgbClr val="018443"/>
                </a:solidFill>
                <a:latin typeface="Overlock"/>
                <a:ea typeface="Overlock"/>
                <a:cs typeface="Overlock"/>
                <a:sym typeface="Overlock"/>
              </a:rPr>
              <a:t>Jesús </a:t>
            </a:r>
            <a:r>
              <a:rPr lang="en-US" sz="3200" b="0" i="0" u="none" strike="noStrike" cap="none" dirty="0" err="1">
                <a:solidFill>
                  <a:srgbClr val="018443"/>
                </a:solidFill>
                <a:latin typeface="Overlock"/>
                <a:ea typeface="Overlock"/>
                <a:cs typeface="Overlock"/>
                <a:sym typeface="Overlock"/>
              </a:rPr>
              <a:t>regresará</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visiblemente</a:t>
            </a:r>
            <a:r>
              <a:rPr lang="en-US" sz="3200" b="0" i="0" u="none" strike="noStrike" cap="none" dirty="0">
                <a:solidFill>
                  <a:srgbClr val="018443"/>
                </a:solidFill>
                <a:latin typeface="Overlock"/>
                <a:ea typeface="Overlock"/>
                <a:cs typeface="Overlock"/>
                <a:sym typeface="Overlock"/>
              </a:rPr>
              <a:t>, con gran gloria (</a:t>
            </a:r>
            <a:r>
              <a:rPr lang="en-US" sz="3200" b="0" i="0" u="none" strike="noStrike" cap="none" dirty="0" err="1">
                <a:solidFill>
                  <a:srgbClr val="018443"/>
                </a:solidFill>
                <a:latin typeface="Overlock"/>
                <a:ea typeface="Overlock"/>
                <a:cs typeface="Overlock"/>
                <a:sym typeface="Overlock"/>
              </a:rPr>
              <a:t>Hechos</a:t>
            </a:r>
            <a:r>
              <a:rPr lang="en-US" sz="3200" b="0" i="0" u="none" strike="noStrike" cap="none" dirty="0">
                <a:solidFill>
                  <a:srgbClr val="018443"/>
                </a:solidFill>
                <a:latin typeface="Overlock"/>
                <a:ea typeface="Overlock"/>
                <a:cs typeface="Overlock"/>
                <a:sym typeface="Overlock"/>
              </a:rPr>
              <a:t> 1:11, 1 </a:t>
            </a:r>
            <a:r>
              <a:rPr lang="en-US" sz="3200" b="0" i="0" u="none" strike="noStrike" cap="none" dirty="0" err="1">
                <a:solidFill>
                  <a:srgbClr val="018443"/>
                </a:solidFill>
                <a:latin typeface="Overlock"/>
                <a:ea typeface="Overlock"/>
                <a:cs typeface="Overlock"/>
                <a:sym typeface="Overlock"/>
              </a:rPr>
              <a:t>Tesalonicenses</a:t>
            </a:r>
            <a:r>
              <a:rPr lang="en-US" sz="3200" b="0" i="0" u="none" strike="noStrike" cap="none" dirty="0">
                <a:solidFill>
                  <a:srgbClr val="018443"/>
                </a:solidFill>
                <a:latin typeface="Overlock"/>
                <a:ea typeface="Overlock"/>
                <a:cs typeface="Overlock"/>
                <a:sym typeface="Overlock"/>
              </a:rPr>
              <a:t>, Mat. 24:30,31)</a:t>
            </a:r>
            <a:endParaRPr sz="3200" b="0" i="0" u="none" strike="noStrike" cap="none" dirty="0">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018443"/>
              </a:buClr>
              <a:buSzPts val="3000"/>
              <a:buFont typeface="Arial"/>
              <a:buChar char="•"/>
            </a:pPr>
            <a:r>
              <a:rPr lang="en-US" sz="3200" b="0" i="0" u="none" strike="noStrike" cap="none" dirty="0" err="1">
                <a:solidFill>
                  <a:srgbClr val="5F3913"/>
                </a:solidFill>
                <a:latin typeface="Overlock"/>
                <a:ea typeface="Overlock"/>
                <a:cs typeface="Overlock"/>
                <a:sym typeface="Overlock"/>
              </a:rPr>
              <a:t>Resucitará</a:t>
            </a:r>
            <a:r>
              <a:rPr lang="en-US" sz="3200" b="0" i="0" u="none" strike="noStrike" cap="none" dirty="0">
                <a:solidFill>
                  <a:srgbClr val="5F3913"/>
                </a:solidFill>
                <a:latin typeface="Overlock"/>
                <a:ea typeface="Overlock"/>
                <a:cs typeface="Overlock"/>
                <a:sym typeface="Overlock"/>
              </a:rPr>
              <a:t> a </a:t>
            </a:r>
            <a:r>
              <a:rPr lang="en-US" sz="3200" b="0" i="0" u="none" strike="noStrike" cap="none" dirty="0" err="1">
                <a:solidFill>
                  <a:srgbClr val="5F3913"/>
                </a:solidFill>
                <a:latin typeface="Overlock"/>
                <a:ea typeface="Overlock"/>
                <a:cs typeface="Overlock"/>
                <a:sym typeface="Overlock"/>
              </a:rPr>
              <a:t>todos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muertos</a:t>
            </a:r>
            <a:r>
              <a:rPr lang="en-US" sz="3200" b="0" i="0" u="none" strike="noStrike" cap="none" dirty="0">
                <a:solidFill>
                  <a:srgbClr val="5F3913"/>
                </a:solidFill>
                <a:latin typeface="Overlock"/>
                <a:ea typeface="Overlock"/>
                <a:cs typeface="Overlock"/>
                <a:sym typeface="Overlock"/>
              </a:rPr>
              <a:t> (Juan 5:28,29)</a:t>
            </a:r>
            <a:endParaRPr sz="3200" b="0" i="0" u="none" strike="noStrike" cap="none" dirty="0">
              <a:solidFill>
                <a:srgbClr val="5F3913"/>
              </a:solidFill>
              <a:latin typeface="Arial"/>
              <a:ea typeface="Arial"/>
              <a:cs typeface="Arial"/>
              <a:sym typeface="Arial"/>
            </a:endParaRPr>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a:solidFill>
                  <a:srgbClr val="018443"/>
                </a:solidFill>
                <a:latin typeface="Overlock"/>
                <a:ea typeface="Overlock"/>
                <a:cs typeface="Overlock"/>
                <a:sym typeface="Overlock"/>
              </a:rPr>
              <a:t>Los </a:t>
            </a:r>
            <a:r>
              <a:rPr lang="en-US" sz="3200" b="0" i="0" u="none" strike="noStrike" cap="none" dirty="0" err="1">
                <a:solidFill>
                  <a:srgbClr val="018443"/>
                </a:solidFill>
                <a:latin typeface="Overlock"/>
                <a:ea typeface="Overlock"/>
                <a:cs typeface="Overlock"/>
                <a:sym typeface="Overlock"/>
              </a:rPr>
              <a:t>creyentes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vivos</a:t>
            </a:r>
            <a:r>
              <a:rPr lang="en-US" sz="3200" b="0" i="0" u="none" strike="noStrike" cap="none" dirty="0">
                <a:solidFill>
                  <a:srgbClr val="018443"/>
                </a:solidFill>
                <a:latin typeface="Overlock"/>
                <a:ea typeface="Overlock"/>
                <a:cs typeface="Overlock"/>
                <a:sym typeface="Overlock"/>
              </a:rPr>
              <a:t> y </a:t>
            </a:r>
            <a:r>
              <a:rPr lang="en-US" sz="3200" b="0" i="0" u="none" strike="noStrike" cap="none" dirty="0" err="1">
                <a:solidFill>
                  <a:srgbClr val="018443"/>
                </a:solidFill>
                <a:latin typeface="Overlock"/>
                <a:ea typeface="Overlock"/>
                <a:cs typeface="Overlock"/>
                <a:sym typeface="Overlock"/>
              </a:rPr>
              <a:t>muertos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recibirán</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cuerpos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glorificados</a:t>
            </a:r>
            <a:r>
              <a:rPr lang="en-US" sz="3200" b="0" i="0" u="none" strike="noStrike" cap="none" dirty="0">
                <a:solidFill>
                  <a:srgbClr val="018443"/>
                </a:solidFill>
                <a:latin typeface="Overlock"/>
                <a:ea typeface="Overlock"/>
                <a:cs typeface="Overlock"/>
                <a:sym typeface="Overlock"/>
              </a:rPr>
              <a:t> (1 Cor. 15:42-44, 51-54)</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err="1">
                <a:solidFill>
                  <a:srgbClr val="5F3913"/>
                </a:solidFill>
                <a:latin typeface="Overlock"/>
                <a:ea typeface="Overlock"/>
                <a:cs typeface="Overlock"/>
                <a:sym typeface="Overlock"/>
              </a:rPr>
              <a:t>Juzgará</a:t>
            </a:r>
            <a:r>
              <a:rPr lang="en-US" sz="3200" b="0" i="0" u="none" strike="noStrike" cap="none" dirty="0">
                <a:solidFill>
                  <a:srgbClr val="5F3913"/>
                </a:solidFill>
                <a:latin typeface="Overlock"/>
                <a:ea typeface="Overlock"/>
                <a:cs typeface="Overlock"/>
                <a:sym typeface="Overlock"/>
              </a:rPr>
              <a:t> a </a:t>
            </a:r>
            <a:r>
              <a:rPr lang="en-US" sz="3200" b="0" i="0" u="none" strike="noStrike" cap="none" dirty="0" err="1">
                <a:solidFill>
                  <a:srgbClr val="5F3913"/>
                </a:solidFill>
                <a:latin typeface="Overlock"/>
                <a:ea typeface="Overlock"/>
                <a:cs typeface="Overlock"/>
                <a:sym typeface="Overlock"/>
              </a:rPr>
              <a:t>todos</a:t>
            </a:r>
            <a:r>
              <a:rPr lang="en-US" sz="3200" b="0" i="0" u="none" strike="noStrike" cap="none" dirty="0">
                <a:solidFill>
                  <a:srgbClr val="5F3913"/>
                </a:solidFill>
                <a:latin typeface="Overlock"/>
                <a:ea typeface="Overlock"/>
                <a:cs typeface="Overlock"/>
                <a:sym typeface="Overlock"/>
              </a:rPr>
              <a:t> (Mat. 25:31-46)</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err="1">
                <a:solidFill>
                  <a:srgbClr val="018443"/>
                </a:solidFill>
                <a:latin typeface="Overlock"/>
                <a:ea typeface="Overlock"/>
                <a:cs typeface="Overlock"/>
                <a:sym typeface="Overlock"/>
              </a:rPr>
              <a:t>Destruirá</a:t>
            </a:r>
            <a:r>
              <a:rPr lang="en-US" sz="3200" b="0" i="0" u="none" strike="noStrike" cap="none" dirty="0">
                <a:solidFill>
                  <a:srgbClr val="018443"/>
                </a:solidFill>
                <a:latin typeface="Overlock"/>
                <a:ea typeface="Overlock"/>
                <a:cs typeface="Overlock"/>
                <a:sym typeface="Overlock"/>
              </a:rPr>
              <a:t> a </a:t>
            </a:r>
            <a:r>
              <a:rPr lang="en-US" sz="3200" b="0" i="0" u="none" strike="noStrike" cap="none" dirty="0" err="1">
                <a:solidFill>
                  <a:srgbClr val="018443"/>
                </a:solidFill>
                <a:latin typeface="Overlock"/>
                <a:ea typeface="Overlock"/>
                <a:cs typeface="Overlock"/>
                <a:sym typeface="Overlock"/>
              </a:rPr>
              <a:t>los</a:t>
            </a:r>
            <a:r>
              <a:rPr lang="en-US" sz="3200" b="0" i="0" u="none" strike="noStrike" cap="none" dirty="0">
                <a:solidFill>
                  <a:srgbClr val="018443"/>
                </a:solidFill>
                <a:latin typeface="Overlock"/>
                <a:ea typeface="Overlock"/>
                <a:cs typeface="Overlock"/>
                <a:sym typeface="Overlock"/>
              </a:rPr>
              <a:t> </a:t>
            </a:r>
            <a:r>
              <a:rPr lang="en-US" sz="3200" b="0" i="0" u="none" strike="noStrike" cap="none" dirty="0" err="1">
                <a:solidFill>
                  <a:srgbClr val="018443"/>
                </a:solidFill>
                <a:latin typeface="Overlock"/>
                <a:ea typeface="Overlock"/>
                <a:cs typeface="Overlock"/>
                <a:sym typeface="Overlock"/>
              </a:rPr>
              <a:t>cielos</a:t>
            </a:r>
            <a:r>
              <a:rPr lang="en-US" sz="3200" b="0" i="0" u="none" strike="noStrike" cap="none" dirty="0">
                <a:solidFill>
                  <a:srgbClr val="018443"/>
                </a:solidFill>
                <a:latin typeface="Overlock"/>
                <a:ea typeface="Overlock"/>
                <a:cs typeface="Overlock"/>
                <a:sym typeface="Overlock"/>
              </a:rPr>
              <a:t> y la tierra con </a:t>
            </a:r>
            <a:r>
              <a:rPr lang="en-US" sz="3200" b="0" i="0" u="none" strike="noStrike" cap="none" dirty="0" err="1">
                <a:solidFill>
                  <a:srgbClr val="018443"/>
                </a:solidFill>
                <a:latin typeface="Overlock"/>
                <a:ea typeface="Overlock"/>
                <a:cs typeface="Overlock"/>
                <a:sym typeface="Overlock"/>
              </a:rPr>
              <a:t>fuego</a:t>
            </a:r>
            <a:r>
              <a:rPr lang="en-US" sz="3200" b="0" i="0" u="none" strike="noStrike" cap="none" dirty="0">
                <a:solidFill>
                  <a:srgbClr val="018443"/>
                </a:solidFill>
                <a:latin typeface="Overlock"/>
                <a:ea typeface="Overlock"/>
                <a:cs typeface="Overlock"/>
                <a:sym typeface="Overlock"/>
              </a:rPr>
              <a:t>, y </a:t>
            </a:r>
            <a:r>
              <a:rPr lang="en-US" sz="3200" b="0" i="0" u="none" strike="noStrike" cap="none" dirty="0" err="1">
                <a:solidFill>
                  <a:srgbClr val="018443"/>
                </a:solidFill>
                <a:latin typeface="Overlock"/>
                <a:ea typeface="Overlock"/>
                <a:cs typeface="Overlock"/>
                <a:sym typeface="Overlock"/>
              </a:rPr>
              <a:t>hará</a:t>
            </a:r>
            <a:r>
              <a:rPr lang="en-US" sz="3200" b="0" i="0" u="none" strike="noStrike" cap="none" dirty="0">
                <a:solidFill>
                  <a:srgbClr val="018443"/>
                </a:solidFill>
                <a:latin typeface="Overlock"/>
                <a:ea typeface="Overlock"/>
                <a:cs typeface="Overlock"/>
                <a:sym typeface="Overlock"/>
              </a:rPr>
              <a:t> un </a:t>
            </a:r>
            <a:r>
              <a:rPr lang="en-US" sz="3200" b="0" i="0" u="none" strike="noStrike" cap="none" dirty="0" err="1">
                <a:solidFill>
                  <a:srgbClr val="018443"/>
                </a:solidFill>
                <a:latin typeface="Overlock"/>
                <a:ea typeface="Overlock"/>
                <a:cs typeface="Overlock"/>
                <a:sym typeface="Overlock"/>
              </a:rPr>
              <a:t>cielo</a:t>
            </a:r>
            <a:r>
              <a:rPr lang="en-US" sz="3200" b="0" i="0" u="none" strike="noStrike" cap="none" dirty="0">
                <a:solidFill>
                  <a:srgbClr val="018443"/>
                </a:solidFill>
                <a:latin typeface="Overlock"/>
                <a:ea typeface="Overlock"/>
                <a:cs typeface="Overlock"/>
                <a:sym typeface="Overlock"/>
              </a:rPr>
              <a:t> nuevo y </a:t>
            </a:r>
            <a:r>
              <a:rPr lang="en-US" sz="3200" b="0" i="0" u="none" strike="noStrike" cap="none" dirty="0" err="1">
                <a:solidFill>
                  <a:srgbClr val="018443"/>
                </a:solidFill>
                <a:latin typeface="Overlock"/>
                <a:ea typeface="Overlock"/>
                <a:cs typeface="Overlock"/>
                <a:sym typeface="Overlock"/>
              </a:rPr>
              <a:t>una</a:t>
            </a:r>
            <a:r>
              <a:rPr lang="en-US" sz="3200" b="0" i="0" u="none" strike="noStrike" cap="none" dirty="0">
                <a:solidFill>
                  <a:srgbClr val="018443"/>
                </a:solidFill>
                <a:latin typeface="Overlock"/>
                <a:ea typeface="Overlock"/>
                <a:cs typeface="Overlock"/>
                <a:sym typeface="Overlock"/>
              </a:rPr>
              <a:t> tierra </a:t>
            </a:r>
            <a:r>
              <a:rPr lang="en-US" sz="3200" b="0" i="0" u="none" strike="noStrike" cap="none" dirty="0" err="1">
                <a:solidFill>
                  <a:srgbClr val="018443"/>
                </a:solidFill>
                <a:latin typeface="Overlock"/>
                <a:ea typeface="Overlock"/>
                <a:cs typeface="Overlock"/>
                <a:sym typeface="Overlock"/>
              </a:rPr>
              <a:t>nueva</a:t>
            </a:r>
            <a:r>
              <a:rPr lang="en-US" sz="3200" b="0" i="0" u="none" strike="noStrike" cap="none" dirty="0">
                <a:solidFill>
                  <a:srgbClr val="018443"/>
                </a:solidFill>
                <a:latin typeface="Overlock"/>
                <a:ea typeface="Overlock"/>
                <a:cs typeface="Overlock"/>
                <a:sym typeface="Overlock"/>
              </a:rPr>
              <a:t> (2 Pedro 3:10-13)</a:t>
            </a:r>
            <a:endParaRPr dirty="0"/>
          </a:p>
          <a:p>
            <a:pPr marL="457200" marR="0" lvl="0" indent="-457200" algn="l" rtl="0">
              <a:lnSpc>
                <a:spcPct val="100000"/>
              </a:lnSpc>
              <a:spcBef>
                <a:spcPts val="0"/>
              </a:spcBef>
              <a:spcAft>
                <a:spcPts val="0"/>
              </a:spcAft>
              <a:buClr>
                <a:srgbClr val="5F3913"/>
              </a:buClr>
              <a:buSzPts val="3000"/>
              <a:buFont typeface="Arial"/>
              <a:buChar char="•"/>
            </a:pPr>
            <a:r>
              <a:rPr lang="en-US" sz="3200" b="0" i="0" u="none" strike="noStrike" cap="none" dirty="0">
                <a:solidFill>
                  <a:srgbClr val="5F3913"/>
                </a:solidFill>
                <a:latin typeface="Overlock"/>
                <a:ea typeface="Overlock"/>
                <a:cs typeface="Overlock"/>
                <a:sym typeface="Overlock"/>
              </a:rPr>
              <a:t>Los </a:t>
            </a:r>
            <a:r>
              <a:rPr lang="en-US" sz="3200" b="0" i="0" u="none" strike="noStrike" cap="none" dirty="0" err="1">
                <a:solidFill>
                  <a:srgbClr val="5F3913"/>
                </a:solidFill>
                <a:latin typeface="Overlock"/>
                <a:ea typeface="Overlock"/>
                <a:cs typeface="Overlock"/>
                <a:sym typeface="Overlock"/>
              </a:rPr>
              <a:t>creyentes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recibirán</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su</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hogar</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eterno</a:t>
            </a:r>
            <a:r>
              <a:rPr lang="en-US" sz="3200" b="0" i="0" u="none" strike="noStrike" cap="none" dirty="0">
                <a:solidFill>
                  <a:srgbClr val="5F3913"/>
                </a:solidFill>
                <a:latin typeface="Overlock"/>
                <a:ea typeface="Overlock"/>
                <a:cs typeface="Overlock"/>
                <a:sym typeface="Overlock"/>
              </a:rPr>
              <a:t>, y </a:t>
            </a:r>
            <a:r>
              <a:rPr lang="en-US" sz="3200" b="0" i="0" u="none" strike="noStrike" cap="none" dirty="0" err="1">
                <a:solidFill>
                  <a:srgbClr val="5F3913"/>
                </a:solidFill>
                <a:latin typeface="Overlock"/>
                <a:ea typeface="Overlock"/>
                <a:cs typeface="Overlock"/>
                <a:sym typeface="Overlock"/>
              </a:rPr>
              <a:t>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incrédulos</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serán</a:t>
            </a:r>
            <a:r>
              <a:rPr lang="en-US" sz="3200" b="0" i="0" u="none" strike="noStrike" cap="none" dirty="0">
                <a:solidFill>
                  <a:srgbClr val="5F3913"/>
                </a:solidFill>
                <a:latin typeface="Overlock"/>
                <a:ea typeface="Overlock"/>
                <a:cs typeface="Overlock"/>
                <a:sym typeface="Overlock"/>
              </a:rPr>
              <a:t> </a:t>
            </a:r>
            <a:r>
              <a:rPr lang="en-US" sz="3200" b="0" i="0" u="none" strike="noStrike" cap="none" dirty="0" err="1">
                <a:solidFill>
                  <a:srgbClr val="5F3913"/>
                </a:solidFill>
                <a:latin typeface="Overlock"/>
                <a:ea typeface="Overlock"/>
                <a:cs typeface="Overlock"/>
                <a:sym typeface="Overlock"/>
              </a:rPr>
              <a:t>enviados</a:t>
            </a:r>
            <a:r>
              <a:rPr lang="en-US" sz="3200" b="0" i="0" u="none" strike="noStrike" cap="none" dirty="0">
                <a:solidFill>
                  <a:srgbClr val="5F3913"/>
                </a:solidFill>
                <a:latin typeface="Overlock"/>
                <a:ea typeface="Overlock"/>
                <a:cs typeface="Overlock"/>
                <a:sym typeface="Overlock"/>
              </a:rPr>
              <a:t> al </a:t>
            </a:r>
            <a:r>
              <a:rPr lang="en-US" sz="3200" b="0" i="0" u="none" strike="noStrike" cap="none" dirty="0" err="1">
                <a:solidFill>
                  <a:srgbClr val="5F3913"/>
                </a:solidFill>
                <a:latin typeface="Overlock"/>
                <a:ea typeface="Overlock"/>
                <a:cs typeface="Overlock"/>
                <a:sym typeface="Overlock"/>
              </a:rPr>
              <a:t>infierno</a:t>
            </a:r>
            <a:r>
              <a:rPr lang="en-US" sz="3200" b="0" i="0" u="none" strike="noStrike" cap="none" dirty="0">
                <a:solidFill>
                  <a:srgbClr val="5F3913"/>
                </a:solidFill>
                <a:latin typeface="Overlock"/>
                <a:ea typeface="Overlock"/>
                <a:cs typeface="Overlock"/>
                <a:sym typeface="Overlock"/>
              </a:rPr>
              <a:t> (Mat. 25:49)</a:t>
            </a:r>
            <a:endParaRPr sz="3200" b="0" i="0" u="none" strike="noStrike" cap="none" dirty="0">
              <a:solidFill>
                <a:srgbClr val="5F3913"/>
              </a:solidFill>
              <a:latin typeface="Arial"/>
              <a:ea typeface="Arial"/>
              <a:cs typeface="Arial"/>
              <a:sym typeface="Arial"/>
            </a:endParaRPr>
          </a:p>
          <a:p>
            <a:pPr marL="457200" marR="0" lvl="0" indent="-266700" algn="l" rtl="0">
              <a:lnSpc>
                <a:spcPct val="100000"/>
              </a:lnSpc>
              <a:spcBef>
                <a:spcPts val="0"/>
              </a:spcBef>
              <a:spcAft>
                <a:spcPts val="0"/>
              </a:spcAft>
              <a:buClr>
                <a:srgbClr val="5F3913"/>
              </a:buClr>
              <a:buSzPts val="3000"/>
              <a:buFont typeface="Arial"/>
              <a:buNone/>
            </a:pPr>
            <a:endParaRPr sz="1400" b="0" i="0" u="none" strike="noStrike" cap="none" dirty="0">
              <a:solidFill>
                <a:srgbClr val="018443"/>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5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5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5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5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5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5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500"/>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20" name="Google Shape;320;p23"/>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21" name="Google Shape;321;p23"/>
          <p:cNvGrpSpPr/>
          <p:nvPr/>
        </p:nvGrpSpPr>
        <p:grpSpPr>
          <a:xfrm>
            <a:off x="551075" y="2011050"/>
            <a:ext cx="11197475" cy="3947713"/>
            <a:chOff x="0" y="0"/>
            <a:chExt cx="10450280" cy="3947713"/>
          </a:xfrm>
        </p:grpSpPr>
        <p:sp>
          <p:nvSpPr>
            <p:cNvPr id="322" name="Google Shape;322;p23"/>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3" name="Google Shape;323;p23"/>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4" name="Google Shape;324;p23"/>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5" name="Google Shape;325;p23"/>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lo que la Biblia enseña sobre el día de juicio. </a:t>
              </a:r>
              <a:endParaRPr sz="2500" b="0" i="0" u="none" strike="noStrike" cap="none">
                <a:solidFill>
                  <a:schemeClr val="dk1"/>
                </a:solidFill>
                <a:latin typeface="Lato"/>
                <a:ea typeface="Lato"/>
                <a:cs typeface="Lato"/>
                <a:sym typeface="Lato"/>
              </a:endParaRPr>
            </a:p>
          </p:txBody>
        </p:sp>
        <p:sp>
          <p:nvSpPr>
            <p:cNvPr id="326" name="Google Shape;326;p23"/>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7" name="Google Shape;327;p23"/>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8" name="Google Shape;328;p23"/>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9" name="Google Shape;329;p23"/>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Analizar </a:t>
              </a:r>
              <a:r>
                <a:rPr lang="en-US" sz="2500">
                  <a:solidFill>
                    <a:schemeClr val="dk1"/>
                  </a:solidFill>
                  <a:latin typeface="Lato"/>
                  <a:ea typeface="Lato"/>
                  <a:cs typeface="Lato"/>
                  <a:sym typeface="Lato"/>
                </a:rPr>
                <a:t>cómo</a:t>
              </a:r>
              <a:r>
                <a:rPr lang="en-US" sz="2500" b="0" i="0" u="none" strike="noStrike" cap="none">
                  <a:solidFill>
                    <a:schemeClr val="dk1"/>
                  </a:solidFill>
                  <a:latin typeface="Lato"/>
                  <a:ea typeface="Lato"/>
                  <a:cs typeface="Lato"/>
                  <a:sym typeface="Lato"/>
                </a:rPr>
                <a:t> las Escrituras enseñan la Segunda Venida de Cristo. </a:t>
              </a:r>
              <a:endParaRPr sz="2500" b="0" i="0" u="none" strike="noStrike" cap="none">
                <a:solidFill>
                  <a:schemeClr val="dk1"/>
                </a:solidFill>
                <a:latin typeface="Lato"/>
                <a:ea typeface="Lato"/>
                <a:cs typeface="Lato"/>
                <a:sym typeface="Lato"/>
              </a:endParaRPr>
            </a:p>
          </p:txBody>
        </p:sp>
        <p:sp>
          <p:nvSpPr>
            <p:cNvPr id="330" name="Google Shape;330;p23"/>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1" name="Google Shape;331;p23"/>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2" name="Google Shape;332;p23"/>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3" name="Google Shape;333;p23"/>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Reconocer que el creyente espera con gozo y esperanza el regreso de Cristo. </a:t>
              </a:r>
              <a:endParaRPr sz="2500" b="0" i="0" u="none" strike="noStrike" cap="none">
                <a:solidFill>
                  <a:schemeClr val="dk1"/>
                </a:solidFill>
                <a:latin typeface="Lato"/>
                <a:ea typeface="Lato"/>
                <a:cs typeface="Lato"/>
                <a:sym typeface="Lato"/>
              </a:endParaRPr>
            </a:p>
          </p:txBody>
        </p:sp>
      </p:grpSp>
      <p:pic>
        <p:nvPicPr>
          <p:cNvPr id="334" name="Google Shape;334;p2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ee1eb4b694_0_290"/>
          <p:cNvPicPr preferRelativeResize="0"/>
          <p:nvPr/>
        </p:nvPicPr>
        <p:blipFill rotWithShape="1">
          <a:blip r:embed="rId3">
            <a:alphaModFix/>
          </a:blip>
          <a:srcRect/>
          <a:stretch/>
        </p:blipFill>
        <p:spPr>
          <a:xfrm>
            <a:off x="16180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62" name="Google Shape;262;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3" name="Google Shape;263;g2ee1eb4b694_0_290"/>
          <p:cNvSpPr txBox="1"/>
          <p:nvPr/>
        </p:nvSpPr>
        <p:spPr>
          <a:xfrm>
            <a:off x="3287398"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¿Cuántas venidas de Jesús esperamos?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0" name="Google Shape;270;p17"/>
          <p:cNvSpPr txBox="1"/>
          <p:nvPr/>
        </p:nvSpPr>
        <p:spPr>
          <a:xfrm>
            <a:off x="2132276" y="798658"/>
            <a:ext cx="9767247" cy="54476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La Biblia </a:t>
            </a:r>
            <a:r>
              <a:rPr lang="en-US" sz="4000" b="1" i="0" u="none" strike="noStrike" cap="none" dirty="0" err="1">
                <a:solidFill>
                  <a:srgbClr val="00B050"/>
                </a:solidFill>
                <a:latin typeface="Lato"/>
                <a:ea typeface="Lato"/>
                <a:cs typeface="Lato"/>
                <a:sym typeface="Lato"/>
              </a:rPr>
              <a:t>siempre</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habla</a:t>
            </a:r>
            <a:r>
              <a:rPr lang="en-US" sz="4000" b="1" i="0" u="none" strike="noStrike" cap="none" dirty="0">
                <a:solidFill>
                  <a:srgbClr val="00B050"/>
                </a:solidFill>
                <a:latin typeface="Lato"/>
                <a:ea typeface="Lato"/>
                <a:cs typeface="Lato"/>
                <a:sym typeface="Lato"/>
              </a:rPr>
              <a:t> de </a:t>
            </a:r>
            <a:r>
              <a:rPr lang="en-US" sz="4000" b="1" i="0" u="none" strike="noStrike" cap="none" dirty="0" err="1">
                <a:solidFill>
                  <a:srgbClr val="00B050"/>
                </a:solidFill>
                <a:latin typeface="Lato"/>
                <a:ea typeface="Lato"/>
                <a:cs typeface="Lato"/>
                <a:sym typeface="Lato"/>
              </a:rPr>
              <a:t>una</a:t>
            </a:r>
            <a:r>
              <a:rPr lang="en-US" sz="4000" b="1" i="0" u="none" strike="noStrike" cap="none" dirty="0">
                <a:solidFill>
                  <a:srgbClr val="00B050"/>
                </a:solidFill>
                <a:latin typeface="Lato"/>
                <a:ea typeface="Lato"/>
                <a:cs typeface="Lato"/>
                <a:sym typeface="Lato"/>
              </a:rPr>
              <a:t> sola </a:t>
            </a:r>
            <a:r>
              <a:rPr lang="en-US" sz="4000" b="1" i="0" u="none" strike="noStrike" cap="none" dirty="0" err="1">
                <a:solidFill>
                  <a:srgbClr val="00B050"/>
                </a:solidFill>
                <a:latin typeface="Lato"/>
                <a:ea typeface="Lato"/>
                <a:cs typeface="Lato"/>
                <a:sym typeface="Lato"/>
              </a:rPr>
              <a:t>segunda</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venida</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en</a:t>
            </a:r>
            <a:r>
              <a:rPr lang="en-US" sz="4000" b="1" i="0" u="none" strike="noStrike" cap="none" dirty="0">
                <a:solidFill>
                  <a:srgbClr val="00B050"/>
                </a:solidFill>
                <a:latin typeface="Lato"/>
                <a:ea typeface="Lato"/>
                <a:cs typeface="Lato"/>
                <a:sym typeface="Lato"/>
              </a:rPr>
              <a:t> singular </a:t>
            </a:r>
            <a:endParaRPr dirty="0"/>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rgbClr val="000000"/>
                </a:solidFill>
                <a:latin typeface="Lato"/>
                <a:ea typeface="Lato"/>
                <a:cs typeface="Lato"/>
                <a:sym typeface="Lato"/>
              </a:rPr>
              <a:t>(Mateo 24:3,27,37,39; 1 </a:t>
            </a:r>
            <a:r>
              <a:rPr lang="en-US" sz="3200" b="0" i="0" u="none" strike="noStrike" cap="none" dirty="0" err="1">
                <a:solidFill>
                  <a:srgbClr val="000000"/>
                </a:solidFill>
                <a:latin typeface="Lato"/>
                <a:ea typeface="Lato"/>
                <a:cs typeface="Lato"/>
                <a:sym typeface="Lato"/>
              </a:rPr>
              <a:t>Tes</a:t>
            </a:r>
            <a:r>
              <a:rPr lang="en-US" sz="3200" b="0" i="0" u="none" strike="noStrike" cap="none" dirty="0">
                <a:solidFill>
                  <a:srgbClr val="000000"/>
                </a:solidFill>
                <a:latin typeface="Lato"/>
                <a:ea typeface="Lato"/>
                <a:cs typeface="Lato"/>
                <a:sym typeface="Lato"/>
              </a:rPr>
              <a:t> 4:13, 5:23; 2 </a:t>
            </a:r>
            <a:r>
              <a:rPr lang="en-US" sz="3200" b="0" i="0" u="none" strike="noStrike" cap="none" dirty="0" err="1">
                <a:solidFill>
                  <a:srgbClr val="000000"/>
                </a:solidFill>
                <a:latin typeface="Lato"/>
                <a:ea typeface="Lato"/>
                <a:cs typeface="Lato"/>
                <a:sym typeface="Lato"/>
              </a:rPr>
              <a:t>Tes</a:t>
            </a:r>
            <a:r>
              <a:rPr lang="en-US" sz="3200" b="0" i="0" u="none" strike="noStrike" cap="none" dirty="0">
                <a:solidFill>
                  <a:srgbClr val="000000"/>
                </a:solidFill>
                <a:latin typeface="Lato"/>
                <a:ea typeface="Lato"/>
                <a:cs typeface="Lato"/>
                <a:sym typeface="Lato"/>
              </a:rPr>
              <a:t> 2:1; 2 Timoteo 4:8; Santiago 5:7-8; 2 Pedro 3:4, 12) </a:t>
            </a:r>
            <a:endParaRPr dirty="0"/>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chemeClr val="dk1"/>
                </a:solidFill>
                <a:latin typeface="Lato"/>
                <a:ea typeface="Lato"/>
                <a:cs typeface="Lato"/>
                <a:sym typeface="Lato"/>
              </a:rPr>
              <a:t>La </a:t>
            </a:r>
            <a:r>
              <a:rPr lang="en-US" sz="3600" b="1" i="0" u="none" strike="noStrike" cap="none" dirty="0" err="1">
                <a:solidFill>
                  <a:schemeClr val="dk1"/>
                </a:solidFill>
                <a:latin typeface="Lato"/>
                <a:ea typeface="Lato"/>
                <a:cs typeface="Lato"/>
                <a:sym typeface="Lato"/>
              </a:rPr>
              <a:t>primera</a:t>
            </a:r>
            <a:r>
              <a:rPr lang="en-US" sz="3600" b="1" i="0" u="none" strike="noStrike" cap="none" dirty="0">
                <a:solidFill>
                  <a:schemeClr val="dk1"/>
                </a:solidFill>
                <a:latin typeface="Lato"/>
                <a:ea typeface="Lato"/>
                <a:cs typeface="Lato"/>
                <a:sym typeface="Lato"/>
              </a:rPr>
              <a:t> </a:t>
            </a:r>
            <a:r>
              <a:rPr lang="en-US" sz="3600" b="1" i="0" u="none" strike="noStrike" cap="none" dirty="0" err="1">
                <a:solidFill>
                  <a:schemeClr val="dk1"/>
                </a:solidFill>
                <a:latin typeface="Lato"/>
                <a:ea typeface="Lato"/>
                <a:cs typeface="Lato"/>
                <a:sym typeface="Lato"/>
              </a:rPr>
              <a:t>venida</a:t>
            </a:r>
            <a:r>
              <a:rPr lang="en-US" sz="3600" b="1" i="0" u="none" strike="noStrike" cap="none" dirty="0">
                <a:solidFill>
                  <a:schemeClr val="dk1"/>
                </a:solidFill>
                <a:latin typeface="Lato"/>
                <a:ea typeface="Lato"/>
                <a:cs typeface="Lato"/>
                <a:sym typeface="Lato"/>
              </a:rPr>
              <a:t>: </a:t>
            </a:r>
            <a:r>
              <a:rPr lang="en-US" sz="3600" b="0" i="0" u="none" strike="noStrike" cap="none" dirty="0">
                <a:solidFill>
                  <a:schemeClr val="dk1"/>
                </a:solidFill>
                <a:latin typeface="Lato"/>
                <a:ea typeface="Lato"/>
                <a:cs typeface="Lato"/>
                <a:sym typeface="Lato"/>
              </a:rPr>
              <a:t>para </a:t>
            </a:r>
            <a:r>
              <a:rPr lang="en-US" sz="3600" b="0" i="0" u="none" strike="noStrike" cap="none" dirty="0" err="1">
                <a:solidFill>
                  <a:schemeClr val="dk1"/>
                </a:solidFill>
                <a:latin typeface="Lato"/>
                <a:ea typeface="Lato"/>
                <a:cs typeface="Lato"/>
                <a:sym typeface="Lato"/>
              </a:rPr>
              <a:t>salvar</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humillación</a:t>
            </a:r>
            <a:r>
              <a:rPr lang="en-US" sz="3600" b="0" i="0" u="none" strike="noStrike" cap="none" dirty="0">
                <a:solidFill>
                  <a:schemeClr val="dk1"/>
                </a:solidFill>
                <a:latin typeface="Lato"/>
                <a:ea typeface="Lato"/>
                <a:cs typeface="Lato"/>
                <a:sym typeface="Lato"/>
              </a:rPr>
              <a:t>)</a:t>
            </a:r>
            <a:endParaRPr dirty="0"/>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chemeClr val="dk1"/>
                </a:solidFill>
                <a:latin typeface="Lato"/>
                <a:ea typeface="Lato"/>
                <a:cs typeface="Lato"/>
                <a:sym typeface="Lato"/>
              </a:rPr>
              <a:t>La </a:t>
            </a:r>
            <a:r>
              <a:rPr lang="en-US" sz="3600" b="1" i="0" u="none" strike="noStrike" cap="none" dirty="0" err="1">
                <a:solidFill>
                  <a:schemeClr val="dk1"/>
                </a:solidFill>
                <a:latin typeface="Lato"/>
                <a:ea typeface="Lato"/>
                <a:cs typeface="Lato"/>
                <a:sym typeface="Lato"/>
              </a:rPr>
              <a:t>segunda</a:t>
            </a:r>
            <a:r>
              <a:rPr lang="en-US" sz="3600" b="1" i="0" u="none" strike="noStrike" cap="none" dirty="0">
                <a:solidFill>
                  <a:schemeClr val="dk1"/>
                </a:solidFill>
                <a:latin typeface="Lato"/>
                <a:ea typeface="Lato"/>
                <a:cs typeface="Lato"/>
                <a:sym typeface="Lato"/>
              </a:rPr>
              <a:t> </a:t>
            </a:r>
            <a:r>
              <a:rPr lang="en-US" sz="3600" b="1" i="0" u="none" strike="noStrike" cap="none" dirty="0" err="1">
                <a:solidFill>
                  <a:schemeClr val="dk1"/>
                </a:solidFill>
                <a:latin typeface="Lato"/>
                <a:ea typeface="Lato"/>
                <a:cs typeface="Lato"/>
                <a:sym typeface="Lato"/>
              </a:rPr>
              <a:t>venida</a:t>
            </a:r>
            <a:r>
              <a:rPr lang="en-US" sz="3600" b="1" i="0" u="none" strike="noStrike" cap="none" dirty="0">
                <a:solidFill>
                  <a:schemeClr val="dk1"/>
                </a:solidFill>
                <a:latin typeface="Lato"/>
                <a:ea typeface="Lato"/>
                <a:cs typeface="Lato"/>
                <a:sym typeface="Lato"/>
              </a:rPr>
              <a:t>: </a:t>
            </a:r>
            <a:r>
              <a:rPr lang="en-US" sz="3600" b="0" i="0" u="none" strike="noStrike" cap="none" dirty="0">
                <a:solidFill>
                  <a:schemeClr val="dk1"/>
                </a:solidFill>
                <a:latin typeface="Lato"/>
                <a:ea typeface="Lato"/>
                <a:cs typeface="Lato"/>
                <a:sym typeface="Lato"/>
              </a:rPr>
              <a:t>para </a:t>
            </a:r>
            <a:r>
              <a:rPr lang="en-US" sz="3600" b="0" i="0" u="none" strike="noStrike" cap="none" dirty="0" err="1">
                <a:solidFill>
                  <a:schemeClr val="dk1"/>
                </a:solidFill>
                <a:latin typeface="Lato"/>
                <a:ea typeface="Lato"/>
                <a:cs typeface="Lato"/>
                <a:sym typeface="Lato"/>
              </a:rPr>
              <a:t>juzgar</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exaltación</a:t>
            </a:r>
            <a:r>
              <a:rPr lang="en-US" sz="3600" b="0" i="0" u="none" strike="noStrike" cap="none" dirty="0">
                <a:solidFill>
                  <a:schemeClr val="dk1"/>
                </a:solidFill>
                <a:latin typeface="Lato"/>
                <a:ea typeface="Lato"/>
                <a:cs typeface="Lato"/>
                <a:sym typeface="Lato"/>
              </a:rPr>
              <a:t>) </a:t>
            </a:r>
            <a:endParaRPr sz="3600" b="0" i="0" u="none" strike="noStrike" cap="none"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87168" y="209905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9</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3501382" y="342900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80630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Día de </a:t>
            </a:r>
            <a:r>
              <a:rPr lang="en-US" sz="3888" b="0" i="0" u="none" strike="noStrike" cap="none" dirty="0" err="1">
                <a:solidFill>
                  <a:schemeClr val="dk1"/>
                </a:solidFill>
                <a:latin typeface="Lato"/>
                <a:ea typeface="Lato"/>
                <a:cs typeface="Lato"/>
                <a:sym typeface="Lato"/>
              </a:rPr>
              <a:t>Juicio</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0"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p18"/>
          <p:cNvSpPr txBox="1"/>
          <p:nvPr/>
        </p:nvSpPr>
        <p:spPr>
          <a:xfrm>
            <a:off x="2099618" y="443363"/>
            <a:ext cx="9458397"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El </a:t>
            </a:r>
            <a:r>
              <a:rPr lang="en-US" sz="4000" b="1" i="0" u="none" strike="noStrike" cap="none" dirty="0" err="1">
                <a:solidFill>
                  <a:srgbClr val="00B050"/>
                </a:solidFill>
                <a:latin typeface="Lato"/>
                <a:ea typeface="Lato"/>
                <a:cs typeface="Lato"/>
                <a:sym typeface="Lato"/>
              </a:rPr>
              <a:t>milenialismo</a:t>
            </a:r>
            <a:r>
              <a:rPr lang="en-US" sz="4000" b="1" i="0" u="none" strike="noStrike" cap="none" dirty="0">
                <a:solidFill>
                  <a:srgbClr val="00B050"/>
                </a:solidFill>
                <a:latin typeface="Lato"/>
                <a:ea typeface="Lato"/>
                <a:cs typeface="Lato"/>
                <a:sym typeface="Lato"/>
              </a:rPr>
              <a:t> y la </a:t>
            </a:r>
            <a:r>
              <a:rPr lang="en-US" sz="4000" b="1" i="0" u="none" strike="noStrike" cap="none" dirty="0" err="1">
                <a:solidFill>
                  <a:srgbClr val="00B050"/>
                </a:solidFill>
                <a:latin typeface="Lato"/>
                <a:ea typeface="Lato"/>
                <a:cs typeface="Lato"/>
                <a:sym typeface="Lato"/>
              </a:rPr>
              <a:t>enseñanza</a:t>
            </a:r>
            <a:r>
              <a:rPr lang="en-US" sz="4000" b="1" i="0" u="none" strike="noStrike" cap="none" dirty="0">
                <a:solidFill>
                  <a:srgbClr val="00B050"/>
                </a:solidFill>
                <a:latin typeface="Lato"/>
                <a:ea typeface="Lato"/>
                <a:cs typeface="Lato"/>
                <a:sym typeface="Lato"/>
              </a:rPr>
              <a:t> falsa </a:t>
            </a: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del </a:t>
            </a:r>
            <a:r>
              <a:rPr lang="en-US" sz="4000" b="1" i="0" u="none" strike="noStrike" cap="none" dirty="0" err="1">
                <a:solidFill>
                  <a:srgbClr val="00B050"/>
                </a:solidFill>
                <a:latin typeface="Lato"/>
                <a:ea typeface="Lato"/>
                <a:cs typeface="Lato"/>
                <a:sym typeface="Lato"/>
              </a:rPr>
              <a:t>reino</a:t>
            </a:r>
            <a:r>
              <a:rPr lang="en-US" sz="4000" b="1" i="0" u="none" strike="noStrike" cap="none" dirty="0">
                <a:solidFill>
                  <a:srgbClr val="00B050"/>
                </a:solidFill>
                <a:latin typeface="Lato"/>
                <a:ea typeface="Lato"/>
                <a:cs typeface="Lato"/>
                <a:sym typeface="Lato"/>
              </a:rPr>
              <a:t> de mil </a:t>
            </a:r>
            <a:r>
              <a:rPr lang="en-US" sz="4000" b="1" i="0" u="none" strike="noStrike" cap="none" dirty="0" err="1">
                <a:solidFill>
                  <a:srgbClr val="00B050"/>
                </a:solidFill>
                <a:latin typeface="Lato"/>
                <a:ea typeface="Lato"/>
                <a:cs typeface="Lato"/>
                <a:sym typeface="Lato"/>
              </a:rPr>
              <a:t>años</a:t>
            </a: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Esta </a:t>
            </a:r>
            <a:r>
              <a:rPr lang="en-US" sz="3200" b="0" i="0" u="none" strike="noStrike" cap="none" dirty="0" err="1">
                <a:solidFill>
                  <a:schemeClr val="dk1"/>
                </a:solidFill>
                <a:latin typeface="Lato"/>
                <a:ea typeface="Lato"/>
                <a:cs typeface="Lato"/>
                <a:sym typeface="Lato"/>
              </a:rPr>
              <a:t>enseñanza</a:t>
            </a:r>
            <a:r>
              <a:rPr lang="en-US" sz="3200" b="0" i="0" u="none" strike="noStrike" cap="none" dirty="0">
                <a:solidFill>
                  <a:schemeClr val="dk1"/>
                </a:solidFill>
                <a:latin typeface="Lato"/>
                <a:ea typeface="Lato"/>
                <a:cs typeface="Lato"/>
                <a:sym typeface="Lato"/>
              </a:rPr>
              <a:t> se </a:t>
            </a:r>
            <a:r>
              <a:rPr lang="en-US" sz="3200" b="0" i="0" u="none" strike="noStrike" cap="none" dirty="0" err="1">
                <a:solidFill>
                  <a:schemeClr val="dk1"/>
                </a:solidFill>
                <a:latin typeface="Lato"/>
                <a:ea typeface="Lato"/>
                <a:cs typeface="Lato"/>
                <a:sym typeface="Lato"/>
              </a:rPr>
              <a:t>basa</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en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una</a:t>
            </a:r>
            <a:r>
              <a:rPr lang="en-US" sz="3200" b="0" i="0" u="none" strike="noStrike" cap="none" dirty="0">
                <a:solidFill>
                  <a:schemeClr val="dk1"/>
                </a:solidFill>
                <a:latin typeface="Lato"/>
                <a:ea typeface="Lato"/>
                <a:cs typeface="Lato"/>
                <a:sym typeface="Lato"/>
              </a:rPr>
              <a:t> mala </a:t>
            </a:r>
            <a:r>
              <a:rPr lang="en-US" sz="3200" b="0" i="0" u="none" strike="noStrike" cap="none" dirty="0" err="1">
                <a:solidFill>
                  <a:schemeClr val="dk1"/>
                </a:solidFill>
                <a:latin typeface="Lato"/>
                <a:ea typeface="Lato"/>
                <a:cs typeface="Lato"/>
                <a:sym typeface="Lato"/>
              </a:rPr>
              <a:t>interpretación</a:t>
            </a:r>
            <a:r>
              <a:rPr lang="en-US" sz="3200" b="0" i="0" u="none" strike="noStrike" cap="none" dirty="0">
                <a:solidFill>
                  <a:schemeClr val="dk1"/>
                </a:solidFill>
                <a:latin typeface="Lato"/>
                <a:ea typeface="Lato"/>
                <a:cs typeface="Lato"/>
                <a:sym typeface="Lato"/>
              </a:rPr>
              <a:t> de </a:t>
            </a:r>
            <a:r>
              <a:rPr lang="en-US" sz="3200" b="0" i="0" u="none" strike="noStrike" cap="none" dirty="0" err="1">
                <a:solidFill>
                  <a:schemeClr val="dk1"/>
                </a:solidFill>
                <a:latin typeface="Lato"/>
                <a:ea typeface="Lato"/>
                <a:cs typeface="Lato"/>
                <a:sym typeface="Lato"/>
              </a:rPr>
              <a:t>Apocalipsis</a:t>
            </a:r>
            <a:r>
              <a:rPr lang="en-US" sz="3200" b="0" i="0" u="none" strike="noStrike" cap="none" dirty="0">
                <a:solidFill>
                  <a:schemeClr val="dk1"/>
                </a:solidFill>
                <a:latin typeface="Lato"/>
                <a:ea typeface="Lato"/>
                <a:cs typeface="Lato"/>
                <a:sym typeface="Lato"/>
              </a:rPr>
              <a:t> 20.</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Jesús </a:t>
            </a:r>
            <a:r>
              <a:rPr lang="en-US" sz="3200" b="0" i="0" u="none" strike="noStrike" cap="none" dirty="0" err="1">
                <a:solidFill>
                  <a:schemeClr val="dk1"/>
                </a:solidFill>
                <a:latin typeface="Lato"/>
                <a:ea typeface="Lato"/>
                <a:cs typeface="Lato"/>
                <a:sym typeface="Lato"/>
              </a:rPr>
              <a:t>enseña</a:t>
            </a:r>
            <a:r>
              <a:rPr lang="en-US" sz="3200" b="0" i="0" u="none" strike="noStrike" cap="none" dirty="0">
                <a:solidFill>
                  <a:schemeClr val="dk1"/>
                </a:solidFill>
                <a:latin typeface="Lato"/>
                <a:ea typeface="Lato"/>
                <a:cs typeface="Lato"/>
                <a:sym typeface="Lato"/>
              </a:rPr>
              <a:t>: “Mi </a:t>
            </a:r>
            <a:r>
              <a:rPr lang="en-US" sz="3200" b="0" i="0" u="none" strike="noStrike" cap="none" dirty="0" err="1">
                <a:solidFill>
                  <a:schemeClr val="dk1"/>
                </a:solidFill>
                <a:latin typeface="Lato"/>
                <a:ea typeface="Lato"/>
                <a:cs typeface="Lato"/>
                <a:sym typeface="Lato"/>
              </a:rPr>
              <a:t>reino</a:t>
            </a:r>
            <a:r>
              <a:rPr lang="en-US" sz="3200" b="0" i="0" u="none" strike="noStrike" cap="none" dirty="0">
                <a:solidFill>
                  <a:schemeClr val="dk1"/>
                </a:solidFill>
                <a:latin typeface="Lato"/>
                <a:ea typeface="Lato"/>
                <a:cs typeface="Lato"/>
                <a:sym typeface="Lato"/>
              </a:rPr>
              <a:t> no es de </a:t>
            </a:r>
            <a:r>
              <a:rPr lang="en-US" sz="3200" b="0" i="0" u="none" strike="noStrike" cap="none" dirty="0" err="1">
                <a:solidFill>
                  <a:schemeClr val="dk1"/>
                </a:solidFill>
                <a:latin typeface="Lato"/>
                <a:ea typeface="Lato"/>
                <a:cs typeface="Lato"/>
                <a:sym typeface="Lato"/>
              </a:rPr>
              <a:t>este</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mundo</a:t>
            </a:r>
            <a:r>
              <a:rPr lang="en-US" sz="3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Juan 18:36</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En </a:t>
            </a:r>
            <a:r>
              <a:rPr lang="en-US" sz="3200" b="0" i="0" u="none" strike="noStrike" cap="none" dirty="0" err="1">
                <a:solidFill>
                  <a:schemeClr val="dk1"/>
                </a:solidFill>
                <a:latin typeface="Lato"/>
                <a:ea typeface="Lato"/>
                <a:cs typeface="Lato"/>
                <a:sym typeface="Lato"/>
              </a:rPr>
              <a:t>los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últimos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tiempos</a:t>
            </a:r>
            <a:r>
              <a:rPr lang="en-US" sz="3200" b="0" i="0" u="none" strike="noStrike" cap="none" dirty="0">
                <a:solidFill>
                  <a:schemeClr val="dk1"/>
                </a:solidFill>
                <a:latin typeface="Lato"/>
                <a:ea typeface="Lato"/>
                <a:cs typeface="Lato"/>
                <a:sym typeface="Lato"/>
              </a:rPr>
              <a:t>, no </a:t>
            </a:r>
            <a:r>
              <a:rPr lang="en-US" sz="3200" b="0" i="0" u="none" strike="noStrike" cap="none" dirty="0" err="1">
                <a:solidFill>
                  <a:schemeClr val="dk1"/>
                </a:solidFill>
                <a:latin typeface="Lato"/>
                <a:ea typeface="Lato"/>
                <a:cs typeface="Lato"/>
                <a:sym typeface="Lato"/>
              </a:rPr>
              <a:t>habrá</a:t>
            </a:r>
            <a:r>
              <a:rPr lang="en-US" sz="3200" b="0" i="0" u="none" strike="noStrike" cap="none" dirty="0">
                <a:solidFill>
                  <a:schemeClr val="dk1"/>
                </a:solidFill>
                <a:latin typeface="Lato"/>
                <a:ea typeface="Lato"/>
                <a:cs typeface="Lato"/>
                <a:sym typeface="Lato"/>
              </a:rPr>
              <a:t> un </a:t>
            </a:r>
            <a:r>
              <a:rPr lang="en-US" sz="3200" b="0" i="0" u="none" strike="noStrike" cap="none" dirty="0" err="1">
                <a:solidFill>
                  <a:schemeClr val="dk1"/>
                </a:solidFill>
                <a:latin typeface="Lato"/>
                <a:ea typeface="Lato"/>
                <a:cs typeface="Lato"/>
                <a:sym typeface="Lato"/>
              </a:rPr>
              <a:t>período</a:t>
            </a:r>
            <a:r>
              <a:rPr lang="en-US" sz="3200" b="0" i="0" u="none" strike="noStrike" cap="none" dirty="0">
                <a:solidFill>
                  <a:schemeClr val="dk1"/>
                </a:solidFill>
                <a:latin typeface="Lato"/>
                <a:ea typeface="Lato"/>
                <a:cs typeface="Lato"/>
                <a:sym typeface="Lato"/>
              </a:rPr>
              <a:t> de </a:t>
            </a:r>
            <a:r>
              <a:rPr lang="en-US" sz="3200" b="0" i="0" u="none" strike="noStrike" cap="none" dirty="0" err="1">
                <a:solidFill>
                  <a:schemeClr val="dk1"/>
                </a:solidFill>
                <a:latin typeface="Lato"/>
                <a:ea typeface="Lato"/>
                <a:cs typeface="Lato"/>
                <a:sym typeface="Lato"/>
              </a:rPr>
              <a:t>paz</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terrenal</a:t>
            </a:r>
            <a:r>
              <a:rPr lang="en-US" sz="3200" b="0" i="0" u="none" strike="noStrike" cap="none" dirty="0">
                <a:solidFill>
                  <a:schemeClr val="dk1"/>
                </a:solidFill>
                <a:latin typeface="Lato"/>
                <a:ea typeface="Lato"/>
                <a:cs typeface="Lato"/>
                <a:sym typeface="Lato"/>
              </a:rPr>
              <a:t> universal (Mateo 24:6-7; Juan 16:33)</a:t>
            </a:r>
            <a:endParaRPr sz="3200" b="0" i="0" u="none" strike="noStrike" cap="none" dirty="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a:extLst>
            <a:ext uri="{FF2B5EF4-FFF2-40B4-BE49-F238E27FC236}">
              <a16:creationId xmlns:a16="http://schemas.microsoft.com/office/drawing/2014/main" id="{2EA6F5AE-34CD-24C7-C025-7F7CCA32A99D}"/>
            </a:ext>
          </a:extLst>
        </p:cNvPr>
        <p:cNvGrpSpPr/>
        <p:nvPr/>
      </p:nvGrpSpPr>
      <p:grpSpPr>
        <a:xfrm>
          <a:off x="0" y="0"/>
          <a:ext cx="0" cy="0"/>
          <a:chOff x="0" y="0"/>
          <a:chExt cx="0" cy="0"/>
        </a:xfrm>
      </p:grpSpPr>
      <p:sp>
        <p:nvSpPr>
          <p:cNvPr id="275" name="Google Shape;275;p18">
            <a:extLst>
              <a:ext uri="{FF2B5EF4-FFF2-40B4-BE49-F238E27FC236}">
                <a16:creationId xmlns:a16="http://schemas.microsoft.com/office/drawing/2014/main" id="{3AD983CA-85F9-6A49-BD97-AEF642A07E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8" descr="A green bird with leaves&#10;&#10;Description automatically generated">
            <a:extLst>
              <a:ext uri="{FF2B5EF4-FFF2-40B4-BE49-F238E27FC236}">
                <a16:creationId xmlns:a16="http://schemas.microsoft.com/office/drawing/2014/main" id="{A02405E8-210F-4A00-3942-0F9AAE933AF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p18">
            <a:extLst>
              <a:ext uri="{FF2B5EF4-FFF2-40B4-BE49-F238E27FC236}">
                <a16:creationId xmlns:a16="http://schemas.microsoft.com/office/drawing/2014/main" id="{4D9DE985-8BB9-A761-C213-A0AC46B38944}"/>
              </a:ext>
            </a:extLst>
          </p:cNvPr>
          <p:cNvSpPr txBox="1"/>
          <p:nvPr/>
        </p:nvSpPr>
        <p:spPr>
          <a:xfrm>
            <a:off x="2099618" y="875141"/>
            <a:ext cx="9458397"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El </a:t>
            </a:r>
            <a:r>
              <a:rPr lang="en-US" sz="4000" b="1" i="0" u="none" strike="noStrike" cap="none" dirty="0" err="1">
                <a:solidFill>
                  <a:srgbClr val="00B050"/>
                </a:solidFill>
                <a:latin typeface="Lato"/>
                <a:ea typeface="Lato"/>
                <a:cs typeface="Lato"/>
                <a:sym typeface="Lato"/>
              </a:rPr>
              <a:t>arrebatamiento</a:t>
            </a:r>
            <a:endParaRPr lang="en-US" sz="4000" b="1" i="0" u="none" strike="noStrike" cap="none"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dirty="0">
                <a:solidFill>
                  <a:schemeClr val="dk1"/>
                </a:solidFill>
                <a:latin typeface="Lato"/>
                <a:ea typeface="Lato"/>
                <a:cs typeface="Lato"/>
                <a:sym typeface="Lato"/>
              </a:rPr>
              <a:t>Una </a:t>
            </a:r>
            <a:r>
              <a:rPr lang="en-US" sz="3200" b="0" i="0" u="none" strike="noStrike" cap="none" dirty="0" err="1">
                <a:solidFill>
                  <a:schemeClr val="dk1"/>
                </a:solidFill>
                <a:latin typeface="Lato"/>
                <a:ea typeface="Lato"/>
                <a:cs typeface="Lato"/>
                <a:sym typeface="Lato"/>
              </a:rPr>
              <a:t>enseñanza</a:t>
            </a:r>
            <a:r>
              <a:rPr lang="en-US" sz="3200" b="0" i="0" u="none" strike="noStrike" cap="none" dirty="0">
                <a:solidFill>
                  <a:schemeClr val="dk1"/>
                </a:solidFill>
                <a:latin typeface="Lato"/>
                <a:ea typeface="Lato"/>
                <a:cs typeface="Lato"/>
                <a:sym typeface="Lato"/>
              </a:rPr>
              <a:t> falsa que antes del </a:t>
            </a:r>
            <a:r>
              <a:rPr lang="en-US" sz="3200" b="0" i="0" u="none" strike="noStrike" cap="none" dirty="0" err="1">
                <a:solidFill>
                  <a:schemeClr val="dk1"/>
                </a:solidFill>
                <a:latin typeface="Lato"/>
                <a:ea typeface="Lato"/>
                <a:cs typeface="Lato"/>
                <a:sym typeface="Lato"/>
              </a:rPr>
              <a:t>juicio</a:t>
            </a:r>
            <a:r>
              <a:rPr lang="en-US" sz="3200" b="0" i="0" u="none" strike="noStrike" cap="none" dirty="0">
                <a:solidFill>
                  <a:schemeClr val="dk1"/>
                </a:solidFill>
                <a:latin typeface="Lato"/>
                <a:ea typeface="Lato"/>
                <a:cs typeface="Lato"/>
                <a:sym typeface="Lato"/>
              </a:rPr>
              <a:t> final, </a:t>
            </a:r>
            <a:r>
              <a:rPr lang="en-US" sz="3200" b="0" i="0" u="none" strike="noStrike" cap="none" dirty="0" err="1">
                <a:solidFill>
                  <a:schemeClr val="dk1"/>
                </a:solidFill>
                <a:latin typeface="Lato"/>
                <a:ea typeface="Lato"/>
                <a:cs typeface="Lato"/>
                <a:sym typeface="Lato"/>
              </a:rPr>
              <a:t>los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creyentes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desaparecerán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repentinamente</a:t>
            </a:r>
            <a:r>
              <a:rPr lang="en-US" sz="3200" b="0" i="0" u="none" strike="noStrike" cap="none" dirty="0">
                <a:solidFill>
                  <a:schemeClr val="dk1"/>
                </a:solidFill>
                <a:latin typeface="Lato"/>
                <a:ea typeface="Lato"/>
                <a:cs typeface="Lato"/>
                <a:sym typeface="Lato"/>
              </a:rPr>
              <a:t> y </a:t>
            </a:r>
            <a:r>
              <a:rPr lang="en-US" sz="3200" b="0" i="0" u="none" strike="noStrike" cap="none" dirty="0" err="1">
                <a:solidFill>
                  <a:schemeClr val="dk1"/>
                </a:solidFill>
                <a:latin typeface="Lato"/>
                <a:ea typeface="Lato"/>
                <a:cs typeface="Lato"/>
                <a:sym typeface="Lato"/>
              </a:rPr>
              <a:t>serán</a:t>
            </a:r>
            <a:r>
              <a:rPr lang="en-US" sz="3200" b="0" i="0" u="none" strike="noStrike" cap="none"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llevados</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cielo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un </a:t>
            </a:r>
            <a:r>
              <a:rPr lang="en-US" sz="3200" dirty="0" err="1">
                <a:solidFill>
                  <a:schemeClr val="dk1"/>
                </a:solidFill>
                <a:latin typeface="Lato"/>
                <a:ea typeface="Lato"/>
                <a:cs typeface="Lato"/>
                <a:sym typeface="Lato"/>
              </a:rPr>
              <a:t>rapto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secreto</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Surge de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interpretación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algunas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hacen</a:t>
            </a:r>
            <a:r>
              <a:rPr lang="en-US" sz="3200" dirty="0">
                <a:solidFill>
                  <a:schemeClr val="dk1"/>
                </a:solidFill>
                <a:latin typeface="Lato"/>
                <a:ea typeface="Lato"/>
                <a:cs typeface="Lato"/>
                <a:sym typeface="Lato"/>
              </a:rPr>
              <a:t> de 1 </a:t>
            </a:r>
            <a:r>
              <a:rPr lang="en-US" sz="3200" dirty="0" err="1">
                <a:solidFill>
                  <a:schemeClr val="dk1"/>
                </a:solidFill>
                <a:latin typeface="Lato"/>
                <a:ea typeface="Lato"/>
                <a:cs typeface="Lato"/>
                <a:sym typeface="Lato"/>
              </a:rPr>
              <a:t>Tesalonicenses</a:t>
            </a:r>
            <a:r>
              <a:rPr lang="en-US" sz="3200" dirty="0">
                <a:solidFill>
                  <a:schemeClr val="dk1"/>
                </a:solidFill>
                <a:latin typeface="Lato"/>
                <a:ea typeface="Lato"/>
                <a:cs typeface="Lato"/>
                <a:sym typeface="Lato"/>
              </a:rPr>
              <a:t> 4:16-17 y Mateo 24:40-41</a:t>
            </a:r>
            <a:endParaRPr sz="32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32135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ee76800eef_0_21"/>
          <p:cNvSpPr txBox="1"/>
          <p:nvPr/>
        </p:nvSpPr>
        <p:spPr>
          <a:xfrm>
            <a:off x="2461763" y="318591"/>
            <a:ext cx="87381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Hermanos, no queremos que ustedes se queden sin saber lo que pasará con los que ya han muerto, ni que se pongan tristes, como los que no tienen esperanza. Así como creemos que Jesús murió y resucitó, así también Dios levantará con Jesús a los que murieron en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Les decimos esto como una enseñanza del Señor: Nosotros, los que vivimos, los que habremos quedado hasta que el Señor venga, no nos adelantaremos a los que murieron, sino que el Señor mismo descenderá del cielo</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1" name="Google Shape;291;g2ee76800eef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ee76800eef_0_21"/>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293" name="Google Shape;293;g2ee76800eef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20"/>
          <p:cNvSpPr txBox="1"/>
          <p:nvPr/>
        </p:nvSpPr>
        <p:spPr>
          <a:xfrm>
            <a:off x="2461763" y="659031"/>
            <a:ext cx="8738243" cy="5539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1 Tesalonicenses 4:13-17 </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Por lo tanto, anímense unos a otros con estas palabras.</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99" name="Google Shape;299;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01" name="Google Shape;301;p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1"/>
          <p:cNvSpPr txBox="1"/>
          <p:nvPr/>
        </p:nvSpPr>
        <p:spPr>
          <a:xfrm>
            <a:off x="1959429" y="289924"/>
            <a:ext cx="9797100" cy="701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Mateo 24:36-42 </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En cuanto al día y la hora, nadie lo sabe, ni siquiera los ángeles de los cielos. Solo mi Padre lo sabe. La venida del Hijo del Hombre será como en los días de Noé; pues, así como en los días antes del diluvio la gente comía y bebía, y se </a:t>
            </a:r>
            <a:r>
              <a:rPr lang="en-US" sz="3200">
                <a:latin typeface="Calibri"/>
                <a:ea typeface="Calibri"/>
                <a:cs typeface="Calibri"/>
                <a:sym typeface="Calibri"/>
              </a:rPr>
              <a:t>casaban</a:t>
            </a:r>
            <a:r>
              <a:rPr lang="en-US" sz="3200" b="0" i="0" u="none" strike="noStrike" cap="none">
                <a:solidFill>
                  <a:srgbClr val="000000"/>
                </a:solidFill>
                <a:latin typeface="Calibri"/>
                <a:ea typeface="Calibri"/>
                <a:cs typeface="Calibri"/>
                <a:sym typeface="Calibri"/>
              </a:rPr>
              <a:t> y </a:t>
            </a:r>
            <a:r>
              <a:rPr lang="en-US" sz="3200">
                <a:latin typeface="Calibri"/>
                <a:ea typeface="Calibri"/>
                <a:cs typeface="Calibri"/>
                <a:sym typeface="Calibri"/>
              </a:rPr>
              <a:t>daban</a:t>
            </a:r>
            <a:r>
              <a:rPr lang="en-US" sz="3200" b="0" i="0" u="none" strike="noStrike" cap="none">
                <a:solidFill>
                  <a:srgbClr val="000000"/>
                </a:solidFill>
                <a:latin typeface="Calibri"/>
                <a:ea typeface="Calibri"/>
                <a:cs typeface="Calibri"/>
                <a:sym typeface="Calibri"/>
              </a:rPr>
              <a:t> en casamiento, hasta el día en que Noé entró en el arca, y no entendieron hasta que vino el diluvio y se los llevó a todos, así será también la venida del Hijo del Hombre. Entonces, estarán dos en el campo, y uno de ellos será tomado, y el otro será dejado. Dos mujeres estarán en el molino, y una de ellas será tomada, y la otra será dejada. Por tanto, estén atentos, porque no saben a qué hora va a venir su Señor.</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chemeClr val="dk1"/>
              </a:solidFill>
              <a:latin typeface="Lato"/>
              <a:ea typeface="Lato"/>
              <a:cs typeface="Lato"/>
              <a:sym typeface="Lato"/>
            </a:endParaRPr>
          </a:p>
        </p:txBody>
      </p:sp>
      <p:sp>
        <p:nvSpPr>
          <p:cNvPr id="307" name="Google Shape;307;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a:stretch/>
        </p:blipFill>
        <p:spPr>
          <a:xfrm>
            <a:off x="-1" y="2228400"/>
            <a:ext cx="1959430" cy="191905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a:extLst>
            <a:ext uri="{FF2B5EF4-FFF2-40B4-BE49-F238E27FC236}">
              <a16:creationId xmlns:a16="http://schemas.microsoft.com/office/drawing/2014/main" id="{D0963D34-4FDF-4991-0939-4F78600283A8}"/>
            </a:ext>
          </a:extLst>
        </p:cNvPr>
        <p:cNvGrpSpPr/>
        <p:nvPr/>
      </p:nvGrpSpPr>
      <p:grpSpPr>
        <a:xfrm>
          <a:off x="0" y="0"/>
          <a:ext cx="0" cy="0"/>
          <a:chOff x="0" y="0"/>
          <a:chExt cx="0" cy="0"/>
        </a:xfrm>
      </p:grpSpPr>
      <p:sp>
        <p:nvSpPr>
          <p:cNvPr id="306" name="Google Shape;306;p21">
            <a:extLst>
              <a:ext uri="{FF2B5EF4-FFF2-40B4-BE49-F238E27FC236}">
                <a16:creationId xmlns:a16="http://schemas.microsoft.com/office/drawing/2014/main" id="{BA5DFA07-EAAC-92E2-8128-4BB74BB3B0C7}"/>
              </a:ext>
            </a:extLst>
          </p:cNvPr>
          <p:cNvSpPr txBox="1"/>
          <p:nvPr/>
        </p:nvSpPr>
        <p:spPr>
          <a:xfrm>
            <a:off x="3287397" y="1536193"/>
            <a:ext cx="7831708"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dirty="0">
                <a:latin typeface="Calibri"/>
                <a:ea typeface="Calibri"/>
                <a:cs typeface="Calibri"/>
                <a:sym typeface="Calibri"/>
              </a:rPr>
              <a:t>Juan 6:40</a:t>
            </a:r>
            <a:r>
              <a:rPr lang="en-US" sz="4000" b="1" i="0" u="none" strike="noStrike" cap="none" dirty="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None/>
            </a:pPr>
            <a:endParaRPr sz="4000" dirty="0"/>
          </a:p>
          <a:p>
            <a:pPr marL="0" marR="0" lvl="0" indent="0" algn="l" rtl="0">
              <a:lnSpc>
                <a:spcPct val="100000"/>
              </a:lnSpc>
              <a:spcBef>
                <a:spcPts val="0"/>
              </a:spcBef>
              <a:spcAft>
                <a:spcPts val="0"/>
              </a:spcAft>
              <a:buNone/>
            </a:pPr>
            <a:r>
              <a:rPr lang="en-US" sz="4000" dirty="0">
                <a:latin typeface="Calibri"/>
                <a:ea typeface="Lato"/>
                <a:cs typeface="Calibri"/>
                <a:sym typeface="Calibri"/>
              </a:rPr>
              <a:t>Y </a:t>
            </a:r>
            <a:r>
              <a:rPr lang="en-US" sz="4000" dirty="0" err="1">
                <a:latin typeface="Calibri"/>
                <a:ea typeface="Lato"/>
                <a:cs typeface="Calibri"/>
                <a:sym typeface="Calibri"/>
              </a:rPr>
              <a:t>ésta</a:t>
            </a:r>
            <a:r>
              <a:rPr lang="en-US" sz="4000" dirty="0">
                <a:latin typeface="Calibri"/>
                <a:ea typeface="Lato"/>
                <a:cs typeface="Calibri"/>
                <a:sym typeface="Calibri"/>
              </a:rPr>
              <a:t> es la </a:t>
            </a:r>
            <a:r>
              <a:rPr lang="en-US" sz="4000" dirty="0" err="1">
                <a:latin typeface="Calibri"/>
                <a:ea typeface="Lato"/>
                <a:cs typeface="Calibri"/>
                <a:sym typeface="Calibri"/>
              </a:rPr>
              <a:t>voluntad</a:t>
            </a:r>
            <a:r>
              <a:rPr lang="en-US" sz="4000" dirty="0">
                <a:latin typeface="Calibri"/>
                <a:ea typeface="Lato"/>
                <a:cs typeface="Calibri"/>
                <a:sym typeface="Calibri"/>
              </a:rPr>
              <a:t> de mi Padre: Que </a:t>
            </a:r>
            <a:r>
              <a:rPr lang="en-US" sz="4000" dirty="0" err="1">
                <a:latin typeface="Calibri"/>
                <a:ea typeface="Lato"/>
                <a:cs typeface="Calibri"/>
                <a:sym typeface="Calibri"/>
              </a:rPr>
              <a:t>todo</a:t>
            </a:r>
            <a:r>
              <a:rPr lang="en-US" sz="4000" dirty="0">
                <a:latin typeface="Calibri"/>
                <a:ea typeface="Lato"/>
                <a:cs typeface="Calibri"/>
                <a:sym typeface="Calibri"/>
              </a:rPr>
              <a:t> </a:t>
            </a:r>
            <a:r>
              <a:rPr lang="en-US" sz="4000" dirty="0" err="1">
                <a:latin typeface="Calibri"/>
                <a:ea typeface="Lato"/>
                <a:cs typeface="Calibri"/>
                <a:sym typeface="Calibri"/>
              </a:rPr>
              <a:t>aquel</a:t>
            </a:r>
            <a:r>
              <a:rPr lang="en-US" sz="4000" dirty="0">
                <a:latin typeface="Calibri"/>
                <a:ea typeface="Lato"/>
                <a:cs typeface="Calibri"/>
                <a:sym typeface="Calibri"/>
              </a:rPr>
              <a:t> que </a:t>
            </a:r>
            <a:r>
              <a:rPr lang="en-US" sz="4000" dirty="0" err="1">
                <a:latin typeface="Calibri"/>
                <a:ea typeface="Lato"/>
                <a:cs typeface="Calibri"/>
                <a:sym typeface="Calibri"/>
              </a:rPr>
              <a:t>ve</a:t>
            </a:r>
            <a:r>
              <a:rPr lang="en-US" sz="4000" dirty="0">
                <a:latin typeface="Calibri"/>
                <a:ea typeface="Lato"/>
                <a:cs typeface="Calibri"/>
                <a:sym typeface="Calibri"/>
              </a:rPr>
              <a:t> al </a:t>
            </a:r>
            <a:r>
              <a:rPr lang="en-US" sz="4000" dirty="0" err="1">
                <a:latin typeface="Calibri"/>
                <a:ea typeface="Lato"/>
                <a:cs typeface="Calibri"/>
                <a:sym typeface="Calibri"/>
              </a:rPr>
              <a:t>Hijo</a:t>
            </a:r>
            <a:r>
              <a:rPr lang="en-US" sz="4000" dirty="0">
                <a:latin typeface="Calibri"/>
                <a:ea typeface="Lato"/>
                <a:cs typeface="Calibri"/>
                <a:sym typeface="Calibri"/>
              </a:rPr>
              <a:t>, y </a:t>
            </a:r>
            <a:r>
              <a:rPr lang="en-US" sz="4000" dirty="0" err="1">
                <a:latin typeface="Calibri"/>
                <a:ea typeface="Lato"/>
                <a:cs typeface="Calibri"/>
                <a:sym typeface="Calibri"/>
              </a:rPr>
              <a:t>cree</a:t>
            </a:r>
            <a:r>
              <a:rPr lang="en-US" sz="4000" dirty="0">
                <a:latin typeface="Calibri"/>
                <a:ea typeface="Lato"/>
                <a:cs typeface="Calibri"/>
                <a:sym typeface="Calibri"/>
              </a:rPr>
              <a:t> </a:t>
            </a:r>
            <a:r>
              <a:rPr lang="en-US" sz="4000" dirty="0" err="1">
                <a:latin typeface="Calibri"/>
                <a:ea typeface="Lato"/>
                <a:cs typeface="Calibri"/>
                <a:sym typeface="Calibri"/>
              </a:rPr>
              <a:t>en</a:t>
            </a:r>
            <a:r>
              <a:rPr lang="en-US" sz="4000" dirty="0">
                <a:latin typeface="Calibri"/>
                <a:ea typeface="Lato"/>
                <a:cs typeface="Calibri"/>
                <a:sym typeface="Calibri"/>
              </a:rPr>
              <a:t> </a:t>
            </a:r>
            <a:r>
              <a:rPr lang="en-US" sz="4000" dirty="0" err="1">
                <a:latin typeface="Calibri"/>
                <a:ea typeface="Lato"/>
                <a:cs typeface="Calibri"/>
                <a:sym typeface="Calibri"/>
              </a:rPr>
              <a:t>Él</a:t>
            </a:r>
            <a:r>
              <a:rPr lang="en-US" sz="4000" dirty="0">
                <a:latin typeface="Calibri"/>
                <a:ea typeface="Lato"/>
                <a:cs typeface="Calibri"/>
                <a:sym typeface="Calibri"/>
              </a:rPr>
              <a:t>, </a:t>
            </a:r>
            <a:r>
              <a:rPr lang="en-US" sz="4000" dirty="0" err="1">
                <a:latin typeface="Calibri"/>
                <a:ea typeface="Lato"/>
                <a:cs typeface="Calibri"/>
                <a:sym typeface="Calibri"/>
              </a:rPr>
              <a:t>tenga</a:t>
            </a:r>
            <a:r>
              <a:rPr lang="en-US" sz="4000" dirty="0">
                <a:latin typeface="Calibri"/>
                <a:ea typeface="Lato"/>
                <a:cs typeface="Calibri"/>
                <a:sym typeface="Calibri"/>
              </a:rPr>
              <a:t> </a:t>
            </a:r>
            <a:r>
              <a:rPr lang="en-US" sz="4000" dirty="0" err="1">
                <a:latin typeface="Calibri"/>
                <a:ea typeface="Lato"/>
                <a:cs typeface="Calibri"/>
                <a:sym typeface="Calibri"/>
              </a:rPr>
              <a:t>vida</a:t>
            </a:r>
            <a:r>
              <a:rPr lang="en-US" sz="4000" dirty="0">
                <a:latin typeface="Calibri"/>
                <a:ea typeface="Lato"/>
                <a:cs typeface="Calibri"/>
                <a:sym typeface="Calibri"/>
              </a:rPr>
              <a:t> </a:t>
            </a:r>
            <a:r>
              <a:rPr lang="en-US" sz="4000" dirty="0" err="1">
                <a:latin typeface="Calibri"/>
                <a:ea typeface="Lato"/>
                <a:cs typeface="Calibri"/>
                <a:sym typeface="Calibri"/>
              </a:rPr>
              <a:t>eterna</a:t>
            </a:r>
            <a:r>
              <a:rPr lang="en-US" sz="4000" dirty="0">
                <a:latin typeface="Calibri"/>
                <a:ea typeface="Lato"/>
                <a:cs typeface="Calibri"/>
                <a:sym typeface="Calibri"/>
              </a:rPr>
              <a:t>; y </a:t>
            </a:r>
            <a:r>
              <a:rPr lang="en-US" sz="4000" dirty="0" err="1">
                <a:latin typeface="Calibri"/>
                <a:ea typeface="Lato"/>
                <a:cs typeface="Calibri"/>
                <a:sym typeface="Calibri"/>
              </a:rPr>
              <a:t>yo</a:t>
            </a:r>
            <a:r>
              <a:rPr lang="en-US" sz="4000" dirty="0">
                <a:latin typeface="Calibri"/>
                <a:ea typeface="Lato"/>
                <a:cs typeface="Calibri"/>
                <a:sym typeface="Calibri"/>
              </a:rPr>
              <a:t> lo </a:t>
            </a:r>
            <a:r>
              <a:rPr lang="en-US" sz="4000" dirty="0" err="1">
                <a:latin typeface="Calibri"/>
                <a:ea typeface="Lato"/>
                <a:cs typeface="Calibri"/>
                <a:sym typeface="Calibri"/>
              </a:rPr>
              <a:t>resucitaré</a:t>
            </a:r>
            <a:r>
              <a:rPr lang="en-US" sz="4000" dirty="0">
                <a:latin typeface="Calibri"/>
                <a:ea typeface="Lato"/>
                <a:cs typeface="Calibri"/>
                <a:sym typeface="Calibri"/>
              </a:rPr>
              <a:t> </a:t>
            </a:r>
            <a:r>
              <a:rPr lang="en-US" sz="4000" dirty="0" err="1">
                <a:latin typeface="Calibri"/>
                <a:ea typeface="Lato"/>
                <a:cs typeface="Calibri"/>
                <a:sym typeface="Calibri"/>
              </a:rPr>
              <a:t>en</a:t>
            </a:r>
            <a:r>
              <a:rPr lang="en-US" sz="4000" dirty="0">
                <a:latin typeface="Calibri"/>
                <a:ea typeface="Lato"/>
                <a:cs typeface="Calibri"/>
                <a:sym typeface="Calibri"/>
              </a:rPr>
              <a:t> </a:t>
            </a:r>
            <a:r>
              <a:rPr lang="en-US" sz="4000" dirty="0" err="1">
                <a:latin typeface="Calibri"/>
                <a:ea typeface="Lato"/>
                <a:cs typeface="Calibri"/>
                <a:sym typeface="Calibri"/>
              </a:rPr>
              <a:t>el</a:t>
            </a:r>
            <a:r>
              <a:rPr lang="en-US" sz="4000" dirty="0">
                <a:latin typeface="Calibri"/>
                <a:ea typeface="Lato"/>
                <a:cs typeface="Calibri"/>
                <a:sym typeface="Calibri"/>
              </a:rPr>
              <a:t> día final. </a:t>
            </a:r>
            <a:endParaRPr sz="4000" b="0" i="0" u="none" strike="noStrike" cap="none" dirty="0">
              <a:solidFill>
                <a:schemeClr val="dk1"/>
              </a:solidFill>
              <a:latin typeface="Lato"/>
              <a:ea typeface="Lato"/>
              <a:cs typeface="Lato"/>
              <a:sym typeface="Lato"/>
            </a:endParaRPr>
          </a:p>
        </p:txBody>
      </p:sp>
      <p:sp>
        <p:nvSpPr>
          <p:cNvPr id="307" name="Google Shape;307;p21">
            <a:extLst>
              <a:ext uri="{FF2B5EF4-FFF2-40B4-BE49-F238E27FC236}">
                <a16:creationId xmlns:a16="http://schemas.microsoft.com/office/drawing/2014/main" id="{75C3ADAA-B64B-9524-0196-2C12B8D037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a:extLst>
              <a:ext uri="{FF2B5EF4-FFF2-40B4-BE49-F238E27FC236}">
                <a16:creationId xmlns:a16="http://schemas.microsoft.com/office/drawing/2014/main" id="{7F2A55C9-CEE0-C7E4-3017-04BA619D615D}"/>
              </a:ext>
            </a:extLst>
          </p:cNvPr>
          <p:cNvPicPr preferRelativeResize="0"/>
          <p:nvPr/>
        </p:nvPicPr>
        <p:blipFill rotWithShape="1">
          <a:blip r:embed="rId3">
            <a:alphaModFix/>
          </a:blip>
          <a:srcRect/>
          <a:stretch/>
        </p:blipFill>
        <p:spPr>
          <a:xfrm>
            <a:off x="253809" y="2035494"/>
            <a:ext cx="2779777" cy="278701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894652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2"/>
          <p:cNvSpPr txBox="1"/>
          <p:nvPr/>
        </p:nvSpPr>
        <p:spPr>
          <a:xfrm>
            <a:off x="1959429" y="289924"/>
            <a:ext cx="9797142" cy="67094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000000"/>
                </a:solidFill>
                <a:latin typeface="Calibri"/>
                <a:ea typeface="Calibri"/>
                <a:cs typeface="Calibri"/>
                <a:sym typeface="Calibri"/>
              </a:rPr>
              <a:t>En </a:t>
            </a:r>
            <a:r>
              <a:rPr lang="en-US" sz="3600" b="1" i="0" u="none" strike="noStrike" cap="none" dirty="0" err="1">
                <a:solidFill>
                  <a:srgbClr val="000000"/>
                </a:solidFill>
                <a:latin typeface="Calibri"/>
                <a:ea typeface="Calibri"/>
                <a:cs typeface="Calibri"/>
                <a:sym typeface="Calibri"/>
              </a:rPr>
              <a:t>resumen</a:t>
            </a:r>
            <a:r>
              <a:rPr lang="en-US" sz="3600" b="1" i="0" u="none" strike="noStrike" cap="none" dirty="0">
                <a:solidFill>
                  <a:srgbClr val="000000"/>
                </a:solidFill>
                <a:latin typeface="Calibri"/>
                <a:ea typeface="Calibri"/>
                <a:cs typeface="Calibri"/>
                <a:sym typeface="Calibri"/>
              </a:rPr>
              <a:t>: </a:t>
            </a:r>
            <a:endParaRPr b="1" dirty="0"/>
          </a:p>
          <a:p>
            <a:pPr marL="0" marR="0" lvl="0" indent="0" algn="l" rtl="0">
              <a:lnSpc>
                <a:spcPct val="100000"/>
              </a:lnSpc>
              <a:spcBef>
                <a:spcPts val="0"/>
              </a:spcBef>
              <a:spcAft>
                <a:spcPts val="0"/>
              </a:spcAft>
              <a:buNone/>
            </a:pPr>
            <a:endParaRPr sz="3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dirty="0">
                <a:solidFill>
                  <a:srgbClr val="000000"/>
                </a:solidFill>
                <a:latin typeface="Calibri"/>
                <a:ea typeface="Calibri"/>
                <a:cs typeface="Calibri"/>
                <a:sym typeface="Calibri"/>
              </a:rPr>
              <a:t>La Biblia solo </a:t>
            </a:r>
            <a:r>
              <a:rPr lang="en-US" sz="3600" b="0" i="0" u="none" strike="noStrike" cap="none" dirty="0" err="1">
                <a:solidFill>
                  <a:srgbClr val="000000"/>
                </a:solidFill>
                <a:latin typeface="Calibri"/>
                <a:ea typeface="Calibri"/>
                <a:cs typeface="Calibri"/>
                <a:sym typeface="Calibri"/>
              </a:rPr>
              <a:t>habla</a:t>
            </a:r>
            <a:r>
              <a:rPr lang="en-US" sz="3600" b="0" i="0" u="none" strike="noStrike" cap="none" dirty="0">
                <a:solidFill>
                  <a:srgbClr val="000000"/>
                </a:solidFill>
                <a:latin typeface="Calibri"/>
                <a:ea typeface="Calibri"/>
                <a:cs typeface="Calibri"/>
                <a:sym typeface="Calibri"/>
              </a:rPr>
              <a:t> de </a:t>
            </a:r>
            <a:r>
              <a:rPr lang="en-US" sz="3600" b="0" i="0" u="none" strike="noStrike" cap="none" dirty="0" err="1">
                <a:solidFill>
                  <a:srgbClr val="000000"/>
                </a:solidFill>
                <a:latin typeface="Calibri"/>
                <a:ea typeface="Calibri"/>
                <a:cs typeface="Calibri"/>
                <a:sym typeface="Calibri"/>
              </a:rPr>
              <a:t>una</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segunda</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venida</a:t>
            </a:r>
            <a:r>
              <a:rPr lang="en-US" sz="3600" b="0" i="0" u="none" strike="noStrike" cap="none" dirty="0">
                <a:solidFill>
                  <a:srgbClr val="000000"/>
                </a:solidFill>
                <a:latin typeface="Calibri"/>
                <a:ea typeface="Calibri"/>
                <a:cs typeface="Calibri"/>
                <a:sym typeface="Calibri"/>
              </a:rPr>
              <a:t> de Jesús, no </a:t>
            </a:r>
            <a:r>
              <a:rPr lang="en-US" sz="3600" b="0" i="0" u="none" strike="noStrike" cap="none" dirty="0" err="1">
                <a:solidFill>
                  <a:srgbClr val="000000"/>
                </a:solidFill>
                <a:latin typeface="Calibri"/>
                <a:ea typeface="Calibri"/>
                <a:cs typeface="Calibri"/>
                <a:sym typeface="Calibri"/>
              </a:rPr>
              <a:t>varias</a:t>
            </a:r>
            <a:r>
              <a:rPr lang="en-US" sz="36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3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dirty="0">
                <a:solidFill>
                  <a:srgbClr val="000000"/>
                </a:solidFill>
                <a:latin typeface="Calibri"/>
                <a:ea typeface="Calibri"/>
                <a:cs typeface="Calibri"/>
                <a:sym typeface="Calibri"/>
              </a:rPr>
              <a:t>En ese día, </a:t>
            </a:r>
            <a:r>
              <a:rPr lang="en-US" sz="3600" b="0" i="0" u="none" strike="noStrike" cap="none" dirty="0" err="1">
                <a:solidFill>
                  <a:srgbClr val="000000"/>
                </a:solidFill>
                <a:latin typeface="Calibri"/>
                <a:ea typeface="Calibri"/>
                <a:cs typeface="Calibri"/>
                <a:sym typeface="Calibri"/>
              </a:rPr>
              <a:t>resucitará</a:t>
            </a:r>
            <a:r>
              <a:rPr lang="en-US" sz="3600" b="0" i="0" u="none" strike="noStrike" cap="none" dirty="0">
                <a:solidFill>
                  <a:srgbClr val="000000"/>
                </a:solidFill>
                <a:latin typeface="Calibri"/>
                <a:ea typeface="Calibri"/>
                <a:cs typeface="Calibri"/>
                <a:sym typeface="Calibri"/>
              </a:rPr>
              <a:t> a </a:t>
            </a:r>
            <a:r>
              <a:rPr lang="en-US" sz="3600" b="0" i="0" u="none" strike="noStrike" cap="none" dirty="0" err="1">
                <a:solidFill>
                  <a:srgbClr val="000000"/>
                </a:solidFill>
                <a:latin typeface="Calibri"/>
                <a:ea typeface="Calibri"/>
                <a:cs typeface="Calibri"/>
                <a:sym typeface="Calibri"/>
              </a:rPr>
              <a:t>todos</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los</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muertos</a:t>
            </a:r>
            <a:r>
              <a:rPr lang="en-US" sz="3600" b="0" i="0" u="none" strike="noStrike" cap="none" dirty="0">
                <a:solidFill>
                  <a:srgbClr val="000000"/>
                </a:solidFill>
                <a:latin typeface="Calibri"/>
                <a:ea typeface="Calibri"/>
                <a:cs typeface="Calibri"/>
                <a:sym typeface="Calibri"/>
              </a:rPr>
              <a:t> para </a:t>
            </a:r>
            <a:r>
              <a:rPr lang="en-US" sz="3600" b="0" i="0" u="none" strike="noStrike" cap="none" dirty="0" err="1">
                <a:solidFill>
                  <a:srgbClr val="000000"/>
                </a:solidFill>
                <a:latin typeface="Calibri"/>
                <a:ea typeface="Calibri"/>
                <a:cs typeface="Calibri"/>
                <a:sym typeface="Calibri"/>
              </a:rPr>
              <a:t>el</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juicio</a:t>
            </a:r>
            <a:r>
              <a:rPr lang="en-US" sz="3600" b="0" i="0" u="none" strike="noStrike" cap="none" dirty="0">
                <a:solidFill>
                  <a:srgbClr val="000000"/>
                </a:solidFill>
                <a:latin typeface="Calibri"/>
                <a:ea typeface="Calibri"/>
                <a:cs typeface="Calibri"/>
                <a:sym typeface="Calibri"/>
              </a:rPr>
              <a:t>. Luego </a:t>
            </a:r>
            <a:r>
              <a:rPr lang="en-US" sz="3600" b="0" i="0" u="none" strike="noStrike" cap="none" dirty="0" err="1">
                <a:solidFill>
                  <a:srgbClr val="000000"/>
                </a:solidFill>
                <a:latin typeface="Calibri"/>
                <a:ea typeface="Calibri"/>
                <a:cs typeface="Calibri"/>
                <a:sym typeface="Calibri"/>
              </a:rPr>
              <a:t>mandará</a:t>
            </a:r>
            <a:r>
              <a:rPr lang="en-US" sz="3600" b="0" i="0" u="none" strike="noStrike" cap="none" dirty="0">
                <a:solidFill>
                  <a:srgbClr val="000000"/>
                </a:solidFill>
                <a:latin typeface="Calibri"/>
                <a:ea typeface="Calibri"/>
                <a:cs typeface="Calibri"/>
                <a:sym typeface="Calibri"/>
              </a:rPr>
              <a:t> a </a:t>
            </a:r>
            <a:r>
              <a:rPr lang="en-US" sz="3600" b="0" i="0" u="none" strike="noStrike" cap="none" dirty="0" err="1">
                <a:solidFill>
                  <a:srgbClr val="000000"/>
                </a:solidFill>
                <a:latin typeface="Calibri"/>
                <a:ea typeface="Calibri"/>
                <a:cs typeface="Calibri"/>
                <a:sym typeface="Calibri"/>
              </a:rPr>
              <a:t>los</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incrédulos</a:t>
            </a:r>
            <a:r>
              <a:rPr lang="en-US" sz="3600" b="0" i="0" u="none" strike="noStrike" cap="none" dirty="0">
                <a:solidFill>
                  <a:srgbClr val="000000"/>
                </a:solidFill>
                <a:latin typeface="Calibri"/>
                <a:ea typeface="Calibri"/>
                <a:cs typeface="Calibri"/>
                <a:sym typeface="Calibri"/>
              </a:rPr>
              <a:t> a </a:t>
            </a:r>
            <a:r>
              <a:rPr lang="en-US" sz="3600" b="0" i="0" u="none" strike="noStrike" cap="none" dirty="0" err="1">
                <a:solidFill>
                  <a:srgbClr val="000000"/>
                </a:solidFill>
                <a:latin typeface="Calibri"/>
                <a:ea typeface="Calibri"/>
                <a:cs typeface="Calibri"/>
                <a:sym typeface="Calibri"/>
              </a:rPr>
              <a:t>castigo</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eterno</a:t>
            </a:r>
            <a:r>
              <a:rPr lang="en-US" sz="3600" b="0" i="0" u="none" strike="noStrike" cap="none" dirty="0">
                <a:solidFill>
                  <a:srgbClr val="000000"/>
                </a:solidFill>
                <a:latin typeface="Calibri"/>
                <a:ea typeface="Calibri"/>
                <a:cs typeface="Calibri"/>
                <a:sym typeface="Calibri"/>
              </a:rPr>
              <a:t>, y </a:t>
            </a:r>
            <a:r>
              <a:rPr lang="en-US" sz="3600" b="0" i="0" u="none" strike="noStrike" cap="none" dirty="0" err="1">
                <a:solidFill>
                  <a:srgbClr val="000000"/>
                </a:solidFill>
                <a:latin typeface="Calibri"/>
                <a:ea typeface="Calibri"/>
                <a:cs typeface="Calibri"/>
                <a:sym typeface="Calibri"/>
              </a:rPr>
              <a:t>llevará</a:t>
            </a:r>
            <a:r>
              <a:rPr lang="en-US" sz="3600" b="0" i="0" u="none" strike="noStrike" cap="none" dirty="0">
                <a:solidFill>
                  <a:srgbClr val="000000"/>
                </a:solidFill>
                <a:latin typeface="Calibri"/>
                <a:ea typeface="Calibri"/>
                <a:cs typeface="Calibri"/>
                <a:sym typeface="Calibri"/>
              </a:rPr>
              <a:t> a </a:t>
            </a:r>
            <a:r>
              <a:rPr lang="en-US" sz="3600" b="0" i="0" u="none" strike="noStrike" cap="none" dirty="0" err="1">
                <a:solidFill>
                  <a:srgbClr val="000000"/>
                </a:solidFill>
                <a:latin typeface="Calibri"/>
                <a:ea typeface="Calibri"/>
                <a:cs typeface="Calibri"/>
                <a:sym typeface="Calibri"/>
              </a:rPr>
              <a:t>los</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suyos</a:t>
            </a:r>
            <a:r>
              <a:rPr lang="en-US" sz="3600" b="0" i="0" u="none" strike="noStrike" cap="none" dirty="0">
                <a:solidFill>
                  <a:srgbClr val="000000"/>
                </a:solidFill>
                <a:latin typeface="Calibri"/>
                <a:ea typeface="Calibri"/>
                <a:cs typeface="Calibri"/>
                <a:sym typeface="Calibri"/>
              </a:rPr>
              <a:t> a la </a:t>
            </a:r>
            <a:r>
              <a:rPr lang="en-US" sz="3600" b="0" i="0" u="none" strike="noStrike" cap="none" dirty="0" err="1">
                <a:solidFill>
                  <a:srgbClr val="000000"/>
                </a:solidFill>
                <a:latin typeface="Calibri"/>
                <a:ea typeface="Calibri"/>
                <a:cs typeface="Calibri"/>
                <a:sym typeface="Calibri"/>
              </a:rPr>
              <a:t>vida</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eterna</a:t>
            </a:r>
            <a:r>
              <a:rPr lang="en-US" sz="36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3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dirty="0">
                <a:solidFill>
                  <a:srgbClr val="000000"/>
                </a:solidFill>
                <a:latin typeface="Calibri"/>
                <a:ea typeface="Calibri"/>
                <a:cs typeface="Calibri"/>
                <a:sym typeface="Calibri"/>
              </a:rPr>
              <a:t>No </a:t>
            </a:r>
            <a:r>
              <a:rPr lang="en-US" sz="3600" b="0" i="0" u="none" strike="noStrike" cap="none" dirty="0" err="1">
                <a:solidFill>
                  <a:srgbClr val="000000"/>
                </a:solidFill>
                <a:latin typeface="Calibri"/>
                <a:ea typeface="Calibri"/>
                <a:cs typeface="Calibri"/>
                <a:sym typeface="Calibri"/>
              </a:rPr>
              <a:t>habrá</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rapto</a:t>
            </a:r>
            <a:r>
              <a:rPr lang="en-US" sz="3600" b="0" i="0" u="none" strike="noStrike" cap="none" dirty="0">
                <a:solidFill>
                  <a:srgbClr val="000000"/>
                </a:solidFill>
                <a:latin typeface="Calibri"/>
                <a:ea typeface="Calibri"/>
                <a:cs typeface="Calibri"/>
                <a:sym typeface="Calibri"/>
              </a:rPr>
              <a:t> antes de </a:t>
            </a:r>
            <a:r>
              <a:rPr lang="en-US" sz="3600" b="0" i="0" u="none" strike="noStrike" cap="none" dirty="0" err="1">
                <a:solidFill>
                  <a:srgbClr val="000000"/>
                </a:solidFill>
                <a:latin typeface="Calibri"/>
                <a:ea typeface="Calibri"/>
                <a:cs typeface="Calibri"/>
                <a:sym typeface="Calibri"/>
              </a:rPr>
              <a:t>esa</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venida</a:t>
            </a:r>
            <a:r>
              <a:rPr lang="en-US" sz="3600" b="0" i="0" u="none" strike="noStrike" cap="none" dirty="0">
                <a:solidFill>
                  <a:srgbClr val="000000"/>
                </a:solidFill>
                <a:latin typeface="Calibri"/>
                <a:ea typeface="Calibri"/>
                <a:cs typeface="Calibri"/>
                <a:sym typeface="Calibri"/>
              </a:rPr>
              <a:t> de Jesús con gran gloria </a:t>
            </a:r>
            <a:r>
              <a:rPr lang="en-US" sz="3600" b="0" i="0" u="none" strike="noStrike" cap="none" dirty="0" err="1">
                <a:solidFill>
                  <a:srgbClr val="000000"/>
                </a:solidFill>
                <a:latin typeface="Calibri"/>
                <a:ea typeface="Calibri"/>
                <a:cs typeface="Calibri"/>
                <a:sym typeface="Calibri"/>
              </a:rPr>
              <a:t>en</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el</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último</a:t>
            </a:r>
            <a:r>
              <a:rPr lang="en-US" sz="3600" b="0" i="0" u="none" strike="noStrike" cap="none" dirty="0">
                <a:solidFill>
                  <a:srgbClr val="000000"/>
                </a:solidFill>
                <a:latin typeface="Calibri"/>
                <a:ea typeface="Calibri"/>
                <a:cs typeface="Calibri"/>
                <a:sym typeface="Calibri"/>
              </a:rPr>
              <a:t> día.</a:t>
            </a:r>
            <a:endParaRPr sz="3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dirty="0">
              <a:solidFill>
                <a:schemeClr val="dk1"/>
              </a:solidFill>
              <a:latin typeface="Lato"/>
              <a:ea typeface="Lato"/>
              <a:cs typeface="Lato"/>
              <a:sym typeface="Lato"/>
            </a:endParaRPr>
          </a:p>
        </p:txBody>
      </p:sp>
      <p:sp>
        <p:nvSpPr>
          <p:cNvPr id="314" name="Google Shape;314;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24"/>
          <p:cNvPicPr preferRelativeResize="0"/>
          <p:nvPr/>
        </p:nvPicPr>
        <p:blipFill rotWithShape="1">
          <a:blip r:embed="rId3">
            <a:alphaModFix/>
          </a:blip>
          <a:srcRect/>
          <a:stretch/>
        </p:blipFill>
        <p:spPr>
          <a:xfrm>
            <a:off x="80900" y="1819656"/>
            <a:ext cx="3125597" cy="3218688"/>
          </a:xfrm>
          <a:prstGeom prst="rect">
            <a:avLst/>
          </a:prstGeom>
          <a:noFill/>
          <a:ln>
            <a:noFill/>
          </a:ln>
          <a:effectLst>
            <a:outerShdw blurRad="50800" dist="38100" dir="2700000" algn="tl" rotWithShape="0">
              <a:srgbClr val="000000">
                <a:alpha val="40000"/>
              </a:srgbClr>
            </a:outerShdw>
          </a:effectLst>
        </p:spPr>
      </p:pic>
      <p:pic>
        <p:nvPicPr>
          <p:cNvPr id="341" name="Google Shape;341;p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2" name="Google Shape;342;p24"/>
          <p:cNvSpPr txBox="1"/>
          <p:nvPr/>
        </p:nvSpPr>
        <p:spPr>
          <a:xfrm>
            <a:off x="3206497"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espera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último</a:t>
            </a:r>
            <a:r>
              <a:rPr lang="en-US" sz="4000" b="1" i="0" u="none" strike="noStrike" cap="none" dirty="0">
                <a:solidFill>
                  <a:schemeClr val="dk1"/>
                </a:solidFill>
                <a:latin typeface="Lato"/>
                <a:ea typeface="Lato"/>
                <a:cs typeface="Lato"/>
                <a:sym typeface="Lato"/>
              </a:rPr>
              <a:t> día un </a:t>
            </a:r>
            <a:r>
              <a:rPr lang="en-US" sz="4000" b="1" i="0" u="none" strike="noStrike" cap="none" dirty="0" err="1">
                <a:solidFill>
                  <a:schemeClr val="dk1"/>
                </a:solidFill>
                <a:latin typeface="Lato"/>
                <a:ea typeface="Lato"/>
                <a:cs typeface="Lato"/>
                <a:sym typeface="Lato"/>
              </a:rPr>
              <a:t>creyente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en</a:t>
            </a:r>
            <a:r>
              <a:rPr lang="en-US" sz="4000" b="1" i="0" u="none" strike="noStrike" cap="none" dirty="0">
                <a:solidFill>
                  <a:schemeClr val="dk1"/>
                </a:solidFill>
                <a:latin typeface="Lato"/>
                <a:ea typeface="Lato"/>
                <a:cs typeface="Lato"/>
                <a:sym typeface="Lato"/>
              </a:rPr>
              <a:t> la </a:t>
            </a:r>
            <a:r>
              <a:rPr lang="en-US" sz="4000" b="1" i="0" u="none" strike="noStrike" cap="none" dirty="0" err="1">
                <a:solidFill>
                  <a:schemeClr val="dk1"/>
                </a:solidFill>
                <a:latin typeface="Lato"/>
                <a:ea typeface="Lato"/>
                <a:cs typeface="Lato"/>
                <a:sym typeface="Lato"/>
              </a:rPr>
              <a:t>obra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redentora</a:t>
            </a:r>
            <a:r>
              <a:rPr lang="en-US" sz="4000" b="1" i="0" u="none" strike="noStrike" cap="none" dirty="0">
                <a:solidFill>
                  <a:schemeClr val="dk1"/>
                </a:solidFill>
                <a:latin typeface="Lato"/>
                <a:ea typeface="Lato"/>
                <a:cs typeface="Lato"/>
                <a:sym typeface="Lato"/>
              </a:rPr>
              <a:t> de Jesús?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p:nvPr/>
        </p:nvSpPr>
        <p:spPr>
          <a:xfrm>
            <a:off x="2461763" y="528403"/>
            <a:ext cx="94377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Lato"/>
                <a:ea typeface="Lato"/>
                <a:cs typeface="Lato"/>
                <a:sym typeface="Lato"/>
              </a:rPr>
              <a:t>Lucas 21:28</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Cuando esto comience a suceder, anímense y levanten la cabeza, porque su redención estará cerca. </a:t>
            </a:r>
            <a:endParaRPr/>
          </a:p>
          <a:p>
            <a:pPr marL="0" marR="0" lvl="0" indent="0" algn="l" rtl="0">
              <a:lnSpc>
                <a:spcPct val="100000"/>
              </a:lnSpc>
              <a:spcBef>
                <a:spcPts val="0"/>
              </a:spcBef>
              <a:spcAft>
                <a:spcPts val="0"/>
              </a:spcAft>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Tesalonicenses 2:13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nosotros siempre debemos dar gracias a Dios por ustedes, hermanos amados por el Señor, de que desde el principio Dios los haya escogido para salvación, </a:t>
            </a:r>
            <a:r>
              <a:rPr lang="en-US" sz="3400">
                <a:latin typeface="Lato"/>
                <a:ea typeface="Lato"/>
                <a:cs typeface="Lato"/>
                <a:sym typeface="Lato"/>
              </a:rPr>
              <a:t>mediante</a:t>
            </a:r>
            <a:r>
              <a:rPr lang="en-US" sz="3400" b="0" i="0" u="none" strike="noStrike" cap="none">
                <a:solidFill>
                  <a:srgbClr val="000000"/>
                </a:solidFill>
                <a:latin typeface="Lato"/>
                <a:ea typeface="Lato"/>
                <a:cs typeface="Lato"/>
                <a:sym typeface="Lato"/>
              </a:rPr>
              <a:t> la santificación por el Espíritu y la fe en la verdad.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48" name="Google Shape;348;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p25"/>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0" name="Google Shape;350;p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p:nvPr/>
        </p:nvSpPr>
        <p:spPr>
          <a:xfrm>
            <a:off x="2461763" y="689584"/>
            <a:ext cx="9437760"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Filipenses 3:20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Pero nuestra ciudadanía está en los cielos, de donde también esperamos al Salvador, al Señor Jesucristo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2 Timoteo 4:8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Por lo demás, me está reservada la corona de justicia, que en aquel día me dará el Señor, el juez justo; y no solo a mí, sino también a todos los que aman su venida. </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56" name="Google Shape;35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p26"/>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58" name="Google Shape;358;p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458165"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7"/>
          <p:cNvSpPr txBox="1"/>
          <p:nvPr/>
        </p:nvSpPr>
        <p:spPr>
          <a:xfrm>
            <a:off x="2461763" y="1012974"/>
            <a:ext cx="943776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Apocalipsis 22:20-21 </a:t>
            </a:r>
            <a:endParaRPr/>
          </a:p>
          <a:p>
            <a:pPr marL="0" marR="0" lvl="0" indent="0" algn="l" rtl="0">
              <a:lnSpc>
                <a:spcPct val="100000"/>
              </a:lnSpc>
              <a:spcBef>
                <a:spcPts val="0"/>
              </a:spcBef>
              <a:spcAft>
                <a:spcPts val="0"/>
              </a:spcAft>
              <a:buNone/>
            </a:pP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El que da testimonio de estas cosas dice: “Ciertamente vengo pronto.”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B050"/>
                </a:solidFill>
                <a:latin typeface="Lato"/>
                <a:ea typeface="Lato"/>
                <a:cs typeface="Lato"/>
                <a:sym typeface="Lato"/>
              </a:rPr>
              <a:t>Amén. ¡Ven, Señor Jesús!</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Que la gracia del Señor sea con todos. Amén</a:t>
            </a: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600" b="1" i="0" u="none" strike="noStrike" cap="none">
              <a:solidFill>
                <a:schemeClr val="dk1"/>
              </a:solidFill>
              <a:latin typeface="Lato"/>
              <a:ea typeface="Lato"/>
              <a:cs typeface="Lato"/>
              <a:sym typeface="Lato"/>
            </a:endParaRPr>
          </a:p>
        </p:txBody>
      </p:sp>
      <p:sp>
        <p:nvSpPr>
          <p:cNvPr id="364" name="Google Shape;364;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p27"/>
          <p:cNvPicPr preferRelativeResize="0"/>
          <p:nvPr/>
        </p:nvPicPr>
        <p:blipFill rotWithShape="1">
          <a:blip r:embed="rId3">
            <a:alphaModFix/>
          </a:blip>
          <a:srcRect/>
          <a:stretch/>
        </p:blipFill>
        <p:spPr>
          <a:xfrm>
            <a:off x="-1" y="2228400"/>
            <a:ext cx="2493750" cy="2401200"/>
          </a:xfrm>
          <a:prstGeom prst="rect">
            <a:avLst/>
          </a:prstGeom>
          <a:noFill/>
          <a:ln>
            <a:noFill/>
          </a:ln>
          <a:effectLst>
            <a:outerShdw blurRad="50800" dist="38100" dir="2700000" algn="tl" rotWithShape="0">
              <a:srgbClr val="000000">
                <a:alpha val="40000"/>
              </a:srgbClr>
            </a:outerShdw>
          </a:effectLst>
        </p:spPr>
      </p:pic>
      <p:pic>
        <p:nvPicPr>
          <p:cNvPr id="366" name="Google Shape;366;p2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8"/>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72" name="Google Shape;372;p28"/>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28"/>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75" name="Google Shape;37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76" name="Google Shape;376;p28"/>
          <p:cNvSpPr txBox="1"/>
          <p:nvPr/>
        </p:nvSpPr>
        <p:spPr>
          <a:xfrm>
            <a:off x="3185198" y="1997859"/>
            <a:ext cx="8612047"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0" i="0" u="none" strike="noStrike" cap="none" dirty="0">
                <a:solidFill>
                  <a:schemeClr val="dk1"/>
                </a:solidFill>
                <a:latin typeface="Lato"/>
                <a:ea typeface="Lato"/>
                <a:cs typeface="Lato"/>
                <a:sym typeface="Lato"/>
              </a:rPr>
              <a:t>14. ¿</a:t>
            </a:r>
            <a:r>
              <a:rPr lang="en-US" sz="3400" b="0" i="0" u="none" strike="noStrike" cap="none" dirty="0">
                <a:solidFill>
                  <a:srgbClr val="000000"/>
                </a:solidFill>
                <a:latin typeface="Lato"/>
                <a:ea typeface="Lato"/>
                <a:cs typeface="Lato"/>
                <a:sym typeface="Lato"/>
              </a:rPr>
              <a:t>¿</a:t>
            </a:r>
            <a:r>
              <a:rPr lang="en-US" sz="3400" b="0" i="0" u="none" strike="noStrike" cap="none" dirty="0" err="1">
                <a:solidFill>
                  <a:srgbClr val="000000"/>
                </a:solidFill>
                <a:latin typeface="Lato"/>
                <a:ea typeface="Lato"/>
                <a:cs typeface="Lato"/>
                <a:sym typeface="Lato"/>
              </a:rPr>
              <a:t>Cuáles</a:t>
            </a:r>
            <a:r>
              <a:rPr lang="en-US" sz="3400" b="0" i="0" u="none" strike="noStrike" cap="none" dirty="0">
                <a:solidFill>
                  <a:srgbClr val="000000"/>
                </a:solidFill>
                <a:latin typeface="Lato"/>
                <a:ea typeface="Lato"/>
                <a:cs typeface="Lato"/>
                <a:sym typeface="Lato"/>
              </a:rPr>
              <a:t> son </a:t>
            </a:r>
            <a:r>
              <a:rPr lang="en-US" sz="3400" b="0" i="0" u="none" strike="noStrike" cap="none" dirty="0" err="1">
                <a:solidFill>
                  <a:srgbClr val="000000"/>
                </a:solidFill>
                <a:latin typeface="Lato"/>
                <a:ea typeface="Lato"/>
                <a:cs typeface="Lato"/>
                <a:sym typeface="Lato"/>
              </a:rPr>
              <a:t>los</a:t>
            </a:r>
            <a:r>
              <a:rPr lang="en-US" sz="3400" b="0" i="0" u="none" strike="noStrike" cap="none" dirty="0">
                <a:solidFill>
                  <a:srgbClr val="000000"/>
                </a:solidFill>
                <a:latin typeface="Lato"/>
                <a:ea typeface="Lato"/>
                <a:cs typeface="Lato"/>
                <a:sym typeface="Lato"/>
              </a:rPr>
              <a:t> dos </a:t>
            </a:r>
            <a:r>
              <a:rPr lang="en-US" sz="3400" b="0" i="0" u="none" strike="noStrike" cap="none" dirty="0" err="1">
                <a:solidFill>
                  <a:srgbClr val="000000"/>
                </a:solidFill>
                <a:latin typeface="Lato"/>
                <a:ea typeface="Lato"/>
                <a:cs typeface="Lato"/>
                <a:sym typeface="Lato"/>
              </a:rPr>
              <a:t>destinos</a:t>
            </a:r>
            <a:r>
              <a:rPr lang="en-US" sz="3400" b="0" i="0" u="none" strike="noStrike" cap="none" dirty="0">
                <a:solidFill>
                  <a:srgbClr val="000000"/>
                </a:solidFill>
                <a:latin typeface="Lato"/>
                <a:ea typeface="Lato"/>
                <a:cs typeface="Lato"/>
                <a:sym typeface="Lato"/>
              </a:rPr>
              <a:t> para las personas </a:t>
            </a:r>
            <a:r>
              <a:rPr lang="en-US" sz="3400" b="0" i="0" u="none" strike="noStrike" cap="none" dirty="0" err="1">
                <a:solidFill>
                  <a:srgbClr val="000000"/>
                </a:solidFill>
                <a:latin typeface="Lato"/>
                <a:ea typeface="Lato"/>
                <a:cs typeface="Lato"/>
                <a:sym typeface="Lato"/>
              </a:rPr>
              <a:t>después</a:t>
            </a:r>
            <a:r>
              <a:rPr lang="en-US" sz="3400" b="0" i="0" u="none" strike="noStrike" cap="none" dirty="0">
                <a:solidFill>
                  <a:srgbClr val="000000"/>
                </a:solidFill>
                <a:latin typeface="Lato"/>
                <a:ea typeface="Lato"/>
                <a:cs typeface="Lato"/>
                <a:sym typeface="Lato"/>
              </a:rPr>
              <a:t> de </a:t>
            </a:r>
            <a:r>
              <a:rPr lang="en-US" sz="3400" b="0" i="0" u="none" strike="noStrike" cap="none" dirty="0" err="1">
                <a:solidFill>
                  <a:srgbClr val="000000"/>
                </a:solidFill>
                <a:latin typeface="Lato"/>
                <a:ea typeface="Lato"/>
                <a:cs typeface="Lato"/>
                <a:sym typeface="Lato"/>
              </a:rPr>
              <a:t>su</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muerte</a:t>
            </a:r>
            <a:r>
              <a:rPr lang="en-US" sz="3400" b="0" i="0" u="none" strike="noStrike" cap="none" dirty="0">
                <a:solidFill>
                  <a:srgbClr val="000000"/>
                </a:solidFill>
                <a:latin typeface="Lato"/>
                <a:ea typeface="Lato"/>
                <a:cs typeface="Lato"/>
                <a:sym typeface="Lato"/>
              </a:rPr>
              <a:t> o </a:t>
            </a:r>
            <a:r>
              <a:rPr lang="en-US" sz="3400" b="0" i="0" u="none" strike="noStrike" cap="none" dirty="0" err="1">
                <a:solidFill>
                  <a:srgbClr val="000000"/>
                </a:solidFill>
                <a:latin typeface="Lato"/>
                <a:ea typeface="Lato"/>
                <a:cs typeface="Lato"/>
                <a:sym typeface="Lato"/>
              </a:rPr>
              <a:t>el</a:t>
            </a:r>
            <a:r>
              <a:rPr lang="en-US" sz="3400" b="0" i="0" u="none" strike="noStrike" cap="none" dirty="0">
                <a:solidFill>
                  <a:srgbClr val="000000"/>
                </a:solidFill>
                <a:latin typeface="Lato"/>
                <a:ea typeface="Lato"/>
                <a:cs typeface="Lato"/>
                <a:sym typeface="Lato"/>
              </a:rPr>
              <a:t> día de </a:t>
            </a:r>
            <a:r>
              <a:rPr lang="en-US" sz="3400" b="0" i="0" u="none" strike="noStrike" cap="none" dirty="0" err="1">
                <a:solidFill>
                  <a:srgbClr val="000000"/>
                </a:solidFill>
                <a:latin typeface="Lato"/>
                <a:ea typeface="Lato"/>
                <a:cs typeface="Lato"/>
                <a:sym typeface="Lato"/>
              </a:rPr>
              <a:t>juicio</a:t>
            </a:r>
            <a:r>
              <a:rPr lang="en-US" sz="3400" b="0" i="0" u="none" strike="noStrike" cap="none" dirty="0">
                <a:solidFill>
                  <a:srgbClr val="000000"/>
                </a:solidFill>
                <a:latin typeface="Lato"/>
                <a:ea typeface="Lato"/>
                <a:cs typeface="Lato"/>
                <a:sym typeface="Lato"/>
              </a:rPr>
              <a:t> final y </a:t>
            </a:r>
            <a:r>
              <a:rPr lang="en-US" sz="3400" b="0" i="0" u="none" strike="noStrike" cap="none" dirty="0" err="1">
                <a:solidFill>
                  <a:srgbClr val="000000"/>
                </a:solidFill>
                <a:latin typeface="Lato"/>
                <a:ea typeface="Lato"/>
                <a:cs typeface="Lato"/>
                <a:sym typeface="Lato"/>
              </a:rPr>
              <a:t>por</a:t>
            </a:r>
            <a:r>
              <a:rPr lang="en-US" sz="3400" b="0" i="0" u="none" strike="noStrike" cap="none" dirty="0">
                <a:solidFill>
                  <a:srgbClr val="000000"/>
                </a:solidFill>
                <a:latin typeface="Lato"/>
                <a:ea typeface="Lato"/>
                <a:cs typeface="Lato"/>
                <a:sym typeface="Lato"/>
              </a:rPr>
              <a:t> </a:t>
            </a:r>
            <a:r>
              <a:rPr lang="en-US" sz="3400" b="0" i="0" u="none" strike="noStrike" cap="none" dirty="0" err="1">
                <a:solidFill>
                  <a:srgbClr val="000000"/>
                </a:solidFill>
                <a:latin typeface="Lato"/>
                <a:ea typeface="Lato"/>
                <a:cs typeface="Lato"/>
                <a:sym typeface="Lato"/>
              </a:rPr>
              <a:t>qué</a:t>
            </a:r>
            <a:r>
              <a:rPr lang="en-US" sz="3400" b="0" i="0" u="none" strike="noStrike" cap="none" dirty="0">
                <a:solidFill>
                  <a:srgbClr val="000000"/>
                </a:solidFill>
                <a:latin typeface="Lato"/>
                <a:ea typeface="Lato"/>
                <a:cs typeface="Lato"/>
                <a:sym typeface="Lato"/>
              </a:rPr>
              <a:t>? </a:t>
            </a: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3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dirty="0">
                <a:solidFill>
                  <a:srgbClr val="000000"/>
                </a:solidFill>
                <a:latin typeface="Lato"/>
                <a:ea typeface="Lato"/>
                <a:cs typeface="Lato"/>
                <a:sym typeface="Lato"/>
              </a:rPr>
              <a:t>15. </a:t>
            </a:r>
            <a:r>
              <a:rPr lang="en-US" sz="3400" dirty="0" err="1">
                <a:latin typeface="Lato"/>
                <a:ea typeface="Lato"/>
                <a:cs typeface="Lato"/>
                <a:sym typeface="Lato"/>
              </a:rPr>
              <a:t>Creemos</a:t>
            </a:r>
            <a:r>
              <a:rPr lang="en-US" sz="3400" dirty="0">
                <a:latin typeface="Lato"/>
                <a:ea typeface="Lato"/>
                <a:cs typeface="Lato"/>
                <a:sym typeface="Lato"/>
              </a:rPr>
              <a:t> que Jesús </a:t>
            </a:r>
            <a:r>
              <a:rPr lang="en-US" sz="3400" dirty="0" err="1">
                <a:latin typeface="Lato"/>
                <a:ea typeface="Lato"/>
                <a:cs typeface="Lato"/>
                <a:sym typeface="Lato"/>
              </a:rPr>
              <a:t>vendrá</a:t>
            </a:r>
            <a:r>
              <a:rPr lang="en-US" sz="3400" dirty="0">
                <a:latin typeface="Lato"/>
                <a:ea typeface="Lato"/>
                <a:cs typeface="Lato"/>
                <a:sym typeface="Lato"/>
              </a:rPr>
              <a:t> de nuevo. Haz </a:t>
            </a:r>
            <a:r>
              <a:rPr lang="en-US" sz="3400" dirty="0" err="1">
                <a:latin typeface="Lato"/>
                <a:ea typeface="Lato"/>
                <a:cs typeface="Lato"/>
                <a:sym typeface="Lato"/>
              </a:rPr>
              <a:t>una</a:t>
            </a:r>
            <a:r>
              <a:rPr lang="en-US" sz="3400" dirty="0">
                <a:latin typeface="Lato"/>
                <a:ea typeface="Lato"/>
                <a:cs typeface="Lato"/>
                <a:sym typeface="Lato"/>
              </a:rPr>
              <a:t> </a:t>
            </a:r>
            <a:r>
              <a:rPr lang="en-US" sz="3400" dirty="0" err="1">
                <a:latin typeface="Lato"/>
                <a:ea typeface="Lato"/>
                <a:cs typeface="Lato"/>
                <a:sym typeface="Lato"/>
              </a:rPr>
              <a:t>lista</a:t>
            </a:r>
            <a:r>
              <a:rPr lang="en-US" sz="3400" dirty="0">
                <a:latin typeface="Lato"/>
                <a:ea typeface="Lato"/>
                <a:cs typeface="Lato"/>
                <a:sym typeface="Lato"/>
              </a:rPr>
              <a:t> de </a:t>
            </a:r>
            <a:r>
              <a:rPr lang="en-US" sz="3400" dirty="0" err="1">
                <a:latin typeface="Lato"/>
                <a:ea typeface="Lato"/>
                <a:cs typeface="Lato"/>
                <a:sym typeface="Lato"/>
              </a:rPr>
              <a:t>los</a:t>
            </a:r>
            <a:r>
              <a:rPr lang="en-US" sz="3400" dirty="0">
                <a:latin typeface="Lato"/>
                <a:ea typeface="Lato"/>
                <a:cs typeface="Lato"/>
                <a:sym typeface="Lato"/>
              </a:rPr>
              <a:t> </a:t>
            </a:r>
            <a:r>
              <a:rPr lang="en-US" sz="3400" dirty="0" err="1">
                <a:latin typeface="Lato"/>
                <a:ea typeface="Lato"/>
                <a:cs typeface="Lato"/>
                <a:sym typeface="Lato"/>
              </a:rPr>
              <a:t>acontecimientos</a:t>
            </a:r>
            <a:r>
              <a:rPr lang="en-US" sz="3400" dirty="0">
                <a:latin typeface="Lato"/>
                <a:ea typeface="Lato"/>
                <a:cs typeface="Lato"/>
                <a:sym typeface="Lato"/>
              </a:rPr>
              <a:t> que </a:t>
            </a:r>
            <a:r>
              <a:rPr lang="en-US" sz="3400" dirty="0" err="1">
                <a:latin typeface="Lato"/>
                <a:ea typeface="Lato"/>
                <a:cs typeface="Lato"/>
                <a:sym typeface="Lato"/>
              </a:rPr>
              <a:t>sucederán</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a:t>
            </a:r>
            <a:r>
              <a:rPr lang="en-US" sz="3400" dirty="0" err="1">
                <a:latin typeface="Lato"/>
                <a:ea typeface="Lato"/>
                <a:cs typeface="Lato"/>
                <a:sym typeface="Lato"/>
              </a:rPr>
              <a:t>el</a:t>
            </a:r>
            <a:r>
              <a:rPr lang="en-US" sz="3400" dirty="0">
                <a:latin typeface="Lato"/>
                <a:ea typeface="Lato"/>
                <a:cs typeface="Lato"/>
                <a:sym typeface="Lato"/>
              </a:rPr>
              <a:t> día de </a:t>
            </a:r>
            <a:r>
              <a:rPr lang="en-US" sz="3400" dirty="0" err="1">
                <a:latin typeface="Lato"/>
                <a:ea typeface="Lato"/>
                <a:cs typeface="Lato"/>
                <a:sym typeface="Lato"/>
              </a:rPr>
              <a:t>juicio</a:t>
            </a:r>
            <a:r>
              <a:rPr lang="en-US" sz="3400" dirty="0">
                <a:latin typeface="Lato"/>
                <a:ea typeface="Lato"/>
                <a:cs typeface="Lato"/>
                <a:sym typeface="Lato"/>
              </a:rPr>
              <a:t>. </a:t>
            </a:r>
            <a:endParaRPr sz="3600" b="0" i="0" u="none" strike="noStrike" cap="none" dirty="0">
              <a:solidFill>
                <a:schemeClr val="dk1"/>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2" name="Google Shape;382;p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3" name="Google Shape;383;p29"/>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g2adf2547317_0_0"/>
          <p:cNvSpPr txBox="1"/>
          <p:nvPr/>
        </p:nvSpPr>
        <p:spPr>
          <a:xfrm>
            <a:off x="328739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99" name="Google Shape;39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0" name="Google Shape;40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1" name="Google Shape;40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dk1"/>
                  </a:solidFill>
                  <a:latin typeface="Lato"/>
                  <a:ea typeface="Lato"/>
                  <a:cs typeface="Lato"/>
                  <a:sym typeface="Lato"/>
                </a:rPr>
                <a:t>Reconocer</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porque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podemos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esperar</a:t>
              </a:r>
              <a:r>
                <a:rPr lang="en-US" sz="2500" dirty="0">
                  <a:solidFill>
                    <a:schemeClr val="dk1"/>
                  </a:solidFill>
                  <a:latin typeface="Lato"/>
                  <a:ea typeface="Lato"/>
                  <a:cs typeface="Lato"/>
                  <a:sym typeface="Lato"/>
                </a:rPr>
                <a:t> con </a:t>
              </a:r>
              <a:r>
                <a:rPr lang="en-US" sz="2500" dirty="0" err="1">
                  <a:solidFill>
                    <a:schemeClr val="dk1"/>
                  </a:solidFill>
                  <a:latin typeface="Lato"/>
                  <a:ea typeface="Lato"/>
                  <a:cs typeface="Lato"/>
                  <a:sym typeface="Lato"/>
                </a:rPr>
                <a:t>gozo</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esperanza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regreso</a:t>
              </a:r>
              <a:r>
                <a:rPr lang="en-US" sz="2500" dirty="0">
                  <a:solidFill>
                    <a:schemeClr val="dk1"/>
                  </a:solidFill>
                  <a:latin typeface="Lato"/>
                  <a:ea typeface="Lato"/>
                  <a:cs typeface="Lato"/>
                  <a:sym typeface="Lato"/>
                </a:rPr>
                <a:t> de Cristo</a:t>
              </a:r>
              <a:r>
                <a:rPr lang="en-US" sz="2500" b="0" i="0" u="none" strike="noStrike" cap="none" dirty="0">
                  <a:solidFill>
                    <a:schemeClr val="dk1"/>
                  </a:solidFill>
                  <a:latin typeface="Lato"/>
                  <a:ea typeface="Lato"/>
                  <a:cs typeface="Lato"/>
                  <a:sym typeface="Lato"/>
                </a:rPr>
                <a:t>. </a:t>
              </a:r>
              <a:endParaRPr sz="2500" b="0" i="0" u="none" strike="noStrike" cap="none" dirty="0">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lo que la Biblia </a:t>
              </a:r>
              <a:r>
                <a:rPr lang="en-US" sz="2500" dirty="0" err="1">
                  <a:solidFill>
                    <a:schemeClr val="lt1"/>
                  </a:solidFill>
                  <a:latin typeface="Lato"/>
                  <a:ea typeface="Lato"/>
                  <a:cs typeface="Lato"/>
                  <a:sym typeface="Lato"/>
                </a:rPr>
                <a:t>enseña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sobre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los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últimos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tiempos</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día de </a:t>
              </a:r>
              <a:r>
                <a:rPr lang="en-US" sz="2500" dirty="0" err="1">
                  <a:solidFill>
                    <a:schemeClr val="lt1"/>
                  </a:solidFill>
                  <a:latin typeface="Lato"/>
                  <a:ea typeface="Lato"/>
                  <a:cs typeface="Lato"/>
                  <a:sym typeface="Lato"/>
                </a:rPr>
                <a:t>juicio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Comparar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enseñanza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bíblica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estos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temas</a:t>
              </a:r>
              <a:r>
                <a:rPr lang="en-US" sz="2500" b="0" i="0" u="none" strike="noStrike" cap="none" dirty="0">
                  <a:solidFill>
                    <a:schemeClr val="lt1"/>
                  </a:solidFill>
                  <a:latin typeface="Lato"/>
                  <a:ea typeface="Lato"/>
                  <a:cs typeface="Lato"/>
                  <a:sym typeface="Lato"/>
                </a:rPr>
                <a:t> con </a:t>
              </a:r>
              <a:r>
                <a:rPr lang="en-US" sz="2500" b="0" i="0" u="none" strike="noStrike" cap="none" dirty="0" err="1">
                  <a:solidFill>
                    <a:schemeClr val="lt1"/>
                  </a:solidFill>
                  <a:latin typeface="Lato"/>
                  <a:ea typeface="Lato"/>
                  <a:cs typeface="Lato"/>
                  <a:sym typeface="Lato"/>
                </a:rPr>
                <a:t>enseñanzas</a:t>
              </a:r>
              <a:r>
                <a:rPr lang="en-US" sz="2500" b="0" i="0" u="none" strike="noStrike" cap="none" dirty="0">
                  <a:solidFill>
                    <a:schemeClr val="lt1"/>
                  </a:solidFill>
                  <a:latin typeface="Lato"/>
                  <a:ea typeface="Lato"/>
                  <a:cs typeface="Lato"/>
                  <a:sym typeface="Lato"/>
                </a:rPr>
                <a:t> falsas </a:t>
              </a:r>
              <a:r>
                <a:rPr lang="en-US" sz="2500" b="0" i="0" u="none" strike="noStrike" cap="none" dirty="0" err="1">
                  <a:solidFill>
                    <a:schemeClr val="lt1"/>
                  </a:solidFill>
                  <a:latin typeface="Lato"/>
                  <a:ea typeface="Lato"/>
                  <a:cs typeface="Lato"/>
                  <a:sym typeface="Lato"/>
                </a:rPr>
                <a:t>comunes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en</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iglesias</a:t>
              </a:r>
              <a:r>
                <a:rPr lang="en-US" sz="2500" b="0" i="0" u="none" strike="noStrike" cap="none" dirty="0">
                  <a:solidFill>
                    <a:schemeClr val="lt1"/>
                  </a:solidFill>
                  <a:latin typeface="Lato"/>
                  <a:ea typeface="Lato"/>
                  <a:cs typeface="Lato"/>
                  <a:sym typeface="Lato"/>
                </a:rPr>
                <a:t> hoy </a:t>
              </a:r>
              <a:r>
                <a:rPr lang="en-US" sz="2500" b="0" i="0" u="none" strike="noStrike" cap="none" dirty="0" err="1">
                  <a:solidFill>
                    <a:schemeClr val="lt1"/>
                  </a:solidFill>
                  <a:latin typeface="Lato"/>
                  <a:ea typeface="Lato"/>
                  <a:cs typeface="Lato"/>
                  <a:sym typeface="Lato"/>
                </a:rPr>
                <a:t>en</a:t>
              </a:r>
              <a:r>
                <a:rPr lang="en-US" sz="2500" b="0" i="0" u="none" strike="noStrike" cap="none" dirty="0">
                  <a:solidFill>
                    <a:schemeClr val="lt1"/>
                  </a:solidFill>
                  <a:latin typeface="Lato"/>
                  <a:ea typeface="Lato"/>
                  <a:cs typeface="Lato"/>
                  <a:sym typeface="Lato"/>
                </a:rPr>
                <a:t> día.</a:t>
              </a:r>
              <a:endParaRPr sz="2500" b="0" i="0" u="none" strike="noStrike" cap="none" dirty="0">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2e8f58b83d9_0_989"/>
          <p:cNvSpPr txBox="1"/>
          <p:nvPr/>
        </p:nvSpPr>
        <p:spPr>
          <a:xfrm>
            <a:off x="2086605" y="368652"/>
            <a:ext cx="69945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rgbClr val="00B050"/>
                </a:solidFill>
                <a:latin typeface="Lato"/>
                <a:ea typeface="Lato"/>
                <a:cs typeface="Lato"/>
                <a:sym typeface="Lato"/>
              </a:rPr>
              <a:t>Esperamos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el</a:t>
            </a:r>
            <a:r>
              <a:rPr lang="en-US" sz="4000" b="1" dirty="0">
                <a:solidFill>
                  <a:srgbClr val="00B050"/>
                </a:solidFill>
                <a:latin typeface="Lato"/>
                <a:ea typeface="Lato"/>
                <a:cs typeface="Lato"/>
                <a:sym typeface="Lato"/>
              </a:rPr>
              <a:t> día final con </a:t>
            </a:r>
            <a:r>
              <a:rPr lang="en-US" sz="4000" b="1" dirty="0" err="1">
                <a:solidFill>
                  <a:srgbClr val="00B050"/>
                </a:solidFill>
                <a:latin typeface="Lato"/>
                <a:ea typeface="Lato"/>
                <a:cs typeface="Lato"/>
                <a:sym typeface="Lato"/>
              </a:rPr>
              <a:t>gozo</a:t>
            </a:r>
            <a:r>
              <a:rPr lang="en-US" sz="4000" b="1" dirty="0">
                <a:solidFill>
                  <a:srgbClr val="00B050"/>
                </a:solidFill>
                <a:latin typeface="Lato"/>
                <a:ea typeface="Lato"/>
                <a:cs typeface="Lato"/>
                <a:sym typeface="Lato"/>
              </a:rPr>
              <a:t> y </a:t>
            </a:r>
            <a:r>
              <a:rPr lang="en-US" sz="4000" b="1" dirty="0" err="1">
                <a:solidFill>
                  <a:srgbClr val="00B050"/>
                </a:solidFill>
                <a:latin typeface="Lato"/>
                <a:ea typeface="Lato"/>
                <a:cs typeface="Lato"/>
                <a:sym typeface="Lato"/>
              </a:rPr>
              <a:t>esperanza</a:t>
            </a:r>
            <a:endParaRPr sz="4000" b="1" i="0" u="none" strike="noStrike" cap="none" dirty="0">
              <a:solidFill>
                <a:srgbClr val="00B050"/>
              </a:solidFill>
              <a:latin typeface="Lato"/>
              <a:ea typeface="Lato"/>
              <a:cs typeface="Lato"/>
              <a:sym typeface="Lato"/>
            </a:endParaRPr>
          </a:p>
        </p:txBody>
      </p:sp>
      <p:pic>
        <p:nvPicPr>
          <p:cNvPr id="140" name="Google Shape;140;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62;p9">
            <a:extLst>
              <a:ext uri="{FF2B5EF4-FFF2-40B4-BE49-F238E27FC236}">
                <a16:creationId xmlns:a16="http://schemas.microsoft.com/office/drawing/2014/main" id="{26CFB69B-9DBE-919C-F26C-32C3F6FE1C3C}"/>
              </a:ext>
            </a:extLst>
          </p:cNvPr>
          <p:cNvSpPr txBox="1"/>
          <p:nvPr/>
        </p:nvSpPr>
        <p:spPr>
          <a:xfrm>
            <a:off x="2086605" y="2211294"/>
            <a:ext cx="9113401"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Tanto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Antiguo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Nuevo </a:t>
            </a:r>
            <a:r>
              <a:rPr lang="en-US" sz="3400" dirty="0" err="1">
                <a:solidFill>
                  <a:schemeClr val="dk1"/>
                </a:solidFill>
                <a:latin typeface="Lato"/>
                <a:ea typeface="Lato"/>
                <a:cs typeface="Lato"/>
                <a:sym typeface="Lato"/>
              </a:rPr>
              <a:t>Testamento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señalan</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regreso</a:t>
            </a:r>
            <a:r>
              <a:rPr lang="en-US" sz="3400" dirty="0">
                <a:solidFill>
                  <a:schemeClr val="dk1"/>
                </a:solidFill>
                <a:latin typeface="Lato"/>
                <a:ea typeface="Lato"/>
                <a:cs typeface="Lato"/>
                <a:sym typeface="Lato"/>
              </a:rPr>
              <a:t> de Cristo y al </a:t>
            </a:r>
            <a:r>
              <a:rPr lang="en-US" sz="3400" dirty="0" err="1">
                <a:solidFill>
                  <a:schemeClr val="dk1"/>
                </a:solidFill>
                <a:latin typeface="Lato"/>
                <a:ea typeface="Lato"/>
                <a:cs typeface="Lato"/>
                <a:sym typeface="Lato"/>
              </a:rPr>
              <a:t>juicio</a:t>
            </a:r>
            <a:r>
              <a:rPr lang="en-US" sz="3400" dirty="0">
                <a:solidFill>
                  <a:schemeClr val="dk1"/>
                </a:solidFill>
                <a:latin typeface="Lato"/>
                <a:ea typeface="Lato"/>
                <a:cs typeface="Lato"/>
                <a:sym typeface="Lato"/>
              </a:rPr>
              <a:t> final. </a:t>
            </a:r>
          </a:p>
          <a:p>
            <a:pPr marL="0" marR="0" lvl="0" indent="0" algn="l" rtl="0">
              <a:lnSpc>
                <a:spcPct val="100000"/>
              </a:lnSpc>
              <a:spcBef>
                <a:spcPts val="0"/>
              </a:spcBef>
              <a:spcAft>
                <a:spcPts val="0"/>
              </a:spcAft>
              <a:buClr>
                <a:schemeClr val="dk1"/>
              </a:buClr>
              <a:buSzPts val="1100"/>
              <a:buFont typeface="Arial"/>
              <a:buNone/>
            </a:pPr>
            <a:endParaRPr lang="en-US" sz="3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La Biblia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necesitamos</a:t>
            </a:r>
            <a:r>
              <a:rPr lang="en-US" sz="3400" dirty="0">
                <a:solidFill>
                  <a:schemeClr val="dk1"/>
                </a:solidFill>
                <a:latin typeface="Lato"/>
                <a:ea typeface="Lato"/>
                <a:cs typeface="Lato"/>
                <a:sym typeface="Lato"/>
              </a:rPr>
              <a:t> saber para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consuelo</a:t>
            </a:r>
            <a:r>
              <a:rPr lang="en-US" sz="34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Por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la Certeza </a:t>
            </a:r>
            <a:r>
              <a:rPr lang="en-US" sz="3400" dirty="0" err="1">
                <a:solidFill>
                  <a:schemeClr val="dk1"/>
                </a:solidFill>
                <a:latin typeface="Lato"/>
                <a:ea typeface="Lato"/>
                <a:cs typeface="Lato"/>
                <a:sym typeface="Lato"/>
              </a:rPr>
              <a:t>absoluta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endParaRPr sz="3400" i="0" u="none" strike="noStrike" cap="none"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7" name="Google Shape;147;p7"/>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todopoderoso; y </a:t>
            </a:r>
            <a:r>
              <a:rPr lang="en-US" sz="2400" b="1" i="0" u="sng" strike="noStrike" cap="none">
                <a:solidFill>
                  <a:srgbClr val="211E1E"/>
                </a:solidFill>
                <a:latin typeface="Lato"/>
                <a:ea typeface="Lato"/>
                <a:cs typeface="Lato"/>
                <a:sym typeface="Lato"/>
              </a:rPr>
              <a:t>desde allí ha de venir a juzgar a los vivos y a los muertos.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a:t>
            </a:r>
            <a:r>
              <a:rPr lang="en-US" sz="2400" b="1">
                <a:solidFill>
                  <a:srgbClr val="211E1E"/>
                </a:solidFill>
                <a:latin typeface="Lato"/>
                <a:ea typeface="Lato"/>
                <a:cs typeface="Lato"/>
                <a:sym typeface="Lato"/>
              </a:rPr>
              <a:t>i</a:t>
            </a:r>
            <a:r>
              <a:rPr lang="en-US" sz="2400" b="1" i="0" u="none" strike="noStrike" cap="none">
                <a:solidFill>
                  <a:srgbClr val="211E1E"/>
                </a:solidFill>
                <a:latin typeface="Lato"/>
                <a:ea typeface="Lato"/>
                <a:cs typeface="Lato"/>
                <a:sym typeface="Lato"/>
              </a:rPr>
              <a:t>glesia </a:t>
            </a:r>
            <a:r>
              <a:rPr lang="en-US" sz="2400" b="1">
                <a:solidFill>
                  <a:srgbClr val="211E1E"/>
                </a:solidFill>
                <a:latin typeface="Lato"/>
                <a:ea typeface="Lato"/>
                <a:cs typeface="Lato"/>
                <a:sym typeface="Lato"/>
              </a:rPr>
              <a:t>C</a:t>
            </a:r>
            <a:r>
              <a:rPr lang="en-US" sz="2400" b="1" i="0" u="none" strike="noStrike" cap="none">
                <a:solidFill>
                  <a:srgbClr val="211E1E"/>
                </a:solidFill>
                <a:latin typeface="Lato"/>
                <a:ea typeface="Lato"/>
                <a:cs typeface="Lato"/>
                <a:sym typeface="Lato"/>
              </a:rPr>
              <a:t>ristiana, la comunión de los santos; 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9"/>
          <p:cNvPicPr preferRelativeResize="0"/>
          <p:nvPr/>
        </p:nvPicPr>
        <p:blipFill rotWithShape="1">
          <a:blip r:embed="rId3">
            <a:alphaModFix/>
          </a:blip>
          <a:srcRect t="34085" b="22134"/>
          <a:stretch/>
        </p:blipFill>
        <p:spPr>
          <a:xfrm>
            <a:off x="1355249" y="2535901"/>
            <a:ext cx="6796989" cy="3980644"/>
          </a:xfrm>
          <a:prstGeom prst="rect">
            <a:avLst/>
          </a:prstGeom>
          <a:noFill/>
          <a:ln>
            <a:noFill/>
          </a:ln>
        </p:spPr>
      </p:pic>
      <p:sp>
        <p:nvSpPr>
          <p:cNvPr id="162" name="Google Shape;162;p9"/>
          <p:cNvSpPr txBox="1"/>
          <p:nvPr/>
        </p:nvSpPr>
        <p:spPr>
          <a:xfrm>
            <a:off x="2545200" y="146605"/>
            <a:ext cx="9113401"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chemeClr val="dk1"/>
                </a:solidFill>
                <a:latin typeface="Lato"/>
                <a:ea typeface="Lato"/>
                <a:cs typeface="Lato"/>
                <a:sym typeface="Lato"/>
              </a:rPr>
              <a:t>Lucas 21:28 </a:t>
            </a:r>
            <a:endParaRPr dirty="0"/>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Cuando </a:t>
            </a:r>
            <a:r>
              <a:rPr lang="en-US" sz="3400" b="0" i="0" u="none" strike="noStrike" cap="none" dirty="0" err="1">
                <a:solidFill>
                  <a:schemeClr val="dk1"/>
                </a:solidFill>
                <a:latin typeface="Lato"/>
                <a:ea typeface="Lato"/>
                <a:cs typeface="Lato"/>
                <a:sym typeface="Lato"/>
              </a:rPr>
              <a:t>esto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comience</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suceder</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anímense</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levanten</a:t>
            </a:r>
            <a:r>
              <a:rPr lang="en-US" sz="3400" b="0" i="0" u="none" strike="noStrike" cap="none" dirty="0">
                <a:solidFill>
                  <a:schemeClr val="dk1"/>
                </a:solidFill>
                <a:latin typeface="Lato"/>
                <a:ea typeface="Lato"/>
                <a:cs typeface="Lato"/>
                <a:sym typeface="Lato"/>
              </a:rPr>
              <a:t> la cabeza, </a:t>
            </a:r>
            <a:r>
              <a:rPr lang="en-US" sz="3400" b="0" i="0" u="none" strike="noStrike" cap="none" dirty="0" err="1">
                <a:solidFill>
                  <a:schemeClr val="dk1"/>
                </a:solidFill>
                <a:latin typeface="Lato"/>
                <a:ea typeface="Lato"/>
                <a:cs typeface="Lato"/>
                <a:sym typeface="Lato"/>
              </a:rPr>
              <a:t>porque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redención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estará</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cerca</a:t>
            </a:r>
            <a:r>
              <a:rPr lang="en-US" sz="3400" b="0" i="0" u="none" strike="noStrike" cap="none"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41" name="Google Shape;241;p16"/>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42" name="Google Shape;242;p16"/>
          <p:cNvGrpSpPr/>
          <p:nvPr/>
        </p:nvGrpSpPr>
        <p:grpSpPr>
          <a:xfrm>
            <a:off x="551075" y="2011050"/>
            <a:ext cx="11197475" cy="3947713"/>
            <a:chOff x="0" y="0"/>
            <a:chExt cx="10450280" cy="3947713"/>
          </a:xfrm>
        </p:grpSpPr>
        <p:sp>
          <p:nvSpPr>
            <p:cNvPr id="243" name="Google Shape;243;p16"/>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p16"/>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5" name="Google Shape;245;p16"/>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6" name="Google Shape;246;p16"/>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dk1"/>
                  </a:solidFill>
                  <a:latin typeface="Lato"/>
                  <a:ea typeface="Lato"/>
                  <a:cs typeface="Lato"/>
                  <a:sym typeface="Lato"/>
                </a:rPr>
                <a:t>Reconocer</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porque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podemos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esperar</a:t>
              </a:r>
              <a:r>
                <a:rPr lang="en-US" sz="2500" dirty="0">
                  <a:solidFill>
                    <a:schemeClr val="dk1"/>
                  </a:solidFill>
                  <a:latin typeface="Lato"/>
                  <a:ea typeface="Lato"/>
                  <a:cs typeface="Lato"/>
                  <a:sym typeface="Lato"/>
                </a:rPr>
                <a:t> con </a:t>
              </a:r>
              <a:r>
                <a:rPr lang="en-US" sz="2500" dirty="0" err="1">
                  <a:solidFill>
                    <a:schemeClr val="dk1"/>
                  </a:solidFill>
                  <a:latin typeface="Lato"/>
                  <a:ea typeface="Lato"/>
                  <a:cs typeface="Lato"/>
                  <a:sym typeface="Lato"/>
                </a:rPr>
                <a:t>gozo</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esperanza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regreso</a:t>
              </a:r>
              <a:r>
                <a:rPr lang="en-US" sz="2500" dirty="0">
                  <a:solidFill>
                    <a:schemeClr val="dk1"/>
                  </a:solidFill>
                  <a:latin typeface="Lato"/>
                  <a:ea typeface="Lato"/>
                  <a:cs typeface="Lato"/>
                  <a:sym typeface="Lato"/>
                </a:rPr>
                <a:t> de Cristo. </a:t>
              </a:r>
              <a:endParaRPr sz="2500" b="0" i="0" u="none" strike="noStrike" cap="none" dirty="0">
                <a:solidFill>
                  <a:schemeClr val="dk1"/>
                </a:solidFill>
                <a:latin typeface="Lato"/>
                <a:ea typeface="Lato"/>
                <a:cs typeface="Lato"/>
                <a:sym typeface="Lato"/>
              </a:endParaRPr>
            </a:p>
          </p:txBody>
        </p:sp>
        <p:sp>
          <p:nvSpPr>
            <p:cNvPr id="247" name="Google Shape;247;p16"/>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8" name="Google Shape;248;p16"/>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9" name="Google Shape;249;p16"/>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0" name="Google Shape;250;p16"/>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dk1"/>
                  </a:solidFill>
                  <a:latin typeface="Lato"/>
                  <a:ea typeface="Lato"/>
                  <a:cs typeface="Lato"/>
                  <a:sym typeface="Lato"/>
                </a:rPr>
                <a:t>Identificar</a:t>
              </a:r>
              <a:r>
                <a:rPr lang="en-US" sz="2500" dirty="0">
                  <a:solidFill>
                    <a:schemeClr val="dk1"/>
                  </a:solidFill>
                  <a:latin typeface="Lato"/>
                  <a:ea typeface="Lato"/>
                  <a:cs typeface="Lato"/>
                  <a:sym typeface="Lato"/>
                </a:rPr>
                <a:t> lo que la Biblia </a:t>
              </a:r>
              <a:r>
                <a:rPr lang="en-US" sz="2500" dirty="0" err="1">
                  <a:solidFill>
                    <a:schemeClr val="dk1"/>
                  </a:solidFill>
                  <a:latin typeface="Lato"/>
                  <a:ea typeface="Lato"/>
                  <a:cs typeface="Lato"/>
                  <a:sym typeface="Lato"/>
                </a:rPr>
                <a:t>enseña</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sobre</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los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últimos</a:t>
              </a:r>
              <a:r>
                <a:rPr lang="en-US" sz="2500" dirty="0">
                  <a:solidFill>
                    <a:schemeClr val="dk1"/>
                  </a:solidFill>
                  <a:latin typeface="Lato"/>
                  <a:ea typeface="Lato"/>
                  <a:cs typeface="Lato"/>
                  <a:sym typeface="Lato"/>
                </a:rPr>
                <a:t> </a:t>
              </a:r>
              <a:r>
                <a:rPr lang="en-US" sz="2500" dirty="0" err="1">
                  <a:solidFill>
                    <a:schemeClr val="dk1"/>
                  </a:solidFill>
                  <a:latin typeface="Lato"/>
                  <a:ea typeface="Lato"/>
                  <a:cs typeface="Lato"/>
                  <a:sym typeface="Lato"/>
                </a:rPr>
                <a:t>tiempos</a:t>
              </a:r>
              <a:r>
                <a:rPr lang="en-US" sz="2500" dirty="0">
                  <a:solidFill>
                    <a:schemeClr val="dk1"/>
                  </a:solidFill>
                  <a:latin typeface="Lato"/>
                  <a:ea typeface="Lato"/>
                  <a:cs typeface="Lato"/>
                  <a:sym typeface="Lato"/>
                </a:rPr>
                <a:t> y </a:t>
              </a:r>
              <a:r>
                <a:rPr lang="en-US" sz="2500" dirty="0" err="1">
                  <a:solidFill>
                    <a:schemeClr val="dk1"/>
                  </a:solidFill>
                  <a:latin typeface="Lato"/>
                  <a:ea typeface="Lato"/>
                  <a:cs typeface="Lato"/>
                  <a:sym typeface="Lato"/>
                </a:rPr>
                <a:t>el</a:t>
              </a:r>
              <a:r>
                <a:rPr lang="en-US" sz="2500" dirty="0">
                  <a:solidFill>
                    <a:schemeClr val="dk1"/>
                  </a:solidFill>
                  <a:latin typeface="Lato"/>
                  <a:ea typeface="Lato"/>
                  <a:cs typeface="Lato"/>
                  <a:sym typeface="Lato"/>
                </a:rPr>
                <a:t> día de </a:t>
              </a:r>
              <a:r>
                <a:rPr lang="en-US" sz="2500" dirty="0" err="1">
                  <a:solidFill>
                    <a:schemeClr val="dk1"/>
                  </a:solidFill>
                  <a:latin typeface="Lato"/>
                  <a:ea typeface="Lato"/>
                  <a:cs typeface="Lato"/>
                  <a:sym typeface="Lato"/>
                </a:rPr>
                <a:t>juicio</a:t>
              </a:r>
              <a:r>
                <a:rPr lang="en-US" sz="2500" dirty="0">
                  <a:solidFill>
                    <a:schemeClr val="dk1"/>
                  </a:solidFill>
                  <a:latin typeface="Lato"/>
                  <a:ea typeface="Lato"/>
                  <a:cs typeface="Lato"/>
                  <a:sym typeface="Lato"/>
                </a:rPr>
                <a:t>. </a:t>
              </a:r>
              <a:endParaRPr sz="2500" b="0" i="0" u="none" strike="noStrike" cap="none" dirty="0">
                <a:solidFill>
                  <a:schemeClr val="dk1"/>
                </a:solidFill>
                <a:latin typeface="Lato"/>
                <a:ea typeface="Lato"/>
                <a:cs typeface="Lato"/>
                <a:sym typeface="Lato"/>
              </a:endParaRPr>
            </a:p>
          </p:txBody>
        </p:sp>
        <p:sp>
          <p:nvSpPr>
            <p:cNvPr id="251" name="Google Shape;251;p16"/>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2" name="Google Shape;252;p16"/>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3" name="Google Shape;253;p16"/>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4" name="Google Shape;254;p16"/>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Comparar</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enseñanza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bíblica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sobre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estos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temas</a:t>
              </a:r>
              <a:r>
                <a:rPr lang="en-US" sz="2500" dirty="0">
                  <a:solidFill>
                    <a:schemeClr val="lt1"/>
                  </a:solidFill>
                  <a:latin typeface="Lato"/>
                  <a:ea typeface="Lato"/>
                  <a:cs typeface="Lato"/>
                  <a:sym typeface="Lato"/>
                </a:rPr>
                <a:t> con </a:t>
              </a:r>
              <a:r>
                <a:rPr lang="en-US" sz="2500" dirty="0" err="1">
                  <a:solidFill>
                    <a:schemeClr val="lt1"/>
                  </a:solidFill>
                  <a:latin typeface="Lato"/>
                  <a:ea typeface="Lato"/>
                  <a:cs typeface="Lato"/>
                  <a:sym typeface="Lato"/>
                </a:rPr>
                <a:t>enseñanzas</a:t>
              </a:r>
              <a:r>
                <a:rPr lang="en-US" sz="2500" dirty="0">
                  <a:solidFill>
                    <a:schemeClr val="lt1"/>
                  </a:solidFill>
                  <a:latin typeface="Lato"/>
                  <a:ea typeface="Lato"/>
                  <a:cs typeface="Lato"/>
                  <a:sym typeface="Lato"/>
                </a:rPr>
                <a:t> falsas communes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iglesias</a:t>
              </a:r>
              <a:r>
                <a:rPr lang="en-US" sz="2500" dirty="0">
                  <a:solidFill>
                    <a:schemeClr val="lt1"/>
                  </a:solidFill>
                  <a:latin typeface="Lato"/>
                  <a:ea typeface="Lato"/>
                  <a:cs typeface="Lato"/>
                  <a:sym typeface="Lato"/>
                </a:rPr>
                <a:t> hoy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día. </a:t>
              </a:r>
              <a:endParaRPr sz="2500" b="0" i="0" u="none" strike="noStrike" cap="none" dirty="0">
                <a:solidFill>
                  <a:schemeClr val="lt1"/>
                </a:solidFill>
                <a:latin typeface="Lato"/>
                <a:ea typeface="Lato"/>
                <a:cs typeface="Lato"/>
                <a:sym typeface="Lato"/>
              </a:endParaRPr>
            </a:p>
          </p:txBody>
        </p:sp>
      </p:grpSp>
      <p:pic>
        <p:nvPicPr>
          <p:cNvPr id="255" name="Google Shape;255;p1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E1C41-6A0B-4BB0-97B1-705C47E2CD51}">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CFAFD243-3C2D-41F0-ABE0-DFD03EDD22A0}">
  <ds:schemaRefs>
    <ds:schemaRef ds:uri="http://schemas.microsoft.com/sharepoint/v3/contenttype/forms"/>
  </ds:schemaRefs>
</ds:datastoreItem>
</file>

<file path=customXml/itemProps3.xml><?xml version="1.0" encoding="utf-8"?>
<ds:datastoreItem xmlns:ds="http://schemas.openxmlformats.org/officeDocument/2006/customXml" ds:itemID="{D8B0254C-9F39-40F1-9F32-26F61A04ED6D}"/>
</file>

<file path=docProps/app.xml><?xml version="1.0" encoding="utf-8"?>
<Properties xmlns="http://schemas.openxmlformats.org/officeDocument/2006/extended-properties" xmlns:vt="http://schemas.openxmlformats.org/officeDocument/2006/docPropsVTypes">
  <TotalTime>342</TotalTime>
  <Words>6481</Words>
  <Application>Microsoft Macintosh PowerPoint</Application>
  <PresentationFormat>Widescreen</PresentationFormat>
  <Paragraphs>365</Paragraphs>
  <Slides>44</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Wingdings</vt:lpstr>
      <vt:lpstr>Overlock</vt:lpstr>
      <vt:lpstr>Courier New</vt:lpstr>
      <vt:lpstr>Lato</vt:lpstr>
      <vt:lpstr>Symbol</vt:lpstr>
      <vt:lpstr>Arial</vt:lpstr>
      <vt:lpstr>Times New Roman</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34</cp:revision>
  <dcterms:created xsi:type="dcterms:W3CDTF">2023-11-29T19:33:05Z</dcterms:created>
  <dcterms:modified xsi:type="dcterms:W3CDTF">2026-03-05T13:44:38Z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