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9"/>
  </p:notesMasterIdLst>
  <p:handoutMasterIdLst>
    <p:handoutMasterId r:id="rId30"/>
  </p:handoutMasterIdLst>
  <p:sldIdLst>
    <p:sldId id="256" r:id="rId6"/>
    <p:sldId id="349" r:id="rId7"/>
    <p:sldId id="469" r:id="rId8"/>
    <p:sldId id="527" r:id="rId9"/>
    <p:sldId id="272" r:id="rId10"/>
    <p:sldId id="442" r:id="rId11"/>
    <p:sldId id="519" r:id="rId12"/>
    <p:sldId id="528" r:id="rId13"/>
    <p:sldId id="482" r:id="rId14"/>
    <p:sldId id="530" r:id="rId15"/>
    <p:sldId id="529" r:id="rId16"/>
    <p:sldId id="531" r:id="rId17"/>
    <p:sldId id="532" r:id="rId18"/>
    <p:sldId id="534" r:id="rId19"/>
    <p:sldId id="533" r:id="rId20"/>
    <p:sldId id="536" r:id="rId21"/>
    <p:sldId id="537" r:id="rId22"/>
    <p:sldId id="538" r:id="rId23"/>
    <p:sldId id="535" r:id="rId24"/>
    <p:sldId id="480" r:id="rId25"/>
    <p:sldId id="465" r:id="rId26"/>
    <p:sldId id="539" r:id="rId27"/>
    <p:sldId id="525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Johnston" initials="AJ" lastIdx="1" clrIdx="0">
    <p:extLst>
      <p:ext uri="{19B8F6BF-5375-455C-9EA6-DF929625EA0E}">
        <p15:presenceInfo xmlns:p15="http://schemas.microsoft.com/office/powerpoint/2012/main" userId="1231caf685dc96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E18BA-CF13-4E1C-8CBF-5683EC6D39EA}" v="10" dt="2021-10-02T23:14:11.961"/>
    <p1510:client id="{BD4367AD-B3D3-4797-8CF2-FA55C00410C0}" v="53" dt="2020-08-01T23:55:48.490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249" autoAdjust="0"/>
  </p:normalViewPr>
  <p:slideViewPr>
    <p:cSldViewPr>
      <p:cViewPr varScale="1">
        <p:scale>
          <a:sx n="62" d="100"/>
          <a:sy n="62" d="100"/>
        </p:scale>
        <p:origin x="1984" y="19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1/25/23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1/25/23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zkwr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https://www.piqsels.com/en/public-domain-photo-zkwrs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0DDA12-0DF9-4C99-8EAA-B152B09A12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260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493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832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28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99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414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072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7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22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86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52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170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22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CC701-D80A-463B-8415-A854853120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189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 descr="Map of South America"/>
          <p:cNvGrpSpPr>
            <a:grpSpLocks noChangeAspect="1"/>
          </p:cNvGrpSpPr>
          <p:nvPr/>
        </p:nvGrpSpPr>
        <p:grpSpPr bwMode="gray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gray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gray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gray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gray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gray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gray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gray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gray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gray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gray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gray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gray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gray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gray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gray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gray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gray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gray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gray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gray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gray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gray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gray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gray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gray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gray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gray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gray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gray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gray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gray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gray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gray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gray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gray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gray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gray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gray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gray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gray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gray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gray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gray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gray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gray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gray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gray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gray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gray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gray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gray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gray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gray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gray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gray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gray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gray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gray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gray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gray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gray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gray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gray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gray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gray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gray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gray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gray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gray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gray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gray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gray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gray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gray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gray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gray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gray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gray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gray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gray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gray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gray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gray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gray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gray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gray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gray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gray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gray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gray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gray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gray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gray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gray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gray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gray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gray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gray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gray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gray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gray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gray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gray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gray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gray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gray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gray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gray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gray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gray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gray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gray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gray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gray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gray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gray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gray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gray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gray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gray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gray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gray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gray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gray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gray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gray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gray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gray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gray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gray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gray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gray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gray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gray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gray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gray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gray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gray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gray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gray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gray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gray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gray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gray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gray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gray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gray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gray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gray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gray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gray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gray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gray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gray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gray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gray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gray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gray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gray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gray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gray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gray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gray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gray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gray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gray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gray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gray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gray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gray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gray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gray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gray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gray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gray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gray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gray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gray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gray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gray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gray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gray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gray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gray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gray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gray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gray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gray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gray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gray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gray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gray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gray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gray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gray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gray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gray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gray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gray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gray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gray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gray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87ECF-5581-45CF-B0FE-46E6E9DE5147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319B-8D17-462D-8EC0-5AC1F3F79206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59BFA-A197-457C-946D-4066E2C7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C20E-4C4A-4663-9B90-90532C089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1C656-0DD2-43F1-A968-B696C9F6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136B-AD92-4644-A545-85974431A79E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B5F10-D711-46A8-BA4E-ECB9C0E8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B5F3B-6E33-4C06-A273-C8740DBB8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739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EF00-B5BB-49FD-999F-80265B19F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BF9E-3310-4B51-8EF6-EF5D796A6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D61C5-D8F7-43FE-B2BA-DD4DE5F5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3149-8D9D-45A6-878C-0060045C97F7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F2525-17B8-4FB8-9E70-F1C217C1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9A5F2-3DE9-49AA-948A-A4A95F31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070B79D-AC41-4685-B478-79389C950E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33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B96B1-47ED-45B0-889F-0F95E379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F0007-6E14-492E-B62F-FAB1499F9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E9AD1-5071-439D-9213-D31D74096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AC215-AF06-48D2-A6AC-F0B240975F98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613C-1DD6-45A2-8D6B-D1AF8CEE0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812A-1EC9-4857-99B3-248563DD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293C-9521-4F5D-AC62-9C546087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896-0B87-45C8-9A74-4A0D00079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FEE1D3-5380-4D2D-A537-4814EFBC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F8B1A6-F6D6-478C-B850-DDD4F749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52BAD-471C-4666-8329-119BA9EBDFF8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84252-31B1-48F8-967D-307613FAC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F8660-CAE6-4A32-9E8C-205C07974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6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22E-BF5D-41F0-9814-F8CC426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7C0BD-FA07-4F21-9FDD-31D212379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20968-58A0-4D42-930D-2EE02F3C0F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61EE3-619B-4D79-8299-271198527A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AB94D0-3DAD-431C-923D-8A48AC038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4FA53F-2268-41A3-840D-675890EE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C33B-8CB7-48B0-86F9-90C775B1A05D}" type="datetime1">
              <a:rPr lang="en-US" smtClean="0"/>
              <a:t>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BAE10-3D54-45AB-81CA-767782C49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56E2C6-1892-4F16-A66A-9C54CFB0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71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46203-8AEA-4ACC-9E67-6E7627D0A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C168A6-2812-4415-B715-D8B5564ED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7F5B0-8546-4EF8-8780-3A2D8CB47D48}" type="datetime1">
              <a:rPr lang="en-US" smtClean="0"/>
              <a:t>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7E9226-23C2-44D4-B742-54FD30F9B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3E848D-4D0A-4058-B0A3-F5EFC568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65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2216ED-D76E-4BE6-819A-9BE752DE3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B381D7-F63A-44A6-9816-E5F197F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9A89A17B-1E90-4F9D-9A59-9022A4264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073" y="5930283"/>
            <a:ext cx="1463752" cy="92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4AAF9-784A-410E-BE08-640EEEBA7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75600-D1BC-4FBC-ACB0-43C56633A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DE707-AFE4-4163-8E70-8FBF62E81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291C9-CE32-4C79-B728-CFC2AAEB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4E107-FB77-417B-9E4C-EB074E143E13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5A310-E74E-40F0-9CF3-A21D85B6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B7872-0762-4FAE-BC38-88283488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1B9E-FED2-4A66-A43E-947A38686561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FE117-41E3-450F-A3B7-2418BD746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E0DE39-0993-454F-96AA-69B11AD0B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D9702C-AD40-44ED-BA09-CAD1CAF25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5983F-E5EC-4AFE-88F1-CEDFD3C1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3E677-D92E-4F4B-AEC2-915771025967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4E83A-3D43-43EC-8D7D-E7D41C91A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640B-43C1-44E6-B507-47969A80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17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C4D6-46F5-469E-9A66-D67E11EA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07EE40-53BC-41EC-B25D-448A10D6F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28332-9EB6-4D1D-966A-DA207334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EA79-C560-457D-9F59-0BF324E9C72F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0B0C3-B33D-4F50-900C-FF290D57F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18907-096D-4E43-8BD9-1729D210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1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4E260-564B-449A-A3C3-3E6F4A96A0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C3F91-CCCA-480C-B153-E96F449DB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B0DB3-B5E4-4538-A02D-946D8C4F7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AF5D-FDE9-48E0-8AD7-D7FA40F68B5E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6A494-48B9-4DF4-AD2F-11225CAF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F5F1B-8BF7-47C9-B9F0-A19AA4ED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71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9948-41BD-4625-9B09-E04EC3CEA3C7}" type="datetime1">
              <a:rPr lang="en-US" smtClean="0"/>
              <a:t>1/25/23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25EAA-83DF-4DD8-8E79-4D380DD62292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5A87C-6A0B-4CF6-9675-12ED1FA9E064}" type="datetime1">
              <a:rPr lang="en-US" smtClean="0"/>
              <a:t>1/25/23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63B09-112E-4AA3-B8DF-5CAFC61C9A42}" type="datetime1">
              <a:rPr lang="en-US" smtClean="0"/>
              <a:t>1/25/23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66A-3E64-4FBC-B75E-05D7258170A2}" type="datetime1">
              <a:rPr lang="en-US" smtClean="0"/>
              <a:t>1/25/23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E476D-517D-49DA-8623-CE7BEE471560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8F3D9-E8F4-4B01-8064-30884EB7926C}" type="datetime1">
              <a:rPr lang="en-US" smtClean="0"/>
              <a:t>1/25/23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La Palabra Crece- Multiplicando Iglesias #2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8C0ABB0-8A7F-41B2-934A-2AA98DC70F80}" type="datetime1">
              <a:rPr lang="en-US" smtClean="0"/>
              <a:t>1/25/23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47C9A-7629-46D0-BB8D-14B2DB4E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26C07-5716-43B5-BF9D-AA3C25CD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F3F09-75F0-48AE-87EB-B142AA04AE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30A70-48DF-49D2-B691-37C5EAF413FA}" type="datetime1">
              <a:rPr lang="en-US" smtClean="0"/>
              <a:t>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DAACBD-80E3-4F70-A152-645677B48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La Palabra Crece- Multiplicando Iglesias #2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9EA14-4551-41C9-8C51-4128EE56D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FA0A-646A-4563-966E-69B544C0F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98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>
          <a:solidFill>
            <a:schemeClr val="tx1"/>
          </a:solidFill>
          <a:latin typeface="Berlin Sans FB Demi" panose="020E0802020502020306" pitchFamily="34" charset="0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Berlin Sans FB" panose="020E0602020502020306" pitchFamily="34" charset="0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poemasdevero.blogspot.com/2013_07_01_archiv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gantt.ir/finding-coworker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hersides.com/2014/10/the-darea-note-to-churches-in-nigeri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La Palabra Crece- </a:t>
            </a:r>
            <a:b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</a:br>
            <a:r>
              <a:rPr lang="en-US" dirty="0" err="1">
                <a:latin typeface="Berlin Sans FB Demi" panose="020E0802020502020306" pitchFamily="34" charset="0"/>
                <a:cs typeface="Helvetica" panose="020B0604020202020204" pitchFamily="34" charset="0"/>
              </a:rPr>
              <a:t>Multiplicando</a:t>
            </a:r>
            <a:r>
              <a:rPr lang="en-US" dirty="0">
                <a:latin typeface="Berlin Sans FB Demi" panose="020E0802020502020306" pitchFamily="34" charset="0"/>
                <a:cs typeface="Helvetica" panose="020B0604020202020204" pitchFamily="34" charset="0"/>
              </a:rPr>
              <a:t> Iglesias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4000" dirty="0">
                <a:latin typeface="Berlin Sans FB" panose="020E0602020502020306" pitchFamily="34" charset="0"/>
              </a:rPr>
              <a:t>Lección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ADFA78-F8C2-47AC-B98F-DB295BE066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013" y="-26504"/>
            <a:ext cx="3272382" cy="327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856078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Cuatro exhortaciones principales para el que quiere multiplicar iglesias 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265112" y="2188527"/>
            <a:ext cx="1165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estén </a:t>
            </a:r>
            <a:r>
              <a:rPr lang="es-ES" sz="40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unidas en su confesión en la Palabra de Dios </a:t>
            </a: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y que fortalezcan los lazos con aquellos que hacen lo mismo. Mateo 16:16-18 y 1 Corintios 1:10.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62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680261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Cuatro exhortaciones principales para el que quiere multiplicar iglesias 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265112" y="1610170"/>
            <a:ext cx="1165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estén </a:t>
            </a:r>
            <a:r>
              <a:rPr lang="es-ES" sz="40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unidas en su confesión en la Palabra de Dios </a:t>
            </a: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y que fortalezcan los lazos con aquellos que hacen lo mismo. Mateo 16:16-18 y 1 Corintios 1:10.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lleven a cabo </a:t>
            </a:r>
            <a:r>
              <a:rPr lang="es-ES" sz="40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los propósitos de Dios para las iglesias</a:t>
            </a:r>
            <a:r>
              <a:rPr lang="es-ES" sz="4000" dirty="0">
                <a:solidFill>
                  <a:srgbClr val="545454"/>
                </a:solidFill>
                <a:latin typeface="Berlin Sans FB" panose="020E0602020502020306" pitchFamily="34" charset="0"/>
              </a:rPr>
              <a:t> (el proveer apoyo mutuo, el llevar a cabo la gran comisión). Mateo 28:18-20 y Gálatas 6:1, 2, 6, 10.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25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674323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4000" cap="none" dirty="0">
                <a:latin typeface="Berlin Sans FB Demi" panose="020E0802020502020306" pitchFamily="34" charset="0"/>
              </a:rPr>
              <a:t>Cuatro exhortaciones principales para el que quiere multiplicar iglesias </a:t>
            </a:r>
            <a:endParaRPr lang="en-US" sz="40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265112" y="1828800"/>
            <a:ext cx="116586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estén </a:t>
            </a:r>
            <a:r>
              <a:rPr lang="es-ES" sz="32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unidas en su confesión en la Palabra de Dios </a:t>
            </a: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y que fortalezcan los lazos con aquellos que hacen lo mismo. Mateo 16:16-18 y 1 Corintios 1:10.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lleven a cabo </a:t>
            </a:r>
            <a:r>
              <a:rPr lang="es-ES" sz="32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los propósitos de Dios para las iglesias </a:t>
            </a: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(el proveer apoyo mutuo, el llevar a cabo la gran comisión). Mateo 28:18-20 y Gálatas 6:1, 2, 6, 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</a:t>
            </a:r>
            <a:r>
              <a:rPr lang="es-ES" sz="32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se reúnan de manera regular alrededor de la Palabra y los sacramentos</a:t>
            </a:r>
            <a:r>
              <a:rPr lang="es-ES" sz="3200" dirty="0">
                <a:solidFill>
                  <a:srgbClr val="545454"/>
                </a:solidFill>
                <a:latin typeface="Berlin Sans FB" panose="020E0602020502020306" pitchFamily="34" charset="0"/>
              </a:rPr>
              <a:t>. 1 Corintios 1:10, 2 Timoteo 3:15-16, Hebreos 10:25.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29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755632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4000" cap="none" dirty="0">
                <a:latin typeface="Berlin Sans FB Demi" panose="020E0802020502020306" pitchFamily="34" charset="0"/>
              </a:rPr>
              <a:t>Cuatro exhortaciones principales para el que quiere multiplicar iglesias </a:t>
            </a:r>
            <a:endParaRPr lang="en-US" sz="40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265112" y="1600200"/>
            <a:ext cx="116586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estén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unidas en su confesión en la Palabra de Dios 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y que fortalezcan los lazos con aquellos que hacen lo mismo. Mateo 16:16-18 y 1 Corintios 1:10.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lleven a cabo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los propósitos de Dios para las iglesias 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(el proveer apoyo mutuo, el llevar a cabo la gran comisión). Mateo 28:18-20 y Gálatas 6:1, 2, 6, 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se reúnan de manera regular alrededor de la Palabra y los sacramentos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. 1 Corintios 1:10, 2 Timoteo 3:15-16, Hebreos 10:25.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llamen a hombres locales calificados para servir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. Efesios 4:11-13, Hechos 14:23, Hechos 20:28.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17611" y="393190"/>
            <a:ext cx="9753600" cy="1295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6000" b="1" dirty="0"/>
              <a:t>Preguntas</a:t>
            </a:r>
            <a:endParaRPr lang="en-US" sz="6000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848752" y="2104728"/>
            <a:ext cx="4491319" cy="3712382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D1555A-5D6C-49DD-9B39-CBE41F2E10DB}"/>
              </a:ext>
            </a:extLst>
          </p:cNvPr>
          <p:cNvSpPr txBox="1"/>
          <p:nvPr/>
        </p:nvSpPr>
        <p:spPr>
          <a:xfrm>
            <a:off x="3179431" y="6790461"/>
            <a:ext cx="61871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poemasdevero.blogspot.com/2013_07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99773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1327713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1. “Queremos que las iglesias estén unidas en su confesión en la Palabra de Dios y que fortalezcan los lazos con aquellos que hacen lo mismo.”</a:t>
            </a:r>
            <a:br>
              <a:rPr lang="es-ES" sz="3600" cap="none" dirty="0">
                <a:latin typeface="Berlin Sans FB Demi" panose="020E0802020502020306" pitchFamily="34" charset="0"/>
              </a:rPr>
            </a:br>
            <a:r>
              <a:rPr lang="es-ES" sz="3600" i="1" cap="none" dirty="0">
                <a:latin typeface="Berlin Sans FB Demi" panose="020E0802020502020306" pitchFamily="34" charset="0"/>
              </a:rPr>
              <a:t> ¿Qué quiere decir eso? </a:t>
            </a:r>
            <a:endParaRPr lang="en-US" sz="3600" i="1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684212" y="2326228"/>
            <a:ext cx="112395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3600" dirty="0">
                <a:solidFill>
                  <a:srgbClr val="545454"/>
                </a:solidFill>
                <a:latin typeface="Berlin Sans FB" panose="020E0602020502020306" pitchFamily="34" charset="0"/>
              </a:rPr>
              <a:t>Quiere decir que las iglesias plantadas estarán unidas internamente en su firme creencia en la enseñanza de la Palabra pura de Dios. Buscarán a otros externamente que se aferran a esas mismas enseñanzas (sínodos, congregaciones, grupos pequeños e individuos). Querrán advertir a aquellos que no creen esas cosas y separarse de aquellos de ser necesario.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1447851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2. “Queremos que las iglesias lleven a cabo los propósitos de Dios para las iglesias (el proveer apoyo mutuo, el llevar a cabo la gran comisión).” </a:t>
            </a:r>
            <a:br>
              <a:rPr lang="es-ES" sz="3600" cap="none" dirty="0">
                <a:latin typeface="Berlin Sans FB Demi" panose="020E0802020502020306" pitchFamily="34" charset="0"/>
              </a:rPr>
            </a:br>
            <a:r>
              <a:rPr lang="es-ES" sz="3600" i="1" cap="none" dirty="0">
                <a:latin typeface="Berlin Sans FB Demi" panose="020E0802020502020306" pitchFamily="34" charset="0"/>
              </a:rPr>
              <a:t> ¿Qué quiere decir eso? </a:t>
            </a:r>
            <a:endParaRPr lang="en-US" sz="3600" i="1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684212" y="2326228"/>
            <a:ext cx="11239500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3600" dirty="0">
                <a:solidFill>
                  <a:srgbClr val="545454"/>
                </a:solidFill>
                <a:latin typeface="Berlin Sans FB" panose="020E0602020502020306" pitchFamily="34" charset="0"/>
              </a:rPr>
              <a:t>Quiere decir que harán cosas juntos siguiendo la dirección clara de la Escritura. Entre las cosas que hacen ayudarán a los necesitados (especialmente entre la familia de creyentes), usarán sus recursos (tiempo, talentos y tesoros) para trabajar juntos, y harán discípulos, priorizando el evangelismo y la instrucción para nuevos creyentes.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79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1028497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3. “Queremos que las iglesias se reúnan de manera regular alrededor de la Palabra y los sacramentos.” </a:t>
            </a:r>
            <a:br>
              <a:rPr lang="es-ES" sz="3600" cap="none" dirty="0">
                <a:latin typeface="Berlin Sans FB Demi" panose="020E0802020502020306" pitchFamily="34" charset="0"/>
              </a:rPr>
            </a:br>
            <a:r>
              <a:rPr lang="es-ES" sz="3600" i="1" cap="none" dirty="0">
                <a:latin typeface="Berlin Sans FB Demi" panose="020E0802020502020306" pitchFamily="34" charset="0"/>
              </a:rPr>
              <a:t> ¿Qué quiere decir eso? </a:t>
            </a:r>
            <a:endParaRPr lang="en-US" sz="3600" i="1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684212" y="2005887"/>
            <a:ext cx="112395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3600" dirty="0">
                <a:solidFill>
                  <a:srgbClr val="545454"/>
                </a:solidFill>
                <a:latin typeface="Berlin Sans FB" panose="020E0602020502020306" pitchFamily="34" charset="0"/>
              </a:rPr>
              <a:t>La marca de la iglesia es que personas se reúnen alrededor de los medios de gracia. Este punto en particular es indispensable. Los creyentes no existen aparte de la Palabra y los sacramentos. Las palabras “de manera regular” también son claves. Una iglesia recién plantada podría reunirse sin regularidad. Es importante animarlos a poner un tiempo y lugar consistente para que las almas sean nutridas y para que crezcan los creyentes.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6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1028497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4. “Queremos que las iglesias llamen hombres locales calificados a servir.”</a:t>
            </a:r>
            <a:br>
              <a:rPr lang="es-ES" sz="3600" cap="none" dirty="0">
                <a:latin typeface="Berlin Sans FB Demi" panose="020E0802020502020306" pitchFamily="34" charset="0"/>
              </a:rPr>
            </a:br>
            <a:r>
              <a:rPr lang="es-ES" sz="3600" i="1" cap="none" dirty="0">
                <a:latin typeface="Berlin Sans FB Demi" panose="020E0802020502020306" pitchFamily="34" charset="0"/>
              </a:rPr>
              <a:t> ¿Qué quiere decir eso? </a:t>
            </a:r>
            <a:endParaRPr lang="en-US" sz="3600" i="1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912812" y="2005887"/>
            <a:ext cx="112395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es-ES" sz="3600" dirty="0">
                <a:solidFill>
                  <a:srgbClr val="545454"/>
                </a:solidFill>
                <a:latin typeface="Berlin Sans FB" panose="020E0602020502020306" pitchFamily="34" charset="0"/>
              </a:rPr>
              <a:t>Los pasajes mencionados arriba y muchas más en el Nuevo Testamento muestran la importancia del liderazgo. Todos los cristianos son llamados a ser testigos personales como sacerdotes de Dios (1 Pedro 2:9-10). Un grupo reunido de creyentes designa a alguien de entre ellos para ser su representante como aquellos que enseñan, predican y entrenan a personas para el ministerio público.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36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2660" y="628061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Cuatro exhortaciones principales para el que quiere multiplicar iglesias 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64326" y="5410200"/>
            <a:ext cx="2624497" cy="1476280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srgbClr val="54545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174029" y="1600200"/>
            <a:ext cx="11658600" cy="435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estén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unidas en su confesión en la Palabra de Dios 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y que fortalezcan los lazos con aquellos que hacen lo mismo. Mateo 16:16-18 y 1 Corintios 1:10.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lleven a cabo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los propósitos de Dios para las iglesias 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(el proveer apoyo mutuo, el llevar a cabo la gran comisión). Mateo 28:18-20 y Gálatas 6:1, 2, 6, 10.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se reúnan de manera regular alrededor de la Palabra y los sacramentos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. 1 Corintios 1:10, 2 Timoteo 3:15-16, Hebreos 10:25.</a:t>
            </a:r>
          </a:p>
          <a:p>
            <a:pPr marL="742950" lvl="0" indent="-742950">
              <a:lnSpc>
                <a:spcPct val="90000"/>
              </a:lnSpc>
              <a:buFont typeface="+mj-lt"/>
              <a:buAutoNum type="arabicPeriod"/>
            </a:pP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Queremos que las iglesias </a:t>
            </a:r>
            <a:r>
              <a:rPr lang="es-ES" sz="2800" u="sng" dirty="0">
                <a:solidFill>
                  <a:srgbClr val="545454"/>
                </a:solidFill>
                <a:latin typeface="Berlin Sans FB" panose="020E0602020502020306" pitchFamily="34" charset="0"/>
              </a:rPr>
              <a:t>llamen a hombres locales calificados para servir</a:t>
            </a:r>
            <a:r>
              <a:rPr lang="es-ES" sz="2800" dirty="0">
                <a:solidFill>
                  <a:srgbClr val="545454"/>
                </a:solidFill>
                <a:latin typeface="Berlin Sans FB" panose="020E0602020502020306" pitchFamily="34" charset="0"/>
              </a:rPr>
              <a:t>. Efesios 4:11-13, Hechos 14:23, Hechos 20:28.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45454"/>
              </a:solidFill>
              <a:effectLst/>
              <a:uLnTx/>
              <a:uFillTx/>
              <a:latin typeface="Berlin Sans FB" panose="020E0602020502020306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0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7612" y="1216825"/>
            <a:ext cx="9753600" cy="242093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Favor de desactivar los micrófonos cuando no está hablando para que todos puedan oír al que habla claramente.</a:t>
            </a:r>
            <a:b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r>
              <a:rPr lang="es-E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¡Gracias!</a:t>
            </a:r>
            <a:br>
              <a:rPr lang="es-E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</a:br>
            <a:endParaRPr lang="es-MX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4" name="Graphic 3" descr="Radio microphone">
            <a:extLst>
              <a:ext uri="{FF2B5EF4-FFF2-40B4-BE49-F238E27FC236}">
                <a16:creationId xmlns:a16="http://schemas.microsoft.com/office/drawing/2014/main" id="{9797A6FE-A1C1-454B-AE16-6B0EB2CCA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85436" y="3248027"/>
            <a:ext cx="3200400" cy="3200400"/>
          </a:xfrm>
          <a:prstGeom prst="rect">
            <a:avLst/>
          </a:prstGeom>
        </p:spPr>
      </p:pic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C275397-80F5-4324-A779-A61A624F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1230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55BF-49A0-42DA-97A4-45267CA3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 anchor="b">
            <a:normAutofit/>
          </a:bodyPr>
          <a:lstStyle/>
          <a:p>
            <a:pPr algn="ctr"/>
            <a:r>
              <a:rPr lang="es-ES" sz="4400" cap="none" dirty="0">
                <a:latin typeface="Berlin Sans FB Demi" panose="020E0802020502020306" pitchFamily="34" charset="0"/>
              </a:rPr>
              <a:t>Concluyendo la lección</a:t>
            </a:r>
            <a:endParaRPr lang="en-US" sz="4400" cap="none" dirty="0">
              <a:latin typeface="Berlin Sans FB Demi" panose="020E0802020502020306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029899-8A7B-4FD0-934B-BD9E28B65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4" y="1828800"/>
            <a:ext cx="9524998" cy="4343400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Berlin Sans FB" panose="020E0602020502020306" pitchFamily="34" charset="0"/>
              </a:rPr>
              <a:t>El día/la hora de la siguiente clase </a:t>
            </a:r>
          </a:p>
          <a:p>
            <a:r>
              <a:rPr lang="es-ES" sz="4000" dirty="0">
                <a:latin typeface="Berlin Sans FB" panose="020E0602020502020306" pitchFamily="34" charset="0"/>
              </a:rPr>
              <a:t>Ver el video para prepararse para la siguiente lección</a:t>
            </a:r>
            <a:endParaRPr lang="en-US" sz="4000" dirty="0">
              <a:latin typeface="Berlin Sans FB" panose="020E0602020502020306" pitchFamily="34" charset="0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86DB6AB3-AC0D-4C1F-8B18-0B67B34D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59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115B53C-E596-4326-921B-7161C3A00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/>
          <a:lstStyle/>
          <a:p>
            <a:r>
              <a:rPr lang="es-ES"/>
              <a:t>La Palabra Crece- Multiplicando Iglesias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53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C17E13-B754-400B-A2A2-F591A8B2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6851A17-7F68-4DA5-BE86-41DA220F7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548" y="-28800"/>
            <a:ext cx="12242403" cy="6881400"/>
          </a:xfrm>
        </p:spPr>
      </p:pic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D8C4420-3716-486B-9C28-69B6E65DB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42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2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Cuatro principios para iglesias recién plantadas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9962" y="893"/>
            <a:ext cx="9768901" cy="6856214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126">
              <a:defRPr/>
            </a:pPr>
            <a:endParaRPr lang="en-US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2C963F-C309-421F-A634-04AC84069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 bwMode="auto">
          <a:xfrm>
            <a:off x="1460216" y="337843"/>
            <a:ext cx="9268392" cy="6182323"/>
          </a:xfrm>
          <a:custGeom>
            <a:avLst/>
            <a:gdLst>
              <a:gd name="connsiteX0" fmla="*/ 1503712 w 9270806"/>
              <a:gd name="connsiteY0" fmla="*/ 0 h 6858000"/>
              <a:gd name="connsiteX1" fmla="*/ 7767094 w 9270806"/>
              <a:gd name="connsiteY1" fmla="*/ 0 h 6858000"/>
              <a:gd name="connsiteX2" fmla="*/ 7913128 w 9270806"/>
              <a:gd name="connsiteY2" fmla="*/ 139721 h 6858000"/>
              <a:gd name="connsiteX3" fmla="*/ 9270806 w 9270806"/>
              <a:gd name="connsiteY3" fmla="*/ 3429000 h 6858000"/>
              <a:gd name="connsiteX4" fmla="*/ 7913128 w 9270806"/>
              <a:gd name="connsiteY4" fmla="*/ 6718279 h 6858000"/>
              <a:gd name="connsiteX5" fmla="*/ 7767094 w 9270806"/>
              <a:gd name="connsiteY5" fmla="*/ 6858000 h 6858000"/>
              <a:gd name="connsiteX6" fmla="*/ 1503712 w 9270806"/>
              <a:gd name="connsiteY6" fmla="*/ 6858000 h 6858000"/>
              <a:gd name="connsiteX7" fmla="*/ 1357679 w 9270806"/>
              <a:gd name="connsiteY7" fmla="*/ 6718279 h 6858000"/>
              <a:gd name="connsiteX8" fmla="*/ 0 w 9270806"/>
              <a:gd name="connsiteY8" fmla="*/ 3429000 h 6858000"/>
              <a:gd name="connsiteX9" fmla="*/ 1357679 w 9270806"/>
              <a:gd name="connsiteY9" fmla="*/ 13972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984895-BF6D-41DC-9EB2-AD7EEACD2DCB}"/>
              </a:ext>
            </a:extLst>
          </p:cNvPr>
          <p:cNvSpPr txBox="1"/>
          <p:nvPr/>
        </p:nvSpPr>
        <p:spPr>
          <a:xfrm>
            <a:off x="1460216" y="6910161"/>
            <a:ext cx="926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gantt.ir/finding-coworker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654F4104-083C-4976-85D4-774DA8EB556E}"/>
              </a:ext>
            </a:extLst>
          </p:cNvPr>
          <p:cNvSpPr txBox="1">
            <a:spLocks/>
          </p:cNvSpPr>
          <p:nvPr/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545454"/>
                </a:solidFill>
                <a:latin typeface="Century Gothic"/>
              </a:rPr>
              <a:t>La Palabra Crece- Multiplicando Iglesias #2</a:t>
            </a:r>
          </a:p>
        </p:txBody>
      </p:sp>
    </p:spTree>
    <p:extLst>
      <p:ext uri="{BB962C8B-B14F-4D97-AF65-F5344CB8AC3E}">
        <p14:creationId xmlns:p14="http://schemas.microsoft.com/office/powerpoint/2010/main" val="1409258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AC563CF-8C73-4921-8C8A-8ACAE6C9BB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dirty="0">
                <a:latin typeface="Berlin Sans FB" panose="020E0602020502020306" pitchFamily="34" charset="0"/>
                <a:cs typeface="Helvetica" panose="020B0604020202020204" pitchFamily="34" charset="0"/>
              </a:rPr>
              <a:t>Lección 2</a:t>
            </a:r>
            <a:endParaRPr lang="en-US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9EB8F6E-4D4C-455B-8C83-8C6957250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613" y="5029200"/>
            <a:ext cx="8229599" cy="1447800"/>
          </a:xfrm>
        </p:spPr>
        <p:txBody>
          <a:bodyPr>
            <a:normAutofit/>
          </a:bodyPr>
          <a:lstStyle/>
          <a:p>
            <a:r>
              <a:rPr lang="es-ES" sz="4000" i="1" dirty="0">
                <a:latin typeface="Berlin Sans FB" panose="020E0602020502020306" pitchFamily="34" charset="0"/>
                <a:cs typeface="Helvetica" panose="020B0604020202020204" pitchFamily="34" charset="0"/>
              </a:rPr>
              <a:t>Cuatro principios para iglesias recién plantadas </a:t>
            </a:r>
            <a:endParaRPr lang="en-US" sz="4000" i="1" dirty="0">
              <a:latin typeface="Berlin Sans FB" panose="020E0602020502020306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F1149-F5C2-4D74-83AA-F3A0021F9C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939" y="3700444"/>
            <a:ext cx="3076886" cy="307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/>
            <a:r>
              <a:rPr lang="es-MX" sz="4400" dirty="0">
                <a:latin typeface="Berlin Sans FB" panose="020E0602020502020306" pitchFamily="34" charset="0"/>
              </a:rPr>
              <a:t>La oración de apertura</a:t>
            </a:r>
          </a:p>
        </p:txBody>
      </p:sp>
      <p:pic>
        <p:nvPicPr>
          <p:cNvPr id="7" name="Content Placeholder 6" descr="A silhouette of a person&#10;&#10;Description automatically generated">
            <a:extLst>
              <a:ext uri="{FF2B5EF4-FFF2-40B4-BE49-F238E27FC236}">
                <a16:creationId xmlns:a16="http://schemas.microsoft.com/office/drawing/2014/main" id="{0E8A1364-4799-4931-A160-755037C6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24873" y="1828800"/>
            <a:ext cx="6139081" cy="43434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AED800-2D97-429D-BD28-CE3E8C47696F}"/>
              </a:ext>
            </a:extLst>
          </p:cNvPr>
          <p:cNvSpPr txBox="1"/>
          <p:nvPr/>
        </p:nvSpPr>
        <p:spPr>
          <a:xfrm>
            <a:off x="6291053" y="6879102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www.hersides.com/2014/10/the-darea-note-to-churches-in-niger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E79F74-E5DB-4ADD-814D-F66A3FC97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La Palabra Crece- Multiplicando Iglesias #2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12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27150" y="171030"/>
            <a:ext cx="9753600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r>
              <a:rPr lang="es-MX" b="1" dirty="0"/>
              <a:t>Repaso del video </a:t>
            </a:r>
            <a:br>
              <a:rPr lang="es-MX" b="1" dirty="0"/>
            </a:br>
            <a:r>
              <a:rPr lang="es-MX" b="1" dirty="0"/>
              <a:t>e introducción de la lección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27150" y="1676400"/>
            <a:ext cx="9091662" cy="511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1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43743" y="765172"/>
            <a:ext cx="11101338" cy="12954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cap="none" dirty="0">
                <a:latin typeface="Berlin Sans FB Demi" panose="020E0802020502020306" pitchFamily="34" charset="0"/>
              </a:rPr>
              <a:t>Según 1 Corintios como lo vimos en el video, ¿cuáles son algunos principios para plantar iglesias?</a:t>
            </a:r>
            <a:endParaRPr lang="en-US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8561" y="2013747"/>
            <a:ext cx="7251702" cy="407908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#2</a:t>
            </a:r>
          </a:p>
        </p:txBody>
      </p:sp>
    </p:spTree>
    <p:extLst>
      <p:ext uri="{BB962C8B-B14F-4D97-AF65-F5344CB8AC3E}">
        <p14:creationId xmlns:p14="http://schemas.microsoft.com/office/powerpoint/2010/main" val="4056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5612" y="533400"/>
            <a:ext cx="11101338" cy="83820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/>
            <a:r>
              <a:rPr lang="es-ES" sz="3600" cap="none" dirty="0">
                <a:latin typeface="Berlin Sans FB Demi" panose="020E0802020502020306" pitchFamily="34" charset="0"/>
              </a:rPr>
              <a:t>Según 1 Corintios como lo vimos en el video, ¿cuáles son algunos principios para plantar iglesias?</a:t>
            </a:r>
            <a:endParaRPr lang="en-US" sz="3600" cap="none" dirty="0">
              <a:latin typeface="Berlin Sans FB Demi" panose="020E0802020502020306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BCF07-BA90-4603-96F3-4452D1588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2974" y="4846939"/>
            <a:ext cx="3625851" cy="2039541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44878C4E-8876-4988-A308-6C1D808B2403}"/>
              </a:ext>
            </a:extLst>
          </p:cNvPr>
          <p:cNvSpPr txBox="1">
            <a:spLocks/>
          </p:cNvSpPr>
          <p:nvPr/>
        </p:nvSpPr>
        <p:spPr>
          <a:xfrm>
            <a:off x="912812" y="6226194"/>
            <a:ext cx="6638176" cy="1809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/>
              <a:t>La Palabra Crece- Multiplicando Iglesias #2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04C2BF-723D-42BC-9CC1-276E07B3CDF5}"/>
              </a:ext>
            </a:extLst>
          </p:cNvPr>
          <p:cNvSpPr txBox="1"/>
          <p:nvPr/>
        </p:nvSpPr>
        <p:spPr>
          <a:xfrm>
            <a:off x="402629" y="1637740"/>
            <a:ext cx="11201400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dirty="0">
                <a:latin typeface="Berlin Sans FB" panose="020E0602020502020306" pitchFamily="34" charset="0"/>
              </a:rPr>
              <a:t>Es ¨Cristo céntrica¨ (1 Corintios 1:23, 2:2, 3:11)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dirty="0">
                <a:latin typeface="Berlin Sans FB" panose="020E0602020502020306" pitchFamily="34" charset="0"/>
              </a:rPr>
              <a:t>Es el mensaje, no el mensajero lo que convierte a los incrédulos (1:18, 21, 2:12)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s-ES" sz="3600" dirty="0">
                <a:latin typeface="Berlin Sans FB" panose="020E0602020502020306" pitchFamily="34" charset="0"/>
              </a:rPr>
              <a:t>Cuando Dios permite que usemos nuestra libertad cristiana para determinar cómo actuar, actuamos de tal manera que crean la mayor cantidad de personas posible (capítulos 8 y 9).</a:t>
            </a:r>
            <a:endParaRPr lang="en-US" sz="36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72A6129-7BD6-483F-8EF1-34E3468D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74638"/>
            <a:ext cx="10896600" cy="868362"/>
          </a:xfrm>
        </p:spPr>
        <p:txBody>
          <a:bodyPr>
            <a:normAutofit/>
          </a:bodyPr>
          <a:lstStyle/>
          <a:p>
            <a:r>
              <a:rPr lang="es-ES" sz="4400" dirty="0">
                <a:latin typeface="Berlin Sans FB Demi" panose="020E0802020502020306" pitchFamily="34" charset="0"/>
              </a:rPr>
              <a:t>¿Qué buscamos que haga esa iglesia?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04BB22-83B7-4BF5-9950-E817870D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612" y="1371600"/>
            <a:ext cx="7721600" cy="4343400"/>
          </a:xfr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7A68B3-6E8B-4D2A-91F1-A2DC348B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8836" y="6448427"/>
            <a:ext cx="6638176" cy="180974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/>
              <a:t>La Palabra Crece- Multiplicando Iglesias #2</a:t>
            </a:r>
          </a:p>
        </p:txBody>
      </p:sp>
    </p:spTree>
    <p:extLst>
      <p:ext uri="{BB962C8B-B14F-4D97-AF65-F5344CB8AC3E}">
        <p14:creationId xmlns:p14="http://schemas.microsoft.com/office/powerpoint/2010/main" val="5727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outh American continent presentation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World maps series, South American continent presentation (widescreen).potx" id="{49493E5B-85F0-4869-A76F-349D854E985F}" vid="{37A04EEB-033A-4E8D-AA29-3DB3720BB12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a6dd2-512b-4752-8473-975d37cb7242">
      <UserInfo>
        <DisplayName/>
        <AccountId xsi:nil="true"/>
        <AccountType/>
      </UserInfo>
    </SharedWithUsers>
    <Doc_x0020__x0023_ xmlns="d9dd568f-92e7-4aa1-8e50-87aa9ffea9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7" ma:contentTypeDescription="Create a new document." ma:contentTypeScope="" ma:versionID="a9d7e2e169b0dd4dee5e799b0b927e87">
  <xsd:schema xmlns:xsd="http://www.w3.org/2001/XMLSchema" xmlns:xs="http://www.w3.org/2001/XMLSchema" xmlns:p="http://schemas.microsoft.com/office/2006/metadata/properties" xmlns:ns2="d9dd568f-92e7-4aa1-8e50-87aa9ffea924" xmlns:ns3="c29a6dd2-512b-4752-8473-975d37cb7242" targetNamespace="http://schemas.microsoft.com/office/2006/metadata/properties" ma:root="true" ma:fieldsID="f3dec56afaddf601f15aab203107d7af" ns2:_="" ns3:_="">
    <xsd:import namespace="d9dd568f-92e7-4aa1-8e50-87aa9ffea924"/>
    <xsd:import namespace="c29a6dd2-512b-4752-8473-975d37cb7242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3520FE-4074-4326-8921-E236E7488CAC}">
  <ds:schemaRefs>
    <ds:schemaRef ds:uri="http://schemas.microsoft.com/office/2006/metadata/properties"/>
    <ds:schemaRef ds:uri="http://schemas.microsoft.com/office/infopath/2007/PartnerControls"/>
    <ds:schemaRef ds:uri="5cd1452d-5967-4622-9749-a306807ee3c9"/>
    <ds:schemaRef ds:uri="38896d1c-d48b-47b1-97a9-761dcde349b0"/>
    <ds:schemaRef ds:uri="c29a6dd2-512b-4752-8473-975d37cb7242"/>
    <ds:schemaRef ds:uri="d9dd568f-92e7-4aa1-8e50-87aa9ffea924"/>
  </ds:schemaRefs>
</ds:datastoreItem>
</file>

<file path=customXml/itemProps2.xml><?xml version="1.0" encoding="utf-8"?>
<ds:datastoreItem xmlns:ds="http://schemas.openxmlformats.org/officeDocument/2006/customXml" ds:itemID="{595ECFD9-A099-4AAA-BE8B-6D613E1706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D07FC-C03B-4E21-B7B4-946997E0AA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1282</Words>
  <Application>Microsoft Macintosh PowerPoint</Application>
  <PresentationFormat>Custom</PresentationFormat>
  <Paragraphs>87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Berlin Sans FB</vt:lpstr>
      <vt:lpstr>Berlin Sans FB Demi</vt:lpstr>
      <vt:lpstr>Calibri</vt:lpstr>
      <vt:lpstr>Century Gothic</vt:lpstr>
      <vt:lpstr>South American continent presentation 16x9</vt:lpstr>
      <vt:lpstr>1_Office Theme</vt:lpstr>
      <vt:lpstr>La Palabra Crece-  Multiplicando Iglesias</vt:lpstr>
      <vt:lpstr>Favor de desactivar los micrófonos cuando no está hablando para que todos puedan oír al que habla claramente. ¡Gracias! </vt:lpstr>
      <vt:lpstr>PowerPoint Presentation</vt:lpstr>
      <vt:lpstr>Lección 2</vt:lpstr>
      <vt:lpstr>La oración de apertura</vt:lpstr>
      <vt:lpstr>Repaso del video  e introducción de la lección</vt:lpstr>
      <vt:lpstr>Según 1 Corintios como lo vimos en el video, ¿cuáles son algunos principios para plantar iglesias?</vt:lpstr>
      <vt:lpstr>Según 1 Corintios como lo vimos en el video, ¿cuáles son algunos principios para plantar iglesias?</vt:lpstr>
      <vt:lpstr>¿Qué buscamos que haga esa iglesia?</vt:lpstr>
      <vt:lpstr>Cuatro exhortaciones principales para el que quiere multiplicar iglesias </vt:lpstr>
      <vt:lpstr>Cuatro exhortaciones principales para el que quiere multiplicar iglesias </vt:lpstr>
      <vt:lpstr>Cuatro exhortaciones principales para el que quiere multiplicar iglesias </vt:lpstr>
      <vt:lpstr>Cuatro exhortaciones principales para el que quiere multiplicar iglesias </vt:lpstr>
      <vt:lpstr>Preguntas</vt:lpstr>
      <vt:lpstr>1. “Queremos que las iglesias estén unidas en su confesión en la Palabra de Dios y que fortalezcan los lazos con aquellos que hacen lo mismo.”  ¿Qué quiere decir eso? </vt:lpstr>
      <vt:lpstr>2. “Queremos que las iglesias lleven a cabo los propósitos de Dios para las iglesias (el proveer apoyo mutuo, el llevar a cabo la gran comisión).”   ¿Qué quiere decir eso? </vt:lpstr>
      <vt:lpstr>3. “Queremos que las iglesias se reúnan de manera regular alrededor de la Palabra y los sacramentos.”   ¿Qué quiere decir eso? </vt:lpstr>
      <vt:lpstr>4. “Queremos que las iglesias llamen hombres locales calificados a servir.”  ¿Qué quiere decir eso? </vt:lpstr>
      <vt:lpstr>Cuatro exhortaciones principales para el que quiere multiplicar iglesias </vt:lpstr>
      <vt:lpstr>Concluyendo la lección</vt:lpstr>
      <vt:lpstr>La oración</vt:lpstr>
      <vt:lpstr>PowerPoint Presentation</vt:lpstr>
      <vt:lpstr>Lección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Palabra Crece-  Multiplicando Iglesias</dc:title>
  <dc:creator>Andrew Johnston</dc:creator>
  <cp:lastModifiedBy>juan david escobar amaya</cp:lastModifiedBy>
  <cp:revision>10</cp:revision>
  <dcterms:created xsi:type="dcterms:W3CDTF">2020-08-01T22:42:33Z</dcterms:created>
  <dcterms:modified xsi:type="dcterms:W3CDTF">2023-01-26T04:30:18Z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