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92" r:id="rId2"/>
    <p:sldId id="259" r:id="rId3"/>
    <p:sldId id="257" r:id="rId4"/>
    <p:sldId id="260" r:id="rId5"/>
    <p:sldId id="263" r:id="rId6"/>
    <p:sldId id="415" r:id="rId7"/>
    <p:sldId id="294" r:id="rId8"/>
    <p:sldId id="314" r:id="rId9"/>
    <p:sldId id="315" r:id="rId10"/>
    <p:sldId id="316" r:id="rId11"/>
    <p:sldId id="295" r:id="rId12"/>
    <p:sldId id="416" r:id="rId13"/>
    <p:sldId id="417" r:id="rId14"/>
    <p:sldId id="418" r:id="rId15"/>
    <p:sldId id="319" r:id="rId16"/>
    <p:sldId id="296" r:id="rId17"/>
    <p:sldId id="297" r:id="rId18"/>
    <p:sldId id="310" r:id="rId19"/>
    <p:sldId id="298" r:id="rId20"/>
    <p:sldId id="299" r:id="rId21"/>
    <p:sldId id="300" r:id="rId22"/>
    <p:sldId id="320" r:id="rId23"/>
    <p:sldId id="276" r:id="rId24"/>
    <p:sldId id="301" r:id="rId25"/>
    <p:sldId id="302" r:id="rId26"/>
    <p:sldId id="303" r:id="rId27"/>
    <p:sldId id="305" r:id="rId28"/>
    <p:sldId id="419" r:id="rId29"/>
    <p:sldId id="420" r:id="rId30"/>
    <p:sldId id="421" r:id="rId31"/>
    <p:sldId id="422" r:id="rId32"/>
    <p:sldId id="423" r:id="rId33"/>
    <p:sldId id="346" r:id="rId34"/>
    <p:sldId id="288" r:id="rId35"/>
    <p:sldId id="289" r:id="rId36"/>
    <p:sldId id="424" r:id="rId37"/>
    <p:sldId id="425" r:id="rId38"/>
  </p:sldIdLst>
  <p:sldSz cx="12192000" cy="6858000"/>
  <p:notesSz cx="6858000" cy="9144000"/>
  <p:embeddedFontLst>
    <p:embeddedFont>
      <p:font typeface="Cambria" panose="02040503050406030204" pitchFamily="18"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Overlock"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38"/>
    <p:restoredTop sz="45602"/>
  </p:normalViewPr>
  <p:slideViewPr>
    <p:cSldViewPr snapToGrid="0">
      <p:cViewPr varScale="1">
        <p:scale>
          <a:sx n="47" d="100"/>
          <a:sy n="47" d="100"/>
        </p:scale>
        <p:origin x="2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74"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73" Type="http://customschemas.google.com/relationships/presentationmetadata" Target="metadata"/><Relationship Id="rId7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Si hay demasiados estudiantes, se puede pedirlos compartir saludos en el chat. Después de los saludos personales, se puede compartir una bienvenida breve al Lección 6.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Lección 7 del curso La Nación Elegida!  Hoy veremos el reinado de David sobre todo Israel y cómo Dios le preservó por su amor y gracia. Al igual que David, nosotros hemos sido bendecidos por el amor de Dios nuestro Rey de reyes.</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210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64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es proclamado rey de Israel</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Todas las tribus de Israel, todos los ancianos de Israel se reunieron en Hebrón con el rey David, y en presencia del Señor éste hizo un pacto con ellos, y ellos lo ungieron como rey.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tenía 30 años; fue rey de Israel y Judá 33 años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conquista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y sus soldados fue a Jerusalén a pelear contra los jebuseos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conquistó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/Ciudad de David</a:t>
            </a:r>
          </a:p>
          <a:p>
            <a:pPr marL="285750" marR="0" lvl="0" indent="-28575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envía embajadores a David</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Rey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Tiro mandó madera de cedro, carpinteros y canteros para construir el palacio de David. </a:t>
            </a:r>
          </a:p>
          <a:p>
            <a:pPr marL="0" marR="0" lvl="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Hijos de David</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tomó esposas y concubinas y tenía muchos hijos.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derrota a los filisteos</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atacaron a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preguntó al Señor si debería atacar a los filisteos y el Señor respondió que sí y que tendría la victoria.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los venció y quemó a sus ídolos.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regresaron los filisteos, David de nuevo preguntó al Señor si debería atacarlos. El Señor contestó que sí. David siguió las órdenes del Señor y ganó.</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94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Samuel 6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intenta llevar el arca a Jerusalén</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reunió sus mejores soldados para trasladar el arca de la casa de Abinadab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Ajió</a:t>
            </a:r>
            <a:r>
              <a:rPr lang="es-ES" sz="1800" dirty="0">
                <a:effectLst/>
                <a:latin typeface="Calibri" panose="020F0502020204030204" pitchFamily="34" charset="0"/>
                <a:ea typeface="Cambria" panose="02040503050406030204" pitchFamily="18" charset="0"/>
                <a:cs typeface="Times New Roman" panose="02020603050405020304" pitchFamily="18" charset="0"/>
              </a:rPr>
              <a:t>, hijos de Abinadab guiaron el carro. David y el pueblo danzaban y tocaron instrumentos.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bueyes tropezaron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estiró la mano para sujetar el arca, pero el Señor se enojó contra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por tocar el arca y allí mismo hirió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se puso muy triste y tuvo entonces temor del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Llevaron el arca a la casa de Obed Edom y Dios lo bendijo a éste y a toda su familia.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lleva el arca a Jerusalén</a:t>
            </a: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intentó de nuevo llevar el arca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Ofreció un sacrificio a ataviado con un efod de lino, David danzaba con todas sus fuerzas delante del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hija de Saúl y esposa de David miró desde la ventana y sintió por David un profundo desprecio.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fue llevada a una tienda y David ofreció al Señor sacrificios y ofrendas.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bendijo al pueblo y repartió entre ellos un pan, un trozo de carne y una torta de pasas.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David llegó a casa, pero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le dijo: “Qué bien ha quedado el rey de Israel, al dejar al descubierto sus intimidades frente a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David le respondió: “Sí, dancé; pero lo hice delante del Señor, porque él me eligió para reinar sobre su pueblo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murió sin a tener hijos de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12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050" b="1" dirty="0">
                <a:effectLst/>
                <a:latin typeface="Calibri" panose="020F0502020204030204" pitchFamily="34" charset="0"/>
                <a:ea typeface="Cambria" panose="02040503050406030204" pitchFamily="18" charset="0"/>
                <a:cs typeface="Times New Roman" panose="02020603050405020304" pitchFamily="18" charset="0"/>
              </a:rPr>
              <a:t>2 Samuel 7 (Reina Valera Contemporánea)</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050" dirty="0">
                <a:effectLst/>
                <a:latin typeface="Calibri" panose="020F0502020204030204" pitchFamily="34" charset="0"/>
                <a:ea typeface="Cambria" panose="02040503050406030204" pitchFamily="18" charset="0"/>
                <a:cs typeface="Times New Roman" panose="02020603050405020304" pitchFamily="18" charset="0"/>
              </a:rPr>
              <a:t>Pacto de Dios con David</a:t>
            </a:r>
          </a:p>
          <a:p>
            <a:pPr marL="15875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David dijo al profeta Natán que quería edificar un templo para el Señor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Pero esa misma noche la palabra del Señor vino a Natán.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¿Tú me vas a construir una casa?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Desde que saqué de Egipto al pueblo de Israel, y hasta la fecha, no he vivido en ninguna casa. Más bien, he estado en tiendas de campaña y en tabernáculos.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Yo, el Señor de los ejércitos, te saqué del redil para ponerte a gobernar a mi pueblo Israel. He estado contigo dondequiera que has andado. Te he dado la victoria, te he hecho famoso. Además, ya he preparado para mi pueblo un lugar donde se establezca. Yo te prometo que te haré descansar de tus enemigos, y te aseguro tendrás muchos descendientes.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Uno de tus propios hijos sería elegido para ser rey y edificar un templo.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Natán le comunicó a David todo.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David se presentó ante el Señor y le dijo: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¿Quién soy yo, y qué es mi familia, para que me hayas encumbrado tanto?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Todas estas maravillas las has realizado conforme a tu palabra. ¡Cuán grande eres, Señor y Dios! ¡No hay nadie como tú!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Y qué pueblo puede compararse a Israel, tú la liberaste para hacerla tu pueblo; tú lo hiciste tuyo para siempre. ¡Tú, Señor, eres su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Que tu gran nombre sea siempre reconocido. Que se diga que tú, Señor de los ejércitos, eres el Dios de Israel, y que los descendientes de tu siervo David siempre estarán en tu presencia.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Tú le has dado a conocer a este siervo tuyo que afirmarás su descendencia. Tú, Señor, lo has prometido, y con tu bendición será bendecida mi familia para siempre.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36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94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(5:1)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tribus y ancianos de Israel que ungieron David como rey (5:1-5)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ejército de David (5:6)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jebuseos, los que vivían en Jerusalén (5:6)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y Dios de los ejércitos (5:10)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Rey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Tiro y sus embajadores, carpinteros y canteros (5:11)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esposas y concubinas de David, y sus hijos e hijas (5:13)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que atacaron a David (5:17)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Abinadab y sus hijos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Ajió</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que tenían el arca del Señor en su casa (6:3)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Obed Edom y su familia; los que guardaron el arca del Señor 3 meses (6:11)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hija de Saúl y esposa de David (6:16)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profeta Natán (7:2)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canales de agua de Jerusalén (5:8)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muralla que David levantó alrededor de la Ciudad de David (5:9)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Madera de cedro de Tiro (5:11)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ídolos de los filisteos que David ordenó destruidos (5:21)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Señor y los bueyes y el carro nuevo y lo llevó (6:3)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instrumentos musicales (6:5)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holocaustos y ofrendas que David ofreció (6:13)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Efod de lino que David llevó (6:14, 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tienda de campaña para el arca (6:17)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comida que David repartió entre el pueblo: pan, un trozo de carne, una torta de pasas (6:19)</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Hebrón (David ungido)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Jerusalén, específicamente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Ciudad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Baal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Perasín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David venció los filisteos. (5:20)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Baalá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Judá y la casa de Abinadab, dónde estaba el arca del Señor (6:2-3)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Nacón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Peres</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Dios hubiera dado muerte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(6:8)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palacio de David (7:1)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s-E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Empieza cuando David tenía 30 años (5:4)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Hebrón David fue rey de Judá durante 7 años y en Jerusalén fue rey de Israel y Judá durante 33 años (5:5)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Alrededor de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Padre mío y Salvador mío, por la historia de David he aprendido que por tu gracia tú siempre bendecirás a los que te aman y te sirven con todo su corazón. Yo sé que te he fallado de muchas maneras y te pido que me perdones. Te ruego que me des un corazón fiel para que en todos mis días te ame y te sirva. Recuérdame que esa fortaleza viene por medio de tu Palabra, y guíame constantemente a ella.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Hay enemigos viviendo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jebuseos. ¿Dónde van a establecer el reino de La Nación Elegida?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Hay enemigos atacando, los filisteos.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está en el capital y no tiene “casa oficial”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libri" panose="020F0502020204030204" pitchFamily="34" charset="0"/>
              </a:rPr>
              <a:t>Mical</a:t>
            </a:r>
            <a:r>
              <a:rPr lang="es-ES" sz="1800" dirty="0">
                <a:effectLst/>
                <a:latin typeface="Calibri" panose="020F0502020204030204" pitchFamily="34" charset="0"/>
                <a:ea typeface="Calibri" panose="020F0502020204030204" pitchFamily="34" charset="0"/>
              </a:rPr>
              <a:t> sintió un profundo desprecio por David y su celebración sobre el arca. </a:t>
            </a: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les da la victoria sobre los jebuseos y filisteos; David destruya sus ídolos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les da un lugar donde pueden establecerse,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llega con bien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prometió que un hijo de David va a ser elegido para construir el templo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89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la gracia de Dios, David reinó sobre Israel haciendo que Jerusalén fuera su capital.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rPr>
              <a:t>Vemos el gozo de David ante su Señor. David reconoció la grandeza y el amor de Dios en su vida y le alabó con un corazón lleno de alegría. A diferencia de él, nosotros no siempre recordamos alabar a Dios con corazones llenos de gratitud por su amor mostrado a nosotros.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como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criticó a David por alabar a Dios de todo corazón, yo también puedo juzgar o criticar a otros por su forma de alabar o expresar su gozo por 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fue muy exitoso. Pero aun así cayó en pecado, de adulterio y de arrogancia.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5:1-5 Primero por haber elegido a David para ser su rey. Dios estaba cuidando a su Nación Elegida y utilizó un rey imperfecto para Su gloria. Aunque no soy nadie a los ojos del mundo, Dios me ha elegido para ser suyo y formo parte de La Nación Elegida por Jesucristo. El rey eterno de la familia de David es MI REY: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5:6-9 Dios les dio una ciudad, Jerusalén, dónde podrían establecerse como Nación. Palacio no tenemos ahora, pero Dios ha prometido que estaremos en su ‘casa” eterna en el cielo, junto con todos los creyentes.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6:12-19 Dios permitió la llegada del arca del Señor a Jerusalén. Hoy en día tenemos muchas oportunidades para celebrar y adorar, pero en cualquier ubicación. Por Jesucristo, podemos adorar en espíritu y verdad porque tenemos acceso completo a Dios por Su sacrificio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7:16 Por las promesas que Dios hizo a David, sobre todo que iba a tener un reino eterno - Jesús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7:18-29 Al igual que David, nosotros hemos sido bendecidos por el amor de Dios, quién nos dio victoria a través de nuestro Rey eterno, Jesucristo. Ahora, Jesucristo/El Hijo de David gobierna e intercede en nuestras vidas, dándonos un corazón nuevo, dispuesto y gozoso en alabarle.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Servir y alabar a Dios de todo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Buscar consejería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10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¿Quién es David?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Pastor, guerrero y rey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Fiel creyente: el hombre conforme al corazón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Pecador: tomó muchas mujeres (Deuteronomio 17:17), cometió adulterio y mató, fue débil en guiar a su propia familia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Autor de salmos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Con excepción de Jesús y de Moisés, es David el personaje acerca del cual se escriba más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874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también es una imagen de su descendiente mayor, Jesucristo. Hacemos una lista de todo lo que tienen en común David y Jesús: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95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también es una imagen de su descendiente mayor, Jesucristo. Hacemos una lista de todo lo que tienen en común David y Jesús: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eran “pastores”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eran Reyes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“Guerreros” quienes lucharon contra los enemigos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Amados y odiados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Nacidos en Belén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Jesús le llaman “Hijo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25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Lucas 1:31-33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ángel Gabriel le dice a María,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31 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Vas a quedar encinta, y darás a luz un hijo, y le pondrás por nombre JESÚS.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32 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Éste será un gran hombre, y lo llamarán Hijo del Altísimo. Dios, el Señor, </a:t>
            </a:r>
            <a:r>
              <a:rPr lang="es-ES" sz="1800" u="sng"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le dará el trono de David, su padre,</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33 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y reinará sobre la casa de Jacob para siempre, y su reino no tendrá fin.»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007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Apocalipsis 22:16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Jesús mismo dice, “</a:t>
            </a:r>
            <a:r>
              <a:rPr lang="es-ES" sz="1800" b="1" baseline="30000" dirty="0">
                <a:effectLst/>
                <a:latin typeface="Calibri" panose="020F0502020204030204" pitchFamily="34" charset="0"/>
                <a:ea typeface="Calibri" panose="020F0502020204030204" pitchFamily="34" charset="0"/>
              </a:rPr>
              <a:t>16 </a:t>
            </a:r>
            <a:r>
              <a:rPr lang="es-ES" sz="1800" dirty="0">
                <a:effectLst/>
                <a:latin typeface="Calibri" panose="020F0502020204030204" pitchFamily="34" charset="0"/>
                <a:ea typeface="Calibri" panose="020F0502020204030204" pitchFamily="34" charset="0"/>
              </a:rPr>
              <a:t>«Yo, Jesús, he enviado a mi ángel para que les dé a ustedes testimonio acerca de estas cosas, que tratan de las iglesias. </a:t>
            </a:r>
            <a:r>
              <a:rPr lang="es-ES" sz="1800" u="sng" dirty="0">
                <a:effectLst/>
                <a:latin typeface="Calibri" panose="020F0502020204030204" pitchFamily="34" charset="0"/>
                <a:ea typeface="Calibri" panose="020F0502020204030204" pitchFamily="34" charset="0"/>
              </a:rPr>
              <a:t>Yo soy la raíz y el linaje de David,</a:t>
            </a:r>
            <a:r>
              <a:rPr lang="es-ES" sz="1800" dirty="0">
                <a:effectLst/>
                <a:latin typeface="Calibri" panose="020F0502020204030204" pitchFamily="34" charset="0"/>
                <a:ea typeface="Calibri" panose="020F0502020204030204" pitchFamily="34" charset="0"/>
              </a:rPr>
              <a:t> la estrella resplandeciente de la mañana.»</a:t>
            </a:r>
            <a:endParaRPr lang="en-US"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057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57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8: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1 </a:t>
            </a:r>
            <a:r>
              <a:rPr lang="es-ES" sz="1800">
                <a:effectLst/>
                <a:latin typeface="Calibri" panose="020F0502020204030204" pitchFamily="34" charset="0"/>
                <a:ea typeface="Cambria" panose="02040503050406030204" pitchFamily="18" charset="0"/>
                <a:cs typeface="Times New Roman" panose="02020603050405020304" pitchFamily="18" charset="0"/>
              </a:rPr>
              <a:t>Reyes 8-9:9 </a:t>
            </a:r>
            <a:r>
              <a:rPr lang="es-ES" sz="1800" dirty="0">
                <a:effectLst/>
                <a:latin typeface="Calibri" panose="020F0502020204030204" pitchFamily="34" charset="0"/>
                <a:ea typeface="Cambria" panose="02040503050406030204" pitchFamily="18" charset="0"/>
                <a:cs typeface="Times New Roman" panose="02020603050405020304" pitchFamily="18" charset="0"/>
              </a:rPr>
              <a:t>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un “Captar” que podrías utilizar para luego contar la historia del templo de Salomón? (ejemplos: preguntas, dichos o costumbres, una última noticia, una canción o poema, una imagen, un momento de consejería, actividad)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El arca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los últimos días del reino de Saúl, se había producido un triste abandono de la adoración a Dios, lo que se reflejó́ en la vida de la nación por la transigencia de ese rey en cuanto a lo que Jehová́ había dicho. Pocas personas, quizá́ ninguna, celebraban cultos. El Tabernáculo, es decir, la tienda de la reunión que se había usado a través de todo el tiempo que anduvieron errantes por el desierto, se había deteriorado, y su mobiliario estaba disperso por todas partes. Durante casi setenta años el Arca del pacto había permanecido en una casa particular.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la presencia de Dios estaba asociada con el Tabernáculo, el pueblo de Israel no sentía su proximidad, y ya no tenía más el sentido de sobrecogimiento y reverencia ante Dios. Se comprende entonces el interés primordial que tenía David en restaurar la adoración a Jehová́ en el lugar central que le correspondía en la vida de la nación.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Esa restauración implicaba reunir el disperso mobiliario del Tabernáculo, cuya pieza más importante era el Arca del pacto, el sitio donde Dios moraba entre su pueblo y le revelaba su gloria.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“arca” significa caja o cofre. El Arca estaba hecha de madera y recubierta de láminas de oro por dentro y por fuera; era de unos 1.2 m de longitud, por 0.6 m de anchura y 0.6 m de altura. Tenía sobre la parte superior una cubierta llamada “el asiento de la misericordia” o el “propiciatorio”, en cuyos extremos había una pequeña figura de un querubín o un ángel de oro labrado a martillo. Las figuras tenían las alas extendidas sobre el Arca y con el rostro dirigido hacia abajo, mirándola. En las esquinas inferiores del Arca había unos anillos a través de los cuales se podía introducir una vara para transportarla. En su interior había tres objetos: un recipiente de oro con maná, la vara de Aarón, y los Diez Mandamientos grabados en dos tablas de piedra (véase Éxodo 25 y 37).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Todos estos detalles nos pueden parecer extraños si no recordamos que, antes del Calvario, la mayor parte de la adoración tenía lugar mediante tipos o símbolos de las cosas que vendrían. El Arca era el símbolo de la presencia de Dios en medio de pueblo, y era considerada como el trono terrenal de Dios, el lugar donde el Dios que se sienta en las alturas tiene el estrado de sus pies en la tierra. A su vez, el Arca les hacía recordar que nuestro Dios es el Dios a la vez cercano para ayudar, y digno de que estemos delante de él con reverencia y sobrecogimiento.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2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David y el arca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Podemos apreciar el ferviente desea que tenía David de que el Arca fuese traída a la nueva capital; pero su apuro por hacerlo lo metió en problemas. La segunda vez, David tomó el tiempo necesario para aprender cómo se debía efectuar el traslado. Reconociendo su pecado, admitió que había hecho mal y actuado apresuradamente: “Jehová, nuestro dios, nos quebrantó, por cuanto no le buscamos según su ordenanza.” (1 Crónicas 15:13)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Moisés, Dios había dado instrucciones específicas acerca de la forma en que se debía transportar este sagrado objeto. Recordemos los anillos de las esquinas inferiores del cofre: a través de ellos se debían de introducir las varas que luego debían poner sobre sus hombros los hijos de la familia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Coat</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levita. Ellos habían sido los únicos autorizados para transportar el Arca (Números 4:15).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segunda vez, David tuvo el cuidado de hacer lo que el Señor había dicho.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52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8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8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80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del Rey David.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Lección 1-6, hemos visto diversas formas de “Captar” como preguntas, dichos o costumbres, las últimas noticias, canciones, imágenes y momentos de consejería.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la tarea para hoy día, les pidi crear un “captar” para la historia del Rey David. Les invito a compartir ahora sus ideas.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estudiantes la oportunidad de compartir en el chat o en voz alta. Invita a ellos a compartir no solo el captar pero también el público para el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¿Porque es importante realizar los pasos de Contar, Considerar, y Consolidar ANTES de pensar en un Captar?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que el “Captar” nos lleva a un punto principal de la historia. Es complicado saber un punto principal de la historia sin estudiar la historia de una forma </a:t>
            </a:r>
            <a:r>
              <a:rPr lang="es-ES" sz="18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Cristocéntica</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rPr>
              <a:t>Deseamos que el “Captar” ayuda al público recordar la historia en el futuro también. Cuando primero leemos y estudiamos la historia, nos ayuda crear un bueno “Captar” </a:t>
            </a: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70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10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2 Samuel 5-7</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59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realizar una actividad interactiva.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Había un ejemplo bueno en el video de tarea para hoy día. ¿Recuerdan la actividad de la mano?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mano nos ayuda para recordar unas fechas importantes de la Biblia y conectar el Antiguo Testamento con Jesucristo, el cumplimiento de la ley y profetas. </a:t>
            </a:r>
            <a:r>
              <a:rPr lang="es-ES" sz="1800" dirty="0">
                <a:effectLst/>
                <a:latin typeface="Calibri" panose="020F0502020204030204" pitchFamily="34" charset="0"/>
                <a:ea typeface="Cambria" panose="02040503050406030204" pitchFamily="18" charset="0"/>
                <a:cs typeface="Times New Roman" panose="02020603050405020304" pitchFamily="18" charset="0"/>
              </a:rPr>
              <a:t>Nuestro pulgar será Jesús, nuestro dedo meñique representara Abraham, cada uno de nuestros dedos del meñique al pulgar representan 500 años.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meñique: Abraham (alrededor de 2000 años antes de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anular: Moisés (alrededor de 1500 años antes de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del medio: David (alrededor de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índice: Edras (alrededor de 500 años antes de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pulgar: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enfocaremos en el dedo del medio – el Rey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su dedo del medio, David gobernaba a Israel justo en medio del tiempo entre Abraham y Jesucristo. Y, como su dedo del medio es el dedo más largo, David representaba el punto más alto de Israel durante el Antiguo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730A4-A94A-37A9-DFD3-9BEA59692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14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38509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0" name="Picture 2" descr="September 11, 2022 – 2 Samuel 5:1-16 – David Anointed King Over All Israel  | Community on Columbia">
            <a:extLst>
              <a:ext uri="{FF2B5EF4-FFF2-40B4-BE49-F238E27FC236}">
                <a16:creationId xmlns:a16="http://schemas.microsoft.com/office/drawing/2014/main" id="{251AC7EB-8D57-9564-35ED-6E0BB23F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2" y="641350"/>
            <a:ext cx="7620000" cy="55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98" name="Picture 2" descr="King David - People of God">
            <a:extLst>
              <a:ext uri="{FF2B5EF4-FFF2-40B4-BE49-F238E27FC236}">
                <a16:creationId xmlns:a16="http://schemas.microsoft.com/office/drawing/2014/main" id="{58E097D6-0BE6-3124-FB03-B4A5C2B7A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126" y="456447"/>
            <a:ext cx="6567055" cy="594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8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46" name="Picture 2" descr="Dance Before the Lord! | Pastor, Preacher, Pray-er">
            <a:extLst>
              <a:ext uri="{FF2B5EF4-FFF2-40B4-BE49-F238E27FC236}">
                <a16:creationId xmlns:a16="http://schemas.microsoft.com/office/drawing/2014/main" id="{A0795370-65D2-565F-545B-2B0A5B47C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491" y="79663"/>
            <a:ext cx="8931564" cy="669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1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94" name="Picture 2" descr="What Do We Learn from David's Prayer?">
            <a:extLst>
              <a:ext uri="{FF2B5EF4-FFF2-40B4-BE49-F238E27FC236}">
                <a16:creationId xmlns:a16="http://schemas.microsoft.com/office/drawing/2014/main" id="{ACE069F9-33E6-A9FA-96B1-33D6F23ED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91" y="1104900"/>
            <a:ext cx="889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8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243668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soluciona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69920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del Rey David.</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a:solidFill>
                    <a:schemeClr val="lt1"/>
                  </a:solidFill>
                  <a:latin typeface="Lato"/>
                  <a:ea typeface="Lato"/>
                  <a:cs typeface="Lato"/>
                  <a:sym typeface="Lato"/>
                </a:rPr>
                <a:t>Usar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método</a:t>
              </a:r>
              <a:r>
                <a:rPr lang="en-US" sz="2800" b="0" i="0" u="none" strike="noStrike" cap="none" dirty="0">
                  <a:solidFill>
                    <a:schemeClr val="lt1"/>
                  </a:solidFill>
                  <a:latin typeface="Lato"/>
                  <a:ea typeface="Lato"/>
                  <a:cs typeface="Lato"/>
                  <a:sym typeface="Lato"/>
                </a:rPr>
                <a:t> de las Cuatro “C” para leer y </a:t>
              </a:r>
              <a:r>
                <a:rPr lang="en-US" sz="2800" b="0" i="0" u="none" strike="noStrike" cap="none" dirty="0" err="1">
                  <a:solidFill>
                    <a:schemeClr val="lt1"/>
                  </a:solidFill>
                  <a:latin typeface="Lato"/>
                  <a:ea typeface="Lato"/>
                  <a:cs typeface="Lato"/>
                  <a:sym typeface="Lato"/>
                </a:rPr>
                <a:t>entender</a:t>
              </a:r>
              <a:r>
                <a:rPr lang="en-US" sz="2800" b="0" i="0" u="none" strike="noStrike" cap="none" dirty="0">
                  <a:solidFill>
                    <a:schemeClr val="lt1"/>
                  </a:solidFill>
                  <a:latin typeface="Lato"/>
                  <a:ea typeface="Lato"/>
                  <a:cs typeface="Lato"/>
                  <a:sym typeface="Lato"/>
                </a:rPr>
                <a:t> 2</a:t>
              </a:r>
              <a:r>
                <a:rPr lang="en-US" sz="2800" dirty="0">
                  <a:solidFill>
                    <a:schemeClr val="lt1"/>
                  </a:solidFill>
                  <a:latin typeface="Lato"/>
                  <a:ea typeface="Lato"/>
                  <a:cs typeface="Lato"/>
                  <a:sym typeface="Lato"/>
                </a:rPr>
                <a:t> Samuel 5-7</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como</a:t>
              </a:r>
              <a:r>
                <a:rPr lang="en-US" sz="2800" dirty="0">
                  <a:solidFill>
                    <a:schemeClr val="tx1"/>
                  </a:solidFill>
                  <a:latin typeface="Lato"/>
                  <a:ea typeface="Lato"/>
                  <a:cs typeface="Lato"/>
                  <a:sym typeface="Lato"/>
                </a:rPr>
                <a:t> David es </a:t>
              </a:r>
              <a:r>
                <a:rPr lang="en-US" sz="2800" dirty="0" err="1">
                  <a:solidFill>
                    <a:schemeClr val="tx1"/>
                  </a:solidFill>
                  <a:latin typeface="Lato"/>
                  <a:ea typeface="Lato"/>
                  <a:cs typeface="Lato"/>
                  <a:sym typeface="Lato"/>
                </a:rPr>
                <a:t>una</a:t>
              </a:r>
              <a:r>
                <a:rPr lang="en-US" sz="2800" dirty="0">
                  <a:solidFill>
                    <a:schemeClr val="tx1"/>
                  </a:solidFill>
                  <a:latin typeface="Lato"/>
                  <a:ea typeface="Lato"/>
                  <a:cs typeface="Lato"/>
                  <a:sym typeface="Lato"/>
                </a:rPr>
                <a:t> imagen del Rey de </a:t>
              </a:r>
              <a:r>
                <a:rPr lang="en-US" sz="2800" dirty="0" err="1">
                  <a:solidFill>
                    <a:schemeClr val="tx1"/>
                  </a:solidFill>
                  <a:latin typeface="Lato"/>
                  <a:ea typeface="Lato"/>
                  <a:cs typeface="Lato"/>
                  <a:sym typeface="Lato"/>
                </a:rPr>
                <a:t>reyes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Jesucristo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854097" y="507368"/>
            <a:ext cx="7432500"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a:ea typeface="Lato"/>
                <a:cs typeface="Lato"/>
                <a:sym typeface="Lato"/>
              </a:rPr>
              <a:t>¿</a:t>
            </a:r>
            <a:r>
              <a:rPr lang="en-US" sz="4800" b="1" dirty="0" err="1">
                <a:solidFill>
                  <a:schemeClr val="dk1"/>
                </a:solidFill>
                <a:latin typeface="Lato"/>
                <a:ea typeface="Lato"/>
                <a:cs typeface="Lato"/>
                <a:sym typeface="Lato"/>
              </a:rPr>
              <a:t>Quién</a:t>
            </a:r>
            <a:r>
              <a:rPr lang="en-US" sz="4800" b="1" dirty="0">
                <a:solidFill>
                  <a:schemeClr val="dk1"/>
                </a:solidFill>
                <a:latin typeface="Lato"/>
                <a:ea typeface="Lato"/>
                <a:cs typeface="Lato"/>
                <a:sym typeface="Lato"/>
              </a:rPr>
              <a:t> es David?</a:t>
            </a:r>
          </a:p>
          <a:p>
            <a:endParaRPr sz="3600" b="1" dirty="0">
              <a:solidFill>
                <a:schemeClr val="dk1"/>
              </a:solidFill>
              <a:latin typeface="Lato"/>
              <a:ea typeface="Lato"/>
              <a:cs typeface="Lato"/>
              <a:sym typeface="Lato"/>
            </a:endParaRPr>
          </a:p>
        </p:txBody>
      </p:sp>
      <p:sp>
        <p:nvSpPr>
          <p:cNvPr id="4" name="TextBox 3">
            <a:extLst>
              <a:ext uri="{FF2B5EF4-FFF2-40B4-BE49-F238E27FC236}">
                <a16:creationId xmlns:a16="http://schemas.microsoft.com/office/drawing/2014/main" id="{6F25BA29-67B6-7FF5-FB49-BFF54910B8A9}"/>
              </a:ext>
            </a:extLst>
          </p:cNvPr>
          <p:cNvSpPr txBox="1"/>
          <p:nvPr/>
        </p:nvSpPr>
        <p:spPr>
          <a:xfrm>
            <a:off x="2576946" y="2151727"/>
            <a:ext cx="6096000" cy="2554545"/>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Pastor, guerrero y rey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Fiel creyente</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Pecador</a:t>
            </a:r>
          </a:p>
          <a:p>
            <a:pPr marL="342900" marR="0" lvl="0" indent="-342900">
              <a:spcBef>
                <a:spcPts val="0"/>
              </a:spcBef>
              <a:spcAft>
                <a:spcPts val="0"/>
              </a:spcAft>
              <a:buFont typeface="Symbol"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Autor de salmos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60182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1643738" y="2736523"/>
            <a:ext cx="10049497"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a:ea typeface="Lato"/>
                <a:cs typeface="Lato"/>
                <a:sym typeface="Lato"/>
              </a:rPr>
              <a:t>David </a:t>
            </a:r>
            <a:r>
              <a:rPr lang="en-US" sz="4800" b="1" dirty="0" err="1">
                <a:solidFill>
                  <a:schemeClr val="dk1"/>
                </a:solidFill>
                <a:latin typeface="Lato"/>
                <a:ea typeface="Lato"/>
                <a:cs typeface="Lato"/>
                <a:sym typeface="Lato"/>
              </a:rPr>
              <a:t>como</a:t>
            </a:r>
            <a:r>
              <a:rPr lang="en-US" sz="4800" b="1" dirty="0">
                <a:solidFill>
                  <a:schemeClr val="dk1"/>
                </a:solidFill>
                <a:latin typeface="Lato"/>
                <a:ea typeface="Lato"/>
                <a:cs typeface="Lato"/>
                <a:sym typeface="Lato"/>
              </a:rPr>
              <a:t> imagen de </a:t>
            </a:r>
            <a:r>
              <a:rPr lang="en-US" sz="4800" b="1" dirty="0" err="1">
                <a:solidFill>
                  <a:schemeClr val="dk1"/>
                </a:solidFill>
                <a:latin typeface="Lato"/>
                <a:ea typeface="Lato"/>
                <a:cs typeface="Lato"/>
                <a:sym typeface="Lato"/>
              </a:rPr>
              <a:t>Jesucristo</a:t>
            </a:r>
            <a:endParaRPr lang="en-US" sz="4800" b="1" dirty="0">
              <a:solidFill>
                <a:schemeClr val="dk1"/>
              </a:solidFill>
              <a:latin typeface="Lato"/>
              <a:ea typeface="Lato"/>
              <a:cs typeface="Lato"/>
              <a:sym typeface="Lato"/>
            </a:endParaRPr>
          </a:p>
          <a:p>
            <a:endParaRPr sz="36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412554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7</a:t>
            </a:r>
            <a:endParaRPr sz="6000"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El Rey David</a:t>
            </a:r>
            <a:endParaRPr sz="4800" dirty="0">
              <a:solidFill>
                <a:schemeClr val="dk1"/>
              </a:solidFill>
              <a:latin typeface="Lato"/>
              <a:ea typeface="Lato"/>
              <a:cs typeface="Lato"/>
              <a:sym typeface="Lato"/>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2 Samuel 5-7</a:t>
            </a:r>
            <a:endParaRPr sz="4800"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1643738" y="313405"/>
            <a:ext cx="10049497"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a:ea typeface="Lato"/>
                <a:cs typeface="Lato"/>
                <a:sym typeface="Lato"/>
              </a:rPr>
              <a:t>David </a:t>
            </a:r>
            <a:r>
              <a:rPr lang="en-US" sz="4800" b="1" dirty="0" err="1">
                <a:solidFill>
                  <a:schemeClr val="dk1"/>
                </a:solidFill>
                <a:latin typeface="Lato"/>
                <a:ea typeface="Lato"/>
                <a:cs typeface="Lato"/>
                <a:sym typeface="Lato"/>
              </a:rPr>
              <a:t>como</a:t>
            </a:r>
            <a:r>
              <a:rPr lang="en-US" sz="4800" b="1" dirty="0">
                <a:solidFill>
                  <a:schemeClr val="dk1"/>
                </a:solidFill>
                <a:latin typeface="Lato"/>
                <a:ea typeface="Lato"/>
                <a:cs typeface="Lato"/>
                <a:sym typeface="Lato"/>
              </a:rPr>
              <a:t> imagen de </a:t>
            </a:r>
            <a:r>
              <a:rPr lang="en-US" sz="4800" b="1" dirty="0" err="1">
                <a:solidFill>
                  <a:schemeClr val="dk1"/>
                </a:solidFill>
                <a:latin typeface="Lato"/>
                <a:ea typeface="Lato"/>
                <a:cs typeface="Lato"/>
                <a:sym typeface="Lato"/>
              </a:rPr>
              <a:t>Jesucristo</a:t>
            </a:r>
            <a:endParaRPr lang="en-US" sz="4800" b="1" dirty="0">
              <a:solidFill>
                <a:schemeClr val="dk1"/>
              </a:solidFill>
              <a:latin typeface="Lato"/>
              <a:ea typeface="Lato"/>
              <a:cs typeface="Lato"/>
              <a:sym typeface="Lato"/>
            </a:endParaRPr>
          </a:p>
          <a:p>
            <a:endParaRPr sz="3600" b="1" dirty="0">
              <a:solidFill>
                <a:schemeClr val="dk1"/>
              </a:solidFill>
              <a:latin typeface="Lato"/>
              <a:ea typeface="Lato"/>
              <a:cs typeface="Lato"/>
              <a:sym typeface="Lato"/>
            </a:endParaRPr>
          </a:p>
        </p:txBody>
      </p:sp>
      <p:graphicFrame>
        <p:nvGraphicFramePr>
          <p:cNvPr id="2" name="Table 1">
            <a:extLst>
              <a:ext uri="{FF2B5EF4-FFF2-40B4-BE49-F238E27FC236}">
                <a16:creationId xmlns:a16="http://schemas.microsoft.com/office/drawing/2014/main" id="{F254A0B2-60EF-0A4B-0EF7-0E298355D2C1}"/>
              </a:ext>
            </a:extLst>
          </p:cNvPr>
          <p:cNvGraphicFramePr>
            <a:graphicFrameLocks noGrp="1"/>
          </p:cNvGraphicFramePr>
          <p:nvPr/>
        </p:nvGraphicFramePr>
        <p:xfrm>
          <a:off x="2031999" y="1496878"/>
          <a:ext cx="9384146" cy="4518884"/>
        </p:xfrm>
        <a:graphic>
          <a:graphicData uri="http://schemas.openxmlformats.org/drawingml/2006/table">
            <a:tbl>
              <a:tblPr firstRow="1" bandRow="1">
                <a:tableStyleId>{93296810-A885-4BE3-A3E7-6D5BEEA58F35}</a:tableStyleId>
              </a:tblPr>
              <a:tblGrid>
                <a:gridCol w="4692073">
                  <a:extLst>
                    <a:ext uri="{9D8B030D-6E8A-4147-A177-3AD203B41FA5}">
                      <a16:colId xmlns:a16="http://schemas.microsoft.com/office/drawing/2014/main" val="3915708732"/>
                    </a:ext>
                  </a:extLst>
                </a:gridCol>
                <a:gridCol w="4692073">
                  <a:extLst>
                    <a:ext uri="{9D8B030D-6E8A-4147-A177-3AD203B41FA5}">
                      <a16:colId xmlns:a16="http://schemas.microsoft.com/office/drawing/2014/main" val="4188084424"/>
                    </a:ext>
                  </a:extLst>
                </a:gridCol>
              </a:tblGrid>
              <a:tr h="847781">
                <a:tc>
                  <a:txBody>
                    <a:bodyPr/>
                    <a:lstStyle/>
                    <a:p>
                      <a:pPr algn="ctr"/>
                      <a:r>
                        <a:rPr lang="en-US" sz="3600" dirty="0"/>
                        <a:t>David</a:t>
                      </a:r>
                    </a:p>
                  </a:txBody>
                  <a:tcPr/>
                </a:tc>
                <a:tc>
                  <a:txBody>
                    <a:bodyPr/>
                    <a:lstStyle/>
                    <a:p>
                      <a:pPr algn="ctr"/>
                      <a:r>
                        <a:rPr lang="en-US" sz="3600" dirty="0" err="1"/>
                        <a:t>Jesucristo</a:t>
                      </a:r>
                      <a:endParaRPr lang="en-US" sz="3600" dirty="0"/>
                    </a:p>
                  </a:txBody>
                  <a:tcPr/>
                </a:tc>
                <a:extLst>
                  <a:ext uri="{0D108BD9-81ED-4DB2-BD59-A6C34878D82A}">
                    <a16:rowId xmlns:a16="http://schemas.microsoft.com/office/drawing/2014/main" val="2441918352"/>
                  </a:ext>
                </a:extLst>
              </a:tr>
              <a:tr h="847781">
                <a:tc>
                  <a:txBody>
                    <a:bodyPr/>
                    <a:lstStyle/>
                    <a:p>
                      <a:pPr algn="ctr"/>
                      <a:r>
                        <a:rPr lang="en-US" sz="3400" dirty="0"/>
                        <a:t>Pastor de </a:t>
                      </a:r>
                      <a:r>
                        <a:rPr lang="en-US" sz="3400" dirty="0" err="1"/>
                        <a:t>ovejas</a:t>
                      </a:r>
                      <a:endParaRPr lang="en-US" sz="3400" dirty="0"/>
                    </a:p>
                  </a:txBody>
                  <a:tcPr/>
                </a:tc>
                <a:tc>
                  <a:txBody>
                    <a:bodyPr/>
                    <a:lstStyle/>
                    <a:p>
                      <a:pPr algn="ctr"/>
                      <a:r>
                        <a:rPr lang="en-US" sz="3400" dirty="0"/>
                        <a:t>El </a:t>
                      </a:r>
                      <a:r>
                        <a:rPr lang="en-US" sz="3400" dirty="0" err="1"/>
                        <a:t>Buen</a:t>
                      </a:r>
                      <a:r>
                        <a:rPr lang="en-US" sz="3400" dirty="0"/>
                        <a:t> Pastor</a:t>
                      </a:r>
                    </a:p>
                  </a:txBody>
                  <a:tcPr/>
                </a:tc>
                <a:extLst>
                  <a:ext uri="{0D108BD9-81ED-4DB2-BD59-A6C34878D82A}">
                    <a16:rowId xmlns:a16="http://schemas.microsoft.com/office/drawing/2014/main" val="3924540946"/>
                  </a:ext>
                </a:extLst>
              </a:tr>
              <a:tr h="847781">
                <a:tc>
                  <a:txBody>
                    <a:bodyPr/>
                    <a:lstStyle/>
                    <a:p>
                      <a:pPr algn="ctr"/>
                      <a:r>
                        <a:rPr lang="en-US" sz="3400" dirty="0"/>
                        <a:t>Rey de Israel</a:t>
                      </a:r>
                    </a:p>
                  </a:txBody>
                  <a:tcPr/>
                </a:tc>
                <a:tc>
                  <a:txBody>
                    <a:bodyPr/>
                    <a:lstStyle/>
                    <a:p>
                      <a:pPr algn="ctr"/>
                      <a:r>
                        <a:rPr lang="en-US" sz="3400" dirty="0"/>
                        <a:t>REY de </a:t>
                      </a:r>
                      <a:r>
                        <a:rPr lang="en-US" sz="3400" dirty="0" err="1"/>
                        <a:t>reyes</a:t>
                      </a:r>
                      <a:endParaRPr lang="en-US" sz="3400" dirty="0"/>
                    </a:p>
                  </a:txBody>
                  <a:tcPr/>
                </a:tc>
                <a:extLst>
                  <a:ext uri="{0D108BD9-81ED-4DB2-BD59-A6C34878D82A}">
                    <a16:rowId xmlns:a16="http://schemas.microsoft.com/office/drawing/2014/main" val="685418463"/>
                  </a:ext>
                </a:extLst>
              </a:tr>
              <a:tr h="847781">
                <a:tc>
                  <a:txBody>
                    <a:bodyPr/>
                    <a:lstStyle/>
                    <a:p>
                      <a:pPr algn="ctr"/>
                      <a:r>
                        <a:rPr lang="en-US" sz="3400" dirty="0"/>
                        <a:t>Guerrero contra </a:t>
                      </a:r>
                      <a:r>
                        <a:rPr lang="en-US" sz="3400" dirty="0" err="1"/>
                        <a:t>enemigos</a:t>
                      </a:r>
                      <a:r>
                        <a:rPr lang="en-US" sz="3400" dirty="0"/>
                        <a:t> de Dios</a:t>
                      </a:r>
                    </a:p>
                  </a:txBody>
                  <a:tcPr/>
                </a:tc>
                <a:tc>
                  <a:txBody>
                    <a:bodyPr/>
                    <a:lstStyle/>
                    <a:p>
                      <a:pPr algn="ctr"/>
                      <a:r>
                        <a:rPr lang="en-US" sz="3400" dirty="0"/>
                        <a:t>Guerrero contra </a:t>
                      </a:r>
                      <a:r>
                        <a:rPr lang="en-US" sz="3400" dirty="0" err="1"/>
                        <a:t>el</a:t>
                      </a:r>
                      <a:r>
                        <a:rPr lang="en-US" sz="3400" dirty="0"/>
                        <a:t> Gran </a:t>
                      </a:r>
                      <a:r>
                        <a:rPr lang="en-US" sz="3400" dirty="0" err="1"/>
                        <a:t>Enemigo</a:t>
                      </a:r>
                      <a:r>
                        <a:rPr lang="en-US" sz="3400" dirty="0"/>
                        <a:t> de Dios</a:t>
                      </a:r>
                    </a:p>
                  </a:txBody>
                  <a:tcPr/>
                </a:tc>
                <a:extLst>
                  <a:ext uri="{0D108BD9-81ED-4DB2-BD59-A6C34878D82A}">
                    <a16:rowId xmlns:a16="http://schemas.microsoft.com/office/drawing/2014/main" val="969550978"/>
                  </a:ext>
                </a:extLst>
              </a:tr>
              <a:tr h="847781">
                <a:tc>
                  <a:txBody>
                    <a:bodyPr/>
                    <a:lstStyle/>
                    <a:p>
                      <a:pPr algn="ctr"/>
                      <a:r>
                        <a:rPr lang="en-US" sz="3400" dirty="0" err="1"/>
                        <a:t>Nacido</a:t>
                      </a:r>
                      <a:r>
                        <a:rPr lang="en-US" sz="3400" dirty="0"/>
                        <a:t> </a:t>
                      </a:r>
                      <a:r>
                        <a:rPr lang="en-US" sz="3400" dirty="0" err="1"/>
                        <a:t>en</a:t>
                      </a:r>
                      <a:r>
                        <a:rPr lang="en-US" sz="3400" dirty="0"/>
                        <a:t> </a:t>
                      </a:r>
                      <a:r>
                        <a:rPr lang="en-US" sz="3400" dirty="0" err="1"/>
                        <a:t>Belén</a:t>
                      </a:r>
                      <a:endParaRPr lang="en-US" sz="3400" dirty="0"/>
                    </a:p>
                  </a:txBody>
                  <a:tcPr/>
                </a:tc>
                <a:tc>
                  <a:txBody>
                    <a:bodyPr/>
                    <a:lstStyle/>
                    <a:p>
                      <a:pPr algn="ctr"/>
                      <a:r>
                        <a:rPr lang="en-US" sz="3400" dirty="0" err="1"/>
                        <a:t>Nacido</a:t>
                      </a:r>
                      <a:r>
                        <a:rPr lang="en-US" sz="3400" dirty="0"/>
                        <a:t> </a:t>
                      </a:r>
                      <a:r>
                        <a:rPr lang="en-US" sz="3400" dirty="0" err="1"/>
                        <a:t>en</a:t>
                      </a:r>
                      <a:r>
                        <a:rPr lang="en-US" sz="3400" dirty="0"/>
                        <a:t> </a:t>
                      </a:r>
                      <a:r>
                        <a:rPr lang="en-US" sz="3400" dirty="0" err="1"/>
                        <a:t>Belén</a:t>
                      </a:r>
                      <a:endParaRPr lang="en-US" sz="3400" dirty="0"/>
                    </a:p>
                  </a:txBody>
                  <a:tcPr/>
                </a:tc>
                <a:extLst>
                  <a:ext uri="{0D108BD9-81ED-4DB2-BD59-A6C34878D82A}">
                    <a16:rowId xmlns:a16="http://schemas.microsoft.com/office/drawing/2014/main" val="2819996485"/>
                  </a:ext>
                </a:extLst>
              </a:tr>
            </a:tbl>
          </a:graphicData>
        </a:graphic>
      </p:graphicFrame>
    </p:spTree>
    <p:extLst>
      <p:ext uri="{BB962C8B-B14F-4D97-AF65-F5344CB8AC3E}">
        <p14:creationId xmlns:p14="http://schemas.microsoft.com/office/powerpoint/2010/main" val="148859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29912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Lucas 1:31-33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041464" y="122614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F9075595-1E82-ADC8-3AE0-804DA074F39C}"/>
              </a:ext>
            </a:extLst>
          </p:cNvPr>
          <p:cNvSpPr txBox="1"/>
          <p:nvPr/>
        </p:nvSpPr>
        <p:spPr>
          <a:xfrm>
            <a:off x="2041464" y="1989056"/>
            <a:ext cx="9457808" cy="3970318"/>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El ángel Gabriel le dice a María, “</a:t>
            </a:r>
            <a:r>
              <a:rPr lang="es-ES" sz="3600" b="1" baseline="30000" dirty="0">
                <a:effectLst/>
                <a:highlight>
                  <a:srgbClr val="FFFFFF"/>
                </a:highlight>
                <a:latin typeface="Calibri" panose="020F0502020204030204" pitchFamily="34" charset="0"/>
                <a:ea typeface="Calibri" panose="020F0502020204030204" pitchFamily="34" charset="0"/>
              </a:rPr>
              <a:t>31 </a:t>
            </a:r>
            <a:r>
              <a:rPr lang="es-ES" sz="3600" dirty="0">
                <a:effectLst/>
                <a:highlight>
                  <a:srgbClr val="FFFFFF"/>
                </a:highlight>
                <a:latin typeface="Calibri" panose="020F0502020204030204" pitchFamily="34" charset="0"/>
                <a:ea typeface="Calibri" panose="020F0502020204030204" pitchFamily="34" charset="0"/>
              </a:rPr>
              <a:t>Vas a quedar encinta, y darás a luz un hijo, y le pondrás por nombre JESÚS. </a:t>
            </a:r>
            <a:r>
              <a:rPr lang="es-ES" sz="3600" b="1" baseline="30000" dirty="0">
                <a:effectLst/>
                <a:highlight>
                  <a:srgbClr val="FFFFFF"/>
                </a:highlight>
                <a:latin typeface="Calibri" panose="020F0502020204030204" pitchFamily="34" charset="0"/>
                <a:ea typeface="Calibri" panose="020F0502020204030204" pitchFamily="34" charset="0"/>
              </a:rPr>
              <a:t>32 </a:t>
            </a:r>
            <a:r>
              <a:rPr lang="es-ES" sz="3600" dirty="0">
                <a:effectLst/>
                <a:highlight>
                  <a:srgbClr val="FFFFFF"/>
                </a:highlight>
                <a:latin typeface="Calibri" panose="020F0502020204030204" pitchFamily="34" charset="0"/>
                <a:ea typeface="Calibri" panose="020F0502020204030204" pitchFamily="34" charset="0"/>
              </a:rPr>
              <a:t>Éste será un gran hombre, y lo llamarán Hijo del Altísimo. Dios, el Señor, </a:t>
            </a:r>
            <a:r>
              <a:rPr lang="es-ES" sz="3600" u="sng" dirty="0">
                <a:effectLst/>
                <a:highlight>
                  <a:srgbClr val="FFFFFF"/>
                </a:highlight>
                <a:latin typeface="Calibri" panose="020F0502020204030204" pitchFamily="34" charset="0"/>
                <a:ea typeface="Calibri" panose="020F0502020204030204" pitchFamily="34" charset="0"/>
              </a:rPr>
              <a:t>le dará el trono de David, su padre,</a:t>
            </a:r>
            <a:r>
              <a:rPr lang="es-ES" sz="3600" dirty="0">
                <a:effectLst/>
                <a:highlight>
                  <a:srgbClr val="FFFFFF"/>
                </a:highlight>
                <a:latin typeface="Calibri" panose="020F0502020204030204" pitchFamily="34" charset="0"/>
                <a:ea typeface="Calibri" panose="020F0502020204030204" pitchFamily="34" charset="0"/>
              </a:rPr>
              <a:t> </a:t>
            </a:r>
            <a:r>
              <a:rPr lang="es-ES" sz="3600" b="1" baseline="30000" dirty="0">
                <a:effectLst/>
                <a:highlight>
                  <a:srgbClr val="FFFFFF"/>
                </a:highlight>
                <a:latin typeface="Calibri" panose="020F0502020204030204" pitchFamily="34" charset="0"/>
                <a:ea typeface="Calibri" panose="020F0502020204030204" pitchFamily="34" charset="0"/>
              </a:rPr>
              <a:t>33 </a:t>
            </a:r>
            <a:r>
              <a:rPr lang="es-ES" sz="3600" dirty="0">
                <a:effectLst/>
                <a:highlight>
                  <a:srgbClr val="FFFFFF"/>
                </a:highlight>
                <a:latin typeface="Calibri" panose="020F0502020204030204" pitchFamily="34" charset="0"/>
                <a:ea typeface="Calibri" panose="020F0502020204030204" pitchFamily="34" charset="0"/>
              </a:rPr>
              <a:t>y reinará sobre la casa de Jacob para siempre, y su reino no tendrá fin.»</a:t>
            </a:r>
            <a:r>
              <a:rPr lang="en-US" sz="3600" dirty="0">
                <a:effectLst/>
              </a:rPr>
              <a:t> </a:t>
            </a:r>
            <a:endParaRPr lang="en-US" sz="3600" dirty="0"/>
          </a:p>
        </p:txBody>
      </p:sp>
    </p:spTree>
    <p:extLst>
      <p:ext uri="{BB962C8B-B14F-4D97-AF65-F5344CB8AC3E}">
        <p14:creationId xmlns:p14="http://schemas.microsoft.com/office/powerpoint/2010/main" val="241132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29912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Apocalipsis</a:t>
            </a:r>
            <a:r>
              <a:rPr lang="en-US" sz="4860" dirty="0">
                <a:solidFill>
                  <a:srgbClr val="009444"/>
                </a:solidFill>
                <a:latin typeface="Lato"/>
                <a:ea typeface="Lato"/>
                <a:cs typeface="Lato"/>
                <a:sym typeface="Lato"/>
              </a:rPr>
              <a:t> 22:16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041464" y="122614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a:extLst>
              <a:ext uri="{FF2B5EF4-FFF2-40B4-BE49-F238E27FC236}">
                <a16:creationId xmlns:a16="http://schemas.microsoft.com/office/drawing/2014/main" id="{3E4F1918-A747-C80D-5800-A320649BE0C2}"/>
              </a:ext>
            </a:extLst>
          </p:cNvPr>
          <p:cNvSpPr txBox="1"/>
          <p:nvPr/>
        </p:nvSpPr>
        <p:spPr>
          <a:xfrm>
            <a:off x="2220431" y="2215540"/>
            <a:ext cx="8285018" cy="3416320"/>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Jesús mismo dice, “</a:t>
            </a:r>
            <a:r>
              <a:rPr lang="es-ES" sz="3600" b="1" baseline="30000" dirty="0">
                <a:effectLst/>
                <a:latin typeface="Calibri" panose="020F0502020204030204" pitchFamily="34" charset="0"/>
                <a:ea typeface="Calibri" panose="020F0502020204030204" pitchFamily="34" charset="0"/>
              </a:rPr>
              <a:t>16 </a:t>
            </a:r>
            <a:r>
              <a:rPr lang="es-ES" sz="3600" dirty="0">
                <a:effectLst/>
                <a:latin typeface="Calibri" panose="020F0502020204030204" pitchFamily="34" charset="0"/>
                <a:ea typeface="Calibri" panose="020F0502020204030204" pitchFamily="34" charset="0"/>
              </a:rPr>
              <a:t>«Yo, Jesús, he enviado a mi ángel para que les dé a ustedes testimonio acerca de estas cosas, que tratan de las iglesias.</a:t>
            </a:r>
            <a:r>
              <a:rPr lang="es-ES" sz="3600" u="sng" dirty="0">
                <a:effectLst/>
                <a:latin typeface="Calibri" panose="020F0502020204030204" pitchFamily="34" charset="0"/>
                <a:ea typeface="Calibri" panose="020F0502020204030204" pitchFamily="34" charset="0"/>
              </a:rPr>
              <a:t> Yo soy la raíz y el linaje de David, </a:t>
            </a:r>
            <a:r>
              <a:rPr lang="es-ES" sz="3600" dirty="0">
                <a:effectLst/>
                <a:latin typeface="Calibri" panose="020F0502020204030204" pitchFamily="34" charset="0"/>
                <a:ea typeface="Calibri" panose="020F0502020204030204" pitchFamily="34" charset="0"/>
              </a:rPr>
              <a:t>la estrella resplandeciente de la mañana.»</a:t>
            </a:r>
            <a:r>
              <a:rPr lang="en-US" sz="3600" dirty="0">
                <a:effectLst/>
              </a:rPr>
              <a:t> </a:t>
            </a:r>
            <a:endParaRPr lang="en-US" sz="3600" dirty="0"/>
          </a:p>
        </p:txBody>
      </p:sp>
    </p:spTree>
    <p:extLst>
      <p:ext uri="{BB962C8B-B14F-4D97-AF65-F5344CB8AC3E}">
        <p14:creationId xmlns:p14="http://schemas.microsoft.com/office/powerpoint/2010/main" val="181656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Salmo 27:1</a:t>
            </a:r>
            <a:endParaRPr sz="6000" dirty="0">
              <a:solidFill>
                <a:srgbClr val="009444"/>
              </a:solidFill>
              <a:latin typeface="Lato"/>
              <a:ea typeface="Lato"/>
              <a:cs typeface="Lato"/>
              <a:sym typeface="Lato"/>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mi salvación; ¿a quién podría yo temer? </a:t>
            </a:r>
            <a:r>
              <a:rPr lang="es-ES" sz="3200" i="1" u="sng" dirty="0">
                <a:solidFill>
                  <a:srgbClr val="000000"/>
                </a:solidFill>
                <a:effectLst/>
                <a:latin typeface="Calibri" panose="020F0502020204030204" pitchFamily="34" charset="0"/>
                <a:ea typeface="Calibri" panose="020F0502020204030204" pitchFamily="34" charset="0"/>
              </a:rPr>
              <a:t>El Señor es la fortaleza de mi vida; </a:t>
            </a:r>
            <a:r>
              <a:rPr lang="es-ES" sz="3200" i="1" dirty="0">
                <a:solidFill>
                  <a:srgbClr val="000000"/>
                </a:solidFill>
                <a:effectLst/>
                <a:latin typeface="Calibri" panose="020F0502020204030204" pitchFamily="34" charset="0"/>
                <a:ea typeface="Calibri" panose="020F0502020204030204" pitchFamily="34" charset="0"/>
              </a:rPr>
              <a:t>¿quién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064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8</a:t>
            </a:r>
            <a:endParaRPr sz="6000" dirty="0">
              <a:solidFill>
                <a:srgbClr val="009444"/>
              </a:solidFill>
              <a:latin typeface="Lato"/>
              <a:ea typeface="Lato"/>
              <a:cs typeface="Lato"/>
              <a:sym typeface="Lato"/>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0"/>
          <p:cNvSpPr txBox="1"/>
          <p:nvPr/>
        </p:nvSpPr>
        <p:spPr>
          <a:xfrm>
            <a:off x="2477430" y="2615790"/>
            <a:ext cx="8701847" cy="301617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00" marR="0" lvl="0" indent="-457200" algn="l" rtl="0">
              <a:spcBef>
                <a:spcPts val="60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Lea 1 </a:t>
            </a:r>
            <a:r>
              <a:rPr lang="en-US" sz="3600" b="1">
                <a:solidFill>
                  <a:schemeClr val="dk1"/>
                </a:solidFill>
                <a:latin typeface="Lato"/>
                <a:ea typeface="Lato"/>
                <a:cs typeface="Lato"/>
                <a:sym typeface="Lato"/>
              </a:rPr>
              <a:t>Reyes 8-9:1-9 </a:t>
            </a:r>
            <a:endParaRPr lang="en-US" sz="3600" b="1" dirty="0">
              <a:solidFill>
                <a:schemeClr val="dk1"/>
              </a:solidFill>
              <a:latin typeface="Lato"/>
              <a:ea typeface="Lato"/>
              <a:cs typeface="Lato"/>
              <a:sym typeface="Lato"/>
            </a:endParaRPr>
          </a:p>
          <a:p>
            <a:pPr marL="457200" indent="-457200">
              <a:spcBef>
                <a:spcPts val="600"/>
              </a:spcBef>
              <a:buClr>
                <a:schemeClr val="dk1"/>
              </a:buClr>
              <a:buSzPts val="3200"/>
              <a:buFont typeface="Lato"/>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es un “Captar” </a:t>
            </a:r>
            <a:r>
              <a:rPr lang="es-ES" sz="3600" b="1" dirty="0">
                <a:latin typeface="Calibri" panose="020F0502020204030204" pitchFamily="34" charset="0"/>
                <a:ea typeface="Cambria" panose="02040503050406030204" pitchFamily="18" charset="0"/>
                <a:cs typeface="Times New Roman" panose="02020603050405020304" pitchFamily="18" charset="0"/>
              </a:rPr>
              <a:t>que podrías utilizar para luego contar la historia del templo de Salomón? </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477430"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Arca del </a:t>
            </a:r>
            <a:r>
              <a:rPr lang="en-US" sz="4860" dirty="0" err="1">
                <a:solidFill>
                  <a:srgbClr val="009444"/>
                </a:solidFill>
                <a:latin typeface="Lato"/>
                <a:ea typeface="Lato"/>
                <a:cs typeface="Lato"/>
                <a:sym typeface="Lato"/>
              </a:rPr>
              <a:t>Señor</a:t>
            </a:r>
            <a:endParaRPr sz="6000" dirty="0">
              <a:solidFill>
                <a:srgbClr val="009444"/>
              </a:solidFill>
              <a:latin typeface="Lato"/>
              <a:ea typeface="Lato"/>
              <a:cs typeface="Lato"/>
              <a:sym typeface="Lato"/>
            </a:endParaRPr>
          </a:p>
        </p:txBody>
      </p:sp>
      <p:cxnSp>
        <p:nvCxnSpPr>
          <p:cNvPr id="551" name="Google Shape;551;p31"/>
          <p:cNvCxnSpPr/>
          <p:nvPr/>
        </p:nvCxnSpPr>
        <p:spPr>
          <a:xfrm>
            <a:off x="2549236" y="42708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76142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477430"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David y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Arca</a:t>
            </a:r>
            <a:endParaRPr sz="6000" dirty="0">
              <a:solidFill>
                <a:srgbClr val="009444"/>
              </a:solidFill>
              <a:latin typeface="Lato"/>
              <a:ea typeface="Lato"/>
              <a:cs typeface="Lato"/>
              <a:sym typeface="Lato"/>
            </a:endParaRPr>
          </a:p>
        </p:txBody>
      </p:sp>
      <p:cxnSp>
        <p:nvCxnSpPr>
          <p:cNvPr id="551" name="Google Shape;551;p31"/>
          <p:cNvCxnSpPr/>
          <p:nvPr/>
        </p:nvCxnSpPr>
        <p:spPr>
          <a:xfrm>
            <a:off x="2549236" y="42708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11840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Compartir</a:t>
              </a:r>
              <a:r>
                <a:rPr lang="en-US" sz="2800" dirty="0">
                  <a:solidFill>
                    <a:schemeClr val="tx1"/>
                  </a:solidFill>
                  <a:latin typeface="Lato"/>
                  <a:ea typeface="Lato"/>
                  <a:cs typeface="Lato"/>
                  <a:sym typeface="Lato"/>
                </a:rPr>
                <a:t> un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del Rey David.</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a:t>
              </a:r>
              <a:r>
                <a:rPr lang="en-U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para leer y </a:t>
              </a:r>
              <a:r>
                <a:rPr lang="en-US" sz="2800" dirty="0" err="1">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entender</a:t>
              </a:r>
              <a:r>
                <a:rPr lang="en-U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2 Samuel 5-7.</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David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 imagen del Rey de </a:t>
              </a:r>
              <a:r>
                <a:rPr lang="en-US" sz="2800" dirty="0" err="1">
                  <a:solidFill>
                    <a:schemeClr val="lt1"/>
                  </a:solidFill>
                  <a:latin typeface="Lato"/>
                  <a:ea typeface="Lato"/>
                  <a:cs typeface="Lato"/>
                  <a:sym typeface="Lato"/>
                </a:rPr>
                <a:t>reyes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The Club Bringing Hispanic Culture to NYU's Campus - MEET NYU">
            <a:extLst>
              <a:ext uri="{FF2B5EF4-FFF2-40B4-BE49-F238E27FC236}">
                <a16:creationId xmlns:a16="http://schemas.microsoft.com/office/drawing/2014/main" id="{2D4A9915-5DE1-9174-2FFE-BE198814B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6" r="17290" b="4257"/>
          <a:stretch/>
        </p:blipFill>
        <p:spPr bwMode="auto">
          <a:xfrm>
            <a:off x="4500909" y="2130220"/>
            <a:ext cx="1655808" cy="1783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a:extLst>
              <a:ext uri="{FF2B5EF4-FFF2-40B4-BE49-F238E27FC236}">
                <a16:creationId xmlns:a16="http://schemas.microsoft.com/office/drawing/2014/main" id="{94BFDF15-FA46-CB58-2FE0-1DAC9AC9E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2102476"/>
            <a:ext cx="1783721" cy="1783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8B6D98-F330-1624-E04A-FF9AAE61FD2F}"/>
              </a:ext>
            </a:extLst>
          </p:cNvPr>
          <p:cNvPicPr>
            <a:picLocks noChangeAspect="1"/>
          </p:cNvPicPr>
          <p:nvPr/>
        </p:nvPicPr>
        <p:blipFill>
          <a:blip r:embed="rId5"/>
          <a:stretch>
            <a:fillRect/>
          </a:stretch>
        </p:blipFill>
        <p:spPr>
          <a:xfrm>
            <a:off x="2368672" y="4176342"/>
            <a:ext cx="6269662" cy="752042"/>
          </a:xfrm>
          <a:prstGeom prst="rect">
            <a:avLst/>
          </a:prstGeom>
        </p:spPr>
      </p:pic>
      <p:pic>
        <p:nvPicPr>
          <p:cNvPr id="4" name="Picture 2" descr="Printable Musical Notes Images | Universal PLS4.60 60W Laser w/Rotary">
            <a:extLst>
              <a:ext uri="{FF2B5EF4-FFF2-40B4-BE49-F238E27FC236}">
                <a16:creationId xmlns:a16="http://schemas.microsoft.com/office/drawing/2014/main" id="{492A415A-D53D-1B30-F288-CB21E70D0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2271" y="2101629"/>
            <a:ext cx="1902817" cy="1902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hotos, Download Free photos png images, Free ClipArts on Clipart  Library">
            <a:extLst>
              <a:ext uri="{FF2B5EF4-FFF2-40B4-BE49-F238E27FC236}">
                <a16:creationId xmlns:a16="http://schemas.microsoft.com/office/drawing/2014/main" id="{BF2F5B73-0C7F-B8B4-37C0-EBDEAC971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6595" y="1909874"/>
            <a:ext cx="2324556" cy="2324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touching another person's shoulder&#10;&#10;Description automatically generated">
            <a:extLst>
              <a:ext uri="{FF2B5EF4-FFF2-40B4-BE49-F238E27FC236}">
                <a16:creationId xmlns:a16="http://schemas.microsoft.com/office/drawing/2014/main" id="{A62C5261-A5C6-0CB9-AD74-DBBB61B71F66}"/>
              </a:ext>
            </a:extLst>
          </p:cNvPr>
          <p:cNvPicPr>
            <a:picLocks noChangeAspect="1"/>
          </p:cNvPicPr>
          <p:nvPr/>
        </p:nvPicPr>
        <p:blipFill>
          <a:blip r:embed="rId8"/>
          <a:stretch>
            <a:fillRect/>
          </a:stretch>
        </p:blipFill>
        <p:spPr>
          <a:xfrm>
            <a:off x="8692155" y="4529902"/>
            <a:ext cx="2728499" cy="15454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endParaRPr sz="4200" dirty="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130744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del Rey David.</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a:t>
              </a:r>
              <a:r>
                <a:rPr lang="en-US" sz="2800" dirty="0">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para leer y </a:t>
              </a:r>
              <a:r>
                <a:rPr lang="en-US" sz="2800" dirty="0" err="1">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entender</a:t>
              </a:r>
              <a:r>
                <a:rPr lang="en-US" sz="2800" dirty="0">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2 Samuel 5-7.</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David es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 imagen del Rey de </a:t>
              </a:r>
              <a:r>
                <a:rPr lang="en-US" sz="2800" dirty="0" err="1">
                  <a:solidFill>
                    <a:schemeClr val="lt1"/>
                  </a:solidFill>
                  <a:latin typeface="Lato"/>
                  <a:ea typeface="Lato"/>
                  <a:cs typeface="Lato"/>
                  <a:sym typeface="Lato"/>
                </a:rPr>
                <a:t>reyes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426296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clip art hand color | Clip art, Remembrance day art, Free clip art">
            <a:extLst>
              <a:ext uri="{FF2B5EF4-FFF2-40B4-BE49-F238E27FC236}">
                <a16:creationId xmlns:a16="http://schemas.microsoft.com/office/drawing/2014/main" id="{B979B658-A453-1503-5A97-6C2F8E8C9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944" y="592281"/>
            <a:ext cx="5043055" cy="567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66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5692</TotalTime>
  <Words>4693</Words>
  <Application>Microsoft Macintosh PowerPoint</Application>
  <PresentationFormat>Widescreen</PresentationFormat>
  <Paragraphs>365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Lato</vt:lpstr>
      <vt:lpstr>Courier New</vt:lpstr>
      <vt:lpstr>Symbol</vt:lpstr>
      <vt:lpstr>Overlock</vt:lpstr>
      <vt:lpstr>Cambria</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343</cp:revision>
  <dcterms:created xsi:type="dcterms:W3CDTF">2023-11-29T19:33:05Z</dcterms:created>
  <dcterms:modified xsi:type="dcterms:W3CDTF">2024-04-08T01:48:26Z</dcterms:modified>
</cp:coreProperties>
</file>