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YdsVtRK/7R4lGpLbTCir/WPUI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Lucas 13:1-9.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13:6-9?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e502832d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cosas ha prescrito Dios en su Palabra para hacer discípulos?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ae502832d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61a9cd95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 es lo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"Que la luz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glorifiquen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(Mateo 5:16).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661a9cd95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61a9cd95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cosas ha prescrito Dios en su Palabra para hacer discípulos?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661a9cd95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61a9cd95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cosas ha prescrito Dios en su Palabra para hacer discípulos?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661a9cd95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e502832d3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imprimir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imprimir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se den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Asegúrate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den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color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negro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hora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pantalla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devocionales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videodevocionales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devocionales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sitio web de Academia Cristo.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videodevocionales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canal de YouTube de Academia Cristo.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canción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disponible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sitio web de Academia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disponible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Teológica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Academia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ae502832d3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61a9cd95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Pregúntales a los estudiantes: ¿Qué recursos para contacto inicial les gustaría utilizar?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661a9cd95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61a9cd95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intencional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Muéstrales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plan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(cf.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 del plan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canción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encantaría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661a9cd95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612c5aba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desventajas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poco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desventajas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cuestan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dinero. Los volantes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olvidar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fácilmente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recordándoles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Los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plan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personas a las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6612c5aba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612c5aba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Juan 7:5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no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involucrados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1:19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Santiago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El Libro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Santiago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6612c5aba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612c5aba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anima a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6:9 dice: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cansemos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cosecharemos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desanimamos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6612c5aba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5b4ee6fb4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puedes equilibrar la paciencia y la persistencia al usar los recursos para contacto inicial?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65b4ee6fb4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grabación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chat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 con una oración (relacionada con la lección) o una bendición.</a:t>
            </a:r>
            <a:endParaRPr/>
          </a:p>
        </p:txBody>
      </p:sp>
      <p:sp>
        <p:nvSpPr>
          <p:cNvPr id="281" name="Google Shape;281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 (dales todo el tiempo que necesiten)</a:t>
            </a:r>
            <a:endParaRPr/>
          </a:p>
        </p:txBody>
      </p:sp>
      <p:sp>
        <p:nvSpPr>
          <p:cNvPr id="289" name="Google Shape;289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agradezco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Sigues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Concédeme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impresas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 un plan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intencional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612c5aba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estímulos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6612c5aba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e502832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 principal. Una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convirtieron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maestro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simples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cotidiana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profundas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Lucas 13:6-9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describe la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hay un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árbol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corte.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alrededor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fertilizarlo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propietario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punto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Como un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árboles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estériles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perezca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arrepientan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no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cava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ae50283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WhatsApp.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Las partes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exhortan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Abraham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 natal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también se prescribe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 de la Biblia.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tuviéramos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ae502832d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2" name="Google Shape;182;g2ae502832d3_0_137"/>
          <p:cNvSpPr txBox="1"/>
          <p:nvPr/>
        </p:nvSpPr>
        <p:spPr>
          <a:xfrm>
            <a:off x="3875725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ha mostrado Dios su paciencia hacia nosotros?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g2ae502832d3_0_1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61a9cd954_0_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2661a9cd954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0" name="Google Shape;190;g2661a9cd954_0_19"/>
          <p:cNvSpPr txBox="1"/>
          <p:nvPr/>
        </p:nvSpPr>
        <p:spPr>
          <a:xfrm>
            <a:off x="3959950" y="1803200"/>
            <a:ext cx="73794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Señor no se tarda para cumplir su promesa, como algunos piensan, sino que nos tiene paciencia y no quiere que ninguno se pierda, sino que todos se vuelvan a él.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Pedro 3:9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1" name="Google Shape;191;g2661a9cd954_0_1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61a9cd954_0_2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2661a9cd954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8" name="Google Shape;198;g2661a9cd954_0_29"/>
          <p:cNvSpPr txBox="1"/>
          <p:nvPr/>
        </p:nvSpPr>
        <p:spPr>
          <a:xfrm>
            <a:off x="3875725" y="2623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se necesita paciencia para reunir un público para el Evangelio?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9" name="Google Shape;199;g2661a9cd954_0_2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61a9cd954_0_3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2661a9cd954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6" name="Google Shape;206;g2661a9cd954_0_39"/>
          <p:cNvSpPr txBox="1"/>
          <p:nvPr/>
        </p:nvSpPr>
        <p:spPr>
          <a:xfrm>
            <a:off x="3875725" y="2623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recursos para contacto inicial y cómo se pueden usar?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g2661a9cd954_0_3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e502832d3_0_373"/>
          <p:cNvSpPr txBox="1"/>
          <p:nvPr/>
        </p:nvSpPr>
        <p:spPr>
          <a:xfrm>
            <a:off x="4078901" y="2513050"/>
            <a:ext cx="7362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Recursos para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contacto inicial 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2ae502832d3_0_3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ae502832d3_0_37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ae502832d3_0_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6025" y="1140687"/>
            <a:ext cx="4271824" cy="427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ae502832d3_0_373"/>
          <p:cNvSpPr txBox="1"/>
          <p:nvPr/>
        </p:nvSpPr>
        <p:spPr>
          <a:xfrm>
            <a:off x="4165800" y="4164500"/>
            <a:ext cx="5276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Impresos y digitales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61a9cd954_0_5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2661a9cd954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3" name="Google Shape;223;g2661a9cd954_0_53"/>
          <p:cNvSpPr txBox="1"/>
          <p:nvPr/>
        </p:nvSpPr>
        <p:spPr>
          <a:xfrm>
            <a:off x="3875725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¿Qué recursos para contacto inicial les gustaría utilizar?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4" name="Google Shape;224;g2661a9cd954_0_5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61a9cd954_0_63"/>
          <p:cNvSpPr txBox="1"/>
          <p:nvPr/>
        </p:nvSpPr>
        <p:spPr>
          <a:xfrm>
            <a:off x="4078901" y="684250"/>
            <a:ext cx="73626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Plan de seguimiento intencional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g2661a9cd954_0_6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2661a9cd954_0_6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661a9cd954_0_63"/>
          <p:cNvSpPr txBox="1"/>
          <p:nvPr/>
        </p:nvSpPr>
        <p:spPr>
          <a:xfrm>
            <a:off x="4127375" y="2511225"/>
            <a:ext cx="8064600" cy="3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nombres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fechas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recursos para contacto inicial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fechas de seguimiento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 se hará el seguimiento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g2661a9cd954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6025" y="1140687"/>
            <a:ext cx="4271824" cy="4271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g2661a9cd954_0_63"/>
          <p:cNvCxnSpPr/>
          <p:nvPr/>
        </p:nvCxnSpPr>
        <p:spPr>
          <a:xfrm>
            <a:off x="4230827" y="2365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612c5aba9_0_4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26612c5aba9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1" name="Google Shape;241;g26612c5aba9_0_41"/>
          <p:cNvSpPr txBox="1"/>
          <p:nvPr/>
        </p:nvSpPr>
        <p:spPr>
          <a:xfrm>
            <a:off x="3723325" y="1708750"/>
            <a:ext cx="8316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las ventajas y desventajas de usar recursos impresos o digitales para invitar a las personas a que estudien la palabra de Dios?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2" name="Google Shape;242;g26612c5aba9_0_4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612c5aba9_0_91"/>
          <p:cNvSpPr txBox="1"/>
          <p:nvPr/>
        </p:nvSpPr>
        <p:spPr>
          <a:xfrm>
            <a:off x="5838752" y="2431125"/>
            <a:ext cx="62697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Paciencia y persistencia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6612c5aba9_0_91"/>
          <p:cNvSpPr txBox="1"/>
          <p:nvPr/>
        </p:nvSpPr>
        <p:spPr>
          <a:xfrm>
            <a:off x="5963356" y="5580140"/>
            <a:ext cx="4952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4"/>
              <a:buFont typeface="Arial"/>
              <a:buNone/>
            </a:pPr>
            <a:r>
              <a:rPr lang="en-US" sz="1944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academiacristo.com</a:t>
            </a:r>
            <a:endParaRPr sz="2400" b="0" i="0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6612c5aba9_0_91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26612c5aba9_0_9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6612c5aba9_0_91"/>
          <p:cNvPicPr preferRelativeResize="0"/>
          <p:nvPr/>
        </p:nvPicPr>
        <p:blipFill rotWithShape="1">
          <a:blip r:embed="rId4">
            <a:alphaModFix/>
          </a:blip>
          <a:srcRect l="13096" r="20254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2" name="Google Shape;252;g26612c5aba9_0_9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612c5aba9_0_1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26612c5aba9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9" name="Google Shape;259;g26612c5aba9_0_113"/>
          <p:cNvSpPr txBox="1"/>
          <p:nvPr/>
        </p:nvSpPr>
        <p:spPr>
          <a:xfrm>
            <a:off x="3959950" y="2031800"/>
            <a:ext cx="7379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nos cansemos, pues, de hacer el bien; porque a su tiempo cosecharemos, si no nos desanimamos.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 6:9 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0" name="Google Shape;260;g26612c5aba9_0_11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737" y="-152400"/>
            <a:ext cx="12327472" cy="693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5b4ee6fb4_0_3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265b4ee6fb4_0_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7" name="Google Shape;267;g265b4ee6fb4_0_345"/>
          <p:cNvSpPr txBox="1"/>
          <p:nvPr/>
        </p:nvSpPr>
        <p:spPr>
          <a:xfrm>
            <a:off x="3723325" y="2242150"/>
            <a:ext cx="8316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puedes equilibrar la paciencia y la persistencia al usar los recursos para contacto inicial?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8" name="Google Shape;268;g265b4ee6fb4_0_34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4" name="Google Shape;274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7" name="Google Shape;277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8" name="Google Shape;278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6" name="Google Shape;286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4" name="Google Shape;294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Compartir recursos 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digitales e impresos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5"/>
          <p:cNvSpPr/>
          <p:nvPr/>
        </p:nvSpPr>
        <p:spPr>
          <a:xfrm>
            <a:off x="551075" y="2011455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916620" y="2225342"/>
            <a:ext cx="664500" cy="52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946796" y="2011050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1946796" y="2011050"/>
            <a:ext cx="98019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Buscar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versiones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digitales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 impresas de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contacto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inicial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línea</a:t>
            </a:r>
            <a:r>
              <a:rPr lang="en-US"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5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551075" y="3199713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916620" y="3413600"/>
            <a:ext cx="664500" cy="52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946796" y="3199713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946796" y="3199713"/>
            <a:ext cx="98019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un recurso para contacto inicial que a ellos les pueda gustar usar.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551075" y="438797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916620" y="4601858"/>
            <a:ext cx="664500" cy="52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946796" y="438797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946796" y="438797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Crear un plan de seguimiento intencional para compartir los recursos para contacto inicial.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0" name="Google Shape;140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6" name="Google Shape;146;g26612c5aba9_0_152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g26612c5aba9_0_1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6612c5aba9_0_152"/>
          <p:cNvSpPr/>
          <p:nvPr/>
        </p:nvSpPr>
        <p:spPr>
          <a:xfrm>
            <a:off x="551000" y="19948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g26612c5aba9_0_152"/>
          <p:cNvSpPr/>
          <p:nvPr/>
        </p:nvSpPr>
        <p:spPr>
          <a:xfrm>
            <a:off x="916545" y="22087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g26612c5aba9_0_152"/>
          <p:cNvSpPr/>
          <p:nvPr/>
        </p:nvSpPr>
        <p:spPr>
          <a:xfrm>
            <a:off x="1946721" y="19948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g26612c5aba9_0_152"/>
          <p:cNvSpPr txBox="1"/>
          <p:nvPr/>
        </p:nvSpPr>
        <p:spPr>
          <a:xfrm>
            <a:off x="1946721" y="19948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Leer los estímulos bíblicos sobre la importancia y los beneficios de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persistencia y la paciencia.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g26612c5aba9_0_152"/>
          <p:cNvSpPr/>
          <p:nvPr/>
        </p:nvSpPr>
        <p:spPr>
          <a:xfrm>
            <a:off x="551013" y="318307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g26612c5aba9_0_152"/>
          <p:cNvSpPr/>
          <p:nvPr/>
        </p:nvSpPr>
        <p:spPr>
          <a:xfrm>
            <a:off x="916558" y="33969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g26612c5aba9_0_152"/>
          <p:cNvSpPr/>
          <p:nvPr/>
        </p:nvSpPr>
        <p:spPr>
          <a:xfrm>
            <a:off x="1946733" y="318307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26612c5aba9_0_152"/>
          <p:cNvSpPr txBox="1"/>
          <p:nvPr/>
        </p:nvSpPr>
        <p:spPr>
          <a:xfrm>
            <a:off x="1946733" y="318307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Discutir sobre el papel de la persistencia y la paciencia para reunir personas.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g2ae502832d3_0_10"/>
          <p:cNvCxnSpPr/>
          <p:nvPr/>
        </p:nvCxnSpPr>
        <p:spPr>
          <a:xfrm>
            <a:off x="4336502" y="383274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g2ae502832d3_0_1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ae502832d3_0_1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ae502832d3_0_10"/>
          <p:cNvSpPr txBox="1"/>
          <p:nvPr/>
        </p:nvSpPr>
        <p:spPr>
          <a:xfrm>
            <a:off x="5963350" y="2816487"/>
            <a:ext cx="461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g2ae502832d3_0_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ae502832d3_0_10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ae502832d3_0_10"/>
          <p:cNvSpPr txBox="1"/>
          <p:nvPr/>
        </p:nvSpPr>
        <p:spPr>
          <a:xfrm>
            <a:off x="5963356" y="4062438"/>
            <a:ext cx="65685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parábola de la higuera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13:6-9</a:t>
            </a:r>
            <a:endParaRPr sz="28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g2ae502832d3_0_10"/>
          <p:cNvPicPr preferRelativeResize="0"/>
          <p:nvPr/>
        </p:nvPicPr>
        <p:blipFill rotWithShape="1">
          <a:blip r:embed="rId4">
            <a:alphaModFix/>
          </a:blip>
          <a:srcRect l="26046"/>
          <a:stretch/>
        </p:blipFill>
        <p:spPr>
          <a:xfrm>
            <a:off x="987099" y="1856675"/>
            <a:ext cx="4559263" cy="411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4" name="Google Shape;174;p28"/>
          <p:cNvSpPr txBox="1"/>
          <p:nvPr/>
        </p:nvSpPr>
        <p:spPr>
          <a:xfrm>
            <a:off x="3875725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contexto de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13:6-9?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Microsoft Office PowerPoint</Application>
  <PresentationFormat>Widescreen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1</cp:revision>
  <dcterms:created xsi:type="dcterms:W3CDTF">2023-11-29T19:33:05Z</dcterms:created>
  <dcterms:modified xsi:type="dcterms:W3CDTF">2025-02-01T16:29:17Z</dcterms:modified>
</cp:coreProperties>
</file>