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2wo34J6I3BtoarRDThRW0extK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xbXdWNIZRGQ" TargetMode="External"/><Relationship Id="rId3" Type="http://schemas.openxmlformats.org/officeDocument/2006/relationships/hyperlink" Target="https://vimeo.com/academiacristo/review/492076239/7ea061facf?sort=lastUserActionEventDate&amp;direction=des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hsySavJPHCc"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https://youtu.be/xbXdWNIZRGQ</a:t>
            </a:r>
            <a:r>
              <a:rPr lang="en-US">
                <a:solidFill>
                  <a:schemeClr val="dk1"/>
                </a:solidFill>
                <a:latin typeface="Calibri"/>
                <a:ea typeface="Calibri"/>
                <a:cs typeface="Calibri"/>
                <a:sym typeface="Calibri"/>
              </a:rPr>
              <a:t> </a:t>
            </a:r>
            <a:r>
              <a:rPr i="1" lang="en-US">
                <a:solidFill>
                  <a:schemeClr val="dk1"/>
                </a:solidFill>
                <a:latin typeface="Calibri"/>
                <a:ea typeface="Calibri"/>
                <a:cs typeface="Calibri"/>
                <a:sym typeface="Calibri"/>
              </a:rPr>
              <a:t>(Nota para el profesor: el video hace referencia a 2 Timoteo 1:3-7, 2:8-9 y 4:6-18)</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Hechos 28:16-31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Darle un vistazo a Hechos 23 a 28</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Opcional: Pueden ver este video acerca del viaje de Pablo a Roma y su geografía: </a:t>
            </a:r>
            <a:r>
              <a:rPr lang="en-US" u="sng">
                <a:solidFill>
                  <a:srgbClr val="0563C1"/>
                </a:solidFill>
                <a:latin typeface="Calibri"/>
                <a:ea typeface="Calibri"/>
                <a:cs typeface="Calibri"/>
                <a:sym typeface="Calibri"/>
                <a:hlinkClick r:id="rId3">
                  <a:extLst>
                    <a:ext uri="{A12FA001-AC4F-418D-AE19-62706E023703}">
                      <ahyp:hlinkClr val="tx"/>
                    </a:ext>
                  </a:extLst>
                </a:hlinkClick>
              </a:rPr>
              <a:t>https://vimeo.com/academiacristo/review/492076239/7ea061facf?sort=lastUserActionEventDate&amp;direction=desc</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Hechos 28:16-31.&gt;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74" name="Google Shape;174;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84" name="Google Shape;184;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16 El centurión que le custodiaba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17 Los judíos más importantes en Roma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19 Los judíos en Jerusalén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19 César (Pablo apeló a César)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23 Pablo habla de la ley de Moisés y los profetas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25 Pablo compartió palabras de Isaías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28 Los gentiles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5" name="Google Shape;195;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20 “Por la esperanza de Israel estoy sujeto con esta cadena.”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21 “Nosotros ni hemos recibido de Judea cartas acerca de ti.”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26-27 corazones duros, oídos incapaces de oír, ojos cerrados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30 Pablo permaneció dos años en una casa alquilada</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07" name="Google Shape;207;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Roma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 juntaron donde Pablo se hospedaba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estaba bajo custodia en Roma, vivía en una casa rentada con mucha libertad para recibir visitas y predicar la palabra libremente.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19" name="Google Shape;219;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17 tres días después de llegar a Roma (más o menos el año 61 d.C.)</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30-31 Pablo pasa dos años en Roma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1" name="Google Shape;231;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es prisionero de los romanos, pero todavía le queda trabajo.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3" name="Google Shape;243;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Pablo puede seguir predicando en Roma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55" name="Google Shape;255;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67" name="Google Shape;267;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 </a:t>
            </a:r>
            <a:endParaRPr>
              <a:solidFill>
                <a:schemeClr val="dk1"/>
              </a:solidFill>
              <a:latin typeface="Calibri"/>
              <a:ea typeface="Calibri"/>
              <a:cs typeface="Calibri"/>
              <a:sym typeface="Calibri"/>
            </a:endParaRPr>
          </a:p>
          <a:p>
            <a:pPr indent="-1841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Mientras estaba bajo arresto en Roma, primero en una, Pablo seguía predicando el evangelio </a:t>
            </a:r>
            <a:endParaRPr>
              <a:solidFill>
                <a:schemeClr val="dk1"/>
              </a:solidFill>
              <a:latin typeface="Calibri"/>
              <a:ea typeface="Calibri"/>
              <a:cs typeface="Calibri"/>
              <a:sym typeface="Calibri"/>
            </a:endParaRPr>
          </a:p>
        </p:txBody>
      </p:sp>
      <p:sp>
        <p:nvSpPr>
          <p:cNvPr id="278" name="Google Shape;278;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24 Algunos eran persuadidos por lo que se decía, pero otros no creían.</a:t>
            </a:r>
            <a:endParaRPr>
              <a:solidFill>
                <a:schemeClr val="dk1"/>
              </a:solidFill>
              <a:latin typeface="Calibri"/>
              <a:ea typeface="Calibri"/>
              <a:cs typeface="Calibri"/>
              <a:sym typeface="Calibri"/>
            </a:endParaRPr>
          </a:p>
          <a:p>
            <a:pPr indent="-298450" lvl="2" marL="1828800" marR="171450" rtl="0" algn="l">
              <a:spcBef>
                <a:spcPts val="6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Somos tentados a dudar las buenas nuevas sobre Jesucristo, al igual que hicieron algunos de los líderes judíos</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30-31 Pablo bajo custodia por 2 años</a:t>
            </a:r>
            <a:endParaRPr>
              <a:solidFill>
                <a:schemeClr val="dk1"/>
              </a:solidFill>
              <a:latin typeface="Calibri"/>
              <a:ea typeface="Calibri"/>
              <a:cs typeface="Calibri"/>
              <a:sym typeface="Calibri"/>
            </a:endParaRPr>
          </a:p>
          <a:p>
            <a:pPr indent="-298450" lvl="2" marL="1828800" marR="171450" rtl="0" algn="l">
              <a:spcBef>
                <a:spcPts val="600"/>
              </a:spcBef>
              <a:spcAft>
                <a:spcPts val="600"/>
              </a:spcAft>
              <a:buClr>
                <a:schemeClr val="dk1"/>
              </a:buClr>
              <a:buSzPts val="1100"/>
              <a:buFont typeface="Calibri"/>
              <a:buAutoNum type="alphaLcPeriod"/>
            </a:pPr>
            <a:r>
              <a:rPr lang="en-US">
                <a:solidFill>
                  <a:schemeClr val="dk1"/>
                </a:solidFill>
                <a:latin typeface="Calibri"/>
                <a:ea typeface="Calibri"/>
                <a:cs typeface="Calibri"/>
                <a:sym typeface="Calibri"/>
              </a:rPr>
              <a:t>Somos tentados a abandonar a aquellos que sufren por proclamar el evangelio. </a:t>
            </a:r>
            <a:endParaRPr>
              <a:solidFill>
                <a:schemeClr val="dk1"/>
              </a:solidFill>
              <a:latin typeface="Calibri"/>
              <a:ea typeface="Calibri"/>
              <a:cs typeface="Calibri"/>
              <a:sym typeface="Calibri"/>
            </a:endParaRPr>
          </a:p>
        </p:txBody>
      </p:sp>
      <p:sp>
        <p:nvSpPr>
          <p:cNvPr id="290" name="Google Shape;290;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20 “Porque por la esperanza de Israel estoy sujeto con esta cadena”</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esperanza de Israel” era el Mesías que Dios enviaría. Pablo predicó que Jesús, el crucificado, es el Mesías.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23 “Les explicaba y les testificaba solemnemente el reino de dios desde la mañana hasta la tarde, persuadiéndoles acerca de Jesús, basándose tanto en la ley de Moisés como en los profetas.” </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Sobre la base de las Escrituras y de la historia de Jesús, Pablo trató de convencerlos de que Jesús es el cumplimiento de las profecías y de las promesas mesiánicas.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27 “De lo contrario, verían con los ojos, oirían con los oídos, entenderían con el corazón y ser convertirían, y yo los sanaría.” </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Llamado a arrepentimiento… y perdón de Dios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28 “Sabed, pues, que a los gentiles ha sido enviada esta salvación de dios; y ellos oirán.”</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Isaías 52:10 Todos los confines de la tierra verán la salvación de nuestro Dios.</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30-31 “Y Pablo permaneció 2 años enteros en una casa alquilada, y recibía a todos los que venían a él, predicando el reino de Dios y enseñando acerca del Señor Jesucristo, con toda libertad y sin obstáculo alguno.</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 igual que Dios no abandonó a Pablo mientras proclamaba fielmente el evangelio, Dios no nos abandonará a nosotros tampoco. Aunque podría permitirnos sufrir por serle fiel a él, él nos librará de todo mal y nos preservará para su reino celestial.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2" name="Google Shape;302;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permanecerle fiel hasta la muerte, sirviendo a nuestro Salvador y proclamando la salvación en su nombre en cualquier situación.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14" name="Google Shape;314;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6f9e03bbaf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Consideramos la estrategia misionera de Pablo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26" name="Google Shape;326;g26f9e03bbaf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6f9e03bbaf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Pablo llevó a cabo su obra misionera en las ciudades más estratégicas de un área.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Antioquía de Siria, Antioquía de Pisidia, Filipos, Jerusalén, Roma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obra de Pablo en la sinagoga sirvió como puente para la comunidad.</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en Antioquía – siempre empezaba con los líderes judío cuando llego a una ciudad, y luego comaprtió con los gentiles.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Pablo fue flexible en su itinerario, abierto a la guía del Señor.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cambia a Pablo en el camino a Damasco – cambia completa de vida!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en Antioquía – Algunos escucharon y otros no, pero Pablo siguió compartiendo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Mensaje a los no Judío – listo para ayudar en conflicto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en Filipos – siguió predicando, aunque estaba en la cárcel</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en Roma – ciertamente no era parte de su plan</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Él vio oposición y persecución como oportunidades y no como obstáculos.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Antioquía: sacudió el polvo de su pie y siguió a otra ciudad</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Filipos: La molestia de la muchacha esclava endemoniada, castigado y colocado en una cárcel en el cepo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Roma: Bajo arresto domiciliario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Justo desde el comienzo, Pablo estableció iglesias con gente diversa.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Antioquía de Siria, Antioquía de Pisidia, Filipos, Jerusalén, Roma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Pablo concentró sus esfuerzos en áreas donde el evangelio no había sido aún predicado.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Antioquía de Siria, Antioquía de Pisidia, Filipos, Jerusalén, Roma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35" name="Google Shape;335;g26f9e03bbaf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f9e03bbaf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Él no puso piedra de tropiezo ante las personas, con la excepción del mismo evangelio.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mensaje a los no judíos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Pablo capacitaba a otros a llevar a cabo la obra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Viajaba con otros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Compartió el evangelio</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Pablo daba seguimiento por medio de cartas, por medio de los obreros que él había capacitado, y por medio de visitas personales.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Cartas a los Filipenses, 1 &amp; 2 Timoteo, Romanos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 2, 3 viajes misioneros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 Trabajaba en equipo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Bernabé, Silas, Timoteo, Juan Marcos, Priscila y Aquila Lucas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42" name="Google Shape;342;g26f9e03bbaf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6f9e03bbaf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del Proyecto Final:</a:t>
            </a:r>
            <a:endParaRPr>
              <a:solidFill>
                <a:schemeClr val="dk1"/>
              </a:solidFill>
              <a:latin typeface="Calibri"/>
              <a:ea typeface="Calibri"/>
              <a:cs typeface="Calibri"/>
              <a:sym typeface="Calibri"/>
            </a:endParaRPr>
          </a:p>
          <a:p>
            <a:pPr indent="-298450" lvl="0" marL="914400" marR="17145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Elija DOS de las estrategias de Pablo, las que le haya llamado la atención.  Luego, explicar por qué elegiste estas estrategias. </a:t>
            </a:r>
            <a:r>
              <a:rPr i="1" lang="en-US">
                <a:solidFill>
                  <a:schemeClr val="dk1"/>
                </a:solidFill>
                <a:latin typeface="Calibri"/>
                <a:ea typeface="Calibri"/>
                <a:cs typeface="Calibri"/>
                <a:sym typeface="Calibri"/>
              </a:rPr>
              <a:t>Yo elegí … Me llaman la atención porque…</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49" name="Google Shape;349;g26f9e03bbaf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Tarea: Terminar con el Proyecto Final</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359" name="Google Shape;359;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69" name="Google Shape;369;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77" name="Google Shape;377;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Película “Hasta los Confines de la Tierra.”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https://youtu.be/hsySavJPHCc</a:t>
            </a:r>
            <a:endParaRPr>
              <a:solidFill>
                <a:schemeClr val="dk1"/>
              </a:solidFill>
              <a:latin typeface="Calibri"/>
              <a:ea typeface="Calibri"/>
              <a:cs typeface="Calibri"/>
              <a:sym typeface="Calibri"/>
            </a:endParaRPr>
          </a:p>
          <a:p>
            <a:pPr indent="-298450" lvl="0" marL="4572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equipo misionero: El Segundo Viaje Misionero de Pablo</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Acompañado por Silas, el apóstol Pablo llevó el mensaje del concilio de la iglesia en Jerusalén a las iglesias que había visitado durante su primer viaje misionero. En el camino, Timoteo y más tarde, Lucas, se unieron a ellos dos. Guiados por una visión en Troas, los cuatro misioneros fueron a Filipos, donde toma lugar nuestra historia bíblica. Después, Pablo y Silas dejaron a Timoteo y Lucas en Filipos. Más tarde, Pablo viajó a Atenas y Corinto donde Silas y Timoteo se unieron de nuevo a él. Más tarde Pablo fue a Éfeso y con el tiempo de regreso a Antioquía.</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Nuestro estudio del segundo viaje se enfoca en la visita a Filipos, la cual era ¨una colonia romana y la ciudad principal de ese distrito de Macedonia¨ (Hechos 16:12). ¨El orgullo cívico de 2 los filipenses … es una característica de la narración de Hechos y vuelve a aparecer en las referencias que hace el apóstol en la epístola (a los filipenses). ¨ En Hechos 16:20 y 37 un término popular del griego se usa para los magistrados romanos que hubieran sido llamados los ¨dos hombres”; y el término griego para la palabra romana ´</a:t>
            </a:r>
            <a:r>
              <a:rPr i="1" lang="en-US">
                <a:solidFill>
                  <a:schemeClr val="dk1"/>
                </a:solidFill>
                <a:latin typeface="Calibri"/>
                <a:ea typeface="Calibri"/>
                <a:cs typeface="Calibri"/>
                <a:sym typeface="Calibri"/>
              </a:rPr>
              <a:t>lictor</a:t>
            </a:r>
            <a:r>
              <a:rPr lang="en-US">
                <a:solidFill>
                  <a:schemeClr val="dk1"/>
                </a:solidFill>
                <a:latin typeface="Calibri"/>
                <a:ea typeface="Calibri"/>
                <a:cs typeface="Calibri"/>
                <a:sym typeface="Calibri"/>
              </a:rPr>
              <a:t>´ se usó para los servidores públicos de los magistrados en el versículo 38.  En la carta a la iglesia filipense, dos pasajes, 1:27 y 3:20, hablan de ´ciudadanía´, un término que resultaría atrayente a los lectores; y las virtudes enumeradas en 4:8 son los que especialmente la mente romana apreciaría¨ (Nuevo Diccionario de la Biblia).</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carta enviada desde Jerusalén (Hechos 15) enfatizó los asuntos relacionados a la idolatría (la comida sacrificada a los ídolos) y el adulterio (las prostitutas del templo). Durante su primer viaje, Pablo y Bernabé fueron considerados como dioses al realizar un milagro. Más tarde, la idolatría se volvería un asunto grande en Éfeso donde ocurrió un disturbio cuando los libros mágicos fueron quemados y en Atenas donde Pablo habló acerca de las muchas estatuas erigidas en honor a los dioses griegos.</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Después de Filipos, Pablo fue a </a:t>
            </a:r>
            <a:endParaRPr>
              <a:solidFill>
                <a:schemeClr val="dk1"/>
              </a:solidFill>
              <a:latin typeface="Calibri"/>
              <a:ea typeface="Calibri"/>
              <a:cs typeface="Calibri"/>
              <a:sym typeface="Calibri"/>
            </a:endParaRPr>
          </a:p>
          <a:p>
            <a:pPr indent="-298450" lvl="2" marL="13716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Tesalónica (y más tarde escribiría las dos cartas a los tesalonicenses) </a:t>
            </a:r>
            <a:endParaRPr>
              <a:solidFill>
                <a:schemeClr val="dk1"/>
              </a:solidFill>
              <a:latin typeface="Calibri"/>
              <a:ea typeface="Calibri"/>
              <a:cs typeface="Calibri"/>
              <a:sym typeface="Calibri"/>
            </a:endParaRPr>
          </a:p>
          <a:p>
            <a:pPr indent="-298450" lvl="2" marL="13716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Berea- de carácter noble, escudriñaban las escrituras</a:t>
            </a:r>
            <a:endParaRPr>
              <a:solidFill>
                <a:schemeClr val="dk1"/>
              </a:solidFill>
              <a:latin typeface="Calibri"/>
              <a:ea typeface="Calibri"/>
              <a:cs typeface="Calibri"/>
              <a:sym typeface="Calibri"/>
            </a:endParaRPr>
          </a:p>
          <a:p>
            <a:pPr indent="-298450" lvl="2" marL="13716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Atenas-Pablo predica delante del Areópago</a:t>
            </a:r>
            <a:endParaRPr>
              <a:solidFill>
                <a:schemeClr val="dk1"/>
              </a:solidFill>
              <a:latin typeface="Calibri"/>
              <a:ea typeface="Calibri"/>
              <a:cs typeface="Calibri"/>
              <a:sym typeface="Calibri"/>
            </a:endParaRPr>
          </a:p>
          <a:p>
            <a:pPr indent="-298450" lvl="2" marL="13716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Corinto- Pablo pasó un año y medio aquí y conoció a Aquila y a Priscila.</a:t>
            </a:r>
            <a:endParaRPr>
              <a:solidFill>
                <a:schemeClr val="dk1"/>
              </a:solidFill>
              <a:latin typeface="Calibri"/>
              <a:ea typeface="Calibri"/>
              <a:cs typeface="Calibri"/>
              <a:sym typeface="Calibri"/>
            </a:endParaRPr>
          </a:p>
          <a:p>
            <a:pPr indent="-298450" lvl="2" marL="137160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Éfeso- Fue una parada rápida aquí.  Pablo dejó a Aquila y a Priscila.</a:t>
            </a:r>
            <a:endParaRPr>
              <a:solidFill>
                <a:schemeClr val="dk1"/>
              </a:solidFill>
              <a:latin typeface="Calibri"/>
              <a:ea typeface="Calibri"/>
              <a:cs typeface="Calibri"/>
              <a:sym typeface="Calibri"/>
            </a:endParaRPr>
          </a:p>
          <a:p>
            <a:pPr indent="-298450" lvl="0" marL="4572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Equipo Misionero; Rara vez que vemos a Pablo viajando solo porque trabajaba en equipo. Hoy les presento a sus colaboradores en la obra: </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Bernabé: El nombre Bernabé significa “hijo de exhortación” (Hechos 4:36). Bernabé había animado a la iglesia en Jerusalén a recibir a Pablo (Hechos 9:27). Bernabé viajó a Tarso, encontró a Pablo y lo trajo con él a Antioquía. Aní por un año, Bernabé y Pablo enseñaron a la iglesia que posteriormente estaba dispuesta a enviar a sus propios pastores a extender el evangelio aún más allá de Antioquía. Viajó con Pablo en el primer viaje misionero. Animó a Juan Marcos cuando Pablo estaba a punto de rendirse con él (Hechos 15:37-39) Se puede decir que Bernabé ayudó a Pablo al principio de su ministerio. </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Silas: Era uno de los líderes de la iglesia en Jerusalén (Hechos 15:22) quién fue enviado a Antioquía junto con Pablo y Bernabé para anunciar la decisión de la iglesia. También fue reconocido como un profeta (es decir, portavoz) (Hechos 15:32). Podría haber sido una escriba. Pablo escribe al final de su primera carta: “Con la ayuda de Silvano, a quien considero un hermano fiel, les he escrito brevemente” (1 Pedro 5:12). Era un ciudadano romano (Hechos 16:37 “somos ciudadanos romanos) Al igual que Pablo, parece haber tenido un nombre judío (Silas) y uno griego (Silvano).</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madre de TIMOTEO era ¨una mujer judía creyente, pero de padre griego. Los hermanos en Listra y en Iconio hablaban bien de Timoteo, así que Pablo decidió llevárselo. Por causa de los judíos que vivían en aquella región, lo circuncidó, pues todos sabían que su padre era griego¨ (Hechos 16:1-3). Su madre (Eunice) y su abuela (Loida) eran creyentes sinceros (2 Timoteo 1:5). Él había conocido las Escrituras desde su niñez (2 Timoteo 3:15). Timoteo pudo haber batallado con la timidez (1 Corintios 16:10 ¨Si llega Timoteo, procuren que se sienta cómodo entre ustedes¨ 2 Timoteo 1:7 ¨Pues Dios no nos ha dado un espíritu de timidez, sino de poder, de amor y de dominio propio.¨) Era joven (1 Timoteo 4:12 ¨Que nadie te menosprecie por ser joven.¨). Y tenía problemas de salud (1 Timoteo 5:23 ¨No sigas bebiendo solo agua; toma también un poco de vino a causa de tu mal de estómago y tus frecuentes enfermedades.¨)</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LUCAS acompañó a Pablo en partes de sus viajes en Hechos como es indicado por los pasajes donde hace mención del ¨nosotros¨ (Hechos 16:10–17; 20:5–21:18; 27:1–28:16). La tradición cristiana muy temprana nos dice que él era el autor de Lucas y Hechos. “El estilo literario de Lucas y Hechos demuestra que su autor era una persona culta con dones considerables de expresión. Los rastros de lenguaje médico y el interés en asuntos médicos mostrados en ellos son consistentes con la autoría de ´el querido médico´ [Colosenses 4:14]. Los dones de Lucas como historiador han sido reconocidos por muchos eruditos quienes han examinado su trabajo en su contexto clásico y lo han comparado favorablemente con los mejores de los historiadores antiguos” (Nuevo Diccionario de la Biblia).</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Aquila y Priscila- Cuando el emperador Claudio expulsó a los judíos de Roma en el año 49 d.C., Aquila y Priscila formaron parte del grupo que se tuvo que marchar.  Trabajan juntos con Pablo haciendo tiendas de carpa.  Pablo los dejaría en Éfeso al final de su segundo viaje.  Ellos iban a instruir a Apolos. </a:t>
            </a:r>
            <a:endParaRPr b="1" u="sng">
              <a:solidFill>
                <a:schemeClr val="dk1"/>
              </a:solidFill>
              <a:latin typeface="Calibri"/>
              <a:ea typeface="Calibri"/>
              <a:cs typeface="Calibri"/>
              <a:sym typeface="Calibri"/>
            </a:endParaRPr>
          </a:p>
        </p:txBody>
      </p:sp>
      <p:sp>
        <p:nvSpPr>
          <p:cNvPr id="385" name="Google Shape;385;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Señor Dios, Padre celestial, Hijo y Espíritu Santo, te doy gracias porque hiciste que el cielo fuera posible para los pecadores. Te pido que me sostengas en la fe hasta el último de mis días, para que también yo pueda tener la confianza que tuvo Pablo, y sepa que mi hogar es el cielo, contigo.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Hechos 28:16-31</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Considerar las estrategias de Pablo, y elegir las que le hayan llamado la atención</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f6cf9f9e9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Proyecto Final</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Pregunta de Lección 8: Elija DOS de las estrategias de Pablo, las que le haya llamado la atención.  Luego, explicar por qué elegiste estas estrategias. </a:t>
            </a:r>
            <a:r>
              <a:rPr i="1" lang="en-US">
                <a:solidFill>
                  <a:schemeClr val="dk1"/>
                </a:solidFill>
                <a:latin typeface="Calibri"/>
                <a:ea typeface="Calibri"/>
                <a:cs typeface="Calibri"/>
                <a:sym typeface="Calibri"/>
              </a:rPr>
              <a:t>Yo elegí … Me llaman la atención porque…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fue flexible en su itinerario, abierto a la guía del Señor.</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Él vio oposición y persecución como oportunidades y no como obstáculos.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llevó a cabo su obra misionera en las ciudades más estratégicas de un área.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obra de Pablo en la sinagoga sirvió como un puente para la comunidad</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Justo desde el comienzo, Pablo estableció iglesias con gente diversa.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concentró sus esfuerzos en áreas donde el evangelio no había sido aún predicado.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Él no puso piedra de tropiezo ante las personas, con la excepción del mismo evangelio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capacitaba a otros a llevar a cabo la obra.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daba seguimiento por medio de cartas, por medio de los obreros que él había capacitado, y por medio de visitas personales.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Trabajaba en equipo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0" name="Google Shape;140;g26f6cf9f9e9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Tercer Viaje Misionero y su Viaje a Roma: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50" name="Google Shape;150;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f9e03bba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Después de que Pablo había regresado de su segundo viaje, él partió de </a:t>
            </a:r>
            <a:r>
              <a:rPr lang="en-US" u="sng">
                <a:solidFill>
                  <a:schemeClr val="dk1"/>
                </a:solidFill>
                <a:latin typeface="Calibri"/>
                <a:ea typeface="Calibri"/>
                <a:cs typeface="Calibri"/>
                <a:sym typeface="Calibri"/>
              </a:rPr>
              <a:t>Antioquía</a:t>
            </a:r>
            <a:r>
              <a:rPr lang="en-US">
                <a:solidFill>
                  <a:schemeClr val="dk1"/>
                </a:solidFill>
                <a:latin typeface="Calibri"/>
                <a:ea typeface="Calibri"/>
                <a:cs typeface="Calibri"/>
                <a:sym typeface="Calibri"/>
              </a:rPr>
              <a:t> una vez más, al parecer por última vez, para comenzar su tercer viaje. De nuevo, él mostraba preocupación por discipular a los nuevos cristianos al volver a visitar las congregaciones establecidas en los viajes anteriores.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pasó dos años en </a:t>
            </a:r>
            <a:r>
              <a:rPr lang="en-US" u="sng">
                <a:solidFill>
                  <a:schemeClr val="dk1"/>
                </a:solidFill>
                <a:latin typeface="Calibri"/>
                <a:ea typeface="Calibri"/>
                <a:cs typeface="Calibri"/>
                <a:sym typeface="Calibri"/>
              </a:rPr>
              <a:t>Éfeso</a:t>
            </a:r>
            <a:r>
              <a:rPr lang="en-US">
                <a:solidFill>
                  <a:schemeClr val="dk1"/>
                </a:solidFill>
                <a:latin typeface="Calibri"/>
                <a:ea typeface="Calibri"/>
                <a:cs typeface="Calibri"/>
                <a:sym typeface="Calibri"/>
              </a:rPr>
              <a:t>, predicando.  Muchos quemaron sus libros de “magia.”  La gente allí se molestó porque la prédica del evangelio afectaba sus negocios de vender artículos religiosos de la diosa Diana.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Fue a </a:t>
            </a:r>
            <a:r>
              <a:rPr lang="en-US" u="sng">
                <a:solidFill>
                  <a:schemeClr val="dk1"/>
                </a:solidFill>
                <a:latin typeface="Calibri"/>
                <a:ea typeface="Calibri"/>
                <a:cs typeface="Calibri"/>
                <a:sym typeface="Calibri"/>
              </a:rPr>
              <a:t>Macedonia</a:t>
            </a:r>
            <a:r>
              <a:rPr lang="en-US">
                <a:solidFill>
                  <a:schemeClr val="dk1"/>
                </a:solidFill>
                <a:latin typeface="Calibri"/>
                <a:ea typeface="Calibri"/>
                <a:cs typeface="Calibri"/>
                <a:sym typeface="Calibri"/>
              </a:rPr>
              <a:t> (Tesalónica, Filipos) y luego a </a:t>
            </a:r>
            <a:r>
              <a:rPr lang="en-US" u="sng">
                <a:solidFill>
                  <a:schemeClr val="dk1"/>
                </a:solidFill>
                <a:latin typeface="Calibri"/>
                <a:ea typeface="Calibri"/>
                <a:cs typeface="Calibri"/>
                <a:sym typeface="Calibri"/>
              </a:rPr>
              <a:t>Grecia</a:t>
            </a:r>
            <a:r>
              <a:rPr lang="en-US">
                <a:solidFill>
                  <a:schemeClr val="dk1"/>
                </a:solidFill>
                <a:latin typeface="Calibri"/>
                <a:ea typeface="Calibri"/>
                <a:cs typeface="Calibri"/>
                <a:sym typeface="Calibri"/>
              </a:rPr>
              <a:t> (¿Corinto y Atenas?).  De regreso pasó por Macedonia otra vez.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a:t>
            </a:r>
            <a:r>
              <a:rPr lang="en-US" u="sng">
                <a:solidFill>
                  <a:schemeClr val="dk1"/>
                </a:solidFill>
                <a:latin typeface="Calibri"/>
                <a:ea typeface="Calibri"/>
                <a:cs typeface="Calibri"/>
                <a:sym typeface="Calibri"/>
              </a:rPr>
              <a:t>Troas</a:t>
            </a:r>
            <a:r>
              <a:rPr lang="en-US">
                <a:solidFill>
                  <a:schemeClr val="dk1"/>
                </a:solidFill>
                <a:latin typeface="Calibri"/>
                <a:ea typeface="Calibri"/>
                <a:cs typeface="Calibri"/>
                <a:sym typeface="Calibri"/>
              </a:rPr>
              <a:t>, Pablo estaba dando un largo discurso su última noche allí, y un joven se cayó de la ventana en el tercer piso.  Pablo lo resucitó.</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camino a Jerusalén, Pablo </a:t>
            </a:r>
            <a:r>
              <a:rPr lang="en-US" u="sng">
                <a:solidFill>
                  <a:schemeClr val="dk1"/>
                </a:solidFill>
                <a:latin typeface="Calibri"/>
                <a:ea typeface="Calibri"/>
                <a:cs typeface="Calibri"/>
                <a:sym typeface="Calibri"/>
              </a:rPr>
              <a:t>se despidió de los líderes efesios </a:t>
            </a:r>
            <a:r>
              <a:rPr lang="en-US">
                <a:solidFill>
                  <a:schemeClr val="dk1"/>
                </a:solidFill>
                <a:latin typeface="Calibri"/>
                <a:ea typeface="Calibri"/>
                <a:cs typeface="Calibri"/>
                <a:sym typeface="Calibri"/>
              </a:rPr>
              <a:t>con lágrimas y unas grandes palabras de ánimo. (Hechos 20:17-36)</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regresó a Jerusalén para celebrar Pentecostés en donde judíos de Asia (lo que es hoy día Turquía) iniciaron una protesta que llevó al arresto de Pablo. Después de pasar unos dos años bajo arresto en Cesárea, él apeló al emperador romano. El libro de Hechos termina con Pablo bajo arresto domiciliario en Roma mientras predicaba el evangelio.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60" name="Google Shape;160;g26f9e03bbaf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19.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51.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45.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50.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8.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0" l="17153"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77" name="Google Shape;177;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80" name="Google Shape;180;g26c0eec2cfd_0_235"/>
          <p:cNvSpPr txBox="1"/>
          <p:nvPr/>
        </p:nvSpPr>
        <p:spPr>
          <a:xfrm>
            <a:off x="4127375" y="4010750"/>
            <a:ext cx="777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Hechos 28:16-31</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81" name="Google Shape;181;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7" name="Google Shape;187;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8" name="Google Shape;188;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189" name="Google Shape;189;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0" name="Google Shape;190;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91" name="Google Shape;191;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92" name="Google Shape;192;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8" name="Google Shape;198;p1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9" name="Google Shape;199;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00" name="Google Shape;200;p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1" name="Google Shape;201;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2" name="Google Shape;202;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3" name="Google Shape;203;p11"/>
          <p:cNvPicPr preferRelativeResize="0"/>
          <p:nvPr/>
        </p:nvPicPr>
        <p:blipFill rotWithShape="1">
          <a:blip r:embed="rId4">
            <a:alphaModFix/>
          </a:blip>
          <a:srcRect b="23588" l="7102" r="7639" t="10151"/>
          <a:stretch/>
        </p:blipFill>
        <p:spPr>
          <a:xfrm>
            <a:off x="8577182" y="1617635"/>
            <a:ext cx="1662993" cy="1292389"/>
          </a:xfrm>
          <a:prstGeom prst="rect">
            <a:avLst/>
          </a:prstGeom>
          <a:noFill/>
          <a:ln>
            <a:noFill/>
          </a:ln>
        </p:spPr>
      </p:pic>
      <p:pic>
        <p:nvPicPr>
          <p:cNvPr descr="A green bird with leaves&#10;&#10;Description automatically generated" id="204" name="Google Shape;204;p1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0" name="Google Shape;210;p1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1" name="Google Shape;211;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12" name="Google Shape;212;p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4" name="Google Shape;214;p12"/>
          <p:cNvSpPr txBox="1"/>
          <p:nvPr/>
        </p:nvSpPr>
        <p:spPr>
          <a:xfrm>
            <a:off x="4127381" y="4163146"/>
            <a:ext cx="6728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5" name="Google Shape;215;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16" name="Google Shape;216;p1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2" name="Google Shape;222;p1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3" name="Google Shape;223;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24" name="Google Shape;224;p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5" name="Google Shape;225;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6" name="Google Shape;226;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7" name="Google Shape;227;p13"/>
          <p:cNvPicPr preferRelativeResize="0"/>
          <p:nvPr/>
        </p:nvPicPr>
        <p:blipFill rotWithShape="1">
          <a:blip r:embed="rId4">
            <a:alphaModFix/>
          </a:blip>
          <a:srcRect b="0" l="0" r="0" t="0"/>
          <a:stretch/>
        </p:blipFill>
        <p:spPr>
          <a:xfrm>
            <a:off x="9076083" y="1470749"/>
            <a:ext cx="1127705" cy="1374726"/>
          </a:xfrm>
          <a:prstGeom prst="rect">
            <a:avLst/>
          </a:prstGeom>
          <a:noFill/>
          <a:ln>
            <a:noFill/>
          </a:ln>
        </p:spPr>
      </p:pic>
      <p:pic>
        <p:nvPicPr>
          <p:cNvPr descr="A green bird with leaves&#10;&#10;Description automatically generated" id="228" name="Google Shape;228;p1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4"/>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4" name="Google Shape;234;p14"/>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5" name="Google Shape;235;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36" name="Google Shape;236;p1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8" name="Google Shape;238;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9" name="Google Shape;239;p14"/>
          <p:cNvPicPr preferRelativeResize="0"/>
          <p:nvPr/>
        </p:nvPicPr>
        <p:blipFill rotWithShape="1">
          <a:blip r:embed="rId4">
            <a:alphaModFix/>
          </a:blip>
          <a:srcRect b="0" l="0" r="0" t="0"/>
          <a:stretch/>
        </p:blipFill>
        <p:spPr>
          <a:xfrm>
            <a:off x="9269912" y="1743573"/>
            <a:ext cx="824369" cy="950226"/>
          </a:xfrm>
          <a:prstGeom prst="rect">
            <a:avLst/>
          </a:prstGeom>
          <a:noFill/>
          <a:ln>
            <a:noFill/>
          </a:ln>
        </p:spPr>
      </p:pic>
      <p:pic>
        <p:nvPicPr>
          <p:cNvPr descr="A green bird with leaves&#10;&#10;Description automatically generated" id="240" name="Google Shape;240;p14"/>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5"/>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6" name="Google Shape;246;p1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7" name="Google Shape;247;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48" name="Google Shape;248;p1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0" name="Google Shape;250;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1" name="Google Shape;251;p15"/>
          <p:cNvPicPr preferRelativeResize="0"/>
          <p:nvPr/>
        </p:nvPicPr>
        <p:blipFill rotWithShape="1">
          <a:blip r:embed="rId4">
            <a:alphaModFix/>
          </a:blip>
          <a:srcRect b="0" l="0" r="0" t="0"/>
          <a:stretch/>
        </p:blipFill>
        <p:spPr>
          <a:xfrm>
            <a:off x="8884044" y="1460358"/>
            <a:ext cx="1405304" cy="1389027"/>
          </a:xfrm>
          <a:prstGeom prst="rect">
            <a:avLst/>
          </a:prstGeom>
          <a:noFill/>
          <a:ln>
            <a:noFill/>
          </a:ln>
        </p:spPr>
      </p:pic>
      <p:pic>
        <p:nvPicPr>
          <p:cNvPr descr="A green bird with leaves&#10;&#10;Description automatically generated" id="252" name="Google Shape;252;p15"/>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1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8" name="Google Shape;258;p1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9" name="Google Shape;259;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260" name="Google Shape;260;p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2" name="Google Shape;262;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63" name="Google Shape;263;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64" name="Google Shape;264;p16"/>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0" name="Google Shape;270;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1" name="Google Shape;271;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272" name="Google Shape;272;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3" name="Google Shape;273;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74" name="Google Shape;274;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75" name="Google Shape;275;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1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1" name="Google Shape;281;p1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82" name="Google Shape;282;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283" name="Google Shape;283;p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5" name="Google Shape;285;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6" name="Google Shape;286;p18"/>
          <p:cNvPicPr preferRelativeResize="0"/>
          <p:nvPr/>
        </p:nvPicPr>
        <p:blipFill rotWithShape="1">
          <a:blip r:embed="rId4">
            <a:alphaModFix/>
          </a:blip>
          <a:srcRect b="0" l="0" r="0" t="0"/>
          <a:stretch/>
        </p:blipFill>
        <p:spPr>
          <a:xfrm>
            <a:off x="9253057" y="1681917"/>
            <a:ext cx="1247432" cy="1167469"/>
          </a:xfrm>
          <a:prstGeom prst="rect">
            <a:avLst/>
          </a:prstGeom>
          <a:noFill/>
          <a:ln>
            <a:noFill/>
          </a:ln>
        </p:spPr>
      </p:pic>
      <p:pic>
        <p:nvPicPr>
          <p:cNvPr descr="A green bird with leaves&#10;&#10;Description automatically generated" id="287" name="Google Shape;287;p18"/>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19"/>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3" name="Google Shape;293;p19"/>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94" name="Google Shape;294;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295" name="Google Shape;295;p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7" name="Google Shape;297;p19"/>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8" name="Google Shape;298;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99" name="Google Shape;299;p19"/>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2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5" name="Google Shape;305;p2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6" name="Google Shape;306;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307" name="Google Shape;307;p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9" name="Google Shape;309;p20"/>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0" name="Google Shape;310;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11" name="Google Shape;311;p20"/>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7" name="Google Shape;317;p2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18" name="Google Shape;318;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28:16-31</a:t>
            </a:r>
            <a:endParaRPr b="0" i="0" sz="3888" u="none" cap="none" strike="noStrike">
              <a:solidFill>
                <a:schemeClr val="dk1"/>
              </a:solidFill>
              <a:latin typeface="Lato"/>
              <a:ea typeface="Lato"/>
              <a:cs typeface="Lato"/>
              <a:sym typeface="Lato"/>
            </a:endParaRPr>
          </a:p>
        </p:txBody>
      </p:sp>
      <p:sp>
        <p:nvSpPr>
          <p:cNvPr id="319" name="Google Shape;319;p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1" name="Google Shape;321;p2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2" name="Google Shape;322;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23" name="Google Shape;323;p2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g26f9e03bbaf_0_4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g26f9e03bbaf_0_45"/>
          <p:cNvSpPr txBox="1"/>
          <p:nvPr/>
        </p:nvSpPr>
        <p:spPr>
          <a:xfrm>
            <a:off x="2122973" y="5627300"/>
            <a:ext cx="97767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La estrategia misionera de Pablo </a:t>
            </a:r>
            <a:endParaRPr b="0" i="0" sz="4050" u="none" cap="none" strike="noStrike">
              <a:solidFill>
                <a:srgbClr val="009444"/>
              </a:solidFill>
              <a:latin typeface="Lato"/>
              <a:ea typeface="Lato"/>
              <a:cs typeface="Lato"/>
              <a:sym typeface="Lato"/>
            </a:endParaRPr>
          </a:p>
        </p:txBody>
      </p:sp>
      <p:pic>
        <p:nvPicPr>
          <p:cNvPr descr="A green bird with leaves&#10;&#10;Description automatically generated" id="330" name="Google Shape;330;g26f9e03bbaf_0_4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1" name="Google Shape;331;g26f9e03bbaf_0_45"/>
          <p:cNvSpPr/>
          <p:nvPr/>
        </p:nvSpPr>
        <p:spPr>
          <a:xfrm>
            <a:off x="1004800" y="554149"/>
            <a:ext cx="204600" cy="4682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2" name="Google Shape;332;g26f9e03bbaf_0_45"/>
          <p:cNvPicPr preferRelativeResize="0"/>
          <p:nvPr/>
        </p:nvPicPr>
        <p:blipFill rotWithShape="1">
          <a:blip r:embed="rId4">
            <a:alphaModFix/>
          </a:blip>
          <a:srcRect b="4761" l="0" r="0" t="0"/>
          <a:stretch/>
        </p:blipFill>
        <p:spPr>
          <a:xfrm>
            <a:off x="1209400" y="554150"/>
            <a:ext cx="8740992" cy="4682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g26f9e03bbaf_0_55"/>
          <p:cNvSpPr txBox="1"/>
          <p:nvPr/>
        </p:nvSpPr>
        <p:spPr>
          <a:xfrm>
            <a:off x="2308525" y="850750"/>
            <a:ext cx="9883500" cy="517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llevó a cabo su obra misionera en las </a:t>
            </a:r>
            <a:endParaRPr sz="3200">
              <a:solidFill>
                <a:schemeClr val="dk1"/>
              </a:solidFill>
              <a:latin typeface="Lato"/>
              <a:ea typeface="Lato"/>
              <a:cs typeface="Lato"/>
              <a:sym typeface="Lato"/>
            </a:endParaRPr>
          </a:p>
          <a:p>
            <a:pPr indent="0" lvl="0" marL="457200" rtl="0" algn="l">
              <a:spcBef>
                <a:spcPts val="0"/>
              </a:spcBef>
              <a:spcAft>
                <a:spcPts val="0"/>
              </a:spcAft>
              <a:buNone/>
            </a:pPr>
            <a:r>
              <a:rPr lang="en-US" sz="3200">
                <a:solidFill>
                  <a:schemeClr val="dk1"/>
                </a:solidFill>
                <a:latin typeface="Lato"/>
                <a:ea typeface="Lato"/>
                <a:cs typeface="Lato"/>
                <a:sym typeface="Lato"/>
              </a:rPr>
              <a:t>ciudades más estratégicas de un área.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La obra de Pablo en la sinagoga sirvió como puente para la comunidad.</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fue flexible en su itinerario, abierto a la guía del Señor.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Él vio oposición y persecución como oportunidades.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estableció iglesias con gente diversa.</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concentró sus esfuerzos en áreas donde el evangelio no había sido aún predicado. </a:t>
            </a:r>
            <a:endParaRPr sz="3200">
              <a:solidFill>
                <a:schemeClr val="dk1"/>
              </a:solidFill>
              <a:latin typeface="Lato"/>
              <a:ea typeface="Lato"/>
              <a:cs typeface="Lato"/>
              <a:sym typeface="Lato"/>
            </a:endParaRPr>
          </a:p>
        </p:txBody>
      </p:sp>
      <p:sp>
        <p:nvSpPr>
          <p:cNvPr id="338" name="Google Shape;338;g26f9e03bbaf_0_5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9" name="Google Shape;339;g26f9e03bbaf_0_5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g26f9e03bbaf_0_67"/>
          <p:cNvSpPr txBox="1"/>
          <p:nvPr/>
        </p:nvSpPr>
        <p:spPr>
          <a:xfrm>
            <a:off x="2308525" y="850750"/>
            <a:ext cx="98835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Él no puso piedra de tropiezo ante las </a:t>
            </a:r>
            <a:endParaRPr sz="32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rPr lang="en-US" sz="3200">
                <a:solidFill>
                  <a:schemeClr val="dk1"/>
                </a:solidFill>
                <a:latin typeface="Lato"/>
                <a:ea typeface="Lato"/>
                <a:cs typeface="Lato"/>
                <a:sym typeface="Lato"/>
              </a:rPr>
              <a:t>personas, con la excepción del mismo evangelio.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capacitaba a otros a llevar a cabo la obra</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daba seguimiento por medio de cartas, por medio de los obreros que él había capacitado, y por medio de visitas personales.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 Trabajaba en equipo </a:t>
            </a:r>
            <a:endParaRPr sz="3200">
              <a:solidFill>
                <a:schemeClr val="dk1"/>
              </a:solidFill>
              <a:latin typeface="Lato"/>
              <a:ea typeface="Lato"/>
              <a:cs typeface="Lato"/>
              <a:sym typeface="Lato"/>
            </a:endParaRPr>
          </a:p>
        </p:txBody>
      </p:sp>
      <p:sp>
        <p:nvSpPr>
          <p:cNvPr id="345" name="Google Shape;345;g26f9e03bbaf_0_6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6" name="Google Shape;346;g26f9e03bbaf_0_6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g26f9e03bbaf_0_78"/>
          <p:cNvSpPr txBox="1"/>
          <p:nvPr/>
        </p:nvSpPr>
        <p:spPr>
          <a:xfrm>
            <a:off x="4127382" y="1654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52" name="Google Shape;352;g26f9e03bbaf_0_7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3" name="Google Shape;353;g26f9e03bbaf_0_7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54" name="Google Shape;354;g26f9e03bbaf_0_78"/>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355" name="Google Shape;355;g26f9e03bbaf_0_78"/>
          <p:cNvCxnSpPr/>
          <p:nvPr/>
        </p:nvCxnSpPr>
        <p:spPr>
          <a:xfrm>
            <a:off x="4230827" y="2670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6" name="Google Shape;356;g26f9e03bbaf_0_78"/>
          <p:cNvSpPr txBox="1"/>
          <p:nvPr/>
        </p:nvSpPr>
        <p:spPr>
          <a:xfrm>
            <a:off x="4127375" y="3020150"/>
            <a:ext cx="71895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Elija DOS de las estrategias de Pablo, las que le haya llamado la atención.  Luego, explicar por qué elegiste estas estrategias.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en-US" sz="3200">
                <a:solidFill>
                  <a:schemeClr val="dk1"/>
                </a:solidFill>
                <a:latin typeface="Lato"/>
                <a:ea typeface="Lato"/>
                <a:cs typeface="Lato"/>
                <a:sym typeface="Lato"/>
              </a:rPr>
              <a:t>Yo elegí … Me llaman la atención porque…</a:t>
            </a:r>
            <a:endParaRPr i="1" sz="320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g26ba99a7413_0_633"/>
          <p:cNvSpPr txBox="1"/>
          <p:nvPr/>
        </p:nvSpPr>
        <p:spPr>
          <a:xfrm>
            <a:off x="3746382" y="2264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62" name="Google Shape;362;g26ba99a7413_0_633"/>
          <p:cNvCxnSpPr/>
          <p:nvPr/>
        </p:nvCxnSpPr>
        <p:spPr>
          <a:xfrm>
            <a:off x="3849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3" name="Google Shape;363;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4" name="Google Shape;364;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65" name="Google Shape;365;g26ba99a7413_0_633"/>
          <p:cNvSpPr txBox="1"/>
          <p:nvPr/>
        </p:nvSpPr>
        <p:spPr>
          <a:xfrm>
            <a:off x="3746375" y="3633850"/>
            <a:ext cx="8291100" cy="5850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Terminar con el Proyecto Final</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66" name="Google Shape;366;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72" name="Google Shape;372;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3" name="Google Shape;373;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4" name="Google Shape;374;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80" name="Google Shape;380;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1" name="Google Shape;381;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2" name="Google Shape;382;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Los Últimos Días de Pablo</a:t>
            </a:r>
            <a:endParaRPr sz="3888">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28:16-31</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9" name="Google Shape;389;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390" name="Google Shape;390;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91" name="Google Shape;391;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92" name="Google Shape;392;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Hechos 28:16-31</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Considerar las estrategias de Pablo, y elegir las que le hayan llamado la atención</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37" name="Google Shape;137;p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6f6cf9f9e9_0_136"/>
          <p:cNvSpPr txBox="1"/>
          <p:nvPr/>
        </p:nvSpPr>
        <p:spPr>
          <a:xfrm>
            <a:off x="4127382" y="1654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43" name="Google Shape;143;g26f6cf9f9e9_0_13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4" name="Google Shape;144;g26f6cf9f9e9_0_13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45" name="Google Shape;145;g26f6cf9f9e9_0_13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146" name="Google Shape;146;g26f6cf9f9e9_0_136"/>
          <p:cNvCxnSpPr/>
          <p:nvPr/>
        </p:nvCxnSpPr>
        <p:spPr>
          <a:xfrm>
            <a:off x="4230827" y="2670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7" name="Google Shape;147;g26f6cf9f9e9_0_136"/>
          <p:cNvSpPr txBox="1"/>
          <p:nvPr/>
        </p:nvSpPr>
        <p:spPr>
          <a:xfrm>
            <a:off x="4127375" y="3020150"/>
            <a:ext cx="71895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Elija DOS de las estrategias de Pablo, las que le haya llamado la atención.  Luego, explicar por qué elegiste estas estrategias.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en-US" sz="3200">
                <a:solidFill>
                  <a:schemeClr val="dk1"/>
                </a:solidFill>
                <a:latin typeface="Lato"/>
                <a:ea typeface="Lato"/>
                <a:cs typeface="Lato"/>
                <a:sym typeface="Lato"/>
              </a:rPr>
              <a:t>Yo elegí … Me llaman la atención porque…</a:t>
            </a:r>
            <a:endParaRPr i="1" sz="32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53" name="Google Shape;153;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4" name="Google Shape;154;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6c0eec2cfd_0_221"/>
          <p:cNvPicPr preferRelativeResize="0"/>
          <p:nvPr/>
        </p:nvPicPr>
        <p:blipFill rotWithShape="1">
          <a:blip r:embed="rId3">
            <a:alphaModFix/>
          </a:blip>
          <a:srcRect b="0" l="1447"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56" name="Google Shape;156;g26c0eec2cfd_0_221"/>
          <p:cNvSpPr txBox="1"/>
          <p:nvPr/>
        </p:nvSpPr>
        <p:spPr>
          <a:xfrm>
            <a:off x="4127381" y="36297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El Tercer Viaje Misionero y su Viaje a Roma</a:t>
            </a:r>
            <a:endParaRPr b="0" i="0" sz="32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pic>
        <p:nvPicPr>
          <p:cNvPr descr="A green bird with leaves&#10;&#10;Description automatically generated" id="162" name="Google Shape;162;g26f9e03bbaf_0_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63" name="Google Shape;163;g26f9e03bbaf_0_8"/>
          <p:cNvSpPr txBox="1"/>
          <p:nvPr/>
        </p:nvSpPr>
        <p:spPr>
          <a:xfrm>
            <a:off x="669225" y="315402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Antioquía </a:t>
            </a:r>
            <a:endParaRPr>
              <a:latin typeface="Lato"/>
              <a:ea typeface="Lato"/>
              <a:cs typeface="Lato"/>
              <a:sym typeface="Lato"/>
            </a:endParaRPr>
          </a:p>
        </p:txBody>
      </p:sp>
      <p:cxnSp>
        <p:nvCxnSpPr>
          <p:cNvPr id="164" name="Google Shape;164;g26f9e03bbaf_0_8"/>
          <p:cNvCxnSpPr/>
          <p:nvPr/>
        </p:nvCxnSpPr>
        <p:spPr>
          <a:xfrm>
            <a:off x="2731725" y="3498875"/>
            <a:ext cx="514200" cy="900"/>
          </a:xfrm>
          <a:prstGeom prst="straightConnector1">
            <a:avLst/>
          </a:prstGeom>
          <a:noFill/>
          <a:ln cap="flat" cmpd="sng" w="28575">
            <a:solidFill>
              <a:schemeClr val="dk2"/>
            </a:solidFill>
            <a:prstDash val="solid"/>
            <a:round/>
            <a:headEnd len="med" w="med" type="none"/>
            <a:tailEnd len="med" w="med" type="triangle"/>
          </a:ln>
        </p:spPr>
      </p:cxnSp>
      <p:sp>
        <p:nvSpPr>
          <p:cNvPr id="165" name="Google Shape;165;g26f9e03bbaf_0_8"/>
          <p:cNvSpPr txBox="1"/>
          <p:nvPr/>
        </p:nvSpPr>
        <p:spPr>
          <a:xfrm>
            <a:off x="3489700" y="315717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Éfeso</a:t>
            </a:r>
            <a:endParaRPr>
              <a:latin typeface="Lato"/>
              <a:ea typeface="Lato"/>
              <a:cs typeface="Lato"/>
              <a:sym typeface="Lato"/>
            </a:endParaRPr>
          </a:p>
        </p:txBody>
      </p:sp>
      <p:sp>
        <p:nvSpPr>
          <p:cNvPr id="166" name="Google Shape;166;g26f9e03bbaf_0_8"/>
          <p:cNvSpPr txBox="1"/>
          <p:nvPr/>
        </p:nvSpPr>
        <p:spPr>
          <a:xfrm>
            <a:off x="5422900" y="316032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Macedonia</a:t>
            </a:r>
            <a:endParaRPr>
              <a:latin typeface="Lato"/>
              <a:ea typeface="Lato"/>
              <a:cs typeface="Lato"/>
              <a:sym typeface="Lato"/>
            </a:endParaRPr>
          </a:p>
        </p:txBody>
      </p:sp>
      <p:cxnSp>
        <p:nvCxnSpPr>
          <p:cNvPr id="167" name="Google Shape;167;g26f9e03bbaf_0_8"/>
          <p:cNvCxnSpPr/>
          <p:nvPr/>
        </p:nvCxnSpPr>
        <p:spPr>
          <a:xfrm>
            <a:off x="4771425" y="3492125"/>
            <a:ext cx="514200" cy="900"/>
          </a:xfrm>
          <a:prstGeom prst="straightConnector1">
            <a:avLst/>
          </a:prstGeom>
          <a:noFill/>
          <a:ln cap="flat" cmpd="sng" w="28575">
            <a:solidFill>
              <a:schemeClr val="dk2"/>
            </a:solidFill>
            <a:prstDash val="solid"/>
            <a:round/>
            <a:headEnd len="med" w="med" type="none"/>
            <a:tailEnd len="med" w="med" type="triangle"/>
          </a:ln>
        </p:spPr>
      </p:cxnSp>
      <p:sp>
        <p:nvSpPr>
          <p:cNvPr id="168" name="Google Shape;168;g26f9e03bbaf_0_8"/>
          <p:cNvSpPr txBox="1"/>
          <p:nvPr/>
        </p:nvSpPr>
        <p:spPr>
          <a:xfrm>
            <a:off x="8285800" y="315402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Grecia</a:t>
            </a:r>
            <a:endParaRPr>
              <a:latin typeface="Lato"/>
              <a:ea typeface="Lato"/>
              <a:cs typeface="Lato"/>
              <a:sym typeface="Lato"/>
            </a:endParaRPr>
          </a:p>
        </p:txBody>
      </p:sp>
      <p:cxnSp>
        <p:nvCxnSpPr>
          <p:cNvPr id="169" name="Google Shape;169;g26f9e03bbaf_0_8"/>
          <p:cNvCxnSpPr/>
          <p:nvPr/>
        </p:nvCxnSpPr>
        <p:spPr>
          <a:xfrm>
            <a:off x="7634325" y="3485825"/>
            <a:ext cx="514200" cy="900"/>
          </a:xfrm>
          <a:prstGeom prst="straightConnector1">
            <a:avLst/>
          </a:prstGeom>
          <a:noFill/>
          <a:ln cap="flat" cmpd="sng" w="28575">
            <a:solidFill>
              <a:schemeClr val="dk2"/>
            </a:solidFill>
            <a:prstDash val="solid"/>
            <a:round/>
            <a:headEnd len="med" w="med" type="none"/>
            <a:tailEnd len="med" w="med" type="triangle"/>
          </a:ln>
        </p:spPr>
      </p:cxnSp>
      <p:sp>
        <p:nvSpPr>
          <p:cNvPr id="170" name="Google Shape;170;g26f9e03bbaf_0_8"/>
          <p:cNvSpPr txBox="1"/>
          <p:nvPr/>
        </p:nvSpPr>
        <p:spPr>
          <a:xfrm>
            <a:off x="10406750" y="316077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Troas</a:t>
            </a:r>
            <a:endParaRPr>
              <a:latin typeface="Lato"/>
              <a:ea typeface="Lato"/>
              <a:cs typeface="Lato"/>
              <a:sym typeface="Lato"/>
            </a:endParaRPr>
          </a:p>
        </p:txBody>
      </p:sp>
      <p:cxnSp>
        <p:nvCxnSpPr>
          <p:cNvPr id="171" name="Google Shape;171;g26f9e03bbaf_0_8"/>
          <p:cNvCxnSpPr/>
          <p:nvPr/>
        </p:nvCxnSpPr>
        <p:spPr>
          <a:xfrm>
            <a:off x="9755275" y="3492575"/>
            <a:ext cx="514200" cy="9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