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33"/>
  </p:notesMasterIdLst>
  <p:sldIdLst>
    <p:sldId id="290" r:id="rId5"/>
    <p:sldId id="257" r:id="rId6"/>
    <p:sldId id="259" r:id="rId7"/>
    <p:sldId id="260" r:id="rId8"/>
    <p:sldId id="263" r:id="rId9"/>
    <p:sldId id="342" r:id="rId10"/>
    <p:sldId id="374" r:id="rId11"/>
    <p:sldId id="375" r:id="rId12"/>
    <p:sldId id="296" r:id="rId13"/>
    <p:sldId id="297" r:id="rId14"/>
    <p:sldId id="310" r:id="rId15"/>
    <p:sldId id="298" r:id="rId16"/>
    <p:sldId id="299" r:id="rId17"/>
    <p:sldId id="300" r:id="rId18"/>
    <p:sldId id="275" r:id="rId19"/>
    <p:sldId id="311" r:id="rId20"/>
    <p:sldId id="301" r:id="rId21"/>
    <p:sldId id="302" r:id="rId22"/>
    <p:sldId id="303" r:id="rId23"/>
    <p:sldId id="291" r:id="rId24"/>
    <p:sldId id="376" r:id="rId25"/>
    <p:sldId id="377" r:id="rId26"/>
    <p:sldId id="292" r:id="rId27"/>
    <p:sldId id="371" r:id="rId28"/>
    <p:sldId id="281" r:id="rId29"/>
    <p:sldId id="279" r:id="rId30"/>
    <p:sldId id="355" r:id="rId31"/>
    <p:sldId id="289" r:id="rId32"/>
  </p:sldIdLst>
  <p:sldSz cx="12192000" cy="6858000"/>
  <p:notesSz cx="6858000" cy="9144000"/>
  <p:embeddedFontLst>
    <p:embeddedFont>
      <p:font typeface="Lato" panose="020F0502020204030203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hUnneEO/LAV5SPzMt1eWCnuH72/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 Jensen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59"/>
    <p:restoredTop sz="45110"/>
  </p:normalViewPr>
  <p:slideViewPr>
    <p:cSldViewPr snapToGrid="0">
      <p:cViewPr varScale="1">
        <p:scale>
          <a:sx n="31" d="100"/>
          <a:sy n="31" d="100"/>
        </p:scale>
        <p:origin x="1088" y="488"/>
      </p:cViewPr>
      <p:guideLst/>
    </p:cSldViewPr>
  </p:slideViewPr>
  <p:notesTextViewPr>
    <p:cViewPr>
      <p:scale>
        <a:sx n="1" d="1"/>
        <a:sy n="1" d="1"/>
      </p:scale>
      <p:origin x="0" y="-112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customschemas.google.com/relationships/presentationmetadata" Target="meta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f8dRXMMVHo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TAREA PARA LECCIÓN 8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Antes de la clase en vivo, el docente compartirá lo siguiente en el grupo de WhatsApp:</a:t>
            </a:r>
          </a:p>
          <a:p>
            <a:pPr marL="0" marR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Ver el siguiente breve video de instrucción: 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Arial Unicode MS" panose="020B0604020202020204" pitchFamily="34" charset="-128"/>
                <a:hlinkClick r:id="rId3"/>
              </a:rPr>
              <a:t>https://www.youtube.com/watch?v=Cf8dRXMMVHo</a:t>
            </a: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Leer Génesis 27:1-29 en sus Biblias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3. Reflexionar: ¿Qué patrón vemos en los personajes principales de Génesis?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07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¿Cuáles son los objetos de esta historia? 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Armas, aljaba y arco de Esaú (v.3)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Guisado (v.4)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Dos buenos cabritos (v.9)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Guiso y pan de Rebeca (v.9 y 17)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Ropa de Esaú (v.15)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Piel de los cabritos (v.16)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Vino (v.25)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5552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¿Dónde ocurrió la historia?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772795" algn="l"/>
              </a:tabLst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Entre las tiendas de Isaac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585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4. ¿Cuándo ocurrió la historia? 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Isaac es anciano y casi ciego (v.1)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Esaú y Jacob son grandes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Contexto anterior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628650" marR="0" lvl="1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Dios ya había dicho a Rebeca: “En tu seno hay dos naciones. Dos pueblos serán divididos desde tus entrañas; un pueblo será más fuerte que el otro, y el mayor servirá al menor.” (Génesis 25:23)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628650" marR="0" lvl="1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Esaú le había vendido a Jacob su primogenitura por un guiso de lentejas (Génesis 25:32-34)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628650" marR="0" lvl="1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Esaú ya se había casado con dos mujeres hititas. Eso no les agradó a sus padres (Génesis 26:34)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772795" algn="l"/>
              </a:tabLs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5550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5. ¿Cuál es el problema? 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favoritismo dentro de la familia (Isaac prefiere a Esaú, Rebeca a Jacob).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Engaño y manipulación entre los miembros de la familia.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Duda de las promesas de Dios y deseo de controlarlo todo.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07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6. ¿Se soluciona el problema?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tabLst>
                <a:tab pos="772795" algn="l"/>
              </a:tabLst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pecado del favoritismo no se soluciona, pero Dios sigue obrando su plan.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tabLst>
                <a:tab pos="772795" algn="l"/>
              </a:tabLst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Aunque los humanos fallan, Dios mantiene su promesa de salvación.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lang="en-US"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533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ac1ba269c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73" name="Google Shape;373;g2ac1ba269c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¿Cuál es el punto principal de la historia? 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s-ES" sz="1100" dirty="0">
              <a:effectLst/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Jacob y Rebeca engañan a Isaac y a Esaú, pero Dios sigue cumpliendo su promesa de bendición y salvación.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¿Qué pecado veo en esta historia y confieso en mi vida? 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Querer manipular o controlar las situaciones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Engañar para conseguir lo que quiero.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No confiar en el tiempo o los medios de Dios.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784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3. ¿En qué versos y palabras de esta historia veo el amor de Dios para conmigo?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Dios da sus promesas divinas a personas pecadoras y defectuosas.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Romanos 8:28 – En todo, Dios está obrando para el bien de los que lo aman y han sido llamados.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Aun de una familia con engaños y conflictos, Dios hizo venir a Cristo, el Salvador perfecto.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6684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4. ¿Qué pediré que Dios obre en mi para poner en práctica esta palabra de Dios?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Confiar en los tiempos y caminos de Dios.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Ser honesto y sinceros con los demás.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Estar contentos con lo que Dios nos da.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Recordar que Dios cumple sus promesas incluso cuando nosotros fallamos.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421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Bienvenida y saludos.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Introducción a la Lección 8: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En la lección de hoy, aprenderemos cómo Dios continúa cumpliendo su promesa a través de la familia de Isaac. Él les dio dos hijos muy distintos, Esaú y Jacob, de los cuales nacerían dos naciones, y de una de ellas vendría el Salvador del mundo. Aunque vemos actitudes y acciones pecaminosas en esta historia, Dios sigue obrando su plan perfecto. Su gracia es más grande que nuestros errores.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OBJETIVO 2: Analizar el punto principal de las historias de Genesis.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31333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>
              <a:buFontTx/>
              <a:buAutoNum type="arabicPeriod"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Dios es fiel a su plan de salvación. </a:t>
            </a:r>
          </a:p>
          <a:p>
            <a:pPr marL="342900" marR="0" indent="-342900">
              <a:buFontTx/>
              <a:buAutoNum type="arabicPeriod"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Desde el principio, su deseo fue vivir en perfecta comunión con nosotros.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Pero cuando el ser humano pecó, la maldad entró en el mundo y causó una separación entre nosotros y el Dios santo.</a:t>
            </a:r>
          </a:p>
          <a:p>
            <a:pPr marL="742950" marR="0" lvl="1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Humanidad – Romanos 3:23 Por cuanto todos pecaron, y están destituidos de la gloria de Dios. </a:t>
            </a:r>
          </a:p>
          <a:p>
            <a:pPr marL="742950" marR="0" lvl="1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Dios – 1 Pedro 1:16 Sed santos, porque yo soy santo.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Aun así, en su gracia —su amor inmerecido— Dios prometió enviar un Salvador. Él intervino e implementó su plan de rescate.</a:t>
            </a:r>
          </a:p>
          <a:p>
            <a:pPr marL="742950" marR="0" lvl="1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La cruz - Juan 3:16 Porque de tal manera amó Dios al mundo, que ha dado a su Hijo unigénito, para que todo aquel que en él cree, no se pierda, mas tenga vida eterna.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5875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036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CD547-87EC-223E-11EA-351447406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2C809B-C1C0-17A0-0AA9-6014A74403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C5BB0A-D78E-BB46-093E-3BCCA86CA8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El mensaje de Génesis se centra en la </a:t>
            </a:r>
            <a:r>
              <a:rPr lang="es-ES" sz="1800" b="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gracia perfecta de Dios.</a:t>
            </a:r>
            <a:endParaRPr lang="en-US" sz="1800" b="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En un mundo lleno de pecado y a través de personas imperfectas —Adán, Eva, Noé, Abraham, Sara, Isaac, Jacob y Rebeca— Dios siguió cumpliendo su propósito.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Repitió su promesa una y otra vez, mostrando que su fidelidad no depende de nuestra obediencia, sino de su misericordia.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En las vidas de estos hombres y mujeres vemos la gracia de Dios en acción. El Señor no los escogió porque fueran perfectos, sino </a:t>
            </a:r>
            <a:r>
              <a:rPr lang="es-ES" sz="1800" b="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por puro amor</a:t>
            </a: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3. Génesis es el primer capítulo del gran plan de rescate de Dios, un plan que culmina en Cristo.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Dios interviene en la historia, guía los eventos y revela su amor redentor a través de las generaciones.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Dios de Abraham, de Isaac y de Jacob es también </a:t>
            </a:r>
            <a:r>
              <a:rPr lang="es-ES" sz="1800" b="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nuestro Dios</a:t>
            </a: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Su plan de salvación nos incluye a nosotros. Su gracia sigue obrando hoy.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91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OBJECTIVO #3: Identificar los dos propósitos de Academia Cristo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7045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661923d55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</a:t>
            </a:r>
            <a:r>
              <a:rPr lang="es-ES" sz="1800" b="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Academia Cristo </a:t>
            </a: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existe para ayudar a cumplir la Gran Comisión de Jesús: </a:t>
            </a:r>
            <a:r>
              <a:rPr lang="es-ES" sz="1800" i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“Vayan y hagan discípulos de todas las naciones.”</a:t>
            </a:r>
            <a:r>
              <a:rPr lang="es-ES" sz="1800" i="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Tenemos dos propósitos principales. 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b="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Conocer la Palabra: </a:t>
            </a: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Ayudamos a las personas a crecer en el conocimiento de las Escrituras, donde el Espíritu Santo nos muestra nuestro pecado y nos enseña la gracia de Cristo.</a:t>
            </a:r>
          </a:p>
          <a:p>
            <a:pPr marL="285750" marR="0" lvl="0" indent="-285750"/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b="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Compartir la Palabra: </a:t>
            </a: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Al conocer el amor de Cristo, deseaos compartirlo con otros. El Evangelio es el poder de Dios para salvación, y no puede quedarse solo con nosotros.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2661923d55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661923d557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buNone/>
            </a:pPr>
            <a:r>
              <a:rPr lang="es-ES" sz="1100" b="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Niveles de aprendizaje:</a:t>
            </a:r>
          </a:p>
          <a:p>
            <a:pPr marL="0" marR="0">
              <a:buNone/>
            </a:pPr>
            <a:endParaRPr lang="en-US" sz="1200" b="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es-ES" sz="1100" b="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Nivel Discipulado</a:t>
            </a: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:</a:t>
            </a: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 aprender, crecer y formar unidad en la fe.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Este nivel incluye 13 cursos enfocados en las enseñanzas y historias bíblicas, siempre resaltando la Ley (nos muestra nuestro pecado) y el Evangelio (nos muestra nuestro Salvador).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Jesús oró la noche antes de su muerte para que sus creyentes fueran uno. Por eso, buscamos una unidad de fe basada firmemente en las Escrituras.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257300" lvl="1" indent="-1841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2661923d557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661923d557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Nivel Sembrador:</a:t>
            </a: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 compartir la Palabra con otros en el hogar y en la comunidad.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Este nivel incluye 10 cursos diseñados para profundizar en la Palabra de Dios y prender los cinco hábitos de una comunidad de fe.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Cada estudiante está tomando pasos concretos para plantar un Grupo Sembrador. </a:t>
            </a:r>
          </a:p>
          <a:p>
            <a:pPr marL="171450" marR="0" lvl="0" indent="-171450"/>
            <a:endParaRPr lang="es-ES" sz="1100" dirty="0">
              <a:effectLst/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Cada estudiante recibe el acompañamiento de un consejero que lo visita en persona dos veces al año, ofreciendo guía y apoyo espiritual. </a:t>
            </a: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Si tienes interés en congregarte en un grupo de Academia Cristo o participar en el programa del Nivel Sembrador, avísanos. Estaremos felices de orientarte. </a:t>
            </a: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Todos nuestros cursos están en línea (</a:t>
            </a:r>
            <a:r>
              <a:rPr lang="es-ES" sz="1100" dirty="0" err="1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academiacristo.com</a:t>
            </a: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). Se puedan descargarlos y utilizarlos ya para compartir la Palabra. </a:t>
            </a:r>
          </a:p>
          <a:p>
            <a:pPr marL="0" marR="0" lvl="0" indent="0">
              <a:buFontTx/>
              <a:buNone/>
            </a:pPr>
            <a:endParaRPr lang="es-ES" sz="1100" dirty="0">
              <a:effectLst/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s-ES" sz="1100" dirty="0">
              <a:effectLst/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Nota para el profesor: Aprovecha las conversaciones con los estudiantes durante el proceso del proyecto final para observar si muestran interés en congregarse con nosotros, si ya tienen un grupo donde comparten la Palabra, o si desean formar un </a:t>
            </a:r>
            <a:r>
              <a:rPr lang="es-ES" sz="18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Grupo Sembrador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. Incluye esta información importante en tu </a:t>
            </a:r>
            <a:r>
              <a:rPr lang="es-ES" sz="18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informe del curso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, en la sección de comentarios correspondiente a cada estudiante. Los consejeros de </a:t>
            </a:r>
            <a:r>
              <a:rPr lang="es-ES" sz="18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Academia Cristo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 utilizan estos informes para dar seguimiento y acompañamiento personal a los estudiantes.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2661923d557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>
          <a:extLst>
            <a:ext uri="{FF2B5EF4-FFF2-40B4-BE49-F238E27FC236}">
              <a16:creationId xmlns:a16="http://schemas.microsoft.com/office/drawing/2014/main" id="{BB6C614F-9CD9-6852-0B19-FF63C8846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0:notes">
            <a:extLst>
              <a:ext uri="{FF2B5EF4-FFF2-40B4-BE49-F238E27FC236}">
                <a16:creationId xmlns:a16="http://schemas.microsoft.com/office/drawing/2014/main" id="{339BE69D-7F8D-2039-1E85-71FFAD930D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Proyecto Final</a:t>
            </a:r>
          </a:p>
          <a:p>
            <a:pPr marL="0" marR="0"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proyecto final consiste en preparar una historia bíblica basada en Génesis 37 utilizando el método de las Cuatro “C”, siguiendo la guía provista.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propósito del proyecto final es que el estudiante muestre una reflexión genuina y aplicación personal de lo aprendido en el curso.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Por esta razón, pedimos que no utilice otras fuentes fuera de su Biblia y sus notas de clase.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Aunque herramientas como Google o la inteligencia artificial pueden ser útiles en otros contextos, no reflejan el corazón del proyecto final de Academia Cristo.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Si un proyecto parece haber sido copiado, el estudiante será invitado a repetirlo con su propio trabajo y reflexión personal.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Importancia del trabajo personal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Proyecto Final debe ser propio, sincero y personal, mostrando cómo entiende y aplica lo aprendido.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Debe estar escrito con tus propias palabras, aplicado a tu vida y contexto.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Como dice 1 Pedro 3:15, deseamos que cada creyente esté “siempre listos para defenderse, con mansedumbre y respeto.” 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Puedes usar pasajes bíblicos u otras fuentes permitidas, citándolas correctamente.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La IA puede ayudarte con ideas o ejemplos (como sugerencias para un Captar), pero no puede escribir tu proyecto por ti.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Si el proyecto parece copiado o generado por fuentes externas, deberá rehacerse con reflexión personal, buscando crecimiento espiritual </a:t>
            </a:r>
            <a:r>
              <a:rPr lang="es-ES" sz="110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genuino.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Opciones para realizar el proyecto: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Formato digital: Descargar el documento en Word, responder en computadora o celular y enviarlo al profesor.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Formato impreso: Imprimir el documento en PDF, responder a mano, tomar fotos y enviarlas al profesor. Asegúrese de que las fotos que tome sean claras y legibles.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Cuaderno: Copiar las preguntas en un cuaderno, responder a mano, tomar fotos y enviarlas al profesor.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Entrevista oral: Coordinar con el profesor para responder en forma oral por entrevista en vivo o por audios de WhatsApp. 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Entrega del proyecto: Puede enviarse por WhatsApp o correo electrónico directamente al profesor. Fecha límite: 14 día después de la última clase.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0:notes">
            <a:extLst>
              <a:ext uri="{FF2B5EF4-FFF2-40B4-BE49-F238E27FC236}">
                <a16:creationId xmlns:a16="http://schemas.microsoft.com/office/drawing/2014/main" id="{A7396F71-C088-5E69-DB3C-C0FE58AA95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88437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Oración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Amado Padre celestial, te damos gracias por guiarnos a lo largo de este curso y por la oportunidad de crecer en tu Palabra. Tú nos has enseñado, corregido y fortalecido en la fe. Gracias por mostrarnos tu plan de salvación desde el principio y por recordarnos que tus promesas nunca fallan. Señor, bendice el trabajo de cada estudiante en su proyecto final. Que todo lo que hagan sea para tu gloria y edificación de otros. Dales sabiduría para compartir tu Palabra con amor, claridad y fidelidad. Sigue obrando en nosotros por medio de tu Espíritu Santo, para que permanezcamos firmes en la fe y alegres en el servicio a Cristo. Cuando avancemos a nuevos estudios o ministerios, guíanos con tu Palabra, sostennos con tu gracia y haz que seamos luz en nuestras familias y comunidades. Todo esto lo pedimos en el nombre de nuestro Salvador, Jesucristo, </a:t>
            </a:r>
            <a:r>
              <a:rPr lang="es-ES" sz="1800" b="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Amén.</a:t>
            </a:r>
            <a:endParaRPr lang="en-US" sz="1800" b="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8" name="Google Shape;54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3. Oración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Comienza con la siguiente oración (o tu propia): 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Dios de amor, al leer las historias de los patriarcas, vemos sus pecados y debilidades, y recordamos también los nuestros. Gracias porque en tu gracia no los rechazaste, y tampoco nos rechazas a nosotros. Enséñanos hoy por medio de tu Palabra a confiar más en ti y a reflejar tu amor en nuestras vidas. En el nombre de Jesús, Amén.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OBJETIVO 1: Utilizar el método de las Cuatro “C” para leer y entender Génesis 27:1-29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indent="-228600">
              <a:buFontTx/>
              <a:buAutoNum type="arabicPeriod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CAPTAR</a:t>
            </a:r>
          </a:p>
          <a:p>
            <a:pPr marL="228600" marR="0" indent="-228600">
              <a:buFontTx/>
              <a:buAutoNum type="arabicPeriod"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Nuestro Captar de hoy día es la pregunta de nuestra tarea: ¿Qué patrón vemos en los personajes principales de Génesis? </a:t>
            </a:r>
          </a:p>
          <a:p>
            <a:pPr marL="0" marR="0" lvl="0" indent="0">
              <a:buFontTx/>
              <a:buNone/>
            </a:pPr>
            <a:endParaRPr lang="es-ES" sz="1100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es-ES" sz="11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Pide que los estudiantes comparten sus respuestas en voz alto o por chat.</a:t>
            </a:r>
            <a:r>
              <a:rPr lang="es-ES" sz="1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</a:t>
            </a:r>
            <a:endParaRPr lang="en-US" sz="1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Todos son imperfectos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Adán y Eva, Noé, Abraham y Sara, Isaac y Jacob fallaron muchas veces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Son “héroes de la fe”, pero también humanos pecadores necesitados de la gracias de Dios.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23A8F974-19FF-7BC0-3ECE-0AFFC1FA4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>
            <a:extLst>
              <a:ext uri="{FF2B5EF4-FFF2-40B4-BE49-F238E27FC236}">
                <a16:creationId xmlns:a16="http://schemas.microsoft.com/office/drawing/2014/main" id="{7304C331-6B63-0123-72DB-93DFBE7F39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Génesis 27:1-29 </a:t>
            </a:r>
            <a:b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Hoy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voy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contarles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la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historia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cómo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Isaac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bendijo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Jacob.</a:t>
            </a:r>
          </a:p>
          <a:p>
            <a:pPr marL="158750" indent="0" algn="l">
              <a:buFontTx/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158750" indent="0" algn="l"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Isaac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ya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era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muy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anciano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casi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no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podía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ver. </a:t>
            </a:r>
          </a:p>
          <a:p>
            <a:pPr marL="158750" indent="0" algn="l">
              <a:buFontTx/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158750" indent="0" algn="l"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Un día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llamó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mayor, Esaú, y 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ya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estoy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viejo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y no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cuánto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tiempo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más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viviré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 Toma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tus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armas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arco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tus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flechas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al campo 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cazar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algo para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Prepárame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un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buen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guisado,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como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me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gusta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tráemelo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para comer;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después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eso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daré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mi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bendición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antes de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morir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.”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Rebeca, la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esposa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de Isaac,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escuchó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lo que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él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había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dicho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8:notes">
            <a:extLst>
              <a:ext uri="{FF2B5EF4-FFF2-40B4-BE49-F238E27FC236}">
                <a16:creationId xmlns:a16="http://schemas.microsoft.com/office/drawing/2014/main" id="{5CFAC7D2-AC98-2CF7-4C48-A40B2219B3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8433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0C031868-A5E3-33B3-63E1-27D26B162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>
            <a:extLst>
              <a:ext uri="{FF2B5EF4-FFF2-40B4-BE49-F238E27FC236}">
                <a16:creationId xmlns:a16="http://schemas.microsoft.com/office/drawing/2014/main" id="{A3E2A291-F2A4-4A22-AE11-CF6C4BCF0C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>
              <a:buFontTx/>
              <a:buNone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Entonces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Rebeca 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Jacob lo que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escuchó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 Y 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</a:t>
            </a:r>
          </a:p>
          <a:p>
            <a:pPr marL="158750" indent="0" algn="l">
              <a:buFontTx/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158750" indent="0" algn="l"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“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Ahora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escucha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bien lo que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voy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decir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 Ve al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rebaño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tráeme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dos buenos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cabritos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Yo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prepararé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como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gusta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padre,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tú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se lo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llevarás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para que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bendiga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antes de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morir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.”</a:t>
            </a:r>
          </a:p>
          <a:p>
            <a:pPr marL="158750" indent="0" algn="l">
              <a:buFontTx/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158750" indent="0" algn="l"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Pero Jacob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respondió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“Pero mi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hermano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Esaú es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muy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velludo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yo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no. Si mi padre me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toca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pensará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que me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estoy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burlando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él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traeré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sobre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una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maldición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vez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una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bendición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.”</a:t>
            </a:r>
          </a:p>
          <a:p>
            <a:pPr marL="158750" indent="0" algn="l">
              <a:buFontTx/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158750" indent="0" algn="l"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Su madre 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que la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maldición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caiga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sobre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 Solo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haz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lo que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digo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.”</a:t>
            </a:r>
          </a:p>
          <a:p>
            <a:pPr marL="158750" indent="0" algn="l">
              <a:buFontTx/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158750" indent="0" algn="l"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Jacob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fue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trajo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cabritos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 Rebeca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preparó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como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gustaba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Isaac. </a:t>
            </a:r>
          </a:p>
          <a:p>
            <a:pPr marL="158750" indent="0" algn="l">
              <a:buFontTx/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158750" indent="0" algn="l"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Luego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tomó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las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mejores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ropas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de Esaú y se las puso a Jacob. También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cubrió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sus manos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cuello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con la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piel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cabritos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para que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pareciera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velludo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como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hermano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b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8:notes">
            <a:extLst>
              <a:ext uri="{FF2B5EF4-FFF2-40B4-BE49-F238E27FC236}">
                <a16:creationId xmlns:a16="http://schemas.microsoft.com/office/drawing/2014/main" id="{6047D0DC-7A6A-FF15-42AD-535BCF3D4B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8309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A240762E-1DDB-A165-6615-2B08EEBFE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>
            <a:extLst>
              <a:ext uri="{FF2B5EF4-FFF2-40B4-BE49-F238E27FC236}">
                <a16:creationId xmlns:a16="http://schemas.microsoft.com/office/drawing/2014/main" id="{7ECBCC05-36FB-E9AD-D5C5-B5666407BF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None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Entonces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Jacob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fue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padre y 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“Padre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.” </a:t>
            </a:r>
          </a:p>
          <a:p>
            <a:pPr algn="l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Isaac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respondió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“¿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Quién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eres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?”</a:t>
            </a:r>
          </a:p>
          <a:p>
            <a:pPr algn="l"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Jacob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contestó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“Soy Esaú,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primogénito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 He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hecho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lo que me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pediste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None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Levántate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come de mi caza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bendíceme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.”</a:t>
            </a:r>
          </a:p>
          <a:p>
            <a:pPr algn="l"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Isaac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dudó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“¿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Cómo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encontraste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la caza tan pronto,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?”</a:t>
            </a:r>
          </a:p>
          <a:p>
            <a:pPr algn="l"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Jacob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respondió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“El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Señor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Dios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hizo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que la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encontrara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pronto.”</a:t>
            </a:r>
          </a:p>
          <a:p>
            <a:pPr algn="l"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Isaac 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Acércate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para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tocarte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y saber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si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realmente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eres</a:t>
            </a: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Esaú.” Jacob se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acercó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e Isaac lo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tocó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 Dijo: “La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voz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es la de Jacob,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pero</a:t>
            </a: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las manos son las de Esaú.”</a:t>
            </a:r>
          </a:p>
          <a:p>
            <a:pPr algn="l"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no lo reconoció, pues tenía las manos velludas como las de Esaú, así que</a:t>
            </a:r>
          </a:p>
          <a:p>
            <a:pPr algn="l">
              <a:buNone/>
            </a:pP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bendijo, 24 aunque le preguntó: </a:t>
            </a:r>
            <a:r>
              <a:rPr lang="es-ES" sz="3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«¿Eres tú mi hijo Esaú?»</a:t>
            </a:r>
            <a:endParaRPr lang="en-US" sz="3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Jacob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respondió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Sí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yo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soy.”</a:t>
            </a:r>
          </a:p>
          <a:p>
            <a:pPr algn="l"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Entonces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Isaac 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tráeme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lo que has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cazado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para comer y</a:t>
            </a:r>
          </a:p>
          <a:p>
            <a:pPr algn="l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luego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bendeciré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.” Jacob se lo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llevó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e Isaac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comió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bebió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vino.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Después</a:t>
            </a: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Acércate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bésame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.”</a:t>
            </a:r>
          </a:p>
          <a:p>
            <a:pPr algn="l"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158750" indent="0" algn="l"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Cuando Jacob se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acercó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y lo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besó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Isaac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percibió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olor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ropa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y lo</a:t>
            </a:r>
          </a:p>
          <a:p>
            <a:pPr marL="158750" indent="0" algn="l">
              <a:buFontTx/>
              <a:buNone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bendijo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diciendo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</a:t>
            </a:r>
            <a:br>
              <a:rPr lang="en-US" sz="3200" b="0" i="0" u="none" strike="noStrike" dirty="0">
                <a:solidFill>
                  <a:srgbClr val="000000"/>
                </a:solidFill>
                <a:effectLst/>
              </a:rPr>
            </a:b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«¡Fíjense en el aroma de mi hijo!</a:t>
            </a:r>
            <a:b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¡Es como el aroma del campo que el Señor ha bendecido!</a:t>
            </a:r>
            <a:b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 ¡Que Dios te dé del rocío del cielo</a:t>
            </a:r>
            <a:b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de las grosuras de la tierra!</a:t>
            </a:r>
            <a:b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¡Que te dé abundante trigo y vino!</a:t>
            </a:r>
            <a:b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 ¡Que te sirvan los pueblos!</a:t>
            </a:r>
            <a:b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¡Que las naciones se inclinen ante ti!</a:t>
            </a:r>
            <a:b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¡Conviértete en señor de tus hermanos,</a:t>
            </a:r>
            <a:b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que ante ti se inclinen los hijos de tu madre!</a:t>
            </a:r>
            <a:b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¡Malditos sean los que te maldigan,</a:t>
            </a:r>
            <a:b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benditos sean los que te bendigan!»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8:notes">
            <a:extLst>
              <a:ext uri="{FF2B5EF4-FFF2-40B4-BE49-F238E27FC236}">
                <a16:creationId xmlns:a16="http://schemas.microsoft.com/office/drawing/2014/main" id="{9E58BF39-348A-92B4-4EE1-AF371A5108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1187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¿Quiénes son los personajes de esta historia? 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s-ES" sz="1100" dirty="0">
              <a:effectLst/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Isaac: anciano y casi ciego (v.1)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Esaú: hijo mayor de Isaac (v.1)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Rebeca: Una de las esposas de Isaac (v.5)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Jacob: hijo menor de Isaac y Rebeca, gemelo de Esaú, menor (v.6)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726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61121-962D-00D5-6BCC-19C061240D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C382B-7208-6604-D61D-08A337964D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book open with a tree in the background&#10;&#10;Description automatically generated with low confidence">
            <a:extLst>
              <a:ext uri="{FF2B5EF4-FFF2-40B4-BE49-F238E27FC236}">
                <a16:creationId xmlns:a16="http://schemas.microsoft.com/office/drawing/2014/main" id="{256370AC-3522-3CC9-530A-192346A06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5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1905445" y="365957"/>
            <a:ext cx="894702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27:1-29)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¿Cuáles son los objetos de esta historia? 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2965" y="181201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882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1905445" y="494744"/>
            <a:ext cx="8918454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27:1-29) 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386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¿Cuáles son los objetos (o animales) de esta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¿Dónde ocurrió la historia?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6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1905445" y="494744"/>
            <a:ext cx="894702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27:1-29)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512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¿Cuáles son los objetos (o animales) de esta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¿Dónde ocurrió la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b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Cuándo</a:t>
            </a:r>
            <a:r>
              <a:rPr lang="en-US" sz="36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ocurrió</a:t>
            </a:r>
            <a:r>
              <a:rPr lang="en-US" sz="36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la </a:t>
            </a:r>
            <a:r>
              <a:rPr lang="en-US" sz="3600" b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2965" y="301126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164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1909825" y="474680"/>
            <a:ext cx="877557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27:1-29)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638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¿Cuáles son los objetos (o animales) de esta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¿Dónde ocurrió la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Cuándo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ocurrió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la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Cuál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problema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414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1905445" y="402826"/>
            <a:ext cx="888987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27:1-29)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1902432"/>
            <a:ext cx="9994079" cy="70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¿Cuáles son los objetos (o animales) de esta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¿Dónde ocurrió la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Cuándo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ocurrió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la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Cuál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problema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¿Se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resuelve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problema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495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ac1ba269cb_0_35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76" name="Google Shape;376;g2ac1ba269cb_0_35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7" name="Google Shape;377;g2ac1ba269cb_0_35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27:1-29</a:t>
            </a:r>
            <a:endParaRPr sz="4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9" name="Google Shape;379;g2ac1ba269cb_0_35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g2ac1ba269cb_0_3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2ac1ba269cb_0_35"/>
          <p:cNvPicPr preferRelativeResize="0"/>
          <p:nvPr/>
        </p:nvPicPr>
        <p:blipFill rotWithShape="1">
          <a:blip r:embed="rId4">
            <a:alphaModFix/>
          </a:blip>
          <a:srcRect l="4044" r="4044"/>
          <a:stretch/>
        </p:blipFill>
        <p:spPr>
          <a:xfrm>
            <a:off x="1037477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82" name="Google Shape;382;g2ac1ba269cb_0_35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/>
          <p:nvPr/>
        </p:nvSpPr>
        <p:spPr>
          <a:xfrm>
            <a:off x="2935891" y="712308"/>
            <a:ext cx="8098851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27:1-29)  </a:t>
            </a:r>
          </a:p>
        </p:txBody>
      </p:sp>
      <p:sp>
        <p:nvSpPr>
          <p:cNvPr id="391" name="Google Shape;391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938687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4" name="Google Shape;394;p18"/>
          <p:cNvSpPr txBox="1"/>
          <p:nvPr/>
        </p:nvSpPr>
        <p:spPr>
          <a:xfrm>
            <a:off x="3269066" y="2947761"/>
            <a:ext cx="74325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Cuál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punto principal de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 la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" name="Google Shape;402;p19">
            <a:extLst>
              <a:ext uri="{FF2B5EF4-FFF2-40B4-BE49-F238E27FC236}">
                <a16:creationId xmlns:a16="http://schemas.microsoft.com/office/drawing/2014/main" id="{A35BE056-7DD2-C380-117B-54BE3E6F55A8}"/>
              </a:ext>
            </a:extLst>
          </p:cNvPr>
          <p:cNvCxnSpPr/>
          <p:nvPr/>
        </p:nvCxnSpPr>
        <p:spPr>
          <a:xfrm>
            <a:off x="2961169" y="1804786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/>
          <p:nvPr/>
        </p:nvSpPr>
        <p:spPr>
          <a:xfrm>
            <a:off x="2935891" y="712308"/>
            <a:ext cx="8098851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27:1-29) </a:t>
            </a:r>
          </a:p>
        </p:txBody>
      </p:sp>
      <p:sp>
        <p:nvSpPr>
          <p:cNvPr id="391" name="Google Shape;391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39" y="1804786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4" name="Google Shape;394;p18"/>
          <p:cNvSpPr txBox="1"/>
          <p:nvPr/>
        </p:nvSpPr>
        <p:spPr>
          <a:xfrm>
            <a:off x="3206536" y="2965885"/>
            <a:ext cx="74325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pecado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veo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 y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confieso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mi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vida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" name="Google Shape;402;p19">
            <a:extLst>
              <a:ext uri="{FF2B5EF4-FFF2-40B4-BE49-F238E27FC236}">
                <a16:creationId xmlns:a16="http://schemas.microsoft.com/office/drawing/2014/main" id="{A35BE056-7DD2-C380-117B-54BE3E6F55A8}"/>
              </a:ext>
            </a:extLst>
          </p:cNvPr>
          <p:cNvCxnSpPr/>
          <p:nvPr/>
        </p:nvCxnSpPr>
        <p:spPr>
          <a:xfrm>
            <a:off x="2961169" y="1804786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Google Shape;409;p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668FA56-6068-D0CC-9D0E-FF17BBD8915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44029" y="4720171"/>
            <a:ext cx="1490713" cy="1262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94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/>
          <p:nvPr/>
        </p:nvSpPr>
        <p:spPr>
          <a:xfrm>
            <a:off x="2935891" y="712308"/>
            <a:ext cx="8322659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27:1-29)  </a:t>
            </a:r>
          </a:p>
        </p:txBody>
      </p:sp>
      <p:sp>
        <p:nvSpPr>
          <p:cNvPr id="391" name="Google Shape;391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89" y="1804786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4" name="Google Shape;394;p18"/>
          <p:cNvSpPr txBox="1"/>
          <p:nvPr/>
        </p:nvSpPr>
        <p:spPr>
          <a:xfrm>
            <a:off x="3200986" y="2627098"/>
            <a:ext cx="74325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versos y palabras de</a:t>
            </a:r>
          </a:p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veo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amor de Dios</a:t>
            </a:r>
          </a:p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hacia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mí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endParaRPr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" name="Google Shape;402;p19">
            <a:extLst>
              <a:ext uri="{FF2B5EF4-FFF2-40B4-BE49-F238E27FC236}">
                <a16:creationId xmlns:a16="http://schemas.microsoft.com/office/drawing/2014/main" id="{A35BE056-7DD2-C380-117B-54BE3E6F55A8}"/>
              </a:ext>
            </a:extLst>
          </p:cNvPr>
          <p:cNvCxnSpPr/>
          <p:nvPr/>
        </p:nvCxnSpPr>
        <p:spPr>
          <a:xfrm>
            <a:off x="2961169" y="1804786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Google Shape;437;p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B9C62A8-3FE6-9F21-74AB-CEBF8E61C74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7030" y="4683093"/>
            <a:ext cx="1016456" cy="1031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676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/>
          <p:nvPr/>
        </p:nvSpPr>
        <p:spPr>
          <a:xfrm>
            <a:off x="2935891" y="712308"/>
            <a:ext cx="7865459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27:1-29)  </a:t>
            </a:r>
          </a:p>
        </p:txBody>
      </p:sp>
      <p:sp>
        <p:nvSpPr>
          <p:cNvPr id="391" name="Google Shape;391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39" y="183477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4" name="Google Shape;394;p18"/>
          <p:cNvSpPr txBox="1"/>
          <p:nvPr/>
        </p:nvSpPr>
        <p:spPr>
          <a:xfrm>
            <a:off x="3287476" y="2762422"/>
            <a:ext cx="74325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pediré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Dios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obre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mí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poner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práctica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Palabra?</a:t>
            </a:r>
          </a:p>
          <a:p>
            <a:endParaRPr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" name="Google Shape;402;p19">
            <a:extLst>
              <a:ext uri="{FF2B5EF4-FFF2-40B4-BE49-F238E27FC236}">
                <a16:creationId xmlns:a16="http://schemas.microsoft.com/office/drawing/2014/main" id="{A35BE056-7DD2-C380-117B-54BE3E6F55A8}"/>
              </a:ext>
            </a:extLst>
          </p:cNvPr>
          <p:cNvCxnSpPr/>
          <p:nvPr/>
        </p:nvCxnSpPr>
        <p:spPr>
          <a:xfrm>
            <a:off x="2961169" y="1804786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5681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3587237" y="2024525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8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8" name="Google Shape;98;p2"/>
          <p:cNvCxnSpPr/>
          <p:nvPr/>
        </p:nvCxnSpPr>
        <p:spPr>
          <a:xfrm>
            <a:off x="3578391" y="3429000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2"/>
          <p:cNvSpPr txBox="1"/>
          <p:nvPr/>
        </p:nvSpPr>
        <p:spPr>
          <a:xfrm>
            <a:off x="3587100" y="3706327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Isaac </a:t>
            </a: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Bendice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Jacob</a:t>
            </a:r>
            <a:endParaRPr sz="3888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3587100" y="4397227"/>
            <a:ext cx="5017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888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27:1-29</a:t>
            </a:r>
            <a:endParaRPr sz="48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740206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3" name="Google Shape;133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4" name="Google Shape;134;p5"/>
          <p:cNvGrpSpPr/>
          <p:nvPr/>
        </p:nvGrpSpPr>
        <p:grpSpPr>
          <a:xfrm>
            <a:off x="745673" y="2011041"/>
            <a:ext cx="10450280" cy="3947713"/>
            <a:chOff x="0" y="0"/>
            <a:chExt cx="10450280" cy="3947713"/>
          </a:xfrm>
        </p:grpSpPr>
        <p:sp>
          <p:nvSpPr>
            <p:cNvPr id="135" name="Google Shape;135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Utilizar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método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 las Cuatro “C” con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Génesis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27:1-29</a:t>
              </a:r>
              <a:endParaRPr sz="2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b="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Anali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zar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punto principal de las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historias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de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Génesis</a:t>
              </a:r>
              <a:endParaRPr sz="28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Identificar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los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dos 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propósitos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 Academia Cristo  </a:t>
              </a:r>
              <a:endParaRPr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4764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ross in the sky&#10;&#10;AI-generated content may be incorrect.">
            <a:extLst>
              <a:ext uri="{FF2B5EF4-FFF2-40B4-BE49-F238E27FC236}">
                <a16:creationId xmlns:a16="http://schemas.microsoft.com/office/drawing/2014/main" id="{38C2C1BF-D48E-2835-E43E-6169708488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60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73BD0-D978-0374-F1C5-A4B38A3AE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96751-A541-8CFA-2156-7D99351E88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1229E-1721-441A-EB45-EA414EDCC5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ook open with a tree in the background&#10;&#10;Description automatically generated with low confidence">
            <a:extLst>
              <a:ext uri="{FF2B5EF4-FFF2-40B4-BE49-F238E27FC236}">
                <a16:creationId xmlns:a16="http://schemas.microsoft.com/office/drawing/2014/main" id="{411B6084-80A4-DD10-9E28-077357B028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229" b="19635"/>
          <a:stretch/>
        </p:blipFill>
        <p:spPr>
          <a:xfrm>
            <a:off x="0" y="685800"/>
            <a:ext cx="1216429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33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3" name="Google Shape;133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4" name="Google Shape;134;p5"/>
          <p:cNvGrpSpPr/>
          <p:nvPr/>
        </p:nvGrpSpPr>
        <p:grpSpPr>
          <a:xfrm>
            <a:off x="745673" y="2011041"/>
            <a:ext cx="10450280" cy="3947713"/>
            <a:chOff x="0" y="0"/>
            <a:chExt cx="10450280" cy="3947713"/>
          </a:xfrm>
        </p:grpSpPr>
        <p:sp>
          <p:nvSpPr>
            <p:cNvPr id="135" name="Google Shape;135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Utilizar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método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 las Cuatro “C” con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Génesis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27:1-29</a:t>
              </a:r>
              <a:endParaRPr sz="2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Analizar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punto principal de las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his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torias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Génesis</a:t>
              </a:r>
              <a:endParaRPr sz="2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Identificar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los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dos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propósitos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de Academia Cristo</a:t>
              </a:r>
              <a:endParaRPr sz="28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652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661923d557_0_33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2661923d557_0_3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g2661923d557_0_33"/>
          <p:cNvPicPr preferRelativeResize="0"/>
          <p:nvPr/>
        </p:nvPicPr>
        <p:blipFill rotWithShape="1">
          <a:blip r:embed="rId3">
            <a:alphaModFix/>
          </a:blip>
          <a:srcRect l="17154" t="8250" r="29537" b="8242"/>
          <a:stretch/>
        </p:blipFill>
        <p:spPr>
          <a:xfrm>
            <a:off x="6580094" y="810985"/>
            <a:ext cx="5007431" cy="523602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2661923d557_0_33"/>
          <p:cNvSpPr txBox="1"/>
          <p:nvPr/>
        </p:nvSpPr>
        <p:spPr>
          <a:xfrm>
            <a:off x="1706430" y="33197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2" name="Google Shape;342;g2661923d557_0_33"/>
          <p:cNvSpPr/>
          <p:nvPr/>
        </p:nvSpPr>
        <p:spPr>
          <a:xfrm>
            <a:off x="1264510" y="3199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2661923d557_0_33"/>
          <p:cNvSpPr/>
          <p:nvPr/>
        </p:nvSpPr>
        <p:spPr>
          <a:xfrm>
            <a:off x="1379327" y="3199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2661923d557_0_33"/>
          <p:cNvSpPr txBox="1"/>
          <p:nvPr/>
        </p:nvSpPr>
        <p:spPr>
          <a:xfrm>
            <a:off x="1663038" y="2408675"/>
            <a:ext cx="6741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El Propósito de</a:t>
            </a:r>
            <a:endParaRPr sz="48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5" name="Google Shape;345;g2661923d557_0_33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661923d557_0_19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g2661923d557_0_192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erson sitting at a table with a book&#10;&#10;AI-generated content may be incorrect.">
            <a:extLst>
              <a:ext uri="{FF2B5EF4-FFF2-40B4-BE49-F238E27FC236}">
                <a16:creationId xmlns:a16="http://schemas.microsoft.com/office/drawing/2014/main" id="{E7E48812-D85D-3EB6-521A-2D5A2A97EE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837" b="38788"/>
          <a:stretch/>
        </p:blipFill>
        <p:spPr>
          <a:xfrm>
            <a:off x="3677814" y="132918"/>
            <a:ext cx="5632441" cy="676664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661923d557_0_10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g2661923d557_0_10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78654A7F-435A-F760-D23B-DD568AAABD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762" b="52945"/>
          <a:stretch/>
        </p:blipFill>
        <p:spPr>
          <a:xfrm>
            <a:off x="3079571" y="310706"/>
            <a:ext cx="6854137" cy="614028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>
          <a:extLst>
            <a:ext uri="{FF2B5EF4-FFF2-40B4-BE49-F238E27FC236}">
              <a16:creationId xmlns:a16="http://schemas.microsoft.com/office/drawing/2014/main" id="{E3AE527D-8617-3883-2A70-041686E54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0">
            <a:extLst>
              <a:ext uri="{FF2B5EF4-FFF2-40B4-BE49-F238E27FC236}">
                <a16:creationId xmlns:a16="http://schemas.microsoft.com/office/drawing/2014/main" id="{392F3F62-64CA-73D6-1946-3B97B43C4522}"/>
              </a:ext>
            </a:extLst>
          </p:cNvPr>
          <p:cNvSpPr txBox="1"/>
          <p:nvPr/>
        </p:nvSpPr>
        <p:spPr>
          <a:xfrm>
            <a:off x="2270873" y="3008885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Proyecto Final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99" name="Google Shape;499;p30">
            <a:extLst>
              <a:ext uri="{FF2B5EF4-FFF2-40B4-BE49-F238E27FC236}">
                <a16:creationId xmlns:a16="http://schemas.microsoft.com/office/drawing/2014/main" id="{7886A2FB-CC9A-4F33-FC9D-48E766F5B444}"/>
              </a:ext>
            </a:extLst>
          </p:cNvPr>
          <p:cNvCxnSpPr/>
          <p:nvPr/>
        </p:nvCxnSpPr>
        <p:spPr>
          <a:xfrm>
            <a:off x="2270873" y="4160058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1" name="Google Shape;501;p30">
            <a:extLst>
              <a:ext uri="{FF2B5EF4-FFF2-40B4-BE49-F238E27FC236}">
                <a16:creationId xmlns:a16="http://schemas.microsoft.com/office/drawing/2014/main" id="{73C53318-E112-4DCB-07AD-C42843D1D084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5" name="Google Shape;505;p30" descr="A green bird with leaves&#10;&#10;Description automatically generated">
            <a:extLst>
              <a:ext uri="{FF2B5EF4-FFF2-40B4-BE49-F238E27FC236}">
                <a16:creationId xmlns:a16="http://schemas.microsoft.com/office/drawing/2014/main" id="{7141D981-F666-482B-08F2-B1138CEC5E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124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1"/>
          <p:cNvSpPr txBox="1"/>
          <p:nvPr/>
        </p:nvSpPr>
        <p:spPr>
          <a:xfrm>
            <a:off x="3311122" y="2748791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3" name="Google Shape;553;p3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5" name="Google Shape;55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59669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57" name="Google Shape;557;p3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3348044" y="3008885"/>
            <a:ext cx="7152445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40" y="1819782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6" name="Google Shape;126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3" name="Google Shape;133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4" name="Google Shape;134;p5"/>
          <p:cNvGrpSpPr/>
          <p:nvPr/>
        </p:nvGrpSpPr>
        <p:grpSpPr>
          <a:xfrm>
            <a:off x="745673" y="2011041"/>
            <a:ext cx="10450280" cy="3947713"/>
            <a:chOff x="0" y="0"/>
            <a:chExt cx="10450280" cy="3947713"/>
          </a:xfrm>
        </p:grpSpPr>
        <p:sp>
          <p:nvSpPr>
            <p:cNvPr id="135" name="Google Shape;135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Utilizar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método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de las Cuatro “C” con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Génesis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27:1-29</a:t>
              </a:r>
              <a:endParaRPr sz="28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Analizar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punto principal de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Génesis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. </a:t>
              </a:r>
              <a:endParaRPr sz="2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Identificar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los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dos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propósitos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Génnesis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endParaRPr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2368672" y="466248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27:1-29) </a:t>
            </a:r>
            <a:endParaRPr sz="3600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821060" y="2898058"/>
            <a:ext cx="9910953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¿Qué patrón vemos en los personajes principales de Génesis? </a:t>
            </a:r>
            <a:endParaRPr sz="4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2978" y="325439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1D8044A7-BAE8-2781-D94A-5D00C5313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>
            <a:extLst>
              <a:ext uri="{FF2B5EF4-FFF2-40B4-BE49-F238E27FC236}">
                <a16:creationId xmlns:a16="http://schemas.microsoft.com/office/drawing/2014/main" id="{1D145482-A37C-70D1-D8EE-FE39F5097D9E}"/>
              </a:ext>
            </a:extLst>
          </p:cNvPr>
          <p:cNvSpPr txBox="1"/>
          <p:nvPr/>
        </p:nvSpPr>
        <p:spPr>
          <a:xfrm>
            <a:off x="2368672" y="466248"/>
            <a:ext cx="813181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27:1-29)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>
            <a:extLst>
              <a:ext uri="{FF2B5EF4-FFF2-40B4-BE49-F238E27FC236}">
                <a16:creationId xmlns:a16="http://schemas.microsoft.com/office/drawing/2014/main" id="{376780A8-B9C5-1301-4FBC-87E24C4A49CC}"/>
              </a:ext>
            </a:extLst>
          </p:cNvPr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8">
            <a:extLst>
              <a:ext uri="{FF2B5EF4-FFF2-40B4-BE49-F238E27FC236}">
                <a16:creationId xmlns:a16="http://schemas.microsoft.com/office/drawing/2014/main" id="{0B467737-A7BB-4D6F-B647-6A691A629635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>
            <a:extLst>
              <a:ext uri="{FF2B5EF4-FFF2-40B4-BE49-F238E27FC236}">
                <a16:creationId xmlns:a16="http://schemas.microsoft.com/office/drawing/2014/main" id="{D858F4F7-B07C-94B8-5F4A-94318F85DA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ow Rebekah was listening as Isaac spoke to Esau. When Esau had gone, she  told Jacob to get two choice yo… | Bible illustrations, Kids church  lessons, Bible stories">
            <a:extLst>
              <a:ext uri="{FF2B5EF4-FFF2-40B4-BE49-F238E27FC236}">
                <a16:creationId xmlns:a16="http://schemas.microsoft.com/office/drawing/2014/main" id="{D01E0A07-C74D-8485-8A9C-EDFEDB4CE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87" y="1621669"/>
            <a:ext cx="6476985" cy="485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04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B237D9A5-E89E-0B13-A197-3E0D77038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>
            <a:extLst>
              <a:ext uri="{FF2B5EF4-FFF2-40B4-BE49-F238E27FC236}">
                <a16:creationId xmlns:a16="http://schemas.microsoft.com/office/drawing/2014/main" id="{B7E52027-7564-B23F-E17C-8394DD167C79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>
            <a:extLst>
              <a:ext uri="{FF2B5EF4-FFF2-40B4-BE49-F238E27FC236}">
                <a16:creationId xmlns:a16="http://schemas.microsoft.com/office/drawing/2014/main" id="{C2B6D60C-1F92-719D-1DFE-9747568948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Genesis 27 | Devotionary">
            <a:extLst>
              <a:ext uri="{FF2B5EF4-FFF2-40B4-BE49-F238E27FC236}">
                <a16:creationId xmlns:a16="http://schemas.microsoft.com/office/drawing/2014/main" id="{43D019B4-A2C7-744E-0D9B-A92F6903C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0"/>
            <a:ext cx="5997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08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88CEBD47-203B-CDC7-E38E-2845AA322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>
            <a:extLst>
              <a:ext uri="{FF2B5EF4-FFF2-40B4-BE49-F238E27FC236}">
                <a16:creationId xmlns:a16="http://schemas.microsoft.com/office/drawing/2014/main" id="{CD78624C-E4C0-35A5-A439-CEC281239129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>
            <a:extLst>
              <a:ext uri="{FF2B5EF4-FFF2-40B4-BE49-F238E27FC236}">
                <a16:creationId xmlns:a16="http://schemas.microsoft.com/office/drawing/2014/main" id="{B72B968F-14D7-48D9-11B2-A63DC3D9AF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FreeBibleimages :: Jacob deceives Isaac :: Jacob tricks Isaac into giving  him Esau's blessing (Genesis 27:1-28:5)">
            <a:extLst>
              <a:ext uri="{FF2B5EF4-FFF2-40B4-BE49-F238E27FC236}">
                <a16:creationId xmlns:a16="http://schemas.microsoft.com/office/drawing/2014/main" id="{EBB7BCBC-3EEA-421D-7B5B-6D215D89E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72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2368672" y="494744"/>
            <a:ext cx="894702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27:1-29) </a:t>
            </a:r>
            <a:endParaRPr lang="en-US"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Quiénes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son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personajes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3389" y="363772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0476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A98D1A91E88F4EA07A1308032786DE" ma:contentTypeVersion="16" ma:contentTypeDescription="Create a new document." ma:contentTypeScope="" ma:versionID="528d4abdfed62182a15219007de94394">
  <xsd:schema xmlns:xsd="http://www.w3.org/2001/XMLSchema" xmlns:xs="http://www.w3.org/2001/XMLSchema" xmlns:p="http://schemas.microsoft.com/office/2006/metadata/properties" xmlns:ns2="38896d1c-d48b-47b1-97a9-761dcde349b0" xmlns:ns3="5cd1452d-5967-4622-9749-a306807ee3c9" xmlns:ns4="9d1aa794-ada9-4a3e-9c2a-189f245fcbb8" targetNamespace="http://schemas.microsoft.com/office/2006/metadata/properties" ma:root="true" ma:fieldsID="9b3071a435ac648780a377dfdc812ecc" ns2:_="" ns3:_="" ns4:_="">
    <xsd:import namespace="38896d1c-d48b-47b1-97a9-761dcde349b0"/>
    <xsd:import namespace="5cd1452d-5967-4622-9749-a306807ee3c9"/>
    <xsd:import namespace="9d1aa794-ada9-4a3e-9c2a-189f245fcb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Doc_x002e__x0023_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96d1c-d48b-47b1-97a9-761dcde34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oc_x002e__x0023_" ma:index="14" nillable="true" ma:displayName="Doc Number" ma:decimals="3" ma:format="Dropdown" ma:indexed="true" ma:internalName="Doc_x002e__x0023_" ma:percentage="FALSE">
      <xsd:simpleType>
        <xsd:restriction base="dms:Number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50e1b83-9df9-4a26-aedb-ff3d8b0dd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1452d-5967-4622-9749-a306807ee3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aa794-ada9-4a3e-9c2a-189f245fcbb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45bd596-0f8a-4080-98bd-aff5be4fd504}" ma:internalName="TaxCatchAll" ma:showField="CatchAllData" ma:web="5cd1452d-5967-4622-9749-a306807ee3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e__x0023_ xmlns="38896d1c-d48b-47b1-97a9-761dcde349b0" xsi:nil="true"/>
    <lcf76f155ced4ddcb4097134ff3c332f xmlns="38896d1c-d48b-47b1-97a9-761dcde349b0">
      <Terms xmlns="http://schemas.microsoft.com/office/infopath/2007/PartnerControls"/>
    </lcf76f155ced4ddcb4097134ff3c332f>
    <TaxCatchAll xmlns="9d1aa794-ada9-4a3e-9c2a-189f245fcbb8" xsi:nil="true"/>
  </documentManagement>
</p:properties>
</file>

<file path=customXml/itemProps1.xml><?xml version="1.0" encoding="utf-8"?>
<ds:datastoreItem xmlns:ds="http://schemas.openxmlformats.org/officeDocument/2006/customXml" ds:itemID="{BE442943-A1BE-40EA-878A-F1A98AE131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7DC594-9D59-46B7-AE10-E18DFE760D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896d1c-d48b-47b1-97a9-761dcde349b0"/>
    <ds:schemaRef ds:uri="5cd1452d-5967-4622-9749-a306807ee3c9"/>
    <ds:schemaRef ds:uri="9d1aa794-ada9-4a3e-9c2a-189f245fcb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B2263B-F773-4F1D-8AFC-FDF68D802D20}">
  <ds:schemaRefs>
    <ds:schemaRef ds:uri="http://schemas.microsoft.com/office/2006/metadata/properties"/>
    <ds:schemaRef ds:uri="http://schemas.microsoft.com/office/infopath/2007/PartnerControls"/>
    <ds:schemaRef ds:uri="38896d1c-d48b-47b1-97a9-761dcde349b0"/>
    <ds:schemaRef ds:uri="9d1aa794-ada9-4a3e-9c2a-189f245fcbb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4200</TotalTime>
  <Words>3216</Words>
  <Application>Microsoft Macintosh PowerPoint</Application>
  <PresentationFormat>Widescreen</PresentationFormat>
  <Paragraphs>263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Symbol</vt:lpstr>
      <vt:lpstr>Arial</vt:lpstr>
      <vt:lpstr>Times New Roman</vt:lpstr>
      <vt:lpstr>Lato</vt:lpstr>
      <vt:lpstr>Calibri</vt:lpstr>
      <vt:lpstr>-webkit-standard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Pfeifer</dc:creator>
  <cp:lastModifiedBy>Elise Gross</cp:lastModifiedBy>
  <cp:revision>203</cp:revision>
  <dcterms:created xsi:type="dcterms:W3CDTF">2023-11-29T19:33:05Z</dcterms:created>
  <dcterms:modified xsi:type="dcterms:W3CDTF">2026-01-14T18:44:35Z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0x0101000CA98D1A91E88F4EA07A1308032786DE</vt:lpwstr>
  </property>
</Properties>
</file>