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i8V+sAkyQ5G1oPvMMUzGM3x5oG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7145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clase en vivo, el profesor hará lo siguiente en el grupo de WhatsApp: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 las siguientes tareas: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el tercer video del curso y responda las siguientes preguntas de repaso: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269" lvl="2" marL="1371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 una lista de los papeles principales de David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269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sentido es diferente la poesía hebrea, de la poesía en español?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523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lpha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Definan las siguientes palabras: Acróstico, Símil, Metáfora, Sinécdoque y Personificación.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5523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lpha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 algunos de los instrumentos que usaban los israelitas e la alabanza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69de6715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704" lvl="0" marL="9144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Definan las siguientes palabras: Acróstico, Símil, Metáfora, Sinécdoque y Personificación.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769de6715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69de6715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704" lvl="0" marL="9144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Definan las siguientes palabras: Acróstico, Símil, Metáfora, Sinécdoque y Personificación.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403" lvl="2" marL="13716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Símil: compara expresamente una cosa con otra. “Será como árbol plantado junto a corrientes  de aguas… no así los malos, que son como el tamo que arrebata el viento (Salmo 1:2-4)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403" lvl="2" marL="13716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Metáfora: Traslada el sentido recto de las voces a otro figurado, en virtud de una comparación  tácita. “Me han rodeado muchos toros. Porque perros me han rodeado” (Salmo 22:12,16).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403" lvl="2" marL="13716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Sinécdoque: designa el todo con el nombre de una de sus partes. “infunde gozo en estos  huesos que has quebrantado” (Salmo 51:8).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403" lvl="2" marL="1371600" marR="649636" rtl="0" algn="just">
              <a:lnSpc>
                <a:spcPct val="10816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Personificación: atribuye a las cosas inanimadas o abstractas, acciones y cualidades propias  de seres animados. “La misericordia y la verdad se encontraron; la justicia y la paz se besaron  (Salmo 85:10) 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769de67150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69de6715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704" lvl="0" marL="9144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Menciona algunos de los instrumentos que usaban los israelitas en la alabanza. 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403" lvl="2" marL="1371600" marR="17145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4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Utilizaban  diferentes tipos de liras, trompetas de metal y cuernos de carnero, instrumentos de percusión,  como sonajas, címbalos y tambores. 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769de67150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8f58b83d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Exponer.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sección el profesor expondrá los puntos clave de la lección con la siguiente pregunta: ¿Cómo se refleja la vida de David en los Salmos? (20 minutos)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e8f58b83d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69de6715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704" lvl="0" marL="9144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siguiente lectura nos ayudará en cuanto a cómo tratar siempre a los Salmos; 2 Pedro 1:21.  “</a:t>
            </a:r>
            <a:r>
              <a:rPr lang="en-US" sz="1104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Porque nunca la profecía fue traída por voluntad humana, sino que los santos hombres de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104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Dios hablaron siendo inspirados por el Espíritu Santo”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tenemos dudas de que toda la Biblia es Palabra, y por supuesto que tenemos Palabra de  Dios en los Salmos. Pero no cabe duda de que Dios comunica su Palabra por medio de  hombres: utiliza su vocabulario, sus experiencias, su estilo, etc. Dios utilizó a los hombres  simplemente como máquinas de escribir o robots.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 David, sus experiencias como pastor, guerrero, perseguido, rey, músico, afligido,  culpable, perdonado… todo eso forma parte de lo que tenemos en los Salmos.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 ustedes también es así: Dios puede utilizar sus experiencias, sus dolores, sus  luchas, su pasado, su forma de hablar, y pensar para comunicar su Palabra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769de6715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8fca77df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diferentes tipos de literatura en la Biblia.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¡Qué maravilla! Dios nos ha comunicado su Palabra de muchas formas, veamos ahora los diferentes tipos de literatura que encontramos en la Biblia.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Narrativa: Nos da información histórica; dice quien hizo algo, con quien, cuando, donde,  porqué. Por ejemplo: el libro de Génesis, es narrativo; está dividido en diez relatos históricos.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 (predicación y enseñanza): Proclama la voluntad de Dios, la explica, y la aplica. Los  profetas, apóstoles y evangelistas, proclamaron la doctrina cristiana; el pecado y la gracia.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Poesía: como vimos anteriormente la poesía hebrea utiliza el paralelismo, relacionando la  segunda parte del verso con la primera parte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Epístolas: Son cartas escritas a individuos o a iglesias. Como regla general, contienen una  introducción, una expresión de gratitud, el cuerpo principal que contiene el mensaje, el saludo  personal y la conclusión.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Apocalipsis: Se caracteriza por contener imágenes fantásticas. Teniendo presente qué tipo de  literatura es, el intérprete no tratará de encontrar significado a cada detalle de la visión.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649352" rtl="0" algn="l">
              <a:lnSpc>
                <a:spcPct val="10137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se ha comunicado con nosotros de tantas maneras, mostrando gran creatividad para  llegar con su mensaje a cada uno de nosotros.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270" rtl="0" algn="l">
              <a:lnSpc>
                <a:spcPct val="103750"/>
              </a:lnSpc>
              <a:spcBef>
                <a:spcPts val="1005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e8fca77df3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69de6715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Aplicación.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sección buscaremos cómo podemos aplicar lo que hasta el momento se ha aprendido, con la siguiente pregunta: </a:t>
            </a:r>
            <a:r>
              <a:rPr b="1" i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podrían utilizar los Salmos en su vida personal, en su hogar, en sus grupos?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 que los alumnos den sus opiniones y después puede guiarlos con los siguientes puntos.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Leerlos. La forma más básica es leerlos, (esto no quiere decir que tenga menos beneficios para  nosotros) y encontrar enseñanza de ley y evangelio en ellos, aún puede analizarlos con lo que hasta ahora hemos aprendido por ejemplo qué tipo de salmo es, quien lo escribió, etc.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 congregaciones los leen de manera antifonal o responsiva. Esta es una de las formas  tradicionales, en las que dentro de nuestras iglesias se acostumbra, el pastor lee un versículo  o porción del versículo, y la congregación responde con la siguiente parte del versículo o con  el siguiente versículo. (En el himnario Culto Cristiano encontramos una división de los salmos  para este propósito, páginas 178-129)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puede buscar versiones cantadas. Existen varias versiones de Salmos para cantar, muchas  las podemos encontrar en YouTube, así como en nuestra pagina </a:t>
            </a:r>
            <a:r>
              <a:rPr lang="en-US" sz="1104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https://www.academiacristo.com/musica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encontraremos algunos Salmos cantados.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704" lvl="0" marL="914400" marR="17145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 vez hasta escribir una versión musical de un salmo para cantarlo. Si a usted Dios le ha dado dones musicales, puede escribir una versión de algún Salmo para poderlo cantar. 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769de67150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df25473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marR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oración o una bendición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adf254731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marR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Recuerde a los alumnos sobre la tarea para la siguiente clase.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adf254731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914400" marR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 que cada persona se despida de la clase.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adf2547317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ae502832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ac1ba269c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571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g2ac1ba269cb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71450" rtl="0" algn="l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Clase en vivo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Salude a los alumnos mientras entren a la clase en vivo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 minutos). 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marR="171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las normas de Academia Cristo para los cursos en línea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las reglas básicas de la etiqueta de los mismos. (1 minuto)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Oración: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Querido Padre Celestial: Te damos gracias por los  hombres que has utilizado dándoles los talentos para escribir alabanzas a tu nombre, agradecemos por la tu siervo David, por los salmos que disfrutamos y de los cuales aprendemos; pero sobre todo gracias por que a través de los Salmos nos muestras a tu Hijo Jesucristo, y su obra  de salvación por todos nosotros. Te pedimos que nos guíes en esta hora para seguir aprendiendo  de tu Palabra y la aplicación de ella en nuestras vidas. En el nombre de Jesús nuestro Señor te lo  pedimos. Amén.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de la Lección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171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171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marR="1714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de las preguntas de repaso. </a:t>
            </a: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profesor puede pedir a los estudiantes sus propias preguntas y comentarios; sin embargo, el enfoque principal será en las preguntas que se enviaron en la preparación para la clase. (10 minutos) 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9144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 una lista de los papeles principales de David. 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3716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fue pastor de ovejas y las defendía de osos y leones.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403" lvl="2" marL="1371600" marR="1714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 un gran guerrero, estuvo al frente de los guerreros de Saul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403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Mató a Goliat, el gigante y temido guerrero filisteo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403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 un gran músico, compuso por lo menos 73 de los 150 Salmos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403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 un rey muy querido, que unió a las 12 tribus de Israel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403" lvl="2" marL="1371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 un corazón conforme a Dios </a:t>
            </a:r>
            <a:endParaRPr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17145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8f58b83d9_0_9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704" lvl="0" marL="9144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sentido es diferente la poesía hebrea, de la poesía en español?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371600" marR="17145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características distintivas de la mayoría de poemas en español son el ritmo y la rima; en la poesía hebrea la característica más importante es el Paralelismo. El paralelismo armoniza pensamientos  correspondientes en versos sucesivos, es principalmente una poesía de pensamientos, en vez  de sonidos. 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e8f58b83d9_0_9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69de6715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704" lvl="0" marL="914400" marR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4"/>
              <a:buFont typeface="Calibri"/>
              <a:buAutoNum type="arabicPeriod"/>
            </a:pPr>
            <a:r>
              <a:rPr b="1"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qué sentido es diferente la poesía hebrea, de la poesía en español?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2" marL="1371600" marR="17145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sz="11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características distintivas de la mayoría de poemas en español son el ritmo y la rima; en la poesía hebrea la característica más importante es el Paralelismo. El paralelismo armoniza pensamientos  correspondientes en versos sucesivos, es principalmente una poesía de pensamientos, en vez  de sonidos. </a:t>
            </a:r>
            <a:endParaRPr b="1" sz="110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769de67150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8248" l="17157" r="29534" t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1075" y="525664"/>
            <a:ext cx="2187900" cy="13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69de67150_0_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2769de67150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75" name="Google Shape;175;g2769de67150_0_4"/>
          <p:cNvSpPr txBox="1"/>
          <p:nvPr/>
        </p:nvSpPr>
        <p:spPr>
          <a:xfrm>
            <a:off x="3875725" y="23183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Definan las siguientes palabras: Acróstico, Símil, Metáfora, Sinécdoque y Personificación.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176" name="Google Shape;176;g2769de67150_0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69de67150_0_2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bird with leaves&#10;&#10;Description automatically generated" id="182" name="Google Shape;182;g2769de67150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769de67150_0_25"/>
          <p:cNvSpPr txBox="1"/>
          <p:nvPr/>
        </p:nvSpPr>
        <p:spPr>
          <a:xfrm>
            <a:off x="2316800" y="1249350"/>
            <a:ext cx="8183700" cy="46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b="1"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Símil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compara expresamente una cosa con otra.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b="1"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Metáfora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Traslada el sentido recto de las voces a otro figurado.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b="1"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Sinécdoque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designa el todo con el nombre de una de sus partes.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b="1"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Personificación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atribuye a las cosas inanimadas o abstractas, acciones y cualidades propias  de seres animados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69de67150_0_3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2769de67150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90" name="Google Shape;190;g2769de67150_0_38"/>
          <p:cNvSpPr txBox="1"/>
          <p:nvPr/>
        </p:nvSpPr>
        <p:spPr>
          <a:xfrm>
            <a:off x="3875725" y="23183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Menciona algunos de los instrumentos que usaban los israelitas en la alabanza. 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191" name="Google Shape;191;g2769de67150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e8f58b83d9_0_3"/>
          <p:cNvSpPr/>
          <p:nvPr/>
        </p:nvSpPr>
        <p:spPr>
          <a:xfrm>
            <a:off x="496949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bird with leaves&#10;&#10;Description automatically generated" id="197" name="Google Shape;197;g2e8f58b83d9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e8f58b83d9_0_3"/>
          <p:cNvPicPr preferRelativeResize="0"/>
          <p:nvPr/>
        </p:nvPicPr>
        <p:blipFill rotWithShape="1">
          <a:blip r:embed="rId4">
            <a:alphaModFix/>
          </a:blip>
          <a:srcRect b="0" l="7933" r="7933" t="0"/>
          <a:stretch/>
        </p:blipFill>
        <p:spPr>
          <a:xfrm>
            <a:off x="0" y="629487"/>
            <a:ext cx="7067827" cy="55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e8f58b83d9_0_3"/>
          <p:cNvSpPr txBox="1"/>
          <p:nvPr/>
        </p:nvSpPr>
        <p:spPr>
          <a:xfrm>
            <a:off x="7301282" y="3377243"/>
            <a:ext cx="7189500" cy="23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¿Cómo se refleja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vida de David </a:t>
            </a:r>
            <a:endParaRPr sz="486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en los Salmos? 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69de67150_0_47"/>
          <p:cNvSpPr txBox="1"/>
          <p:nvPr/>
        </p:nvSpPr>
        <p:spPr>
          <a:xfrm>
            <a:off x="3602250" y="1990925"/>
            <a:ext cx="8297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 nunca la profecía fue traída por voluntad humana, sino que los santos hombres de  Dios hablaron siendo inspirados por el Espíritu Santo.</a:t>
            </a:r>
            <a:endParaRPr b="0" i="0" sz="3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en-US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Pedro 1:21</a:t>
            </a:r>
            <a:endParaRPr b="0" i="0" sz="33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g2769de67150_0_4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2769de67150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207" name="Google Shape;207;g2769de67150_0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e8fca77df3_0_1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bird with leaves&#10;&#10;Description automatically generated" id="213" name="Google Shape;213;g2e8fca77df3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e8fca77df3_0_12"/>
          <p:cNvSpPr txBox="1"/>
          <p:nvPr/>
        </p:nvSpPr>
        <p:spPr>
          <a:xfrm>
            <a:off x="3900778" y="926950"/>
            <a:ext cx="67887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Literatura en la Biblia</a:t>
            </a:r>
            <a:endParaRPr b="0" i="0" sz="486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5" name="Google Shape;215;g2e8fca77df3_0_12"/>
          <p:cNvCxnSpPr/>
          <p:nvPr/>
        </p:nvCxnSpPr>
        <p:spPr>
          <a:xfrm>
            <a:off x="3985427" y="1813970"/>
            <a:ext cx="6269700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6" name="Google Shape;216;g2e8fca77df3_0_12"/>
          <p:cNvSpPr txBox="1"/>
          <p:nvPr/>
        </p:nvSpPr>
        <p:spPr>
          <a:xfrm>
            <a:off x="3715925" y="1896300"/>
            <a:ext cx="81837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b="1"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Narrativa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Nos da información histórica.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b="1"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Profecía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Proclama la voluntad de Dios, la explica, y la aplica.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b="1"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Poesía</a:t>
            </a:r>
            <a:endParaRPr b="1"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b="1"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Epístolas: 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Son cartas escritas a individuos o a iglesias.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38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b="1"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Apocalipsis</a:t>
            </a: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Se caracteriza por contener imágenes fantásticas.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7" name="Google Shape;217;g2e8fca77df3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69de67150_0_6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2769de67150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24" name="Google Shape;224;g2769de67150_0_63"/>
          <p:cNvSpPr txBox="1"/>
          <p:nvPr/>
        </p:nvSpPr>
        <p:spPr>
          <a:xfrm>
            <a:off x="3875725" y="23183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podrían utilizar los Salmos en su vida personal, en su hogar, en sus grupos? 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225" name="Google Shape;225;g2769de67150_0_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g2adf254731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233" name="Google Shape;233;g2adf254731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9" name="Google Shape;239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42" name="Google Shape;242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b="0" i="1" sz="32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243" name="Google Shape;24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g2adf2547317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251" name="Google Shape;251;g2adf2547317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g2ac1ba269cb_0_46"/>
          <p:cNvPicPr preferRelativeResize="0"/>
          <p:nvPr/>
        </p:nvPicPr>
        <p:blipFill rotWithShape="1">
          <a:blip r:embed="rId3">
            <a:alphaModFix/>
          </a:blip>
          <a:srcRect b="8239" l="17158" r="29536" t="8250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a cross and a bird&#10;&#10;Description automatically generated" id="259" name="Google Shape;259;g2ac1ba269cb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b="0" i="0" sz="9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72" y="3349425"/>
            <a:ext cx="74352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Poesía y la Música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los Salmos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circle with a white book and a magnifying glass&#10;&#10;Description automatically generated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b="0" i="0" lang="en-US" sz="486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 green bird with leaves&#10;&#10;Description automatically generated"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b="0" i="0" sz="6000" u="none" cap="none" strike="noStrik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fmla="val 10000" name="adj"/>
              </a:avLst>
            </a:prstGeom>
            <a:solidFill>
              <a:srgbClr val="E1E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9350" lIns="119350" spcFirstLastPara="1" rIns="119350" wrap="square" tIns="119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fmla="val 10000" name="adj"/>
              </a:avLst>
            </a:prstGeom>
            <a:solidFill>
              <a:srgbClr val="E1E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9350" lIns="119350" spcFirstLastPara="1" rIns="119350" wrap="square" tIns="119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fmla="val 10000" name="adj"/>
              </a:avLst>
            </a:prstGeom>
            <a:solidFill>
              <a:srgbClr val="E1E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9350" lIns="119350" spcFirstLastPara="1" rIns="119350" wrap="square" tIns="1193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t/>
              </a:r>
              <a:endParaRPr b="0" i="0" sz="2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descr="A green bird with leaves&#10;&#10;Description automatically generated"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48" name="Google Shape;148;p28"/>
          <p:cNvSpPr txBox="1"/>
          <p:nvPr/>
        </p:nvSpPr>
        <p:spPr>
          <a:xfrm>
            <a:off x="3840450" y="25324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Haga una lista de los papeles principales de David. 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149" name="Google Shape;14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8f58b83d9_0_9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e8f58b83d9_0_9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6" name="Google Shape;156;g2e8f58b83d9_0_989"/>
          <p:cNvSpPr txBox="1"/>
          <p:nvPr/>
        </p:nvSpPr>
        <p:spPr>
          <a:xfrm>
            <a:off x="3875725" y="23183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sentido es diferente la poesía hebrea, de la poesía en español? 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green bird with leaves&#10;&#10;Description automatically generated" id="157" name="Google Shape;157;g2e8f58b83d9_0_9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69de67150_0_12"/>
          <p:cNvSpPr/>
          <p:nvPr/>
        </p:nvSpPr>
        <p:spPr>
          <a:xfrm>
            <a:off x="1114275" y="1443375"/>
            <a:ext cx="5135100" cy="4969500"/>
          </a:xfrm>
          <a:prstGeom prst="ellipse">
            <a:avLst/>
          </a:prstGeom>
          <a:noFill/>
          <a:ln cap="flat" cmpd="sng" w="76200">
            <a:solidFill>
              <a:srgbClr val="0094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769de67150_0_12"/>
          <p:cNvSpPr/>
          <p:nvPr/>
        </p:nvSpPr>
        <p:spPr>
          <a:xfrm>
            <a:off x="5325150" y="1443375"/>
            <a:ext cx="5135100" cy="4969500"/>
          </a:xfrm>
          <a:prstGeom prst="ellipse">
            <a:avLst/>
          </a:prstGeom>
          <a:noFill/>
          <a:ln cap="flat" cmpd="sng" w="762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green bird with leaves&#10;&#10;Description automatically generated" id="164" name="Google Shape;164;g2769de67150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769de67150_0_12"/>
          <p:cNvSpPr txBox="1"/>
          <p:nvPr/>
        </p:nvSpPr>
        <p:spPr>
          <a:xfrm>
            <a:off x="5494050" y="564725"/>
            <a:ext cx="496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Poesía en español</a:t>
            </a:r>
            <a:endParaRPr b="1" sz="40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g2769de67150_0_12"/>
          <p:cNvSpPr txBox="1"/>
          <p:nvPr/>
        </p:nvSpPr>
        <p:spPr>
          <a:xfrm>
            <a:off x="809475" y="518525"/>
            <a:ext cx="551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Poesía hebrea </a:t>
            </a:r>
            <a:endParaRPr>
              <a:solidFill>
                <a:srgbClr val="009444"/>
              </a:solidFill>
            </a:endParaRPr>
          </a:p>
        </p:txBody>
      </p:sp>
      <p:sp>
        <p:nvSpPr>
          <p:cNvPr id="167" name="Google Shape;167;g2769de67150_0_12"/>
          <p:cNvSpPr txBox="1"/>
          <p:nvPr/>
        </p:nvSpPr>
        <p:spPr>
          <a:xfrm>
            <a:off x="712600" y="3520050"/>
            <a:ext cx="5510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Paralelismo</a:t>
            </a:r>
            <a:endParaRPr/>
          </a:p>
        </p:txBody>
      </p:sp>
      <p:sp>
        <p:nvSpPr>
          <p:cNvPr id="168" name="Google Shape;168;g2769de67150_0_12"/>
          <p:cNvSpPr txBox="1"/>
          <p:nvPr/>
        </p:nvSpPr>
        <p:spPr>
          <a:xfrm>
            <a:off x="5690575" y="3212250"/>
            <a:ext cx="5510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Ritmo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Rima</a:t>
            </a:r>
            <a:endParaRPr b="1"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2023-11-29T19:33:05Z</dcterms:created>
  <dc:creator>Michele Pfeifer</dc:creator>
</cp:coreProperties>
</file>