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RLl61xG+W3se+yHvXWrR55Oyx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ato-bold.fntdata"/><Relationship Id="rId12" Type="http://schemas.openxmlformats.org/officeDocument/2006/relationships/slide" Target="slides/slide8.xml"/><Relationship Id="rId34" Type="http://schemas.openxmlformats.org/officeDocument/2006/relationships/font" Target="fonts/Lato-regular.fntdata"/><Relationship Id="rId15" Type="http://schemas.openxmlformats.org/officeDocument/2006/relationships/slide" Target="slides/slide11.xml"/><Relationship Id="rId37" Type="http://schemas.openxmlformats.org/officeDocument/2006/relationships/font" Target="fonts/Lato-boldItalic.fntdata"/><Relationship Id="rId14" Type="http://schemas.openxmlformats.org/officeDocument/2006/relationships/slide" Target="slides/slide10.xml"/><Relationship Id="rId36" Type="http://schemas.openxmlformats.org/officeDocument/2006/relationships/font" Target="fonts/Lato-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oPHTUrUT7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E3_kp5LoZ0"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https://www.youtube.com/watch?v=AoPHTUrUT7c</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Lucas 23:13-34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Identificar 3 situaciones específicas cuando sería buena compartir la historia de Lucas 23:13-34</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72" name="Google Shape;172;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principales sacerdotes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gobernantes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pueblo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Herodes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Barrabás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Simón de Cirene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gran multitud</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mujeres de Jerusalén</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Dos malhechores crucificados con Jesús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soldados romanos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83" name="Google Shape;18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cruz</a:t>
            </a:r>
            <a:endParaRPr b="1">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vestidos de Jesús</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5" name="Google Shape;19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Primero delante de Pilato</a:t>
            </a:r>
            <a:endParaRPr b="1">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Después lo llevan al Calvario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07" name="Google Shape;20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 mañana del llamado “Viernes Santo.” </a:t>
            </a:r>
            <a:endParaRPr>
              <a:solidFill>
                <a:schemeClr val="dk1"/>
              </a:solidFill>
              <a:latin typeface="Calibri"/>
              <a:ea typeface="Calibri"/>
              <a:cs typeface="Calibri"/>
              <a:sym typeface="Calibri"/>
            </a:endParaRPr>
          </a:p>
        </p:txBody>
      </p:sp>
      <p:sp>
        <p:nvSpPr>
          <p:cNvPr id="219" name="Google Shape;2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levantaron los reyes de la tierra unidos contra el Señor y su Ungido… (salmo 2:2)</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serpiente le está mordiendo el talón de la Simiente de la mujer (Génesis 3:15)</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31" name="Google Shape;23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Aún no. Parece que los malos van ganados. Pero Jesús va ganando en el sentido de que todo va conforme al plan.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43" name="Google Shape;24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55" name="Google Shape;255;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es entregado, tratado como objeto de burla y crucificado. En el proceso sigue mostrando amor por la gente de Jerusalén y por los que le están poniendo en la cruz. </a:t>
            </a:r>
            <a:endParaRPr>
              <a:solidFill>
                <a:schemeClr val="dk1"/>
              </a:solidFill>
              <a:latin typeface="Calibri"/>
              <a:ea typeface="Calibri"/>
              <a:cs typeface="Calibri"/>
              <a:sym typeface="Calibri"/>
            </a:endParaRPr>
          </a:p>
          <a:p>
            <a:pPr indent="0" lvl="0" marL="457200" marR="171450" rtl="0" algn="l">
              <a:lnSpc>
                <a:spcPct val="100000"/>
              </a:lnSpc>
              <a:spcBef>
                <a:spcPts val="600"/>
              </a:spcBef>
              <a:spcAft>
                <a:spcPts val="0"/>
              </a:spcAft>
              <a:buNone/>
            </a:pPr>
            <a:r>
              <a:t/>
            </a:r>
            <a:endParaRPr>
              <a:solidFill>
                <a:schemeClr val="dk1"/>
              </a:solidFill>
              <a:latin typeface="Calibri"/>
              <a:ea typeface="Calibri"/>
              <a:cs typeface="Calibri"/>
              <a:sym typeface="Calibri"/>
            </a:endParaRPr>
          </a:p>
        </p:txBody>
      </p:sp>
      <p:sp>
        <p:nvSpPr>
          <p:cNvPr id="266" name="Google Shape;26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murió por mis pecados, y él quiere que yo reconozca mi pecaminosidad y mi necesidad por el perdón que él ganó en la cruz por mí. Él quiere arrepentimiento.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78" name="Google Shape;27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profundo y maravilloso amor de Jesús que le llevó no solamente a la cruz por mis pecados, pero aun en ese momento a orar por mi perdón, me asegura que su sufrimiento y muerte inocente ganaron mi perdón. </a:t>
            </a:r>
            <a:endParaRPr>
              <a:solidFill>
                <a:schemeClr val="dk1"/>
              </a:solidFill>
              <a:latin typeface="Calibri"/>
              <a:ea typeface="Calibri"/>
              <a:cs typeface="Calibri"/>
              <a:sym typeface="Calibri"/>
            </a:endParaRPr>
          </a:p>
          <a:p>
            <a:pPr indent="-184150" lvl="1"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sigue intercediendo por mí delante del Padre.  </a:t>
            </a:r>
            <a:endParaRPr>
              <a:solidFill>
                <a:schemeClr val="dk1"/>
              </a:solidFill>
              <a:latin typeface="Calibri"/>
              <a:ea typeface="Calibri"/>
              <a:cs typeface="Calibri"/>
              <a:sym typeface="Calibri"/>
            </a:endParaRPr>
          </a:p>
        </p:txBody>
      </p:sp>
      <p:sp>
        <p:nvSpPr>
          <p:cNvPr id="290" name="Google Shape;29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a diferencia de las mujeres quienes sentían mera simpatía y a diferencia de los líderes religiosos quienes se burlaban de Jesús, yo confíe en él para el perdón y la salvación eterna. </a:t>
            </a:r>
            <a:endParaRPr b="1">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Quiero mostrarles amor a mis enemigos y a los que me persiguen. </a:t>
            </a:r>
            <a:endParaRPr>
              <a:solidFill>
                <a:schemeClr val="dk1"/>
              </a:solidFill>
              <a:latin typeface="Calibri"/>
              <a:ea typeface="Calibri"/>
              <a:cs typeface="Calibri"/>
              <a:sym typeface="Calibri"/>
            </a:endParaRPr>
          </a:p>
        </p:txBody>
      </p:sp>
      <p:sp>
        <p:nvSpPr>
          <p:cNvPr id="302" name="Google Shape;30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6f07bca695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Identificar los pasos para cumplir el proyecto final del curso</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Proyectos Finales de Academia Cristo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Son sumamente necesarios para aprobar el curso. La Calificación aparece en su expediente como estudiante de Academia Cristo.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Son oportunidades para ver lo que has aprendido.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También son oportunidades para entender lo que no entiendes bien todavía. (¡Te invito a conversar conmigo!)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Son oportunidades para el profesor para ver cómo se puede enseñar mejor.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14" name="Google Shape;314;g26f07bca695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6f07bca695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 Final</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proyecto final de este curso es compartir una de las historias de este curso utilizando el método de las Cuatro “C” con un grupo o con otra persona. Pido que ustedes hagan una grabación y que la compartan conmigo o en el grupo de WhatsApp del curso. Deseo que practiquen “el arte de compartir” una historia bíblica, con énfasis en la ley y evangelio (el mensaje amargo de Dios y el mensaje dulce de Dios).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Dile a los estudiantes que esta es también una oportunidad para practicar invitando a personas: familiares o alguien más a estudiar la Biblia. Esto puede ser intimidante para algunos de los estudiantes, entonces bríndales oportunidades de pensar en cómo invitar a otros. Pregúntales: ¿Cuáles son algunas formas en que puedes invitar a alguien a participar en tu proyecto final?</a:t>
            </a:r>
            <a:endParaRPr>
              <a:solidFill>
                <a:schemeClr val="dk1"/>
              </a:solidFill>
              <a:latin typeface="Calibri"/>
              <a:ea typeface="Calibri"/>
              <a:cs typeface="Calibri"/>
              <a:sym typeface="Calibri"/>
            </a:endParaRPr>
          </a:p>
        </p:txBody>
      </p:sp>
      <p:sp>
        <p:nvSpPr>
          <p:cNvPr id="324" name="Google Shape;324;g26f07bca695_0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6f07bca695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Muestra a los estudiantes el guión para el proyecto final. Explica cada parte. Informales que lo más importante es la grabación porque este curso se enfoca en CONTAR.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34" name="Google Shape;334;g26f07bca695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6e5a0dc2df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Compartir su plan para cumplir el proyecto final del curso.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Grupos Pequeños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Formar grupos pequeños. En los grupos pequeños, compartir su plan para cumplir el proyecto final. ¿Qué historia? ¿Con quién? ¿Cómo? ¿Estás nerviosa? Aprovechan este tiempo para pedir ayuda de otras hermanas.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42" name="Google Shape;342;g26e5a0dc2df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6e804b7823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siguiente video para la lección 7: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https://www.youtube.com/watch?v=ZE3_kp5LoZ0</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Lucas 23:35-56 en sus Biblias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351" name="Google Shape;351;g26e804b7823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 (Se puede leer Isaías 53 – La Profecía de la Crucifixión)</a:t>
            </a:r>
            <a:endParaRPr/>
          </a:p>
        </p:txBody>
      </p:sp>
      <p:sp>
        <p:nvSpPr>
          <p:cNvPr id="361" name="Google Shape;361;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69" name="Google Shape;369;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Jesús ante Pilato y Herodes</a:t>
            </a:r>
            <a:endParaRPr b="1">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evalúan el carácter de Poncio Pilato?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Poncio Pilato gobernaba como el gobernador romano de Judea de 26 a 36 d.C. Aunque tenía el poder del imperio romano con él, era vulnerable a la presión política. A los judíos les amargaba el gobierno romano y se rebelaron en varias ocasiones incluso durante el gobierno de Pilato (Lucas 13:1).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ese momento estaban allí algunos que le contaron a Jesús el caso de los galileos cuya sangre Pilato había mezclado con los sacrificios que ellos ofrecían. 2 Jesús les dijo: «¿Y creen ustedes que esos galileos eran más pecadores que el resto de los galileos, sólo porque padecieron así? 3 ¡Pues yo les digo que no! Y si ustedes no se arrepienten, también morirán como ellos. (Lucas 13:1-3)</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consiguiente, los líderes religiosos estaban provocando a Pilato cuando acusaban falsamente a Jesús de subvertir a la nación, oponerse al pago de impuestos al César, y afirmar ser rey. El emperador esperaba que Pilato mantuviera la paz; y si le llegara la noticia de que él no tuvo éxito, su puesto sería puesto en riesgo. Aunque él tenía a los soldados y la autoridad del imperio, Pilato podía ser manipulado.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gobernador romano no acepta el cargo, de que Jesús dice ser el Hijo de Dios, como una razón válida para ejecutarlo. Por consiguiente, los líderes religiosos esconden su motivación, diciendo, “Si no fuera un malhechor…no te lo habríamos entregado” (Juan 18:30). Como vimos en los comentarios acerca del Sanedrín, los líderes podrían haber tenido razón para creer que Pilato aprobaría fácilmente su petición. Pero Pilato dijo, “Pues llévenselo ustedes y júzguenlo según su propia ley” (Juan 18:31). En efecto, los líderes religiosos dicen que sí lo hicieron, pero que quieren que Jesús sea ejecutado.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 le pregunta a Jesús, “¿Eres tú el rey de los judíos?” a lo cual responde Jesús que sí (Lucas 23:3). Juan nos dice que el diálogo entre Jesús y Pilato tomó lugar en un escenario más privado dentro del palacio; Así que, Jesús le pregunta a Pilato si esa fue su propia idea o si otros le habían hablado de él – ¿Conoce Pilato algo acerca de la enseñanza de Jesús? Pilato descarta la pregunta diciendo, “¿Acaso soy judío?”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Entonces Jesús explica que él es un rey en el sentido espiritual, no en el sentido político. Jesús ofrece enseñarle a Pilato la Verdad sobre el reino de Dios. Él le diría a Pilato que él es realmente el Salvador prometido. Él predicaría el arrepentimiento. Él explicaría que él es el camino, la verdad y la vida.</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Pilato descarta la invitación de Jesús. Él pregunta, “¿Y qué es la verdad?” (versículo 38), indicando su creencia cínica que no hay una verdad absoluta. Pilato tiene que obedecer a un emperador romano corrupto, de cuyo apoyo y caprichos tiene que depender. Su imperio tiene templos en todos lados para adorar a muchos dioses e incluso al emperador mismo.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 lidia con el Sanedrín en Jerusalén quienes con gusto le expulsarían de Judea. Los saduceos y fariseos judíos discuten sobre las Escrituras y enseñan doctrinas contrarias. Pilato solamente ve una lucha de poder; él no escucha a Jesús.</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es obvio para Pilato (y para Herodes Antipas también) que Jesús no es ningún rival para el poder político. No tiene ningún ejército, ningún arma y ningún deseo de derrocar a las autoridades gobernantes. Él parece débil e indefenso. ¿Cómo puede Pilato acceder a ejecutar a tal hombre? Obviamente sería injusto.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 sabe que Jesús debe ser liberado, pero él quiere mantener felices a los líderes judíos. Cuando escucha que Jesús es de Galilea, intenta evadir la responsabilidad al entregar a Jesús a Herodes Antipas, quien resultaba estar cerca durante la Pascua. Espera que tal vez los judíos quedarán satisfechos si Jesús es ridiculizado y golpeado. O, tal vez escogerán liberar a Jesús en lugar de Barrabás, quien de verdad es un rebelde. Nada de esto tiene éxito. Los líderes religiosos exigen la ejecución de Jesús.</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Herodes Antipas es el “rey” quien decapitó a Juan el Bautista a instancias de su esposa adúltera, Herodías (Mateo 14:3 y Marcos 6:14-29). Este es el Herodes a quien Pilato envió a Jesús (Lucas 23:7-12). Herodes estaba en Jerusalén para la Pascua, pero él no gobernaba Judea. Él y Herodes Filipo II fueron llamados “tetrarcas” porque gobernaban solamente porciones del área sobre la cual su padre Herodes el Grande había gobernado.  Se burla de Jesús y se lo devuelve a Pilato.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Finalmente, Pilato escucha que la verdadera acusación de los líderes religiosos es que Jesús dice ser el Hijo de Dios. Ahora Pilato siente miedo. Jesús no solamente es obviamente inocente del cargo de rebelión, sino que no actúa como nadie antes de él. ¿Podría ser Jesús de verdad un dios—tal vez hay alguna verdad en eso de los dioses romanos adorados en sus templos? Su esposa le advierte que ella ha tenido un sueño: «¡No tengas nada que ver con este hombre!» Pero al final, Pilato ama más su puesto que la justicia. Teme más a la agitación entre sus súbditos y un mal informe al César. Él lava sus manos intentando exonerar a su consciencia y envía a Jesús a ser crucificado.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padece todo esto. No discute sobre las mentiras y las falsas acusaciones. Solamente da testimonio de la verdad. Él es de arriba. Su reino es espiritual. Él es el camino, la verdad y la vida. Él permite que el juicio brutal e injusto siga su curso. Es la voluntad de su Padre y es su propia voluntad: Él será levantado en una cruz como lo fue profetizado para redimir a Pilato, los soldados romanos, los líderes religiosos de los judíos, y el mundo entero.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u="sng">
              <a:solidFill>
                <a:schemeClr val="dk1"/>
              </a:solidFill>
              <a:latin typeface="Calibri"/>
              <a:ea typeface="Calibri"/>
              <a:cs typeface="Calibri"/>
              <a:sym typeface="Calibri"/>
            </a:endParaRPr>
          </a:p>
        </p:txBody>
      </p:sp>
      <p:sp>
        <p:nvSpPr>
          <p:cNvPr id="377" name="Google Shape;377;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Señor Jesús, te pido que perdones mis muchos pecados que te clavaron en la cruz. Yo creo que tú eres mi Salvador y que tú ganaste el perdón para mí. Te pido que me ayudes a seguir creyendo en ti hasta que muera, para que pueda ser salvo eternamente.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4 “C” para leer y entender Lucas 23:13-34</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los pasos para cumplir el proyecto final del curso.</a:t>
            </a:r>
            <a:endParaRPr b="1">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arabicPeriod"/>
            </a:pPr>
            <a:r>
              <a:rPr b="1" lang="en-US">
                <a:solidFill>
                  <a:schemeClr val="dk1"/>
                </a:solidFill>
                <a:latin typeface="Calibri"/>
                <a:ea typeface="Calibri"/>
                <a:cs typeface="Calibri"/>
                <a:sym typeface="Calibri"/>
              </a:rPr>
              <a:t>Compartir su plan para cumplir el proyecto final del curso.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e7de4e202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Nuestro Rey</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Poncio Pilato gobernaba como el gobernador romano de Judea de 26 a 36 d.C. Aunque tenía el poder del imperio romano con él, era vulnerable a la presión política. A los judíos les amargaba el gobierno romano y se rebelaron en varias ocasiones incluso durante el gobierno de Pilato (Lucas 13:1).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juicio de Jesús, los líderes religiosos estaban provocando a Pilato cuando acusaban falsamente a Jesús de subvertir a la nación, oponerse al pago de impuestos al César, y afirmar ser rey. El emperador esperaba que Pilato mantuviera la paz; y si le llegara la noticia de que él no tuvo éxito, su puesto sería puesto en riesgo. Aunque él tenía a los soldados y la autoridad del imperio, Pilato podía ser manipulado.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gobernador romano no acepta el cargo, de que Jesús dice ser el Hijo de Dios, como una razón válida para ejecutarlo. Por consiguiente, los líderes religiosos esconden su motivación, diciendo, “Si no fuera un malhechor… no te lo habríamos entregado (Juan 18:30). Pero Pilato dijo, “Pues llévenselo ustedes y júzguenlo según su propia ley” (Juan 18:31). En efecto, los líderes religiosos dicen que sí lo hicieron, pero que quieren que Jesús sea ejecutado.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44" name="Google Shape;144;g26e7de4e20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f07bca695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Entonces Pilato preguntó a Jesús – Eres tú el rey de los judíos? Jesús contestó: Mi reino no es de este mundo. Si lo fuera, mis propios guardias pelearían para impedir que los judíos me arrestaran. Pero mi reino no es de este mundo. Le dijo entonces Pilato: ¡Así que eres un rey! Jesús contestó: Eres tú quien dice que soy rey. Yo para esto nací, y para esto vine al mundo: para dar testimonio de la verdad. Todo el que está de parte de la verdad escucha mi voz. (Juan 18)</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Entonces Jesús explica que él es un rey en el sentido espiritual, no en el sentido político. Jesús ofrece enseñarle a Pilato la Verdad sobre el reino de Dios. Él le diría a Pilato que él es realmente el Salvador prometido.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Pilato descarta la invitación de Jesús. Él pregunta, “¿Y qué es la verdad?”, indicando su creencia cínica que no hay una verdad absoluta. Pilato tiene que obedecer a un emperador romano corrupto, de cuyo apoyo y caprichos tiene que depender. Su imperio tiene templos en todos lados para adorar a muchos dioses e incluso al emperador mismo. Pilato solamente ve una lucha de poder; él no escucha a Jesús.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padece todo esto. No discute sobre las mentiras y las falsas acusaciones. Solamente da testimonio de la verdad. Él es de arriba. Su reino es espiritual. Él es el camino, la verdad y la vida. Él permite que el juicio brutal e injusto siga su curso. Es la voluntad de su Padre y es su propia voluntad: Él será levantado en una cruz como lo fue profetizado para redimir a Pilato, los soldados romanos, los líderes religiosos de los judíos, y el mundo entero. </a:t>
            </a:r>
            <a:endParaRPr>
              <a:solidFill>
                <a:schemeClr val="dk1"/>
              </a:solidFill>
              <a:latin typeface="Calibri"/>
              <a:ea typeface="Calibri"/>
              <a:cs typeface="Calibri"/>
              <a:sym typeface="Calibri"/>
            </a:endParaRPr>
          </a:p>
        </p:txBody>
      </p:sp>
      <p:sp>
        <p:nvSpPr>
          <p:cNvPr id="154" name="Google Shape;154;g26f07bca695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Lucas 23:13-34.&gt;</a:t>
            </a:r>
            <a:endParaRPr b="1">
              <a:solidFill>
                <a:schemeClr val="dk1"/>
              </a:solidFill>
              <a:latin typeface="Calibri"/>
              <a:ea typeface="Calibri"/>
              <a:cs typeface="Calibri"/>
              <a:sym typeface="Calibri"/>
            </a:endParaRPr>
          </a:p>
        </p:txBody>
      </p:sp>
      <p:sp>
        <p:nvSpPr>
          <p:cNvPr id="162" name="Google Shape;162;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24.png"/><Relationship Id="rId5"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7.png"/><Relationship Id="rId5"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5.jpg"/><Relationship Id="rId4" Type="http://schemas.openxmlformats.org/officeDocument/2006/relationships/image" Target="../media/image9.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5" name="Google Shape;175;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6" name="Google Shape;176;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23:13-34</a:t>
            </a:r>
            <a:endParaRPr b="0" i="0" sz="4800" u="none" cap="none" strike="noStrike">
              <a:solidFill>
                <a:schemeClr val="dk1"/>
              </a:solidFill>
              <a:latin typeface="Lato"/>
              <a:ea typeface="Lato"/>
              <a:cs typeface="Lato"/>
              <a:sym typeface="Lato"/>
            </a:endParaRPr>
          </a:p>
        </p:txBody>
      </p:sp>
      <p:sp>
        <p:nvSpPr>
          <p:cNvPr id="177" name="Google Shape;177;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8" name="Google Shape;178;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9" name="Google Shape;179;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80" name="Google Shape;180;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6" name="Google Shape;186;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87" name="Google Shape;187;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b="0" i="0" sz="4800" u="none" cap="none" strike="noStrike">
              <a:solidFill>
                <a:schemeClr val="dk1"/>
              </a:solidFill>
              <a:latin typeface="Lato"/>
              <a:ea typeface="Lato"/>
              <a:cs typeface="Lato"/>
              <a:sym typeface="Lato"/>
            </a:endParaRPr>
          </a:p>
        </p:txBody>
      </p:sp>
      <p:sp>
        <p:nvSpPr>
          <p:cNvPr id="188" name="Google Shape;188;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9" name="Google Shape;189;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0" name="Google Shape;190;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1" name="Google Shape;191;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92" name="Google Shape;192;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8" name="Google Shape;198;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9" name="Google Shape;199;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b="0" i="0" sz="4800" u="none" cap="none" strike="noStrike">
              <a:solidFill>
                <a:schemeClr val="dk1"/>
              </a:solidFill>
              <a:latin typeface="Lato"/>
              <a:ea typeface="Lato"/>
              <a:cs typeface="Lato"/>
              <a:sym typeface="Lato"/>
            </a:endParaRPr>
          </a:p>
        </p:txBody>
      </p:sp>
      <p:sp>
        <p:nvSpPr>
          <p:cNvPr id="200" name="Google Shape;200;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1" name="Google Shape;201;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2" name="Google Shape;202;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3" name="Google Shape;203;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04" name="Google Shape;204;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0" name="Google Shape;210;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1" name="Google Shape;211;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b="0" i="0" sz="4800" u="none" cap="none" strike="noStrike">
              <a:solidFill>
                <a:schemeClr val="dk1"/>
              </a:solidFill>
              <a:latin typeface="Lato"/>
              <a:ea typeface="Lato"/>
              <a:cs typeface="Lato"/>
              <a:sym typeface="Lato"/>
            </a:endParaRPr>
          </a:p>
        </p:txBody>
      </p:sp>
      <p:sp>
        <p:nvSpPr>
          <p:cNvPr id="212" name="Google Shape;212;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3" name="Google Shape;213;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4" name="Google Shape;214;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5" name="Google Shape;215;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16" name="Google Shape;216;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2" name="Google Shape;222;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3" name="Google Shape;223;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b="0" i="0" sz="4800" u="none" cap="none" strike="noStrike">
              <a:solidFill>
                <a:schemeClr val="dk1"/>
              </a:solidFill>
              <a:latin typeface="Lato"/>
              <a:ea typeface="Lato"/>
              <a:cs typeface="Lato"/>
              <a:sym typeface="Lato"/>
            </a:endParaRPr>
          </a:p>
        </p:txBody>
      </p:sp>
      <p:sp>
        <p:nvSpPr>
          <p:cNvPr id="224" name="Google Shape;224;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5" name="Google Shape;225;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6" name="Google Shape;226;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7" name="Google Shape;227;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28" name="Google Shape;228;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4" name="Google Shape;234;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5" name="Google Shape;235;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b="0" i="0" sz="4800" u="none" cap="none" strike="noStrike">
              <a:solidFill>
                <a:schemeClr val="dk1"/>
              </a:solidFill>
              <a:latin typeface="Lato"/>
              <a:ea typeface="Lato"/>
              <a:cs typeface="Lato"/>
              <a:sym typeface="Lato"/>
            </a:endParaRPr>
          </a:p>
        </p:txBody>
      </p:sp>
      <p:sp>
        <p:nvSpPr>
          <p:cNvPr id="236" name="Google Shape;236;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7" name="Google Shape;237;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8" name="Google Shape;238;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9" name="Google Shape;239;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40" name="Google Shape;240;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6" name="Google Shape;246;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7" name="Google Shape;247;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b="0" i="0" sz="4800" u="none" cap="none" strike="noStrike">
              <a:solidFill>
                <a:schemeClr val="dk1"/>
              </a:solidFill>
              <a:latin typeface="Lato"/>
              <a:ea typeface="Lato"/>
              <a:cs typeface="Lato"/>
              <a:sym typeface="Lato"/>
            </a:endParaRPr>
          </a:p>
        </p:txBody>
      </p:sp>
      <p:sp>
        <p:nvSpPr>
          <p:cNvPr id="248" name="Google Shape;248;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0" name="Google Shape;250;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51" name="Google Shape;251;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52" name="Google Shape;252;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58" name="Google Shape;258;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9" name="Google Shape;259;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23:13-34</a:t>
            </a:r>
            <a:endParaRPr b="0" i="0" sz="3888" u="none" cap="none" strike="noStrike">
              <a:solidFill>
                <a:schemeClr val="dk1"/>
              </a:solidFill>
              <a:latin typeface="Lato"/>
              <a:ea typeface="Lato"/>
              <a:cs typeface="Lato"/>
              <a:sym typeface="Lato"/>
            </a:endParaRPr>
          </a:p>
        </p:txBody>
      </p:sp>
      <p:sp>
        <p:nvSpPr>
          <p:cNvPr id="260" name="Google Shape;260;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1" name="Google Shape;261;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2" name="Google Shape;262;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63" name="Google Shape;263;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9" name="Google Shape;269;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0" name="Google Shape;270;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23:13-34</a:t>
            </a:r>
            <a:endParaRPr b="0" i="0" sz="3888" u="none" cap="none" strike="noStrike">
              <a:solidFill>
                <a:schemeClr val="dk1"/>
              </a:solidFill>
              <a:latin typeface="Lato"/>
              <a:ea typeface="Lato"/>
              <a:cs typeface="Lato"/>
              <a:sym typeface="Lato"/>
            </a:endParaRPr>
          </a:p>
        </p:txBody>
      </p:sp>
      <p:sp>
        <p:nvSpPr>
          <p:cNvPr id="271" name="Google Shape;271;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2" name="Google Shape;272;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3" name="Google Shape;273;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4" name="Google Shape;274;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75" name="Google Shape;275;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1" name="Google Shape;281;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2" name="Google Shape;282;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23:13-34</a:t>
            </a:r>
            <a:endParaRPr b="0" i="0" sz="3888" u="none" cap="none" strike="noStrike">
              <a:solidFill>
                <a:schemeClr val="dk1"/>
              </a:solidFill>
              <a:latin typeface="Lato"/>
              <a:ea typeface="Lato"/>
              <a:cs typeface="Lato"/>
              <a:sym typeface="Lato"/>
            </a:endParaRPr>
          </a:p>
        </p:txBody>
      </p:sp>
      <p:sp>
        <p:nvSpPr>
          <p:cNvPr id="283" name="Google Shape;283;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5" name="Google Shape;285;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6" name="Google Shape;286;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87" name="Google Shape;287;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3" name="Google Shape;293;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4" name="Google Shape;294;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b="0" i="0" sz="3888" u="none" cap="none" strike="noStrike">
              <a:solidFill>
                <a:schemeClr val="dk1"/>
              </a:solidFill>
              <a:latin typeface="Lato"/>
              <a:ea typeface="Lato"/>
              <a:cs typeface="Lato"/>
              <a:sym typeface="Lato"/>
            </a:endParaRPr>
          </a:p>
        </p:txBody>
      </p:sp>
      <p:sp>
        <p:nvSpPr>
          <p:cNvPr id="295" name="Google Shape;295;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6" name="Google Shape;296;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7" name="Google Shape;297;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8" name="Google Shape;298;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299" name="Google Shape;299;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5" name="Google Shape;305;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6" name="Google Shape;306;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23:13-34</a:t>
            </a:r>
            <a:endParaRPr b="0" i="0" sz="3888" u="none" cap="none" strike="noStrike">
              <a:solidFill>
                <a:schemeClr val="dk1"/>
              </a:solidFill>
              <a:latin typeface="Lato"/>
              <a:ea typeface="Lato"/>
              <a:cs typeface="Lato"/>
              <a:sym typeface="Lato"/>
            </a:endParaRPr>
          </a:p>
        </p:txBody>
      </p:sp>
      <p:sp>
        <p:nvSpPr>
          <p:cNvPr id="307" name="Google Shape;307;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8" name="Google Shape;308;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9" name="Google Shape;309;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10" name="Google Shape;310;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11" name="Google Shape;311;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g26f07bca695_0_106"/>
          <p:cNvSpPr txBox="1"/>
          <p:nvPr/>
        </p:nvSpPr>
        <p:spPr>
          <a:xfrm>
            <a:off x="4127382" y="1044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17" name="Google Shape;317;g26f07bca695_0_10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18" name="Google Shape;318;g26f07bca695_0_10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19" name="Google Shape;319;g26f07bca695_0_10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320" name="Google Shape;320;g26f07bca695_0_106"/>
          <p:cNvSpPr txBox="1"/>
          <p:nvPr/>
        </p:nvSpPr>
        <p:spPr>
          <a:xfrm>
            <a:off x="4127375" y="2410550"/>
            <a:ext cx="8064600" cy="35403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necesario para aprobar el curso.</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una oportunidad para ver lo que has aprendido.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una oportunidad para ver lo que no entiendes bien todavía. </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una oportunidad para ver cómo se puede enseñar mejor. </a:t>
            </a:r>
            <a:endParaRPr sz="3200">
              <a:solidFill>
                <a:schemeClr val="dk1"/>
              </a:solidFill>
              <a:latin typeface="Lato"/>
              <a:ea typeface="Lato"/>
              <a:cs typeface="Lato"/>
              <a:sym typeface="Lato"/>
            </a:endParaRPr>
          </a:p>
        </p:txBody>
      </p:sp>
      <p:cxnSp>
        <p:nvCxnSpPr>
          <p:cNvPr id="321" name="Google Shape;321;g26f07bca695_0_106"/>
          <p:cNvCxnSpPr/>
          <p:nvPr/>
        </p:nvCxnSpPr>
        <p:spPr>
          <a:xfrm>
            <a:off x="4230827" y="2061095"/>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g26f07bca695_0_196"/>
          <p:cNvSpPr txBox="1"/>
          <p:nvPr/>
        </p:nvSpPr>
        <p:spPr>
          <a:xfrm>
            <a:off x="4127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27" name="Google Shape;327;g26f07bca695_0_19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28" name="Google Shape;328;g26f07bca695_0_19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29" name="Google Shape;329;g26f07bca695_0_19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cxnSp>
        <p:nvCxnSpPr>
          <p:cNvPr id="330" name="Google Shape;330;g26f07bca695_0_196"/>
          <p:cNvCxnSpPr/>
          <p:nvPr/>
        </p:nvCxnSpPr>
        <p:spPr>
          <a:xfrm>
            <a:off x="4230827" y="2442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1" name="Google Shape;331;g26f07bca695_0_196"/>
          <p:cNvSpPr txBox="1"/>
          <p:nvPr/>
        </p:nvSpPr>
        <p:spPr>
          <a:xfrm>
            <a:off x="4127375" y="2791550"/>
            <a:ext cx="80646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Lato"/>
                <a:ea typeface="Lato"/>
                <a:cs typeface="Lato"/>
                <a:sym typeface="Lato"/>
              </a:rPr>
              <a:t>Compartir una de las historias de este curso utilizando el método de las Cuatro “C” con un grupo o con otra persona.</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i="1" lang="en-US" sz="3200">
                <a:solidFill>
                  <a:schemeClr val="dk1"/>
                </a:solidFill>
                <a:latin typeface="Lato"/>
                <a:ea typeface="Lato"/>
                <a:cs typeface="Lato"/>
                <a:sym typeface="Lato"/>
              </a:rPr>
              <a:t>Con énfasis en la ley y evangelio</a:t>
            </a:r>
            <a:endParaRPr i="1" sz="320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g26f07bca695_0_281"/>
          <p:cNvSpPr txBox="1"/>
          <p:nvPr/>
        </p:nvSpPr>
        <p:spPr>
          <a:xfrm>
            <a:off x="4132182" y="2406143"/>
            <a:ext cx="71895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a:t>
            </a:r>
            <a:r>
              <a:rPr lang="en-US" sz="4860">
                <a:solidFill>
                  <a:srgbClr val="009444"/>
                </a:solidFill>
                <a:latin typeface="Lato"/>
                <a:ea typeface="Lato"/>
                <a:cs typeface="Lato"/>
                <a:sym typeface="Lato"/>
              </a:rPr>
              <a:t>G</a:t>
            </a:r>
            <a:r>
              <a:rPr b="0" i="0" lang="en-US" sz="4860" u="none" cap="none" strike="noStrike">
                <a:solidFill>
                  <a:srgbClr val="009444"/>
                </a:solidFill>
                <a:latin typeface="Lato"/>
                <a:ea typeface="Lato"/>
                <a:cs typeface="Lato"/>
                <a:sym typeface="Lato"/>
              </a:rPr>
              <a:t>uión para el </a:t>
            </a:r>
            <a:endParaRPr b="0" i="0" sz="486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Proyecto Final</a:t>
            </a:r>
            <a:endParaRPr b="0" i="0" sz="6000" u="none" cap="none" strike="noStrike">
              <a:solidFill>
                <a:srgbClr val="009444"/>
              </a:solidFill>
              <a:latin typeface="Lato"/>
              <a:ea typeface="Lato"/>
              <a:cs typeface="Lato"/>
              <a:sym typeface="Lato"/>
            </a:endParaRPr>
          </a:p>
        </p:txBody>
      </p:sp>
      <p:sp>
        <p:nvSpPr>
          <p:cNvPr id="337" name="Google Shape;337;g26f07bca695_0_28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8" name="Google Shape;338;g26f07bca695_0_28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39" name="Google Shape;339;g26f07bca695_0_281"/>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g26e5a0dc2df_0_154"/>
          <p:cNvSpPr txBox="1"/>
          <p:nvPr/>
        </p:nvSpPr>
        <p:spPr>
          <a:xfrm>
            <a:off x="3452975" y="1134000"/>
            <a:ext cx="81132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860" u="none" cap="none" strike="noStrike">
                <a:solidFill>
                  <a:srgbClr val="009444"/>
                </a:solidFill>
                <a:latin typeface="Lato"/>
                <a:ea typeface="Lato"/>
                <a:cs typeface="Lato"/>
                <a:sym typeface="Lato"/>
              </a:rPr>
              <a:t>Grupos Pequeños de Zoom</a:t>
            </a:r>
            <a:endParaRPr b="0" i="0" sz="4860" u="none" cap="none" strike="noStrike">
              <a:solidFill>
                <a:srgbClr val="009444"/>
              </a:solidFill>
              <a:latin typeface="Lato"/>
              <a:ea typeface="Lato"/>
              <a:cs typeface="Lato"/>
              <a:sym typeface="Lato"/>
            </a:endParaRPr>
          </a:p>
        </p:txBody>
      </p:sp>
      <p:sp>
        <p:nvSpPr>
          <p:cNvPr id="345" name="Google Shape;345;g26e5a0dc2df_0_15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46" name="Google Shape;346;g26e5a0dc2df_0_15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47" name="Google Shape;347;g26e5a0dc2df_0_154"/>
          <p:cNvSpPr txBox="1"/>
          <p:nvPr/>
        </p:nvSpPr>
        <p:spPr>
          <a:xfrm>
            <a:off x="3452975" y="1974300"/>
            <a:ext cx="84465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En los grupos pequeños, compartir su plan para cumplir el proyecto final.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300"/>
              <a:buFont typeface="Arial"/>
              <a:buNone/>
            </a:pPr>
            <a:r>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¿Qué historia? ¿Con quién? ¿Cómo?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¿Estás nerviosa?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300"/>
              <a:buFont typeface="Arial"/>
              <a:buNone/>
            </a:pPr>
            <a:r>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Aprovechan este tiempo para pedir ayuda de otras hermanas.</a:t>
            </a:r>
            <a:endParaRPr b="0" i="0" sz="3300" u="none" cap="none" strike="noStrike">
              <a:solidFill>
                <a:schemeClr val="dk1"/>
              </a:solidFill>
              <a:latin typeface="Lato"/>
              <a:ea typeface="Lato"/>
              <a:cs typeface="Lato"/>
              <a:sym typeface="Lato"/>
            </a:endParaRPr>
          </a:p>
        </p:txBody>
      </p:sp>
      <p:pic>
        <p:nvPicPr>
          <p:cNvPr id="348" name="Google Shape;348;g26e5a0dc2df_0_154"/>
          <p:cNvPicPr preferRelativeResize="0"/>
          <p:nvPr/>
        </p:nvPicPr>
        <p:blipFill rotWithShape="1">
          <a:blip r:embed="rId4">
            <a:alphaModFix/>
          </a:blip>
          <a:srcRect b="0" l="0" r="0" t="0"/>
          <a:stretch/>
        </p:blipFill>
        <p:spPr>
          <a:xfrm>
            <a:off x="-337950" y="1193687"/>
            <a:ext cx="4165800" cy="4165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g26e804b7823_0_38"/>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54" name="Google Shape;354;g26e804b7823_0_38"/>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5" name="Google Shape;355;g26e804b7823_0_3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6" name="Google Shape;356;g26e804b7823_0_3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57" name="Google Shape;357;g26e804b7823_0_38"/>
          <p:cNvSpPr txBox="1"/>
          <p:nvPr/>
        </p:nvSpPr>
        <p:spPr>
          <a:xfrm>
            <a:off x="4127375" y="3633850"/>
            <a:ext cx="7772100" cy="11544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a:t>
            </a:r>
            <a:r>
              <a:rPr b="1" lang="en-US" sz="3200">
                <a:solidFill>
                  <a:schemeClr val="dk1"/>
                </a:solidFill>
                <a:latin typeface="Lato"/>
                <a:ea typeface="Lato"/>
                <a:cs typeface="Lato"/>
                <a:sym typeface="Lato"/>
              </a:rPr>
              <a:t>7</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Leer </a:t>
            </a:r>
            <a:r>
              <a:rPr b="1" lang="en-US" sz="3200">
                <a:solidFill>
                  <a:schemeClr val="dk1"/>
                </a:solidFill>
                <a:latin typeface="Lato"/>
                <a:ea typeface="Lato"/>
                <a:cs typeface="Lato"/>
                <a:sym typeface="Lato"/>
              </a:rPr>
              <a:t>Lucas 23:35-56 </a:t>
            </a:r>
            <a:r>
              <a:rPr b="1" i="0" lang="en-US" sz="3200" u="none" cap="none" strike="noStrike">
                <a:solidFill>
                  <a:schemeClr val="dk1"/>
                </a:solidFill>
                <a:latin typeface="Lato"/>
                <a:ea typeface="Lato"/>
                <a:cs typeface="Lato"/>
                <a:sym typeface="Lato"/>
              </a:rPr>
              <a:t>en sus Biblias</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58" name="Google Shape;358;g26e804b7823_0_3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64" name="Google Shape;364;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5" name="Google Shape;365;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66" name="Google Shape;366;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72" name="Google Shape;372;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3" name="Google Shape;373;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4" name="Google Shape;374;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1" name="Google Shape;381;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82" name="Google Shape;382;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83" name="Google Shape;383;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84" name="Google Shape;384;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6</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Jesús es Crucificado</a:t>
            </a:r>
            <a:endParaRPr b="0" i="0" sz="3888" u="none" cap="none" strike="noStrike">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23:13-34</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Lucas 23:13-34</a:t>
            </a:r>
            <a:endParaRPr sz="2500">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los pasos para cumplir el proyecto final del curso.</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Compartir su plan para cumplir el proyecto final del curso. </a:t>
            </a:r>
            <a:endParaRPr sz="2500">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pic>
        <p:nvPicPr>
          <p:cNvPr id="146" name="Google Shape;146;g26e7de4e202_0_31"/>
          <p:cNvPicPr preferRelativeResize="0"/>
          <p:nvPr/>
        </p:nvPicPr>
        <p:blipFill rotWithShape="1">
          <a:blip r:embed="rId3">
            <a:alphaModFix/>
          </a:blip>
          <a:srcRect b="0" l="6907" r="21735" t="0"/>
          <a:stretch/>
        </p:blipFill>
        <p:spPr>
          <a:xfrm>
            <a:off x="1929224" y="1121675"/>
            <a:ext cx="54753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47" name="Google Shape;147;g26e7de4e202_0_31"/>
          <p:cNvSpPr txBox="1"/>
          <p:nvPr/>
        </p:nvSpPr>
        <p:spPr>
          <a:xfrm>
            <a:off x="7728657" y="243399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sp>
        <p:nvSpPr>
          <p:cNvPr id="148" name="Google Shape;148;g26e7de4e202_0_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9" name="Google Shape;149;g26e7de4e202_0_31"/>
          <p:cNvPicPr preferRelativeResize="0"/>
          <p:nvPr/>
        </p:nvPicPr>
        <p:blipFill rotWithShape="1">
          <a:blip r:embed="rId4">
            <a:alphaModFix/>
          </a:blip>
          <a:srcRect b="0" l="1446" r="1435"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50" name="Google Shape;150;g26e7de4e202_0_3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
        <p:nvSpPr>
          <p:cNvPr id="151" name="Google Shape;151;g26e7de4e202_0_31"/>
          <p:cNvSpPr txBox="1"/>
          <p:nvPr/>
        </p:nvSpPr>
        <p:spPr>
          <a:xfrm>
            <a:off x="7756700" y="3509850"/>
            <a:ext cx="79728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400">
                <a:solidFill>
                  <a:schemeClr val="dk1"/>
                </a:solidFill>
                <a:latin typeface="Lato"/>
                <a:ea typeface="Lato"/>
                <a:cs typeface="Lato"/>
                <a:sym typeface="Lato"/>
              </a:rPr>
              <a:t>Jesús Nuestro Rey</a:t>
            </a:r>
            <a:endParaRPr b="1" i="0" sz="3400" u="none" cap="none" strike="noStrik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g26f07bca695_0_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g26f07bca695_0_8"/>
          <p:cNvSpPr txBox="1"/>
          <p:nvPr/>
        </p:nvSpPr>
        <p:spPr>
          <a:xfrm>
            <a:off x="3721825" y="2053575"/>
            <a:ext cx="83157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Mi reino no es de este mundo. Si lo fuera, mis propios guardias pelearían para impedir que los judíos me arrestaran. Pero mi reino no es de este mundo.</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Juan 18:36</a:t>
            </a:r>
            <a:endParaRPr b="0" i="0" sz="3600" u="none" cap="none" strike="noStrike">
              <a:solidFill>
                <a:schemeClr val="dk1"/>
              </a:solidFill>
              <a:latin typeface="Lato"/>
              <a:ea typeface="Lato"/>
              <a:cs typeface="Lato"/>
              <a:sym typeface="Lato"/>
            </a:endParaRPr>
          </a:p>
        </p:txBody>
      </p:sp>
      <p:pic>
        <p:nvPicPr>
          <p:cNvPr id="158" name="Google Shape;158;g26f07bca695_0_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59" name="Google Shape;159;g26f07bca695_0_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26c0eec2cfd_0_235"/>
          <p:cNvSpPr txBox="1"/>
          <p:nvPr/>
        </p:nvSpPr>
        <p:spPr>
          <a:xfrm>
            <a:off x="4127381" y="3782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Lucas 23:13-34</a:t>
            </a:r>
            <a:endParaRPr b="1" i="0" sz="3200" u="none" cap="none" strike="noStrike">
              <a:solidFill>
                <a:schemeClr val="dk1"/>
              </a:solidFill>
              <a:latin typeface="Lato"/>
              <a:ea typeface="Lato"/>
              <a:cs typeface="Lato"/>
              <a:sym typeface="Lato"/>
            </a:endParaRPr>
          </a:p>
        </p:txBody>
      </p:sp>
      <p:sp>
        <p:nvSpPr>
          <p:cNvPr id="165" name="Google Shape;165;g26c0eec2cfd_0_235"/>
          <p:cNvSpPr txBox="1"/>
          <p:nvPr/>
        </p:nvSpPr>
        <p:spPr>
          <a:xfrm>
            <a:off x="4127382" y="2187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66" name="Google Shape;166;g26c0eec2cfd_0_235"/>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7" name="Google Shape;167;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8" name="Google Shape;168;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69" name="Google Shape;169;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