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79" r:id="rId82"/>
    <p:sldId id="380" r:id="rId83"/>
    <p:sldId id="381" r:id="rId84"/>
    <p:sldId id="382" r:id="rId85"/>
    <p:sldId id="383" r:id="rId86"/>
    <p:sldId id="384" r:id="rId8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D3944">
              <a:alpha val="100000"/>
            </a:srgbClr>
          </a:solidFill>
        </p:spPr>
        <p:txBody>
          <a:bodyPr lIns="91440" tIns="45720" rIns="91440" bIns="45720" rtlCol="0" anchor="ctr">
            <a:spAutoFit/>
          </a:bodyPr>
          <a:lstStyle/>
          <a:p>
            <a:pPr marL="0" marR="238125" lvl="0" indent="0" algn="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none" spc="0">
                <a:solidFill>
                  <a:srgbClr val="FFFFFF">
                    <a:alpha val="100000"/>
                  </a:srgbClr>
                </a:solidFill>
                <a:latin typeface="Calibri"/>
              </a:rPr>
              <a:t>CZ Insight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39911717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www.survio.com/survey/d/G9O8P6A3D1H0J0O2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2381250"/>
          <a:ext cx="8382000" cy="4000500"/>
          <a:chOff x="762000" y="2381250"/>
          <a:chExt cx="8382000" cy="4000500"/>
        </a:xfrm>
      </p:grpSpPr>
      <p:sp>
        <p:nvSpPr>
          <p:cNvPr id="3" name="TextovéPole 2"/>
          <p:cNvSpPr txBox="1"/>
          <p:nvPr/>
        </p:nvSpPr>
        <p:spPr>
          <a:xfrm>
            <a:off x="762000" y="2381250"/>
            <a:ext cx="7620000" cy="952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CZ Insight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2864168"/>
            <a:ext cx="146685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Camera department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Camera department (2nd AC, Video op / cable guy)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Camera DIT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Casting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Colorist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Costume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Costume deparzment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Costumes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Costumes department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Dabing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Data wrangler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Department Ad´ s - asistenti rezie - 2nd AD / 2nd2nd Ad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Development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development/distribuce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Development/scenáristika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Distribution manager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DIT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Divadelná scénografie a kostým, kostymérstvo na filmových pľacoch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Divadlo, herec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dokumentarista, režisér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DOP / camera crew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Dop, Dir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DOP / editor - castecne ale i rezie a produkce, funguju jen sama za sebe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DOP, kameraman, svenkr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DOP, režisér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 DP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5052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Dřív v Covidu teď Zvuk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Editing department
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editorial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Event management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festivalová dramaturgie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Festivalová dramaturgyně, sales agentka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 - Kamera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 - kostým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filmová postprodukce - střih, asistentka střihu.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Filmová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filmová režisérka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 PR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 Production Technician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focus puller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Foto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Fotograf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Fotografie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fotografka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fotografka, překladatelka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Gaffer - vrchní osvětlovač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grip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hair and makeup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Hair/makeup- supervisor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Herec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Herecka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Herecká Makeup artist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herec + pr v produkční společnosti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Herectví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Herečka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Herečka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Hlavní kostymerka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H&amp;s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H&amp;S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H&amp;S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HSE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H&amp;S Office Junior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 department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Kameraman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Kameraman / DoP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Kameraman/fotograf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kameraman, kolorista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Kamera,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kamera, režie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Kamera, režie, střih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 - švenkr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Kamera, 1AC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 / 2. Asistentka kamery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Kamera, 2nd AC a trainee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Kamerový department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kamerový technik v televizi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KEY GRIP , grip dept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Knihovnictví - filmový klub, příspěvková organizace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Kostmy/on set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Kostým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kostymérka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Kostymérka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Kostýmní department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Kostýmní department- asistentka výtvarnice, key kostymérka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Kostýmní department/ kostymér/ka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Kostýmní výprava/ kostymér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Kostymni vytvarnice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Kostýmní výtvarník/hlavní kostymer/placovy kostymér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kostymy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Kostymy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Kostýmy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Kostýmy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Kreativa/Režie/Produkce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kreatívna producentka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Light - Best Boy/ Gaffer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lokační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Lokační manager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Make up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Make-up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Makeup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make up and hair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Make-up and Hair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Make-up art/sfx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Make up / Hair dep.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Marketing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Maskér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Masky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Mikrofonista, placový mistr, sound designer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MUP, ADs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MUP Hair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nechci specifikovat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office manager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office manager, grantový specialista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office manager, program assistant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6576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Osvetlovaci - Gaffer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pomocna rezie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Pomocna rezie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producentka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Producent / vedoucí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Producent/Výkonný producent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Producent, 2AD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Producer / production manager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Producing
Creative Producer
H&amp;S Advisor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666750"/>
          <a:ext cx="8858250" cy="4572000"/>
          <a:chOff x="238125" y="666750"/>
          <a:chExt cx="8858250" cy="4572000"/>
        </a:xfrm>
      </p:grpSpPr>
      <p:sp>
        <p:nvSpPr>
          <p:cNvPr id="26" name="TextovéPole 25"/>
          <p:cNvSpPr txBox="1"/>
          <p:nvPr/>
        </p:nvSpPr>
        <p:spPr>
          <a:xfrm>
            <a:off x="238125" y="666750"/>
            <a:ext cx="619125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Základní údaje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333500"/>
            <a:ext cx="381000" cy="381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62000" y="1333500"/>
            <a:ext cx="238125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l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Název výzkumu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95750" y="1333500"/>
            <a:ext cx="476250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CZ Insight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285750" y="1809750"/>
            <a:ext cx="8524875" cy="0"/>
          </a:xfrm>
          <a:prstGeom prst="line">
            <a:avLst/>
          </a:prstGeom>
          <a:ln w="127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905000"/>
            <a:ext cx="381000" cy="381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62000" y="1905000"/>
            <a:ext cx="238125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l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Autor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095750" y="1905000"/>
            <a:ext cx="476250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cxnSp>
        <p:nvCxnSpPr>
          <p:cNvPr id="9" name="Přímá spojnice 8"/>
          <p:cNvCxnSpPr/>
          <p:nvPr/>
        </p:nvCxnSpPr>
        <p:spPr>
          <a:xfrm>
            <a:off x="285750" y="2381250"/>
            <a:ext cx="8524875" cy="0"/>
          </a:xfrm>
          <a:prstGeom prst="line">
            <a:avLst/>
          </a:prstGeom>
          <a:ln w="127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2476500"/>
            <a:ext cx="381000" cy="3810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762000" y="2476500"/>
            <a:ext cx="238125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l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Jazyk dotazníku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095750" y="2476500"/>
            <a:ext cx="476250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cs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75" y="2590800"/>
            <a:ext cx="190500" cy="142875"/>
          </a:xfrm>
          <a:prstGeom prst="rect">
            <a:avLst/>
          </a:prstGeom>
          <a:noFill/>
        </p:spPr>
      </p:pic>
      <p:cxnSp>
        <p:nvCxnSpPr>
          <p:cNvPr id="14" name="Přímá spojnice 13"/>
          <p:cNvCxnSpPr/>
          <p:nvPr/>
        </p:nvCxnSpPr>
        <p:spPr>
          <a:xfrm>
            <a:off x="285750" y="2952750"/>
            <a:ext cx="8524875" cy="0"/>
          </a:xfrm>
          <a:prstGeom prst="line">
            <a:avLst/>
          </a:prstGeom>
          <a:ln w="127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5" y="3048000"/>
            <a:ext cx="381000" cy="381000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762000" y="3048000"/>
            <a:ext cx="238125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l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Veřejná adresa dotazníku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095750" y="3048000"/>
            <a:ext cx="476250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  <a:hlinkClick r:id="rId7"/>
              </a:rPr>
              <a:t>https://www.survio.com/survey/d/G9O8P6A3D1H0J0O2T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285750" y="3524250"/>
            <a:ext cx="8524875" cy="0"/>
          </a:xfrm>
          <a:prstGeom prst="line">
            <a:avLst/>
          </a:prstGeom>
          <a:ln w="127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Obráze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75" y="3619500"/>
            <a:ext cx="381000" cy="381000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762000" y="3619500"/>
            <a:ext cx="238125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l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První odpověď
Poslední odpověď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095750" y="3619500"/>
            <a:ext cx="476250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13. 09. 2023
23. 12. 2023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285750" y="4095750"/>
            <a:ext cx="8524875" cy="0"/>
          </a:xfrm>
          <a:prstGeom prst="line">
            <a:avLst/>
          </a:prstGeom>
          <a:ln w="127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Obrázek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375" y="4191000"/>
            <a:ext cx="381000" cy="381000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762000" y="4191000"/>
            <a:ext cx="238125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l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Doba trvání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095750" y="4191000"/>
            <a:ext cx="4762500" cy="381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101 dnů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Production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Production coordinator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Production management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production manager, PA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Production, transport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
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Produkce, ADs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Produkce, art department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5433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- asistent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Produkce/asistent režie/scenárista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/ Casting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
Distribuce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dokumentární tvorby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Produkce, Executive / Line producer.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Produkce, herec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Produkce, kino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kulturních akcí, dokumentarista/videographer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- producent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: Producentka 
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/ producer, line producer, production manager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- production coordinator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/ production coordinator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 / production manager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/ ubytovani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Produkce. Ubytovani. Visa.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/ vedoucí natáčení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Produkce, výprava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produkce, 2. asistent režie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produkcni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produkční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Produkční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produkční, kamera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Produkční, projektový manažer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programové oddělení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Programové oddělení festivalu, asistent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Project manager, produkce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Props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Psychlozka, herecka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Reklama, sociální sítě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rekvizitář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Rekvizity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Reportér/ka zpravodajství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rešerše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rezie, strih
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režie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režie a scenáristika (hraný film)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režie - CAST PA/ PA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režie menších věcí, pořady o vaření - placová režie, režie online přenosů,  produkční výpomoc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Režie / Scénář / Dramaturgie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Režie, střih, dramaturgie, klapka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Režie, vývoj konceptu.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režisér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Režisér
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Režisér a střihač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režisérka, animátorka, storyboardartist, výtvarnice, učitelka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režisérka// zaměstnání na zkrácený úvazek ale mimo film.branži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Režisér, producent, scenárista, střihač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runner/PA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Řidič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sales, dříve guest service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Scenarista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Scenárista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Scenárista, dramaturg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Scenárista / Režisér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scenárista, režisér, střihač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Scenárista, režizér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scenáristika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scénáristika, dramaturgie, režie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Scenáristka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Scenáristka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Scénografie, production design, režie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Scriptwriter, director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Set design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Skript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Skriptka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Skript  režie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Sound department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Sound Design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Sport, dokument, eventy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strih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Strihač, režisér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střih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Střih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střihač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Střihač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Střihač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Střihačka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Střih, režie, scénář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stunt department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Světla / Gaffer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Televizní prumysl, reporter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Toto je má první práce po škole, pracuji v produkci jako asistentka.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Transport /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Travel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Triková postprodukce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TV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Unit/produkce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Vedoucí festivalového guest service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Vedoucí kina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Vedoucí natáčení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vedoucí pozice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Vedoucí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Vedoucí produkce / asistent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Vedoucí produkce/výroby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vedoucí realizace nebo techniky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Vedoucí výroby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VFX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Video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5052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 produkci jakožto produkční koordinátor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VTR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výkonný producent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Vyroba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Výroba TV pořadů, manažerka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Výroba zpravodajství, publicistiky, sportu
Zvuková režie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vývoj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Za barem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zpravodajství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Zvukař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666750"/>
          <a:ext cx="8810625" cy="4572000"/>
          <a:chOff x="190500" y="666750"/>
          <a:chExt cx="8810625" cy="4572000"/>
        </a:xfrm>
      </p:grpSpPr>
      <p:sp>
        <p:nvSpPr>
          <p:cNvPr id="18" name="TextovéPole 17"/>
          <p:cNvSpPr txBox="1"/>
          <p:nvPr/>
        </p:nvSpPr>
        <p:spPr>
          <a:xfrm>
            <a:off x="285750" y="666750"/>
            <a:ext cx="6191250" cy="381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Statistika respondentů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90550" y="1428750"/>
            <a:ext cx="123825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u="none" spc="-200">
                <a:solidFill>
                  <a:srgbClr val="000000">
                    <a:alpha val="100000"/>
                  </a:srgbClr>
                </a:solidFill>
                <a:latin typeface="Calibri"/>
              </a:rPr>
              <a:t>1160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3875" y="1905000"/>
            <a:ext cx="142875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-100">
                <a:solidFill>
                  <a:srgbClr val="000000">
                    <a:alpha val="100000"/>
                  </a:srgbClr>
                </a:solidFill>
                <a:latin typeface="Calibri"/>
              </a:rPr>
              <a:t>Počet návštěv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62175" y="1428750"/>
            <a:ext cx="123825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u="none" spc="-200">
                <a:solidFill>
                  <a:srgbClr val="000000">
                    <a:alpha val="100000"/>
                  </a:srgbClr>
                </a:solidFill>
                <a:latin typeface="Calibri"/>
              </a:rPr>
              <a:t>457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95500" y="1905000"/>
            <a:ext cx="142875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-100">
                <a:solidFill>
                  <a:srgbClr val="000000">
                    <a:alpha val="100000"/>
                  </a:srgbClr>
                </a:solidFill>
                <a:latin typeface="Calibri"/>
              </a:rPr>
              <a:t>Počet dokončených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33800" y="1428750"/>
            <a:ext cx="123825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u="none" spc="-200">
                <a:solidFill>
                  <a:srgbClr val="000000">
                    <a:alpha val="100000"/>
                  </a:srgbClr>
                </a:solidFill>
                <a:latin typeface="Calibri"/>
              </a:rPr>
              <a:t>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67125" y="1905000"/>
            <a:ext cx="142875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-100">
                <a:solidFill>
                  <a:srgbClr val="000000">
                    <a:alpha val="100000"/>
                  </a:srgbClr>
                </a:solidFill>
                <a:latin typeface="Calibri"/>
              </a:rPr>
              <a:t>Počet nedokončených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05425" y="1428750"/>
            <a:ext cx="123825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u="none" spc="-200">
                <a:solidFill>
                  <a:srgbClr val="000000">
                    <a:alpha val="100000"/>
                  </a:srgbClr>
                </a:solidFill>
                <a:latin typeface="Calibri"/>
              </a:rPr>
              <a:t>703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38750" y="1905000"/>
            <a:ext cx="142875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-100">
                <a:solidFill>
                  <a:srgbClr val="000000">
                    <a:alpha val="100000"/>
                  </a:srgbClr>
                </a:solidFill>
                <a:latin typeface="Calibri"/>
              </a:rPr>
              <a:t>Pouze zobrazení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877050" y="1428750"/>
            <a:ext cx="123825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u="none" spc="-200">
                <a:solidFill>
                  <a:srgbClr val="49A33F">
                    <a:alpha val="100000"/>
                  </a:srgbClr>
                </a:solidFill>
                <a:latin typeface="Calibri"/>
              </a:rPr>
              <a:t>39.4%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810375" y="1905000"/>
            <a:ext cx="142875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-100">
                <a:solidFill>
                  <a:srgbClr val="49A33F">
                    <a:alpha val="100000"/>
                  </a:srgbClr>
                </a:solidFill>
                <a:latin typeface="Calibri"/>
              </a:rPr>
              <a:t>Celková úspěšnost vyplnění dotazníku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0500" y="2571750"/>
            <a:ext cx="4286250" cy="2857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Historie návštěv (13. 09. 2023 - 23. 12. 2023)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857500"/>
            <a:ext cx="8572500" cy="1657350"/>
          </a:xfrm>
          <a:prstGeom prst="rect">
            <a:avLst/>
          </a:prstGeom>
          <a:noFill/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29125"/>
            <a:ext cx="123825" cy="104775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476250" y="4381500"/>
            <a:ext cx="19050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Zobrazeno (1160)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429125"/>
            <a:ext cx="123825" cy="104775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2000250" y="4381500"/>
            <a:ext cx="1905000" cy="190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Dokončeno (457)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Zvukařka v postprodukci, zvukařka na place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Zvukař, mikrofonista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 / mikrofonista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 / Mikrofonista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Zvuková tvorba pro film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zvukový design videoher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zvuk plac, zvuková postprodukce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1AC první asistent kamera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1AC/2AC/svetlá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1AD a STŘIHAČ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1.asisten réžie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1st AD nebo režisér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1) Střihová skladba, 2) dramaturgie, 3) pedagogika, 4) režie, kamera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5334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2nd AD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2nd AD /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657725"/>
          <a:chOff x="190500" y="714375"/>
          <a:chExt cx="8953500" cy="465772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 až 3 roky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19.28%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 až 7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34.3%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 až 15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29.82%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 až 25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9.64%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25 a více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6.95%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028950"/>
            <a:ext cx="8572500" cy="16287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3. Jak dlouho pracujete v audiovizuálním odvětví?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Filmová / TV produkce zahraničních projektů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36.55%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Filmová / TV produkce českých projektů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35.87%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Filmová produkce krátkometrážních českých projektů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Filmová produkce krátkometrážních zahraničních projektů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Produkce studentských filmů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5.16%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Veřejnoprávní televize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2.69%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Soukromá televize na státní úrovni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Regionální televize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Audiovizuální instituce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Kino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Alternativní média (web TV, komunitní TV, nezávislé produkce)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Jiná...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5.16%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4. V jakém prostředí nejvíce pracujete? 1/2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857750"/>
          <a:chOff x="190500" y="714375"/>
          <a:chExt cx="8953500" cy="485775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34290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4. V jakém prostředí nejvíce pracujete? 2/2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možností, více možných,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Art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25.34%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Děti a mládež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5.61%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Komedie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Denní vysílání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Žánrové drama (sci-fi, fantasy, akční, krimi atd.)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47.76%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Zábava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6.73%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Vzdělávací / dokumentární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17.49%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Zpravodajství a publicistika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Reality show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2.91%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Sport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Hudební 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Reklama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23.09%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5. V jakém žánru/žánrech momentálně (v nejbližší minulosti) pracujete? 1/3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190625"/>
          <a:chOff x="190500" y="714375"/>
          <a:chExt cx="8953500" cy="1190625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85750" y="1143000"/>
          <a:ext cx="8572500" cy="5334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Nedá se určit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12.78%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Jiná...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5. V jakém žánru/žánrech momentálně (v nejbližší minulosti) pracujete? 2/3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5086350"/>
          <a:chOff x="190500" y="714375"/>
          <a:chExt cx="8953500" cy="508635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43000"/>
            <a:ext cx="8572500" cy="394335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5. V jakém žánru/žánrech momentálně (v nejbližší minulosti) pracujete? 3/3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086100"/>
          <a:chOff x="190500" y="714375"/>
          <a:chExt cx="8953500" cy="308610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Matice výběru z možností,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Nevím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Prostředí audiovizuálního odvětví je ve smyslu vlivu na duševní zdraví přívětivé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Lidé pracující ve filmovém prostředí obecně zaujímají chápavý postoj vůči lidem s problémy týkajícími se duševního zdraví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228850"/>
            <a:ext cx="8572500" cy="85725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6. Do jaké míry souhlasíte s následujícími tvrzeními?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609975"/>
          <a:chOff x="190500" y="714375"/>
          <a:chExt cx="8953500" cy="360997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375x, nezodpovězeno 82x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Nevím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495550"/>
            <a:ext cx="8572500" cy="111442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7. V současné době existuje dostatečná podpora a vhodné podmínky pro to, aby se pracovníci v prostředí audiovizuálního odvětví cítili dobře.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952500"/>
          <a:ext cx="8953500" cy="4581525"/>
          <a:chOff x="762000" y="952500"/>
          <a:chExt cx="8953500" cy="4581525"/>
        </a:xfrm>
      </p:grpSpPr>
      <p:pic>
        <p:nvPicPr>
          <p:cNvPr id="21" name="Obráze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2143125" cy="2143125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762000" y="952500"/>
            <a:ext cx="2143125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ct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Celkem návštěv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85875" y="3790950"/>
            <a:ext cx="2143125" cy="571500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Pouze zobrazeno (60.6 %)</a:t>
            </a:r>
            <a:br/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Dokončeno (39.4 %)</a:t>
            </a:r>
            <a:br/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Nedokončeno (0 %)</a:t>
            </a:r>
            <a:br/>
            <a:endParaRPr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3867150"/>
            <a:ext cx="123825" cy="104775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4019550"/>
            <a:ext cx="123825" cy="104775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4171950"/>
            <a:ext cx="114300" cy="104775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150" y="1524000"/>
            <a:ext cx="2143125" cy="21431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486150" y="952500"/>
            <a:ext cx="2143125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ct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Zdroje návštěv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048125" y="3790950"/>
            <a:ext cx="2143125" cy="571500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Přímý odkaz (99.3 %)</a:t>
            </a:r>
            <a:br/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WhatsApp (0.4 %)</a:t>
            </a:r>
            <a:br/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Emailová pozvánka (0.2 %)</a:t>
            </a:r>
            <a:br/>
            <a:endParaRPr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3867150"/>
            <a:ext cx="123825" cy="104775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4019550"/>
            <a:ext cx="123825" cy="104775"/>
          </a:xfrm>
          <a:prstGeom prst="rect">
            <a:avLst/>
          </a:prstGeom>
          <a:noFill/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0" y="4171950"/>
            <a:ext cx="114300" cy="104775"/>
          </a:xfrm>
          <a:prstGeom prst="rect">
            <a:avLst/>
          </a:prstGeom>
          <a:noFill/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0" y="1524000"/>
            <a:ext cx="2143125" cy="2143125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6210300" y="952500"/>
            <a:ext cx="2143125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ctr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Čas vyplňování dotazníku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10375" y="3790950"/>
            <a:ext cx="2143125" cy="571500"/>
          </a:xfrm>
          <a:prstGeom prst="rect">
            <a:avLst/>
          </a:prstGeom>
          <a:noFill/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2-5 min. (0.4 %)</a:t>
            </a:r>
            <a:br/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5-10 min. (13.4 %)</a:t>
            </a:r>
            <a:br/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10-30 min. (74.8 %)</a:t>
            </a:r>
            <a:br/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30-60 min. (7.4 %)</a:t>
            </a:r>
            <a:br/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&gt;60 min. (3.9 %)</a:t>
            </a:r>
            <a:br/>
            <a:endParaRPr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3867150"/>
            <a:ext cx="123825" cy="104775"/>
          </a:xfrm>
          <a:prstGeom prst="rect">
            <a:avLst/>
          </a:prstGeom>
          <a:noFill/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4019550"/>
            <a:ext cx="123825" cy="104775"/>
          </a:xfrm>
          <a:prstGeom prst="rect">
            <a:avLst/>
          </a:prstGeom>
          <a:noFill/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0" y="4171950"/>
            <a:ext cx="114300" cy="104775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50" y="4324350"/>
            <a:ext cx="114300" cy="104775"/>
          </a:xfrm>
          <a:prstGeom prst="rect">
            <a:avLst/>
          </a:prstGeom>
          <a:noFill/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2750" y="4476750"/>
            <a:ext cx="104775" cy="10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Matice výběru z možností,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Rozhodně nesouhlasím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Spíše nesouhlasím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Ani nesouhlasím, ani souhlasím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Spíše souhlasím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Rozhodně souhlasím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 práci se cítím být svými kolegy doceněný/á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 práci se cítím být svými nadřízenými doceněný/á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 stresem se cítím zřídkakdy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Mám pocit, že odvádím dobrou práci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Často pociťuji, že kvůli množství práce nemám čas na další mimopracovní aktivity 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Mám pocit, že má práce je v mém životě jistotou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Množství práce mě neomezuje v trávení času s rodinou či přáteli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Práce má negativní dopad na mé osobní vztahy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8. Do jaké míry souhlasíte s následujícími tvrzeními? Zohledněte současnou pracovní pozici nebo nedávné pracovní zkušenosti. 1/2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829050"/>
          <a:chOff x="190500" y="714375"/>
          <a:chExt cx="8953500" cy="382905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4003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8. Do jaké míry souhlasíte s následujícími tvrzeními? Zohledněte současnou pracovní pozici nebo nedávné pracovní zkušenosti. 2/2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Matice výběru z možností,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3314700"/>
        </p:xfrm>
        <a:graphic>
          <a:graphicData uri="http://schemas.openxmlformats.org/drawingml/2006/table">
            <a:tbl>
              <a:tblPr firstRow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Velmi negativní dopad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Spíše negativní dopad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Ani negativní, ani pozitivní dopad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Spíše pozitivní dopad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Velmi pozitivní dopad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Velké množství práce, která mě nebaví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Kontrola nad mou pracovní dobou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Vztahy na pracovišti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Přístup k pracovním příležitostem a možnosti kariérního postupu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Finanční ohodnocení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Vnitřní komunikace v týmu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Zpětná vazba od nadřízených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Firemní kultura a hodnoty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Přístup kolegů / kolegyň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Poskytnutí podpory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Pohled na duševní zdraví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9. Do jaké míry ovlivňují následující okolnosti vaše duševní zdraví a pohodu? 1/2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600575"/>
          <a:chOff x="190500" y="714375"/>
          <a:chExt cx="8953500" cy="4600575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317182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9. Do jaké míry ovlivňují následující okolnosti vaše duševní zdraví a pohodu? 2/2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133850"/>
          <a:chOff x="190500" y="714375"/>
          <a:chExt cx="8953500" cy="413385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Matice výběru z možností,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Rozhodně nesouhlasím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Spíše nesouhlasím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Ani nesouhlasím, ani souhlasím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Spíše souhlasím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Rozhodně souhlasím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Opožděné výplaty mi ztěžují plánování a finanční kontrolu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Finanční nejistota v blízké budoucnosti mě znepokojuje a vytváří stres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Někdy musím pracovat v jiné práci mimo audiovizuální průmysl, abych zvýšil příjem a svou jistotu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Mám pocit, že musím být pořád "stand by" i mimo běžnou pracovní dobu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62250"/>
            <a:ext cx="8572500" cy="13716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10. Do jaké míry souhlasíte s následujícími tvrzeními týkajících se financí?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Matice výběru z možností,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Nikdy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Velmi zřídka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Někdy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Často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Pořád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Svou budoucnost vidím optimisticky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Cítím se být užitečný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Cítím se odpočatý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 problémy se vypořádávám dobře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Mám čistou mysl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Cítím se nablízku ostatním lidem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Dokáži si dobře plánovat svou práci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11. Zvolte možnost, která nejlépe vystihuje váš pocit v posledních dvou týdnech. 1/2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571875"/>
          <a:chOff x="190500" y="714375"/>
          <a:chExt cx="8953500" cy="3571875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14312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11. Zvolte možnost, která nejlépe vystihuje váš pocit v posledních dvou týdnech. 2/2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609975"/>
          <a:chOff x="190500" y="714375"/>
          <a:chExt cx="8953500" cy="360997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Zřídka až vůbec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27.13%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Občas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56.5%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Často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16.37%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495550"/>
            <a:ext cx="8572500" cy="111442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12. Jak často máte pocit, že vám chybí společnost?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609975"/>
          <a:chOff x="190500" y="714375"/>
          <a:chExt cx="8953500" cy="360997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Zřídka až vůbec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41.93%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Občas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43.05%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Často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15.02%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495550"/>
            <a:ext cx="8572500" cy="111442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13. Jak často se cítíte přehlíženi kolektivem?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609975"/>
          <a:chOff x="190500" y="714375"/>
          <a:chExt cx="8953500" cy="360997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Zřídka až vůbec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35.2%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Občas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47.98%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Často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16.82%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495550"/>
            <a:ext cx="8572500" cy="111442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14. Jak často se cítíte izolováni od ostatních?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26670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Zaměstnaný/á na plný úvazek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10.54%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Zaměstnaný/á na zkrácený úvazek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OSVČ / Na volné noze - aktuálně na projektu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54.48%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OSVČ / Na volné noze - aktuálně bez projektu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26.23%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Stážista/ka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Nezaměstnaný/á - hledám si práci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Nezaměstnaný/á - nehledám si práci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Neschopný/á práce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Jiná...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4.71%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1. Jaký je váš pracovní status? 1/2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Matice výběru z možností,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2141220"/>
        </p:xfrm>
        <a:graphic>
          <a:graphicData uri="http://schemas.openxmlformats.org/drawingml/2006/table">
            <a:tbl>
              <a:tblPr firstRow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Poprvé v nedávné době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Dlouhodobě až do současnosti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 minulosti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Vůbec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Deprese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Úzkost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Panický záchvat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OCD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PTSP 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Syndrom vyhoření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Jiné duševní problémy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15. Měl/a jste zkušenosti s následujícími psychickými stavy, které negativně ovlivnily váš výkon v práci? 1/2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571875"/>
          <a:chOff x="190500" y="714375"/>
          <a:chExt cx="8953500" cy="3571875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14312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15. Měl/a jste zkušenosti s následujícími psychickými stavy, které negativně ovlivnily váš výkon v práci? 2/2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133850"/>
          <a:chOff x="190500" y="714375"/>
          <a:chExt cx="8953500" cy="413385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63.68%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15.02%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Neměl/a jsem problémy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17.49%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Nechci odpovídat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3.81%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62250"/>
            <a:ext cx="8572500" cy="13716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16. Pokud jste v uplynulém roce měli problém týkající se vašeho duševního zdraví, řekli jste to někomu?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5181600"/>
          <a:chOff x="190500" y="714375"/>
          <a:chExt cx="8953500" cy="518160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možností, více možných,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Na můj osobní / rodinný život nemá změna pracovního týdne vliv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11.66%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Změna mi vyhovuje (např. vyřízení osobních záležitostí)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24.22%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Změna mi nevyhovuje, ale JSEM schopný/á si zařídit svůj osobní / rodinný život okolo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34.53%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Změna mi nevyhovuje a má negativní vliv na můj každodenní život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Změna měla / má velmi negativní dopad na můj vztah / vztah v rámci rodiny / přátel (rozpory, hádky či zhoršená komunikace)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12.78%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Mívám klasický pracovní týden PO - PÁ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15.02%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295650"/>
            <a:ext cx="8572500" cy="188595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17. Pokud máte jiný než klasický pracovní týden PO-PÁ, se kterým tvrzením se nejvíce ztotožňujete?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657725"/>
          <a:chOff x="190500" y="714375"/>
          <a:chExt cx="8953500" cy="465772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Méně než 12 týdnů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5.16%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 až 24 týdnů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7.62%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24 až 36 týdnů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25.11%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36 až 48 týdnů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32.29%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48 a více týdnů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29.82%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028950"/>
            <a:ext cx="8572500" cy="16287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18. Kolik týdnů celkem jste v uplynulém roce pracoval/a?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 až 5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 až 10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7.62%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 až 20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10.54%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21 až 30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7.62%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31 až 40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13.68%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41 až 50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19.28%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51 až 60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19.51%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61 až 70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14.35%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více než 70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6.28%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19. Kolik hodin je průměrná délka vašeho běžného pracovního týdne? 1/2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086225"/>
          <a:chOff x="190500" y="714375"/>
          <a:chExt cx="8953500" cy="4086225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6574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19. Kolik hodin je průměrná délka vašeho běžného pracovního týdne? 2/2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657725"/>
          <a:chOff x="190500" y="714375"/>
          <a:chExt cx="8953500" cy="465772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 až 2 hodiny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 až 4 hodiny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 až 6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44.17%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6.5 až 8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47.53%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více než 8.5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3.36%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028950"/>
            <a:ext cx="8572500" cy="16287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20. Kolik hodin v průměru spíte přes pracovní týden?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609975"/>
          <a:chOff x="190500" y="714375"/>
          <a:chExt cx="8953500" cy="360997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30.27%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59.42%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Nepřemýšlel/a jsem o tom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10.31%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495550"/>
            <a:ext cx="8572500" cy="111442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21. Jste spokojeni s délkou spánku v pracovním týdnu?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5181600"/>
          <a:chOff x="190500" y="714375"/>
          <a:chExt cx="8953500" cy="518160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Noční natáčení nemělo žádný vliv na kvalitu a délku mého spánku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8.52%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Chvíli trvalo (2 až 3 dny) něž se můj spánkový režim ustálil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27.13%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Můj spánkový režim byl kompletně narušen, nenaspal/a jsem víc jak 4-5 hodin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30.27%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Nemohl/a jsem vůbec usnout, nenaspal/a jsem víc jak 2 hodiny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4.71%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Nebyl/a jsem na nočním natáčeni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28.25%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Jiná...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295650"/>
            <a:ext cx="8572500" cy="188595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22. Pokud jste byl/a v uplynulých letech na projektech, kde bylo časté natáčení v noci, se kterým tvrzením se nejvíce ztotožňujete?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086225"/>
          <a:chOff x="190500" y="714375"/>
          <a:chExt cx="8953500" cy="4086225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6574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1. Jaký je váš pracovní status? 2/2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133850"/>
          <a:chOff x="190500" y="714375"/>
          <a:chExt cx="8953500" cy="413385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13335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45.52%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25.78%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Někdy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27.58%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Jiná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62250"/>
            <a:ext cx="8572500" cy="13716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23. Máte pocit, že vaše práce má přímý vliv na vaši možnost navštěvovat lékaře v případě potřeby nebo chodit na běžné prohlídky?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24765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Našel/a jsem si práci v mé branži okamžitě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Našel/a jsem si práci v mé branži během měsíce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5.83%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Našel/a jsem si práci mimo mou branži okamžitě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Našel/a jsem si práci mimo mou branži během měsíce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3.36%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Stále si hledám práci s výhledem možné práce na obzoru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8.52%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Stále hledám práci bez jakýchkoliv vyhlídek na obzoru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Nehledám si práci a užívám si nenadálého volna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3.81%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Stávka WGA a SAG-AFTRA se mě netýká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70.4%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24(A). Pokud se vás přímo týká stávka WGA a SAG-AFTRA (vaše pracovní doba byla zkrácena nebo jste přišli o práci v důsledku zastavení/odložení natáčení), které prohlášení nejlépe odráží vaši současnou situaci? 1/2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829050"/>
          <a:chOff x="190500" y="714375"/>
          <a:chExt cx="8953500" cy="382905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4003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24(A). Pokud se vás přímo týká stávka WGA a SAG-AFTRA (vaše pracovní doba byla zkrácena nebo jste přišli o práci v důsledku zastavení/odložení natáčení), které prohlášení nejlépe odráží vaši současnou situaci? 2/2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5181600"/>
          <a:chOff x="190500" y="714375"/>
          <a:chExt cx="8953500" cy="518160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130x, nezodpovězeno 327x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Nemám žádné obavy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10.77%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Mám menší obavy, ale stále mám dost našetřeno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26.15%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Obávám se trochu více, protože mé úspory rychle mizí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36.15%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Obávám se hodně, protože už nemám žádné úspory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18.46%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Mám velký strach z nadcházejících měsíců, protože si asi budu muset půjčit peníze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6.92%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Jiná...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1.54%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295650"/>
            <a:ext cx="8572500" cy="188595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24(B). Pokud se vás přímo týká stávka WGA &amp; SAG-AFTRA, která z následujících možností nejpřesněji odráží vaše pocity ohledně vašich financí.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133850"/>
          <a:chOff x="190500" y="714375"/>
          <a:chExt cx="8953500" cy="413385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131x, nezodpovězeno 326x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Má to pozitivní dopad na mé duševní zdraví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Nemá to ani pozitivní, ani negativní dopad na mé duševní zdraví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54.2%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Má to negativní dopad na mé duševní zdraví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39.69%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Jiná...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62250"/>
            <a:ext cx="8572500" cy="13716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25. Jak, pokud vůbec, ovlivnila pokračující situace související se stávkou WGA &amp; SAG-AFTRA vaše duševní zdraví?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možností, více možných,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28956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Začal/a jsem se stravovat nezdravě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47.31%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Začal/a jsem pít alkohol nebo se mi zvýšila míra jeho konzumace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32.06%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Začal/a jsem kouřit nebo se mi zvýšila míra vykouřených tabákových výrobků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32.74%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Začal/a jsem pít kávu nebo se mi zvýšila míra její konzumace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49.78%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Začal/a jsem užívat lehké drogy nebo se mi zvýšila míra jejich užívání (např. marihuana)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11.88%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Začal/a jsem užívat těžké drogy nebo se mi zvýšila míra jejich užívání (např. kokain)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9.42%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Zvýšená míra času strávená na sociálních sítích či obecně u obrazovek nad rámec "běžného rozsahu"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46.19%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Začal/a jsem se vyhýbat společnosti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35.2%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Nic z výše zmíněného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11.21%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26. Co z následujícího se vás týkalo v uplynulých letech v souvislosti se stresem v práci? 1/2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086225"/>
          <a:chOff x="190500" y="714375"/>
          <a:chExt cx="8953500" cy="4086225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6574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26. Co z následujícího se vás týkalo v uplynulých letech v souvislosti se stresem v práci? 2/2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133850"/>
          <a:chOff x="190500" y="714375"/>
          <a:chExt cx="8953500" cy="413385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36.1%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44.62%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Nevím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Opustil/a jsem, ale zase jsem se vrátil/a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3.59%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62250"/>
            <a:ext cx="8572500" cy="13716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27. Měl/a jste v uplynulém roce pocit, že kvůli špatnému či zhoršujícímu se duševnímu zdraví musíte opustit audiovizualní odvětví?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možností, více možných,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23241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Rozpory, hádky či zhoršená komunikace s kolegy či nadřízenými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15.47%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Problémy se spánkem, které se projevily například ve zvýšené únavě v práci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32.51%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Menší míra soustředěnosti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26.46%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Časté a pravidelné myšlenky týkající se skutečných či možných finančních problémů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52.47%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Práce pod zvýšeným tlakem vyvolaným potřebou vydělat více peněz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34.08%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Ochota vzít kvůli penězům práci, kterou bych běžně nepřijal/a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51.12%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Nic z výše zmíněného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17.49%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28. Pocítil/a jste v uplynulém roce z důvodů obav z nedostatečného finančního příjmu některé z uvedených stavů? 1/2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571875"/>
          <a:chOff x="190500" y="714375"/>
          <a:chExt cx="8953500" cy="3571875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14312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28. Pocítil/a jste v uplynulém roce z důvodů obav z nedostatečného finančního příjmu některé z uvedených stavů? 2/2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7334250" cy="2143125"/>
          <a:chOff x="190500" y="714375"/>
          <a:chExt cx="7334250" cy="2143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952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Textová odpověď, zodpovězeno 452x, nezodpovězeno 5x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714375"/>
            <a:ext cx="7143750" cy="7620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2. V jakém departmentu / pozici nejčastěji pracujete?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85750" y="1428750"/>
          <a:ext cx="8572500" cy="324612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ACCT NEBO ART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Ac, lights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AD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AD department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AD, produkce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Ad’s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AD's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AD's
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ADs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ADs,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Agenturní producent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657725"/>
          <a:chOff x="190500" y="714375"/>
          <a:chExt cx="8953500" cy="4657725"/>
        </a:xfrm>
      </p:grpSpPr>
      <p:sp>
        <p:nvSpPr>
          <p:cNvPr id="30" name="TextovéPole 29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Hvězdičkové hodnocení,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2/5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16.59%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3/5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41.48%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32.74%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5/5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6.95%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771650"/>
            <a:ext cx="123825" cy="123825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771650"/>
            <a:ext cx="123825" cy="123825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771650"/>
            <a:ext cx="123825" cy="123825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1771650"/>
            <a:ext cx="123825" cy="123825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771650"/>
            <a:ext cx="123825" cy="123825"/>
          </a:xfrm>
          <a:prstGeom prst="rect">
            <a:avLst/>
          </a:prstGeom>
          <a:noFill/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038350"/>
            <a:ext cx="123825" cy="123825"/>
          </a:xfrm>
          <a:prstGeom prst="rect">
            <a:avLst/>
          </a:prstGeom>
          <a:noFill/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038350"/>
            <a:ext cx="123825" cy="123825"/>
          </a:xfrm>
          <a:prstGeom prst="rect">
            <a:avLst/>
          </a:prstGeom>
          <a:noFill/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38350"/>
            <a:ext cx="123825" cy="123825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038350"/>
            <a:ext cx="123825" cy="123825"/>
          </a:xfrm>
          <a:prstGeom prst="rect">
            <a:avLst/>
          </a:prstGeom>
          <a:noFill/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038350"/>
            <a:ext cx="123825" cy="123825"/>
          </a:xfrm>
          <a:prstGeom prst="rect">
            <a:avLst/>
          </a:prstGeom>
          <a:noFill/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305050"/>
            <a:ext cx="123825" cy="123825"/>
          </a:xfrm>
          <a:prstGeom prst="rect">
            <a:avLst/>
          </a:prstGeom>
          <a:noFill/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305050"/>
            <a:ext cx="123825" cy="123825"/>
          </a:xfrm>
          <a:prstGeom prst="rect">
            <a:avLst/>
          </a:prstGeom>
          <a:noFill/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305050"/>
            <a:ext cx="123825" cy="123825"/>
          </a:xfrm>
          <a:prstGeom prst="rect">
            <a:avLst/>
          </a:prstGeom>
          <a:noFill/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305050"/>
            <a:ext cx="123825" cy="123825"/>
          </a:xfrm>
          <a:prstGeom prst="rect">
            <a:avLst/>
          </a:prstGeom>
          <a:noFill/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305050"/>
            <a:ext cx="123825" cy="123825"/>
          </a:xfrm>
          <a:prstGeom prst="rect">
            <a:avLst/>
          </a:prstGeom>
          <a:noFill/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571750"/>
            <a:ext cx="123825" cy="123825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571750"/>
            <a:ext cx="123825" cy="123825"/>
          </a:xfrm>
          <a:prstGeom prst="rect">
            <a:avLst/>
          </a:prstGeom>
          <a:noFill/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571750"/>
            <a:ext cx="123825" cy="123825"/>
          </a:xfrm>
          <a:prstGeom prst="rect">
            <a:avLst/>
          </a:prstGeom>
          <a:noFill/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571750"/>
            <a:ext cx="123825" cy="123825"/>
          </a:xfrm>
          <a:prstGeom prst="rect">
            <a:avLst/>
          </a:prstGeom>
          <a:noFill/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571750"/>
            <a:ext cx="123825" cy="123825"/>
          </a:xfrm>
          <a:prstGeom prst="rect">
            <a:avLst/>
          </a:prstGeom>
          <a:noFill/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838450"/>
            <a:ext cx="123825" cy="123825"/>
          </a:xfrm>
          <a:prstGeom prst="rect">
            <a:avLst/>
          </a:prstGeom>
          <a:noFill/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838450"/>
            <a:ext cx="123825" cy="123825"/>
          </a:xfrm>
          <a:prstGeom prst="rect">
            <a:avLst/>
          </a:prstGeom>
          <a:noFill/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838450"/>
            <a:ext cx="123825" cy="123825"/>
          </a:xfrm>
          <a:prstGeom prst="rect">
            <a:avLst/>
          </a:prstGeom>
          <a:noFill/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838450"/>
            <a:ext cx="123825" cy="123825"/>
          </a:xfrm>
          <a:prstGeom prst="rect">
            <a:avLst/>
          </a:prstGeom>
          <a:noFill/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838450"/>
            <a:ext cx="123825" cy="123825"/>
          </a:xfrm>
          <a:prstGeom prst="rect">
            <a:avLst/>
          </a:prstGeom>
          <a:noFill/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3028950"/>
            <a:ext cx="8572500" cy="16287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" name="TextovéPole 28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29. Jak byste v současnou chvíli ohodnotil/a vaše duševní zdraví?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609975"/>
          <a:chOff x="190500" y="714375"/>
          <a:chExt cx="8953500" cy="360997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16.82%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75.78%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Nechci odpovídat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495550"/>
            <a:ext cx="8572500" cy="111442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30(A). Měl/a jste v uplynulém roce sebevražedné myšlenky?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133850"/>
          <a:chOff x="190500" y="714375"/>
          <a:chExt cx="8953500" cy="413385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12.33%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68.61%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Nevím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Nechci odpovídat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3.81%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62250"/>
            <a:ext cx="8572500" cy="13716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30(B). Máte ve svém pracovním kolektivu někoho, kdo se v uplynulém roce svěřil s tím, že má sebevražedné myšlenky?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Matice výběru z možností,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2933700"/>
        </p:xfrm>
        <a:graphic>
          <a:graphicData uri="http://schemas.openxmlformats.org/drawingml/2006/table">
            <a:tbl>
              <a:tblPr firstRow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Ano, ale nenahlásil/a jsem 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Ano, nahlásil/a jsem to a mé nahlášení se aktivně řešilo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Ano, nahlásil/a jsem to, ale nic se nestalo (nevím o žádné zpětné reakci)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Ne, neměl/a jsem zkušenost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Nechci odpovídat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Bossing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Sexuální obtěžování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Jiný druh obtěžování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Mobbing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Body-shaming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Etnické urážky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Rasistické urážky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Urážky spojené s mou sexuální orientací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Jiné urážky (politické, věkové, pohlaví....)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31. Měl/a jste v uplynulém roce zkušenost s jakoukoliv formou (nejen sexuálního) obtěžování na pracovišti? 1/2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086225"/>
          <a:chOff x="190500" y="714375"/>
          <a:chExt cx="8953500" cy="4086225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6574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31. Měl/a jste v uplynulém roce zkušenost s jakoukoliv formou (nejen sexuálního) obtěžování na pracovišti? 2/2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možností, více možných,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33909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Neměl/a jsem čas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24.44%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Měl/a jsem strach, že mě kolegové / kolegyně budou soudit, kdyby se dozvěděli o mých duševních problémech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2.69%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Měl/a jsem strach, že mi nebude nabídnuta další práce, kdyby se lidé dozvěděli o mých duševních problémech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9.42%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pomoci jsou příliš drahé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15.92%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Pomoc není v mé práci nabízena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16.82%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Na problémy, které řeším, se v mé práci nehodí nabízené formy pomoci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6.95%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Mám dojem, že nabízené možnosti pomoci nenaplní má očekávání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11.66%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Nesnažil/a jsem se vyhledat pomoc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23.54%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Nic z výše zmíněného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35.65%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Jiná...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5.83%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32. Pokud jste v uplynulé době prožíval/a zhoršení duševního zdraví (z jakéhokoli důvodu - obtěžování, stres, úzkost z pracovních i mimopracovních podmínek atd.) a přitom nevyhledal/a odbornou pomoc v práci i mimo ni,  jaké důvody vás k tomu vedly? 1/2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343400"/>
          <a:chOff x="190500" y="714375"/>
          <a:chExt cx="8953500" cy="434340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91465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32. Pokud jste v uplynulé době prožíval/a zhoršení duševního zdraví (z jakéhokoli důvodu - obtěžování, stres, úzkost z pracovních i mimopracovních podmínek atd.) a přitom nevyhledal/a odbornou pomoc v práci i mimo ni,  jaké důvody vás k tomu vedly? 2/2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možností, více možných,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38100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Terapie "mezi čtyřma očima"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67.26%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Video terapie s profesionálním terapeutem (např. Zoom, Skype atp.)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Telefonická terapie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První pomoc duševního zdraví na setu (Mental Health First Aider)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8.74%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Podpora ze strany kolegů v rámci mé práce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28.03%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Podpora ze strany rodiny / přátel / kamarádů mimo mou práci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36.55%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Online kurz založený na terapeutických principech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Jiné možnosti samopomoci (např. čtení článků zabývajících se touto problematikou, mobilní aplikace atd.)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10.99%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Školení duševního zdraví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15.92%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Lepší povědomí o problematice duševního zdraví na mém pracovišti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29.15%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Nic zmíněného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7.62%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Jiná...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4.04%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33. Jaká forma pomoci při poruše duševního zdraví by pro vás byla nejvhodnější? 1/2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857750"/>
          <a:chOff x="190500" y="714375"/>
          <a:chExt cx="8953500" cy="485775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34290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33. Jaká forma pomoci při poruše duševního zdraví by pro vás byla nejvhodnější? 2/2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možností, více možných, zodpovězeno 446x, nezodpovězeno 11x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26670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HoD / Supervizor / Vedoucí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10.99%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Kolegovi nebo spolupracovníkovi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27.58%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Pracovníkovi řízení lidských zdrojů (HR) nebo BOZP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Agentovi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Zástupci odborové organizace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Pracovníkovi "první pomoci" duševního zdraví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Nečelil/a jsem žádným problémům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51.12%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Nechci odpovídat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10.09%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Jiná...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5.83%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34(A). Pokud jste čelil/a problémům (např. obtěžování, šikana, bossing), komu jste se svěřil/a? 1/2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4671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Ambulance, Medic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animal handler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Animal handler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Animals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Animals / ADs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art department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Art department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Art department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Art Department a Produkce / Coordinator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ART DEPARTMENT / PRODUCTION DESIGNER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Art department - servisní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Art Dept.; Graphic designer/graphic Art Director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Asistent kamery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086225"/>
          <a:chOff x="190500" y="714375"/>
          <a:chExt cx="8953500" cy="4086225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6574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34(A). Pokud jste čelil/a problémům (např. obtěžování, šikana, bossing), komu jste se svěřil/a? 2/2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657725"/>
          <a:chOff x="190500" y="714375"/>
          <a:chExt cx="8953500" cy="465772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429x, nezodpovězeno 28x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16002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Žena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55.01%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Muž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43.36%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Transgender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Nebinární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Nechci odpovídat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028950"/>
            <a:ext cx="8572500" cy="16287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NEPOVINNÉ
Jaké je vaše pohlaví?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1762125"/>
          <a:chOff x="190500" y="714375"/>
          <a:chExt cx="8953500" cy="1762125"/>
        </a:xfrm>
      </p:grpSpPr>
      <p:sp>
        <p:nvSpPr>
          <p:cNvPr id="4" name="TextovéPole 3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406x, nezodpovězeno 51x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241554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18 až 20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21 až 29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39.66%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30 až 39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39.66%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40 až 49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15.27%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50 až 59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3.94%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60 až 69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70 až 79 let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80 let a více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NEPOVINNÉ
Kolik je vám let? 1/2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3829050"/>
          <a:chOff x="190500" y="714375"/>
          <a:chExt cx="8953500" cy="382905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8572500" cy="240030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ovéPole 1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NEPOVINNÉ
Kolik je vám let? 2/2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5181600"/>
          <a:chOff x="190500" y="714375"/>
          <a:chExt cx="8953500" cy="518160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možností, více možných, zodpovězeno 426x, nezodpovězeno 31x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18669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Asexuální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Bisexuální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6.81%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Heterosexuální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85.68%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Gay / Lesba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3.76%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Pansexuální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1.17%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Nechci odpovídat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3.05%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295650"/>
            <a:ext cx="8572500" cy="188595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NEPOVINNÉ
Jaká je vaše sexuální orientace?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5181600"/>
          <a:chOff x="190500" y="714375"/>
          <a:chExt cx="8953500" cy="5181600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425x, nezodpovězeno 32x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18669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Ženatý / Vdaná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20.71%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Registrovaný/á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Ve vztahu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46.82%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V otevřeném vztahu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Nezadaný/á - hledám partnera/ku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20.47%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Nezadaný/á - nehledám partnera/ku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9.18%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295650"/>
            <a:ext cx="8572500" cy="1885950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NEPOVINNÉ
Jaký je váš rodinný stav?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0500" y="714375"/>
          <a:ext cx="8953500" cy="4657725"/>
          <a:chOff x="190500" y="714375"/>
          <a:chExt cx="8953500" cy="4657725"/>
        </a:xfrm>
      </p:grpSpPr>
      <p:sp>
        <p:nvSpPr>
          <p:cNvPr id="5" name="TextovéPole 4"/>
          <p:cNvSpPr txBox="1"/>
          <p:nvPr/>
        </p:nvSpPr>
        <p:spPr>
          <a:xfrm>
            <a:off x="190500" y="1190625"/>
            <a:ext cx="3810000" cy="571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Výběr z možností , zodpovězeno 400x, nezodpovězeno 57x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428750"/>
          <a:ext cx="8572500" cy="1600200"/>
        </p:xfrm>
        <a:graphic>
          <a:graphicData uri="http://schemas.openxmlformats.org/drawingml/2006/table">
            <a:tbl>
              <a:tblPr firstRow="1" bandRow="1"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Možnosti odpovědí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Responzí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Podíl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FD7D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Žádné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72.5%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Jedno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14.25%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Dvě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10.25%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Tři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2.75%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47625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Čtyři a více</a:t>
                      </a: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0.25%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028950"/>
            <a:ext cx="8572500" cy="1628775"/>
          </a:xfrm>
          <a:prstGeom prst="rect">
            <a:avLst/>
          </a:prstGeom>
          <a:noFill/>
          <a:ln w="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ovéPole 3"/>
          <p:cNvSpPr txBox="1"/>
          <p:nvPr/>
        </p:nvSpPr>
        <p:spPr>
          <a:xfrm>
            <a:off x="190500" y="714375"/>
            <a:ext cx="8763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NEPOVINNÉ
Kolik máte dětí?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1143000"/>
          <a:ext cx="285750" cy="1143000"/>
          <a:chOff x="285750" y="1143000"/>
          <a:chExt cx="285750" cy="114300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5750" y="1143000"/>
          <a:ext cx="8572500" cy="3619500"/>
        </p:xfrm>
        <a:graphic>
          <a:graphicData uri="http://schemas.openxmlformats.org/drawingml/2006/table">
            <a:tbl>
              <a:tblPr firstRow="1" bandRow="1"/>
              <a:tblGrid>
                <a:gridCol w="85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asistent produkce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Asistent režie nebo produkce
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Assistant
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Assistant Director 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Assistant directors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Assistant to director/producer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Associate producer
Produkční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backoffice, fakturace.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Breakdown Costumed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Camera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Camera
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Camera Assistant, Production Coordinator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8ECE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95250" marR="0" lvl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</a:rPr>
                        <a:t>camera department</a:t>
                      </a:r>
                    </a:p>
                  </a:txBody>
                  <a:tcPr marL="95250" marR="0" marT="0" marB="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5014</Words>
  <Application>Microsoft Office PowerPoint</Application>
  <PresentationFormat>Předvádění na obrazovce (16:9)</PresentationFormat>
  <Paragraphs>1463</Paragraphs>
  <Slides>86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86</vt:i4>
      </vt:variant>
    </vt:vector>
  </HeadingPairs>
  <TitlesOfParts>
    <vt:vector size="88" baseType="lpstr">
      <vt:lpstr>Calibri</vt:lpstr>
      <vt:lpstr>Theme49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>CZ Insight</dc:subject>
  <dc:creator/>
  <cp:keywords/>
  <dc:description/>
  <cp:lastModifiedBy>Adam Lyčka</cp:lastModifiedBy>
  <cp:revision>1</cp:revision>
  <dcterms:created xsi:type="dcterms:W3CDTF">2024-03-10T20:01:40Z</dcterms:created>
  <dcterms:modified xsi:type="dcterms:W3CDTF">2024-11-12T11:10:07Z</dcterms:modified>
  <cp:category/>
</cp:coreProperties>
</file>