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7" r:id="rId5"/>
    <p:sldId id="259" r:id="rId6"/>
    <p:sldId id="258" r:id="rId7"/>
    <p:sldId id="260" r:id="rId8"/>
    <p:sldId id="261" r:id="rId9"/>
    <p:sldId id="262" r:id="rId10"/>
    <p:sldId id="263" r:id="rId11"/>
    <p:sldId id="298" r:id="rId12"/>
    <p:sldId id="266" r:id="rId13"/>
    <p:sldId id="297" r:id="rId14"/>
    <p:sldId id="294" r:id="rId15"/>
    <p:sldId id="267" r:id="rId16"/>
    <p:sldId id="313" r:id="rId17"/>
    <p:sldId id="295" r:id="rId18"/>
    <p:sldId id="271" r:id="rId19"/>
    <p:sldId id="275" r:id="rId20"/>
    <p:sldId id="273" r:id="rId21"/>
    <p:sldId id="314" r:id="rId22"/>
    <p:sldId id="272" r:id="rId23"/>
    <p:sldId id="348" r:id="rId24"/>
    <p:sldId id="274" r:id="rId25"/>
    <p:sldId id="349" r:id="rId26"/>
    <p:sldId id="276" r:id="rId27"/>
    <p:sldId id="296" r:id="rId28"/>
    <p:sldId id="277" r:id="rId29"/>
    <p:sldId id="350" r:id="rId30"/>
    <p:sldId id="278" r:id="rId31"/>
    <p:sldId id="279" r:id="rId32"/>
    <p:sldId id="280" r:id="rId33"/>
    <p:sldId id="281" r:id="rId34"/>
    <p:sldId id="282" r:id="rId35"/>
    <p:sldId id="283" r:id="rId36"/>
    <p:sldId id="299" r:id="rId37"/>
    <p:sldId id="364" r:id="rId38"/>
    <p:sldId id="365" r:id="rId39"/>
    <p:sldId id="289" r:id="rId40"/>
    <p:sldId id="291" r:id="rId41"/>
    <p:sldId id="290" r:id="rId42"/>
    <p:sldId id="292" r:id="rId43"/>
    <p:sldId id="293"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ato Black" panose="020F0502020204030203" pitchFamily="34" charset="0"/>
      <p:bold r:id="rId54"/>
      <p:italic r:id="rId55"/>
      <p:boldItalic r:id="rId56"/>
    </p:embeddedFont>
    <p:embeddedFont>
      <p:font typeface="Overlock"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6"/>
    <p:restoredTop sz="50622"/>
  </p:normalViewPr>
  <p:slideViewPr>
    <p:cSldViewPr snapToGrid="0">
      <p:cViewPr varScale="1">
        <p:scale>
          <a:sx n="38" d="100"/>
          <a:sy n="38" d="100"/>
        </p:scale>
        <p:origin x="66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M-tza1I4S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MENSAJES DE INTRODUCCIÓN EN EL GRUPO DE WHATSAPP</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llevará a cabo lo siguiente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Un bienvenido al curso. (puede ser escrito o en video)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Las instrucciones para conectarse y el horario para la clase en vivo.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También tiene la opción de compartir el plan de estudios (páginas 1-2 de este documento), pero no es obligatorio como van a ser compartidos en Lección 1.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4. La tarea previa a la clase: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Ver el siguiente breve video de instrucción ( </a:t>
            </a:r>
            <a:r>
              <a:rPr lang="es-ES" sz="1800" u="none" strike="noStrike" dirty="0">
                <a:effectLst/>
                <a:latin typeface="Calibri" panose="020F0502020204030204" pitchFamily="34" charset="0"/>
                <a:ea typeface="Calibri" panose="020F0502020204030204" pitchFamily="34" charset="0"/>
                <a:hlinkClick r:id="rId3"/>
              </a:rPr>
              <a:t>https://www.youtube.com/watch?v=AM-tza1I4Sg</a:t>
            </a:r>
            <a:r>
              <a:rPr lang="es-ES" sz="1800" dirty="0">
                <a:effectLst/>
                <a:latin typeface="Calibri" panose="020F0502020204030204" pitchFamily="34" charset="0"/>
                <a:ea typeface="Calibri" panose="020F0502020204030204" pitchFamily="34" charset="0"/>
              </a:rPr>
              <a:t> ) y conteste las siguientes preguntas: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las diferentes maneras en que las personas ven a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es el legalismo?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los dos tipos de miembros que producen las iglesias legalistas?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Leer Romanos 3:21-28</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Objetivos del curso:</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Definir conceptos clave como: legalismo, gracia, ley y evangelio, la certeza de la salvación, la vida santa motivada por el evangelio, y la teología de la cruz.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Identificar formas de legalismo y enfrentarlas con amor y verdad según la Palabra.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Discernir cuándo aplicar ley o evangelio al hablar con individuos o grupos. </a:t>
            </a:r>
            <a:endParaRPr lang="en-US" sz="11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3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8F0D2FA6-FA7B-7229-D895-9A756C220135}"/>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D52104D9-CCFD-4BA4-D318-6A452C4E72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Proyecto Final</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finalizar el curso, tendrás una oportunidad especial para reflexionar sobre lo aprendido a través de un proyecto final escrito con 10 preguntas.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proyecto final no es un examen, sino una herramienta para ayudarte a crecer, aplicar lo aprendido y fortalecer tu forma de hablar sobre la gracia de Dios y el peligro del legalismo.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profesor, estoy aquí para apoyarte en todo momento. No dudes en escribirme si necesitas ayuda. </a:t>
            </a:r>
            <a:endParaRPr dirty="0"/>
          </a:p>
        </p:txBody>
      </p:sp>
      <p:sp>
        <p:nvSpPr>
          <p:cNvPr id="207" name="Google Shape;207;g2f5882f685f_0_139:notes">
            <a:extLst>
              <a:ext uri="{FF2B5EF4-FFF2-40B4-BE49-F238E27FC236}">
                <a16:creationId xmlns:a16="http://schemas.microsoft.com/office/drawing/2014/main" id="{1CFEF1F0-18A7-929A-7CEA-C0F3E69144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72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5882f685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6. Esquema del curso</a:t>
            </a:r>
            <a:endParaRPr lang="en-U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curso consta de 9 lecciones en vivo, de aproximadamente una hora cada una.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Antes de cada clase, habrá una tarea que incluye: un video breve, una lectura bíblica, algunas preguntas de reflexión.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meta es participar en cada lección en vivo. Sin embargo, si por alguna razón no puedes asistir, por favor comunícate con mi persona, y asegúrate de ver la grabación para mantenerte al día. Deseo ayudarte a completar este curso con éxito. </a:t>
            </a:r>
            <a:endParaRPr dirty="0">
              <a:solidFill>
                <a:schemeClr val="dk1"/>
              </a:solidFill>
              <a:latin typeface="Calibri"/>
              <a:ea typeface="Calibri"/>
              <a:cs typeface="Calibri"/>
              <a:sym typeface="Calibri"/>
            </a:endParaRPr>
          </a:p>
        </p:txBody>
      </p:sp>
      <p:sp>
        <p:nvSpPr>
          <p:cNvPr id="218" name="Google Shape;218;g2f5882f685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Pide preguntas o dudas de los estudiantes o compartir un recuerdo que se puede quedar después de la lección para conversar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85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2C6AEBF-1626-A0E7-E82E-9032CD321EB4}"/>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2ADD8792-1C08-7EE5-DF50-61F20168B8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OBJECTIVO #2: Definir legalismo y la gracia de Dios.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DAA98EBD-E2B1-8BCE-72EE-B152279493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1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ES" sz="1100" dirty="0">
                <a:effectLst/>
                <a:latin typeface="Calibri" panose="020F0502020204030204" pitchFamily="34" charset="0"/>
                <a:ea typeface="Calibri" panose="020F0502020204030204" pitchFamily="34" charset="0"/>
              </a:rPr>
              <a:t>¿Qué es el legalismo? </a:t>
            </a:r>
            <a:r>
              <a:rPr lang="es-ES" sz="1100" i="1" dirty="0">
                <a:solidFill>
                  <a:srgbClr val="00B050"/>
                </a:solidFill>
                <a:effectLst/>
                <a:latin typeface="Calibri" panose="020F0502020204030204" pitchFamily="34" charset="0"/>
                <a:ea typeface="Calibri" panose="020F0502020204030204" pitchFamily="34" charset="0"/>
              </a:rPr>
              <a:t>Deja que los estudiantes respondan.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5882f685f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ES" sz="1100" dirty="0">
                <a:effectLst/>
                <a:latin typeface="Calibri" panose="020F0502020204030204" pitchFamily="34" charset="0"/>
                <a:ea typeface="Calibri" panose="020F0502020204030204" pitchFamily="34" charset="0"/>
              </a:rPr>
              <a:t>¿Qué es el legalismo? </a:t>
            </a:r>
            <a:r>
              <a:rPr lang="es-ES" sz="1100" i="1" dirty="0">
                <a:solidFill>
                  <a:srgbClr val="00B050"/>
                </a:solidFill>
                <a:effectLst/>
                <a:latin typeface="Calibri" panose="020F0502020204030204" pitchFamily="34" charset="0"/>
                <a:ea typeface="Calibri" panose="020F0502020204030204" pitchFamily="34" charset="0"/>
              </a:rPr>
              <a:t>Deja que los estudiantes respondan.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Legalismo es el mal uso o el énfasis excesivo en la ley.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Hace creer a las personas que su relación con Dios depende de qué tan bien cumplen con ciertas reglas. (es una relación condicional con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Motiva la obediencia a través de la ley e incluso agrega leyes no bíblicas.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 una relación condicional con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Ejemplos de legalismo: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Creer que la salvación se gana obedeciendo la ley.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Decir que las bendiciones dependen de nuestro comportamiento.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Intentar forzar la obediencia con amenazas, en lugar de motivar con el evangelio.</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 través del legalismo, el diablo nos tienta a pensar que debemos “hacer nuestra parte” para ser salvas. </a:t>
            </a: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Se enseña que el arrepentimiento, buenas obras y la obediencia son requisitos para la salvación.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Pero la verdad bíblica es que la fe en Jesús es lo que salva, y esos actos son fruto de esa fe, no condiciones para ser aceptadas por Dios. </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f5882f685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Legalismo en la Biblia y en nosotros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Los pensamientos legalistas existían en tiempos de Jesús. Los fariseos y otros líderes religiosos creían que su obediencia externa a la ley los hacía justos ante Dios. Miraban con desprecio a quienes no cumplían sus reglas, y añadían leyes humanas a la Palabra de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legalismo es atractivo porque nuestra naturaleza pecaminosa quiere creer que podemos ganarnos el favor de Dios. También nos gusta sentirnos superiores o juzgar a los demás.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diablo aprovecha esa actitud pecaminosa. Él sabe que, si miramos a nosotros mismas en lugar de a Cristo, perderemos la esperanza. </a:t>
            </a:r>
          </a:p>
          <a:p>
            <a:pPr marL="171450" marR="0" lvl="0" indent="-171450"/>
            <a:endParaRPr lang="en-US" sz="1100" dirty="0">
              <a:effectLst/>
              <a:latin typeface="Calibri" panose="020F0502020204030204" pitchFamily="34" charset="0"/>
              <a:ea typeface="Calibri" panose="020F0502020204030204" pitchFamily="34" charset="0"/>
            </a:endParaRPr>
          </a:p>
        </p:txBody>
      </p:sp>
      <p:sp>
        <p:nvSpPr>
          <p:cNvPr id="311" name="Google Shape;311;g2f5882f685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E79A3AA1-F358-A208-4232-49C29E80ECB9}"/>
            </a:ext>
          </a:extLst>
        </p:cNvPr>
        <p:cNvGrpSpPr/>
        <p:nvPr/>
      </p:nvGrpSpPr>
      <p:grpSpPr>
        <a:xfrm>
          <a:off x="0" y="0"/>
          <a:ext cx="0" cy="0"/>
          <a:chOff x="0" y="0"/>
          <a:chExt cx="0" cy="0"/>
        </a:xfrm>
      </p:grpSpPr>
      <p:sp>
        <p:nvSpPr>
          <p:cNvPr id="334" name="Google Shape;334;g2f5882f685f_0_878:notes">
            <a:extLst>
              <a:ext uri="{FF2B5EF4-FFF2-40B4-BE49-F238E27FC236}">
                <a16:creationId xmlns:a16="http://schemas.microsoft.com/office/drawing/2014/main" id="{2E60868E-3A49-2E5D-0230-D486FDA204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solidFill>
                  <a:srgbClr val="000000"/>
                </a:solidFill>
                <a:effectLst/>
                <a:latin typeface="Calibri" panose="020F0502020204030204" pitchFamily="34" charset="0"/>
                <a:ea typeface="Calibri" panose="020F0502020204030204" pitchFamily="34" charset="0"/>
              </a:rPr>
              <a:t>Pero la Biblia nos dice la verdad:</a:t>
            </a:r>
            <a:br>
              <a:rPr lang="es-ES" sz="1100" dirty="0">
                <a:solidFill>
                  <a:srgbClr val="000000"/>
                </a:solidFill>
                <a:effectLst/>
                <a:latin typeface="Calibri" panose="020F0502020204030204" pitchFamily="34" charset="0"/>
                <a:ea typeface="Calibri" panose="020F0502020204030204" pitchFamily="34" charset="0"/>
              </a:rPr>
            </a:b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Romanos 3:22 La justicia de Dios, por medio de la fe en Jesucristo, es para todos los que creen en él. Pues no hay diferencia alguna, por cuanto todos pecaron y están destituidos de la gloria de Dios.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Todos necesitamos la misma salvación. Ninguna de nosotros puede alcanzar la perfección que Dios Santo demanda.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Pero somos justificados – declarados inocentes – por la fe en Jesucristo.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35" name="Google Shape;335;g2f5882f685f_0_878:notes">
            <a:extLst>
              <a:ext uri="{FF2B5EF4-FFF2-40B4-BE49-F238E27FC236}">
                <a16:creationId xmlns:a16="http://schemas.microsoft.com/office/drawing/2014/main" id="{02437AB1-2EC8-6D1F-1A62-61B5B071AB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7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a:t>
            </a:r>
            <a:r>
              <a:rPr lang="es-ES" sz="1100" dirty="0">
                <a:effectLst/>
                <a:latin typeface="Calibri" panose="020F0502020204030204" pitchFamily="34" charset="0"/>
                <a:ea typeface="Calibri" panose="020F0502020204030204" pitchFamily="34" charset="0"/>
              </a:rPr>
              <a:t>¿Cuáles son los dos tipos de miembros que producen las iglesias legalistas?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03" name="Google Shape;303;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Bienvenida y saludos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Abre la sala de Zoom 10 minutos antes de la clase para saludar a los estudiantes, especialmente a los nuevos. A la hora de empezar, inicia la grabación y da una cálida bienvenida. Preséntate y sigue conociendo a los estudiantes. Si hay muchos y no puedes terminar en 10 minutos, pídeles que compartan sus saludos en el chat.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a:t>
            </a:r>
            <a:r>
              <a:rPr lang="es-ES" sz="1100" dirty="0">
                <a:effectLst/>
                <a:latin typeface="Calibri" panose="020F0502020204030204" pitchFamily="34" charset="0"/>
                <a:ea typeface="Calibri" panose="020F0502020204030204" pitchFamily="34" charset="0"/>
              </a:rPr>
              <a:t>¿Cuáles son los dos tipos de miembros que producen las iglesias legalistas?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desesperados: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Viven frustrados por no poder cumplir con todas las exigencias.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Sienten que nunca son suficientes para Dios.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Les falta el consuelo del evangelio.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orgullosos: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Se sienten superiores por su buena conducta religiosa.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Creen que han ganado el favor de Dios por lo que hacen.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Rechazan el evangelio, porque confían en sí mismos.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43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5882f685f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la Gracia? </a:t>
            </a:r>
            <a:endParaRPr>
              <a:solidFill>
                <a:schemeClr val="dk1"/>
              </a:solidFill>
              <a:latin typeface="Calibri"/>
              <a:ea typeface="Calibri"/>
              <a:cs typeface="Calibri"/>
              <a:sym typeface="Calibri"/>
            </a:endParaRPr>
          </a:p>
          <a:p>
            <a:pPr marL="0" marR="171450" lvl="0" indent="0" algn="l" rtl="0">
              <a:spcBef>
                <a:spcPts val="1000"/>
              </a:spcBef>
              <a:spcAft>
                <a:spcPts val="1000"/>
              </a:spcAft>
              <a:buNone/>
            </a:pPr>
            <a:endParaRPr u="sng">
              <a:solidFill>
                <a:schemeClr val="dk1"/>
              </a:solidFill>
              <a:latin typeface="Calibri"/>
              <a:ea typeface="Calibri"/>
              <a:cs typeface="Calibri"/>
              <a:sym typeface="Calibri"/>
            </a:endParaRPr>
          </a:p>
        </p:txBody>
      </p:sp>
      <p:sp>
        <p:nvSpPr>
          <p:cNvPr id="320" name="Google Shape;320;g2f5882f685f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79D3CCD9-65BA-E633-865D-39128ADA636D}"/>
            </a:ext>
          </a:extLst>
        </p:cNvPr>
        <p:cNvGrpSpPr/>
        <p:nvPr/>
      </p:nvGrpSpPr>
      <p:grpSpPr>
        <a:xfrm>
          <a:off x="0" y="0"/>
          <a:ext cx="0" cy="0"/>
          <a:chOff x="0" y="0"/>
          <a:chExt cx="0" cy="0"/>
        </a:xfrm>
      </p:grpSpPr>
      <p:sp>
        <p:nvSpPr>
          <p:cNvPr id="327" name="Google Shape;327;g2f5882f685f_0_795:notes">
            <a:extLst>
              <a:ext uri="{FF2B5EF4-FFF2-40B4-BE49-F238E27FC236}">
                <a16:creationId xmlns:a16="http://schemas.microsoft.com/office/drawing/2014/main" id="{180AAADB-0F7F-6C1B-1182-904E5FF7D8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¿Qué es la gracia de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gracia es el amor inmerecido de Dios.</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a:extLst>
              <a:ext uri="{FF2B5EF4-FFF2-40B4-BE49-F238E27FC236}">
                <a16:creationId xmlns:a16="http://schemas.microsoft.com/office/drawing/2014/main" id="{03366BC2-1F25-AC39-CB6B-90F16DFAF9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547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5882f685f_0_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Juan 3:16 “De tal manera amó Dios al mundo, que ha dado a su Hijo unigénito, para que todo aquel que en él cree, no se pierda, mas tenga vida eterna.”</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En su infinito amor, Dios envió a su propio Hijo para salvarnos, siendo nosotros pecadores.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35" name="Google Shape;335;g2f5882f685f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599C8FE5-40CC-55D3-818B-D1B9DA875F36}"/>
            </a:ext>
          </a:extLst>
        </p:cNvPr>
        <p:cNvGrpSpPr/>
        <p:nvPr/>
      </p:nvGrpSpPr>
      <p:grpSpPr>
        <a:xfrm>
          <a:off x="0" y="0"/>
          <a:ext cx="0" cy="0"/>
          <a:chOff x="0" y="0"/>
          <a:chExt cx="0" cy="0"/>
        </a:xfrm>
      </p:grpSpPr>
      <p:sp>
        <p:nvSpPr>
          <p:cNvPr id="327" name="Google Shape;327;g2f5882f685f_0_795:notes">
            <a:extLst>
              <a:ext uri="{FF2B5EF4-FFF2-40B4-BE49-F238E27FC236}">
                <a16:creationId xmlns:a16="http://schemas.microsoft.com/office/drawing/2014/main" id="{CA4E094E-BD73-E25E-C8B0-90DDA15915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Por la gracia, nuestra relación con Dios está basada en Cristo, no en nosotros mismos.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la vida perfecta de Jesús, su muerte y su resurrección, el precio por el pecado fue pagado por completo.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Somos libres por la fe en lo que Cristo ya hizo. Ya no somos esclavos del pecado ni de la ley, sino liberados por la sangre y obediencia de Cristo.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gracia significa que no depende de nosotros, sino completamente de Cristo. “Todo aquel que en él cree, no se pierda, mas tenga vida eterna.”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Ejemplos de la gracia de Dios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Somos salvos por la fe en Jesucristo.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Recibimos bendiciones en 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Queremos obedecer como respuesta de gratitud al evangelio.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gracia produce: Esperanza, agradecimiento, gozo, consuelo, humildad y confianza en Cristo, paz</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328" name="Google Shape;328;g2f5882f685f_0_795:notes">
            <a:extLst>
              <a:ext uri="{FF2B5EF4-FFF2-40B4-BE49-F238E27FC236}">
                <a16:creationId xmlns:a16="http://schemas.microsoft.com/office/drawing/2014/main" id="{1338BD7C-FC09-8053-6244-97DC143D06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028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f32f06a2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¿Cuál es la diferencia entre el legalismo y la Gracia?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43" name="Google Shape;343;g2f32f06a2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4AC3B98C-8573-656B-F3B0-B1F8C61A8512}"/>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E4A82407-BFCC-A3CF-A40D-7BFC385EFB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419" sz="1800" b="1" dirty="0">
                <a:solidFill>
                  <a:srgbClr val="000000"/>
                </a:solidFill>
                <a:effectLst/>
                <a:latin typeface="Calibri" panose="020F0502020204030204" pitchFamily="34" charset="0"/>
                <a:ea typeface="Calibri" panose="020F0502020204030204" pitchFamily="34" charset="0"/>
              </a:rPr>
              <a:t>OBJETIVO #3: Responder con claridad la pregunta “¿Cómo puede Dios ser justo y amoroso con pecadores como nosotros?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FCF662B5-EE46-DECD-3D6A-7C550029AD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89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5882f685f_0_8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1. ¿Cuáles son las diferentes maneras en que las personas ven a Dios? </a:t>
            </a:r>
            <a:r>
              <a:rPr lang="es-ES" sz="1800" i="1" dirty="0">
                <a:solidFill>
                  <a:srgbClr val="00B050"/>
                </a:solidFill>
                <a:effectLst/>
                <a:latin typeface="Calibri" panose="020F0502020204030204" pitchFamily="34" charset="0"/>
                <a:ea typeface="Calibri" panose="020F0502020204030204" pitchFamily="34" charset="0"/>
              </a:rPr>
              <a:t>Deja que los estudiantes compartan.</a:t>
            </a:r>
            <a:r>
              <a:rPr lang="en-US" dirty="0">
                <a:effectLst/>
              </a:rPr>
              <a:t> </a:t>
            </a:r>
            <a:endParaRPr dirty="0">
              <a:solidFill>
                <a:schemeClr val="dk1"/>
              </a:solidFill>
              <a:latin typeface="Calibri"/>
              <a:ea typeface="Calibri"/>
              <a:cs typeface="Calibri"/>
              <a:sym typeface="Calibri"/>
            </a:endParaRPr>
          </a:p>
        </p:txBody>
      </p:sp>
      <p:sp>
        <p:nvSpPr>
          <p:cNvPr id="351" name="Google Shape;351;g2f5882f685f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5882f685f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¿Cuáles son las diferentes maneras en que las personas ven a Dios?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Muchas personas ven a Dios como: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juez severo, siempre listo para castigar nuestros errores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abuelo amoroso, que pasa por alto todos nuestros pecados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Dios distante, que no se interesa por nuestra vida diaria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Un Dios que bendice si hacemos lo “bueno” y castiga si hacemos lo “malo”.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¡Ninguna de estas descripciones es correcta!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tercera, la idea de un Dios distante es totalmente falsa.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Algunas contienen elementos verdaderos (juez, amoroso, justo), pero ninguna presenta la verdad completa.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Cada imagen refleja parcialmente la ley o el evangelio:</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Ley: El juez severo, el Dios que castiga. </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Evangelio: El abuelo indulgente, el Dios que bendice. </a:t>
            </a:r>
          </a:p>
          <a:p>
            <a:pPr marL="1085850" marR="0" lvl="2"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confusión nos lleva a una pregunta clave…</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59" name="Google Shape;359;g2f5882f685f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5882f685f_0_9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2. ¿Cómo puede Dios ser justo y amoroso con pecadores como nosotros? </a:t>
            </a:r>
            <a:r>
              <a:rPr lang="es-ES" sz="1800" i="1" dirty="0">
                <a:solidFill>
                  <a:srgbClr val="00B050"/>
                </a:solidFill>
                <a:effectLst/>
                <a:latin typeface="Calibri" panose="020F0502020204030204" pitchFamily="34" charset="0"/>
                <a:ea typeface="Calibri" panose="020F0502020204030204" pitchFamily="34" charset="0"/>
              </a:rPr>
              <a:t>Deja que los estudiantes compartan.</a:t>
            </a:r>
            <a:endParaRPr lang="en-US" sz="1800" dirty="0">
              <a:effectLst/>
              <a:latin typeface="Calibri" panose="020F0502020204030204" pitchFamily="34" charset="0"/>
              <a:ea typeface="Calibri" panose="020F0502020204030204" pitchFamily="34" charset="0"/>
            </a:endParaRPr>
          </a:p>
          <a:p>
            <a:pPr marL="228600" lvl="0" indent="0" algn="l" rtl="0">
              <a:spcBef>
                <a:spcPts val="0"/>
              </a:spcBef>
              <a:spcAft>
                <a:spcPts val="1000"/>
              </a:spcAft>
              <a:buClr>
                <a:schemeClr val="dk1"/>
              </a:buClr>
              <a:buSzPts val="1100"/>
              <a:buFont typeface="Arial"/>
              <a:buNone/>
            </a:pPr>
            <a:endParaRPr u="sng" dirty="0">
              <a:solidFill>
                <a:schemeClr val="dk1"/>
              </a:solidFill>
              <a:latin typeface="Calibri"/>
              <a:ea typeface="Calibri"/>
              <a:cs typeface="Calibri"/>
              <a:sym typeface="Calibri"/>
            </a:endParaRPr>
          </a:p>
        </p:txBody>
      </p:sp>
      <p:sp>
        <p:nvSpPr>
          <p:cNvPr id="368" name="Google Shape;368;g2f5882f685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f5882f685f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¿Cómo puede Dios ser justo y amoroso con pecadores como nosotros? </a:t>
            </a:r>
            <a:r>
              <a:rPr lang="es-ES" sz="1100" i="1" dirty="0">
                <a:solidFill>
                  <a:srgbClr val="00B050"/>
                </a:solidFill>
                <a:effectLst/>
                <a:latin typeface="Calibri" panose="020F0502020204030204" pitchFamily="34" charset="0"/>
                <a:ea typeface="Calibri" panose="020F0502020204030204" pitchFamily="34" charset="0"/>
              </a:rPr>
              <a:t>Deja que los estudiantes compartan.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 que sabemos según la Biblia: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ama a toda la humanidad (Juan 3:16 Porque de tal manera amó Dios al mundo, que ha dado a su Hijo unigénito, para que todo aquel que en él cree no se pierda, sino que tenga vida eterna.”)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es santo, justo y perfecto. (Levítico 19:2: “Ustedes deben ser santos porque yo, el Señor su Dios, soy santo.”)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Ante Dios, el pecado siempre es grave, una abominación.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Todos somos pecadores y lo sabemos (Romanos 2:15 y de esa manera demuestran que llevan la ley escrita en su corazón, pues su propia conciencia da testimonio, y sus propios razonamientos los acusarán o defenderán.)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Todos estamos ante un Dios que lo ve todo, y por justicia, debería rechazarnos por nuestros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Entonces, ¿cómo puede Dios ser justo y amoroso? Encontramos la respuesta en Romanos 3:21-28</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solidFill>
                <a:schemeClr val="dk1"/>
              </a:solidFill>
              <a:latin typeface="Calibri"/>
              <a:ea typeface="Calibri"/>
              <a:cs typeface="Calibri"/>
              <a:sym typeface="Calibri"/>
            </a:endParaRPr>
          </a:p>
        </p:txBody>
      </p:sp>
      <p:sp>
        <p:nvSpPr>
          <p:cNvPr id="376" name="Google Shape;376;g2f5882f685f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f5882f685f_0_9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Romanos 3:21-28</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21. Pero ahora, aparte de la ley, se ha manifestado la justicia de Dios, y de ello dan testimonio la ley y los profetas. 22. La justicia de Dios, por medio de la fe en Jesucristo, es para todos los que creen en él. Pues no hay diferencia alguna, 23. por cuanto todos pecaron y están destituidos de la gloria de Dios; 24. pero son justificados, gratuitamente por su gracia, mediante la redención que proveyó Cristo Jesús.</a:t>
            </a:r>
            <a:br>
              <a:rPr lang="es-ES" sz="1800" i="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21 Se ha manifestado la justicia de Dios aparte de la ley. La ley y los profetas dan testimonio de ello ¿Qué es?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22 La justicia de Dios es nuestra salvación por medio de la fe en Jesucristo. ¡Y es para todos!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23 Todos somos culpables: “Todos pecaron”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24 Pero también: “Todos son justificados gratuitamente por su gracia.”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justo – no ignora el pecado. Dios amoroso – Ofrece perdón a través de Cristo, nuestro sustituto.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83" name="Google Shape;383;g2f5882f685f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f5882f685f_0_9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n-US" sz="1800" i="1"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25. a quien Dios puso como sacrificio de expiación por medio de la fe en su sangre. Esto lo hizo Dios para manifestar su justicia, pues en su paciencia ha pasado por alto los pecados pasados, 26. para manifestar su justicia en este tiempo, a fin de que él sea el justo y, al mismo tiempo, el que justicia al que tiene fe en Jesús. 27. Entonces, ¿dónde está la jactancia? Queda excluida. ¿Por cuál ley? ¿Por la de las obras? No, sino por la ley de la fe. 28. Por lo tanto, llegamos a la conclusión de que el hombre es justificado por la fe, sin las obras de la ley.”</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25 Dios muestra su justicia al no ignorar el pecado: lo castiga en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26 Es amoroso, ha pasado por alto los pecados pasados de nosotros porque los castigó en la cruz.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27 Somos justificados por la fe, no por obras. ¿Dónde está la jactancia?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V.28 Llegamos a la conclusión de que el hombre es justificado por la fe, sin obras de la ley.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91" name="Google Shape;391;g2f5882f685f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Dios es justo y amoroso</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la cruz vemos la justicia y el amor de Dios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Justo: Dios es justo, debe castigar el pecado. No puede tolerarlo ni pasarlo por alto. Dios castigó a Cristo en nuestro lugar.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Amoroso: Dios es amoroso. Ama al pecador y quiere perdonarlo. No desea que nadie se pierda eternamente. Dios nos declara inocentes por la fe en Cristo, quien pagó el precio completo por nuestros pecados. Esa se llama la gracia de Dios.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lgn="just">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6" name="Google Shape;2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66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r>
              <a:rPr lang="es-ES" sz="1100" dirty="0">
                <a:effectLst/>
                <a:latin typeface="Calibri" panose="020F0502020204030204" pitchFamily="34" charset="0"/>
                <a:ea typeface="Calibri" panose="020F0502020204030204" pitchFamily="34" charset="0"/>
              </a:rPr>
              <a:t>Por eso, queda excluida toda jactancia. Queda descartada la salvación por obras. Tu salvación es un hecho. ¡Ya fue ganada por Jesús! Por la fe somos salvos.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legalismo es un ladrón y enemigo. Roba el consuelo de la gracia de Dios y roba la gloria que solo pertenece a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Nuestra justicia y salvación fueron ganadas por Jesús. Ni tú ni yo hicimos nada. Jesús es el único camino. Nuestras obras no salvan; Cristo ya nos salvó</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82034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7DAB36B-B798-31CB-5F9F-7792671863D9}"/>
            </a:ext>
          </a:extLst>
        </p:cNvPr>
        <p:cNvGrpSpPr/>
        <p:nvPr/>
      </p:nvGrpSpPr>
      <p:grpSpPr>
        <a:xfrm>
          <a:off x="0" y="0"/>
          <a:ext cx="0" cy="0"/>
          <a:chOff x="0" y="0"/>
          <a:chExt cx="0" cy="0"/>
        </a:xfrm>
      </p:grpSpPr>
      <p:sp>
        <p:nvSpPr>
          <p:cNvPr id="151" name="Google Shape;151;p6:notes">
            <a:extLst>
              <a:ext uri="{FF2B5EF4-FFF2-40B4-BE49-F238E27FC236}">
                <a16:creationId xmlns:a16="http://schemas.microsoft.com/office/drawing/2014/main" id="{4A0F1A48-520A-5AC3-D021-39B4AFA682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Gálatas 2:20-21 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p6:notes">
            <a:extLst>
              <a:ext uri="{FF2B5EF4-FFF2-40B4-BE49-F238E27FC236}">
                <a16:creationId xmlns:a16="http://schemas.microsoft.com/office/drawing/2014/main" id="{1E68D255-F9A8-4D45-AABF-AA4080B630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111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f5882f685f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El Proyecto Final</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Las siguientes dos preguntas del proyecto final corresponden a lo que aprendimos hoy: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1. Un amigo te pregunta: ¿Qué es el legalismo? ¿Cómo le responderías? (Lección 1 y 4)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2. ¿Cómo puede ser Dios justo y amoroso con pecadores como nosotros? (Lección 1 – Romanos 3:21-28)</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Les invito a reflexionar sobre lo aprendido y escribe tus respuestas en un cuaderno o en el documento del proyecto final que compartiré por WhatsApp.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tu profesor, lo que más me interesa es escuchar tu propia voz en tus respuestas.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Una respuesta hecha por inteligencia artificial puede sonar bonita, pero no alimenta tu fe ni fortalece tu relación personal con Dios. El objetivo no es la perfección, sino aplicar sinceramente lo que vimos hoy a tu vida. </a:t>
            </a:r>
            <a:endParaRPr lang="en-US" sz="11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42" name="Google Shape;442;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La Tarea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Les compartiré la tarea de la Lección 2 por WhatsApp.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Úsenla como su devoción personal, un tiempo especial entre ustedes y el Señor en su Palabra.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Señor, gracias por este tiempo juntos en tu Palabra. Gracias por mostrarnos que, aunque somos pecadores, tú nos has amado con un amor perfecto y nos has salvado por pura gracia a través de Cristo. No permitas que el legalismo robe el consuelo del evangelio en nuestros corazones. Ayúdanos a confiar siempre en lo que tú ya hiciste por nosotras, y no en lo que podamos hacer por ti.</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Te pido especialmente por cada una de los estudiantes que participó hoy: fortalece su fe, llena su corazón de paz, y acompáñalos en los desafíos de esta semana. Que tu Espíritu Santo los siga guiando mientras reflexionan en lo aprendido y aplican tu verdad en su vida diaria. En el nombre de Jesús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a:t>
            </a:r>
            <a:br>
              <a:rPr lang="es-ES" sz="1800" dirty="0">
                <a:effectLst/>
                <a:latin typeface="Calibri" panose="020F0502020204030204" pitchFamily="34" charset="0"/>
                <a:ea typeface="Calibri" panose="020F0502020204030204" pitchFamily="34" charset="0"/>
              </a:rPr>
            </a:br>
            <a:r>
              <a:rPr lang="es-ES" sz="1800" dirty="0">
                <a:solidFill>
                  <a:srgbClr val="00B050"/>
                </a:solidFill>
                <a:effectLst/>
                <a:latin typeface="Calibri" panose="020F0502020204030204" pitchFamily="34" charset="0"/>
                <a:ea typeface="Calibri" panose="020F0502020204030204" pitchFamily="34" charset="0"/>
              </a:rPr>
              <a:t>Comienza con la siguiente oración (o tu propia): </a:t>
            </a:r>
            <a:br>
              <a:rPr lang="es-ES" sz="1800"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Celestial, gracias por regalarnos tu Palabra, donde nos revelas tu justicia perfecta y tu amor inmerecido. Hoy nos reunimos para aprender más sobre la gracia que nos has dado en Cristo y para reconocer cómo el legalismo puede robarnos el consuelo del evangelio. Te pedimos que bendigas esta clase y a cada uno de los estudiantes que participa. Que tu Espíritu Santo nos guíe, nos dé entendimiento y nos fortalezca en la fe, para que crezcamos en gratitud, humildad y confianza en nuestro Salvador.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solidFill>
                  <a:srgbClr val="000000"/>
                </a:solidFill>
                <a:effectLst/>
                <a:latin typeface="Calibri" panose="020F0502020204030204" pitchFamily="34" charset="0"/>
                <a:ea typeface="Calibri" panose="020F0502020204030204" pitchFamily="34" charset="0"/>
              </a:rPr>
              <a:t>OBJECTIVO #1: Identificar el propósito del curso Legalismo: Enemigo de la Gracia</a:t>
            </a:r>
            <a:br>
              <a:rPr lang="es-ES" sz="1800" b="1" dirty="0">
                <a:solidFill>
                  <a:srgbClr val="000000"/>
                </a:solidFill>
                <a:effectLst/>
                <a:latin typeface="Calibri" panose="020F0502020204030204" pitchFamily="34" charset="0"/>
                <a:ea typeface="Calibri" panose="020F0502020204030204" pitchFamily="34" charset="0"/>
              </a:rPr>
            </a:b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Descripción del curso</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rPr>
              <a:t>De nuevo, bienvenidos al curso Legalismo: Enemigo de la Gracia.</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f5882f68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Este curso forma parte del programa Nivel Discipulado de Academia Cristo, compuesto por 13 cursos divididos en tres áreas: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 Biblia: 6 cursos sobre historias clave de la Biblia</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3 del Antiguo Testamento y 3 del Nuevo Testamento.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En cada curso de La Biblia, usamos el método de las 4 C para profundizar en las historias bíblicas y aplicarlas a nuestras vidas.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Las Enseñanzas de Jesús: 3 cursos con enfoques doctrinales</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Dios Verdadero; Oración y Sacramentos; Ley y Evangelio</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 Palabra Crece: 2 cursos dónde recibimos capacitación en ser y hacer discípulos</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Discípulo; El Discípulo Hace Discípulos</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Identidad Espiritual: 2 cursos donde veremos las diferencias claves entre las diferentes iglesias cristianas y sus enseñanzas.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Identidad Espiritual; Legalismo. </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155" name="Google Shape;155;g2f5882f68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El Tema principal del curso </a:t>
            </a:r>
            <a:r>
              <a:rPr lang="es-ES" sz="1100" i="1" dirty="0">
                <a:solidFill>
                  <a:srgbClr val="000000"/>
                </a:solidFill>
                <a:effectLst/>
                <a:latin typeface="Calibri" panose="020F0502020204030204" pitchFamily="34" charset="0"/>
                <a:ea typeface="Calibri" panose="020F0502020204030204" pitchFamily="34" charset="0"/>
              </a:rPr>
              <a:t>Legalismo: Enemigo de la gracia</a:t>
            </a:r>
            <a:r>
              <a:rPr lang="es-ES" sz="1100" dirty="0">
                <a:solidFill>
                  <a:srgbClr val="000000"/>
                </a:solidFill>
                <a:effectLst/>
                <a:latin typeface="Calibri" panose="020F0502020204030204" pitchFamily="34" charset="0"/>
                <a:ea typeface="Calibri" panose="020F0502020204030204" pitchFamily="34" charset="0"/>
              </a:rPr>
              <a:t> </a:t>
            </a:r>
            <a:br>
              <a:rPr lang="es-ES" sz="1100" dirty="0">
                <a:solidFill>
                  <a:srgbClr val="00000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El corazón del curso está en Gálatas 2:20-21, donde el apóstol Pablo escribe:</a:t>
            </a:r>
            <a:r>
              <a:rPr lang="es-ES" sz="1100" dirty="0">
                <a:effectLst/>
                <a:latin typeface="Calibri" panose="020F0502020204030204" pitchFamily="34" charset="0"/>
                <a:ea typeface="Calibri" panose="020F0502020204030204" pitchFamily="34" charset="0"/>
              </a:rPr>
              <a:t> </a:t>
            </a:r>
            <a:r>
              <a:rPr lang="es-ES" sz="1100" i="1" dirty="0">
                <a:effectLst/>
                <a:latin typeface="Calibri" panose="020F0502020204030204" pitchFamily="34" charset="0"/>
                <a:ea typeface="Calibri" panose="020F0502020204030204" pitchFamily="34"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br>
              <a:rPr lang="es-ES" sz="1100" i="1"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Este pasaje nos recuerda que nuestra salvación depende de lo que Cristo ya hizo por nosotros.</a:t>
            </a:r>
            <a:r>
              <a:rPr lang="es-ES" sz="1100" dirty="0">
                <a:effectLst/>
                <a:latin typeface="Calibri" panose="020F0502020204030204" pitchFamily="34" charset="0"/>
                <a:ea typeface="Calibri" panose="020F0502020204030204" pitchFamily="34" charset="0"/>
              </a:rPr>
              <a:t> Nos invita a vivir por fe y valorar profundamente la gracia de Dios, que el legalismo intenta minimizar o reemplazar. </a:t>
            </a:r>
            <a:endParaRPr lang="en-US" sz="11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882f68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¿Qué estudiaremos?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gracia inmerecida de Dios recibida por fe en Jesucristo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el legalismo ataca esa gracia de Dios y nos hace depender en nosotros mismos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vivir motivadas por el evangelio, y no por la ley</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discernir lo que escuchamos y compartimos con otros.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Cómo “no desechar la gracia de Dios.” </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207" name="Google Shape;207;g2f5882f68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2091748" y="3098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Objetivos</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6000" dirty="0">
              <a:solidFill>
                <a:srgbClr val="009444"/>
              </a:solidFill>
              <a:latin typeface="Lato"/>
              <a:ea typeface="Lato"/>
              <a:cs typeface="Lato"/>
              <a:sym typeface="Lato"/>
            </a:endParaRPr>
          </a:p>
        </p:txBody>
      </p:sp>
      <p:cxnSp>
        <p:nvCxnSpPr>
          <p:cNvPr id="156" name="Google Shape;156;p6"/>
          <p:cNvCxnSpPr/>
          <p:nvPr/>
        </p:nvCxnSpPr>
        <p:spPr>
          <a:xfrm>
            <a:off x="2091748" y="115007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1918477" y="1514504"/>
            <a:ext cx="9994079" cy="427805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b="1" dirty="0" err="1">
                <a:solidFill>
                  <a:schemeClr val="dk1"/>
                </a:solidFill>
                <a:latin typeface="Lato"/>
                <a:ea typeface="Lato"/>
                <a:cs typeface="Lato"/>
                <a:sym typeface="Lato"/>
              </a:rPr>
              <a:t>Definir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conceptos</a:t>
            </a:r>
            <a:r>
              <a:rPr lang="en-US" sz="3600" b="1" dirty="0">
                <a:solidFill>
                  <a:schemeClr val="dk1"/>
                </a:solidFill>
                <a:latin typeface="Lato"/>
                <a:ea typeface="Lato"/>
                <a:cs typeface="Lato"/>
                <a:sym typeface="Lato"/>
              </a:rPr>
              <a:t> clave </a:t>
            </a:r>
          </a:p>
          <a:p>
            <a:pPr marL="742950" indent="-742950">
              <a:spcBef>
                <a:spcPts val="600"/>
              </a:spcBef>
              <a:buAutoNum type="arabicPeriod"/>
            </a:pPr>
            <a:endParaRPr lang="en-US" sz="3600" b="1" dirty="0">
              <a:solidFill>
                <a:schemeClr val="dk1"/>
              </a:solidFill>
              <a:latin typeface="Lato"/>
              <a:ea typeface="Lato"/>
              <a:cs typeface="Lato"/>
              <a:sym typeface="Lato"/>
            </a:endParaRPr>
          </a:p>
          <a:p>
            <a:pPr marL="742950" indent="-742950">
              <a:spcBef>
                <a:spcPts val="600"/>
              </a:spcBef>
              <a:buAutoNum type="arabicPeriod"/>
            </a:pPr>
            <a:r>
              <a:rPr lang="en-US" sz="3600" b="1" dirty="0" err="1">
                <a:solidFill>
                  <a:schemeClr val="dk1"/>
                </a:solidFill>
                <a:latin typeface="Lato"/>
                <a:ea typeface="Lato"/>
                <a:cs typeface="Lato"/>
                <a:sym typeface="Lato"/>
              </a:rPr>
              <a:t>Identificar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formas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legalismo</a:t>
            </a:r>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enfrentarlas</a:t>
            </a:r>
            <a:r>
              <a:rPr lang="en-US" sz="3600" b="1" dirty="0">
                <a:solidFill>
                  <a:schemeClr val="dk1"/>
                </a:solidFill>
                <a:latin typeface="Lato"/>
                <a:ea typeface="Lato"/>
                <a:cs typeface="Lato"/>
                <a:sym typeface="Lato"/>
              </a:rPr>
              <a:t> con la Palabra. </a:t>
            </a:r>
            <a:br>
              <a:rPr lang="en-US" sz="3600" b="1" dirty="0">
                <a:solidFill>
                  <a:schemeClr val="dk1"/>
                </a:solidFill>
                <a:latin typeface="Lato"/>
                <a:ea typeface="Lato"/>
                <a:cs typeface="Lato"/>
                <a:sym typeface="Lato"/>
              </a:rPr>
            </a:br>
            <a:endParaRPr lang="en-US" sz="3600" b="1" dirty="0">
              <a:solidFill>
                <a:schemeClr val="dk1"/>
              </a:solidFill>
              <a:latin typeface="Lato"/>
              <a:ea typeface="Lato"/>
              <a:cs typeface="Lato"/>
              <a:sym typeface="Lato"/>
            </a:endParaRPr>
          </a:p>
          <a:p>
            <a:pPr marL="742950" indent="-742950">
              <a:spcBef>
                <a:spcPts val="600"/>
              </a:spcBef>
              <a:buAutoNum type="arabicPeriod"/>
            </a:pPr>
            <a:r>
              <a:rPr lang="en-US" sz="3600" b="1" dirty="0" err="1">
                <a:solidFill>
                  <a:schemeClr val="dk1"/>
                </a:solidFill>
                <a:latin typeface="Lato"/>
                <a:ea typeface="Lato"/>
                <a:cs typeface="Lato"/>
                <a:sym typeface="Lato"/>
              </a:rPr>
              <a:t>Discernir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cuando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aplicar</a:t>
            </a:r>
            <a:r>
              <a:rPr lang="en-US" sz="3600" b="1" dirty="0">
                <a:solidFill>
                  <a:schemeClr val="dk1"/>
                </a:solidFill>
                <a:latin typeface="Lato"/>
                <a:ea typeface="Lato"/>
                <a:cs typeface="Lato"/>
                <a:sym typeface="Lato"/>
              </a:rPr>
              <a:t> ley o </a:t>
            </a:r>
            <a:r>
              <a:rPr lang="en-US" sz="3600" b="1" dirty="0" err="1">
                <a:solidFill>
                  <a:schemeClr val="dk1"/>
                </a:solidFill>
                <a:latin typeface="Lato"/>
                <a:ea typeface="Lato"/>
                <a:cs typeface="Lato"/>
                <a:sym typeface="Lato"/>
              </a:rPr>
              <a:t>evangelio</a:t>
            </a:r>
            <a:r>
              <a:rPr lang="en-US" sz="3600" b="1" dirty="0">
                <a:solidFill>
                  <a:schemeClr val="dk1"/>
                </a:solidFill>
                <a:latin typeface="Lato"/>
                <a:ea typeface="Lato"/>
                <a:cs typeface="Lato"/>
                <a:sym typeface="Lato"/>
              </a:rPr>
              <a:t> al </a:t>
            </a:r>
            <a:r>
              <a:rPr lang="en-US" sz="3600" b="1" dirty="0" err="1">
                <a:solidFill>
                  <a:schemeClr val="dk1"/>
                </a:solidFill>
                <a:latin typeface="Lato"/>
                <a:ea typeface="Lato"/>
                <a:cs typeface="Lato"/>
                <a:sym typeface="Lato"/>
              </a:rPr>
              <a:t>hablar</a:t>
            </a:r>
            <a:r>
              <a:rPr lang="en-US" sz="3600" b="1" dirty="0">
                <a:solidFill>
                  <a:schemeClr val="dk1"/>
                </a:solidFill>
                <a:latin typeface="Lato"/>
                <a:ea typeface="Lato"/>
                <a:cs typeface="Lato"/>
                <a:sym typeface="Lato"/>
              </a:rPr>
              <a:t> con </a:t>
            </a:r>
            <a:r>
              <a:rPr lang="en-US" sz="3600" b="1" dirty="0" err="1">
                <a:solidFill>
                  <a:schemeClr val="dk1"/>
                </a:solidFill>
                <a:latin typeface="Lato"/>
                <a:ea typeface="Lato"/>
                <a:cs typeface="Lato"/>
                <a:sym typeface="Lato"/>
              </a:rPr>
              <a:t>otros</a:t>
            </a:r>
            <a:r>
              <a:rPr lang="en-US" sz="3600" b="1"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06129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a:extLst>
            <a:ext uri="{FF2B5EF4-FFF2-40B4-BE49-F238E27FC236}">
              <a16:creationId xmlns:a16="http://schemas.microsoft.com/office/drawing/2014/main" id="{6293930E-9D99-AE14-D498-B08CC3887AEC}"/>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BFF144AC-8A46-EED2-5B39-3EEF8747F568}"/>
              </a:ext>
            </a:extLst>
          </p:cNvPr>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179CA841-C82D-6A5A-E7CF-132FDDFDEB4F}"/>
              </a:ext>
            </a:extLst>
          </p:cNvPr>
          <p:cNvCxnSpPr/>
          <p:nvPr/>
        </p:nvCxnSpPr>
        <p:spPr>
          <a:xfrm>
            <a:off x="3669549" y="329147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f5882f685f_0_139">
            <a:extLst>
              <a:ext uri="{FF2B5EF4-FFF2-40B4-BE49-F238E27FC236}">
                <a16:creationId xmlns:a16="http://schemas.microsoft.com/office/drawing/2014/main" id="{2956CA8B-3ABC-1C0B-F284-71AEC2106094}"/>
              </a:ext>
            </a:extLst>
          </p:cNvPr>
          <p:cNvSpPr txBox="1"/>
          <p:nvPr/>
        </p:nvSpPr>
        <p:spPr>
          <a:xfrm>
            <a:off x="4127382" y="3873657"/>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dirty="0" err="1">
                <a:solidFill>
                  <a:schemeClr val="dk1"/>
                </a:solidFill>
                <a:latin typeface="Lato"/>
                <a:ea typeface="Lato"/>
                <a:cs typeface="Lato"/>
                <a:sym typeface="Lato"/>
              </a:rPr>
              <a:t>Escrito</a:t>
            </a:r>
            <a:endParaRPr sz="4800" b="1" dirty="0">
              <a:solidFill>
                <a:schemeClr val="dk1"/>
              </a:solidFill>
              <a:latin typeface="Lato"/>
              <a:ea typeface="Lato"/>
              <a:cs typeface="Lato"/>
              <a:sym typeface="Lato"/>
            </a:endParaRPr>
          </a:p>
        </p:txBody>
      </p:sp>
      <p:sp>
        <p:nvSpPr>
          <p:cNvPr id="212" name="Google Shape;212;g2f5882f685f_0_139">
            <a:extLst>
              <a:ext uri="{FF2B5EF4-FFF2-40B4-BE49-F238E27FC236}">
                <a16:creationId xmlns:a16="http://schemas.microsoft.com/office/drawing/2014/main" id="{C6415017-2456-FC7F-0D9B-A3ACFB4539B9}"/>
              </a:ext>
            </a:extLst>
          </p:cNvPr>
          <p:cNvSpPr txBox="1"/>
          <p:nvPr/>
        </p:nvSpPr>
        <p:spPr>
          <a:xfrm>
            <a:off x="4127382" y="4602739"/>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dirty="0">
                <a:solidFill>
                  <a:schemeClr val="dk1"/>
                </a:solidFill>
                <a:latin typeface="Lato"/>
                <a:ea typeface="Lato"/>
                <a:cs typeface="Lato"/>
                <a:sym typeface="Lato"/>
              </a:rPr>
              <a:t>10 </a:t>
            </a:r>
            <a:r>
              <a:rPr lang="en-US" sz="3888" i="1" dirty="0" err="1">
                <a:solidFill>
                  <a:schemeClr val="dk1"/>
                </a:solidFill>
                <a:latin typeface="Lato"/>
                <a:ea typeface="Lato"/>
                <a:cs typeface="Lato"/>
                <a:sym typeface="Lato"/>
              </a:rPr>
              <a:t>preguntas</a:t>
            </a:r>
            <a:endParaRPr sz="4800" i="1" dirty="0">
              <a:solidFill>
                <a:schemeClr val="dk1"/>
              </a:solidFill>
              <a:latin typeface="Lato"/>
              <a:ea typeface="Lato"/>
              <a:cs typeface="Lato"/>
              <a:sym typeface="Lato"/>
            </a:endParaRPr>
          </a:p>
        </p:txBody>
      </p:sp>
      <p:sp>
        <p:nvSpPr>
          <p:cNvPr id="213" name="Google Shape;213;g2f5882f685f_0_139">
            <a:extLst>
              <a:ext uri="{FF2B5EF4-FFF2-40B4-BE49-F238E27FC236}">
                <a16:creationId xmlns:a16="http://schemas.microsoft.com/office/drawing/2014/main" id="{E662259F-50DB-3F55-6641-BFDE02CB077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F202B5C2-EC2B-4C53-11F5-DB012D36381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037CCC7A-59F4-8790-D2C2-37C96B43C3E0}"/>
              </a:ext>
            </a:extLst>
          </p:cNvPr>
          <p:cNvPicPr preferRelativeResize="0"/>
          <p:nvPr/>
        </p:nvPicPr>
        <p:blipFill rotWithShape="1">
          <a:blip r:embed="rId4">
            <a:alphaModFix/>
          </a:blip>
          <a:srcRect/>
          <a:stretch/>
        </p:blipFill>
        <p:spPr>
          <a:xfrm rot="5400000">
            <a:off x="-382152" y="1265625"/>
            <a:ext cx="4051701" cy="4051701"/>
          </a:xfrm>
          <a:prstGeom prst="rect">
            <a:avLst/>
          </a:prstGeom>
          <a:noFill/>
          <a:ln>
            <a:noFill/>
          </a:ln>
        </p:spPr>
      </p:pic>
    </p:spTree>
    <p:extLst>
      <p:ext uri="{BB962C8B-B14F-4D97-AF65-F5344CB8AC3E}">
        <p14:creationId xmlns:p14="http://schemas.microsoft.com/office/powerpoint/2010/main" val="158932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5882f685f_0_244"/>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221" name="Google Shape;221;g2f5882f685f_0_244"/>
          <p:cNvSpPr txBox="1"/>
          <p:nvPr/>
        </p:nvSpPr>
        <p:spPr>
          <a:xfrm>
            <a:off x="2405700" y="5014437"/>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dirty="0" err="1">
                <a:solidFill>
                  <a:srgbClr val="009444"/>
                </a:solidFill>
                <a:latin typeface="Lato"/>
                <a:ea typeface="Lato"/>
                <a:cs typeface="Lato"/>
                <a:sym typeface="Lato"/>
              </a:rPr>
              <a:t>Esquema</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4860" dirty="0">
              <a:solidFill>
                <a:srgbClr val="009444"/>
              </a:solidFill>
              <a:latin typeface="Lato"/>
              <a:ea typeface="Lato"/>
              <a:cs typeface="Lato"/>
              <a:sym typeface="Lato"/>
            </a:endParaRPr>
          </a:p>
        </p:txBody>
      </p:sp>
      <p:sp>
        <p:nvSpPr>
          <p:cNvPr id="224" name="Google Shape;224;g2f5882f685f_0_2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g2f5882f685f_0_2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6" name="Google Shape;226;g2f5882f685f_0_24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Ended Questions Examples + Why To Ask Them">
            <a:extLst>
              <a:ext uri="{FF2B5EF4-FFF2-40B4-BE49-F238E27FC236}">
                <a16:creationId xmlns:a16="http://schemas.microsoft.com/office/drawing/2014/main" id="{11C8D655-96D1-B117-D1A2-49CFCD788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0" b="13870"/>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44CEF904-FB88-E87A-6D96-9237C715D76E}"/>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993DDDE-E732-9760-D616-4E9E76E3F0D0}"/>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93DE1ABF-977F-7AA4-1854-2B7218908CB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B495B53F-422C-65B8-70DA-583A933980A0}"/>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4FE37DA-9561-9DF8-25D2-5DDEE6EB0B5F}"/>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C12056-BD86-A48E-636B-F9EAC80CE50E}"/>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F637D35-E318-4D5B-5D99-B178498495A6}"/>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04CF559-5DAE-7C47-16F1-1475ABA340FA}"/>
                </a:ext>
              </a:extLst>
            </p:cNvPr>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543E4E80-32C4-2FDF-AE1B-28F331183751}"/>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50BD1AC3-F5BF-8210-1918-EE7942A2BB50}"/>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852F70DB-7A85-1296-C3CD-A71FBDD1D405}"/>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BEC241D3-FFCC-F420-6658-7AA63F2131FE}"/>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de Dios </a:t>
              </a:r>
              <a:endParaRPr sz="280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AC74DE68-6F7E-0A5E-B4F2-4AE2440FAE07}"/>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4A108C6-E770-8453-8576-8DB6ED7FE21F}"/>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8F33D573-7D56-467F-51CC-5BE193310FE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8C8C5F0A-139D-CF42-9535-A46764FD023B}"/>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Responder con </a:t>
              </a:r>
              <a:r>
                <a:rPr lang="en-US" sz="2800" dirty="0" err="1">
                  <a:solidFill>
                    <a:schemeClr val="lt1"/>
                  </a:solidFill>
                  <a:latin typeface="Lato"/>
                  <a:ea typeface="Lato"/>
                  <a:cs typeface="Lato"/>
                  <a:sym typeface="Lato"/>
                </a:rPr>
                <a:t>claridad</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pregunta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Dios ser </a:t>
              </a:r>
              <a:r>
                <a:rPr lang="en-US" sz="2800" dirty="0" err="1">
                  <a:solidFill>
                    <a:schemeClr val="lt1"/>
                  </a:solidFill>
                  <a:latin typeface="Lato"/>
                  <a:ea typeface="Lato"/>
                  <a:cs typeface="Lato"/>
                  <a:sym typeface="Lato"/>
                </a:rPr>
                <a:t>justo</a:t>
              </a:r>
              <a:r>
                <a:rPr lang="en-US" sz="2800" dirty="0">
                  <a:solidFill>
                    <a:schemeClr val="lt1"/>
                  </a:solidFill>
                  <a:latin typeface="Lato"/>
                  <a:ea typeface="Lato"/>
                  <a:cs typeface="Lato"/>
                  <a:sym typeface="Lato"/>
                </a:rPr>
                <a:t> y amoroso con </a:t>
              </a:r>
              <a:r>
                <a:rPr lang="en-US" sz="2800" dirty="0" err="1">
                  <a:solidFill>
                    <a:schemeClr val="lt1"/>
                  </a:solidFill>
                  <a:latin typeface="Lato"/>
                  <a:ea typeface="Lato"/>
                  <a:cs typeface="Lato"/>
                  <a:sym typeface="Lato"/>
                </a:rPr>
                <a:t>pecadores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D842C599-905F-9B55-5446-570B67634D5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14666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8f58b83d9_0_989"/>
          <p:cNvPicPr preferRelativeResize="0"/>
          <p:nvPr/>
        </p:nvPicPr>
        <p:blipFill rotWithShape="1">
          <a:blip r:embed="rId3">
            <a:alphaModFix/>
          </a:blip>
          <a:srcRect/>
          <a:stretch/>
        </p:blipFill>
        <p:spPr>
          <a:xfrm>
            <a:off x="80900" y="164557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8f58b83d9_0_989"/>
          <p:cNvSpPr txBox="1"/>
          <p:nvPr/>
        </p:nvSpPr>
        <p:spPr>
          <a:xfrm>
            <a:off x="3206497" y="3075077"/>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f5882f685f_0_795"/>
          <p:cNvSpPr txBox="1"/>
          <p:nvPr/>
        </p:nvSpPr>
        <p:spPr>
          <a:xfrm>
            <a:off x="1248300" y="2974650"/>
            <a:ext cx="96954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El mal </a:t>
            </a:r>
            <a:r>
              <a:rPr lang="en-US" sz="4000" b="1" dirty="0" err="1">
                <a:solidFill>
                  <a:schemeClr val="dk1"/>
                </a:solidFill>
                <a:latin typeface="Lato"/>
                <a:ea typeface="Lato"/>
                <a:cs typeface="Lato"/>
                <a:sym typeface="Lato"/>
              </a:rPr>
              <a:t>uso</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énfasis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excesivo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ley</a:t>
            </a:r>
            <a:endParaRPr sz="4000" b="1"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endParaRPr sz="4000"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Una </a:t>
            </a:r>
            <a:r>
              <a:rPr lang="en-US" sz="4000" i="1" dirty="0" err="1">
                <a:solidFill>
                  <a:schemeClr val="dk1"/>
                </a:solidFill>
                <a:latin typeface="Lato"/>
                <a:ea typeface="Lato"/>
                <a:cs typeface="Lato"/>
                <a:sym typeface="Lato"/>
              </a:rPr>
              <a:t>relación</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condicional</a:t>
            </a:r>
            <a:r>
              <a:rPr lang="en-US" sz="4000" i="1" dirty="0">
                <a:solidFill>
                  <a:schemeClr val="dk1"/>
                </a:solidFill>
                <a:latin typeface="Lato"/>
                <a:ea typeface="Lato"/>
                <a:cs typeface="Lato"/>
                <a:sym typeface="Lato"/>
              </a:rPr>
              <a:t> con Dios</a:t>
            </a: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Motiva la </a:t>
            </a:r>
            <a:r>
              <a:rPr lang="en-US" sz="4000" i="1" dirty="0" err="1">
                <a:solidFill>
                  <a:schemeClr val="dk1"/>
                </a:solidFill>
                <a:latin typeface="Lato"/>
                <a:ea typeface="Lato"/>
                <a:cs typeface="Lato"/>
                <a:sym typeface="Lato"/>
              </a:rPr>
              <a:t>obediencia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la ley</a:t>
            </a:r>
          </a:p>
          <a:p>
            <a:pPr marL="571500" marR="0" lvl="0" indent="-571500" algn="ctr" rtl="0">
              <a:lnSpc>
                <a:spcPct val="100000"/>
              </a:lnSpc>
              <a:spcBef>
                <a:spcPts val="0"/>
              </a:spcBef>
              <a:spcAft>
                <a:spcPts val="0"/>
              </a:spcAft>
              <a:buClr>
                <a:schemeClr val="dk1"/>
              </a:buClr>
              <a:buSzPts val="1100"/>
              <a:buFontTx/>
              <a:buChar char="-"/>
            </a:pPr>
            <a:r>
              <a:rPr lang="en-US" sz="4000" i="1" dirty="0" err="1">
                <a:solidFill>
                  <a:schemeClr val="dk1"/>
                </a:solidFill>
                <a:latin typeface="Lato"/>
                <a:ea typeface="Lato"/>
                <a:cs typeface="Lato"/>
                <a:sym typeface="Lato"/>
              </a:rPr>
              <a:t>Agrega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leyes</a:t>
            </a:r>
            <a:r>
              <a:rPr lang="en-US" sz="4000" i="1" dirty="0">
                <a:solidFill>
                  <a:schemeClr val="dk1"/>
                </a:solidFill>
                <a:latin typeface="Lato"/>
                <a:ea typeface="Lato"/>
                <a:cs typeface="Lato"/>
                <a:sym typeface="Lato"/>
              </a:rPr>
              <a:t> no </a:t>
            </a:r>
            <a:r>
              <a:rPr lang="en-US" sz="4000" i="1" dirty="0" err="1">
                <a:solidFill>
                  <a:schemeClr val="dk1"/>
                </a:solidFill>
                <a:latin typeface="Lato"/>
                <a:ea typeface="Lato"/>
                <a:cs typeface="Lato"/>
                <a:sym typeface="Lato"/>
              </a:rPr>
              <a:t>bíblicas</a:t>
            </a:r>
            <a:endParaRPr sz="4000" i="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p:cNvSpPr txBox="1"/>
          <p:nvPr/>
        </p:nvSpPr>
        <p:spPr>
          <a:xfrm>
            <a:off x="746850" y="1365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El </a:t>
            </a:r>
            <a:r>
              <a:rPr lang="en-US" sz="8000" b="0" i="0" u="none" strike="noStrike" cap="none" dirty="0" err="1">
                <a:solidFill>
                  <a:srgbClr val="009444"/>
                </a:solidFill>
                <a:latin typeface="Lato Black"/>
                <a:ea typeface="Lato Black"/>
                <a:cs typeface="Lato Black"/>
                <a:sym typeface="Lato Black"/>
              </a:rPr>
              <a:t>legalismo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f5882f685f_0_775"/>
          <p:cNvSpPr txBox="1"/>
          <p:nvPr/>
        </p:nvSpPr>
        <p:spPr>
          <a:xfrm>
            <a:off x="2173594" y="512004"/>
            <a:ext cx="7797000"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Legalismo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la Biblia y </a:t>
            </a:r>
          </a:p>
          <a:p>
            <a:pPr marL="0" marR="0" lvl="0" indent="0" algn="l" rtl="0">
              <a:spcBef>
                <a:spcPts val="0"/>
              </a:spcBef>
              <a:spcAft>
                <a:spcPts val="0"/>
              </a:spcAft>
              <a:buNone/>
            </a:pP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nosotros</a:t>
            </a:r>
            <a:endParaRPr sz="6000" dirty="0">
              <a:solidFill>
                <a:srgbClr val="009444"/>
              </a:solidFill>
              <a:latin typeface="Lato"/>
              <a:ea typeface="Lato"/>
              <a:cs typeface="Lato"/>
              <a:sym typeface="Lato"/>
            </a:endParaRPr>
          </a:p>
        </p:txBody>
      </p:sp>
      <p:sp>
        <p:nvSpPr>
          <p:cNvPr id="315" name="Google Shape;315;g2f5882f685f_0_7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Picture 2" descr="Pharisees, Sadducees, &amp; Resurrection – Emor – May 13 – Jewels of Judaism">
            <a:extLst>
              <a:ext uri="{FF2B5EF4-FFF2-40B4-BE49-F238E27FC236}">
                <a16:creationId xmlns:a16="http://schemas.microsoft.com/office/drawing/2014/main" id="{0748BAD2-6587-322F-220B-1B1F59018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9" y="2545797"/>
            <a:ext cx="7355224" cy="3800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a:extLst>
            <a:ext uri="{FF2B5EF4-FFF2-40B4-BE49-F238E27FC236}">
              <a16:creationId xmlns:a16="http://schemas.microsoft.com/office/drawing/2014/main" id="{22E303ED-70B6-BD5E-DDC6-210AA238C74A}"/>
            </a:ext>
          </a:extLst>
        </p:cNvPr>
        <p:cNvGrpSpPr/>
        <p:nvPr/>
      </p:nvGrpSpPr>
      <p:grpSpPr>
        <a:xfrm>
          <a:off x="0" y="0"/>
          <a:ext cx="0" cy="0"/>
          <a:chOff x="0" y="0"/>
          <a:chExt cx="0" cy="0"/>
        </a:xfrm>
      </p:grpSpPr>
      <p:sp>
        <p:nvSpPr>
          <p:cNvPr id="337" name="Google Shape;337;g2f5882f685f_0_878">
            <a:extLst>
              <a:ext uri="{FF2B5EF4-FFF2-40B4-BE49-F238E27FC236}">
                <a16:creationId xmlns:a16="http://schemas.microsoft.com/office/drawing/2014/main" id="{03AF100D-BA5B-83A7-10D3-B69B39650D76}"/>
              </a:ext>
            </a:extLst>
          </p:cNvPr>
          <p:cNvSpPr txBox="1"/>
          <p:nvPr/>
        </p:nvSpPr>
        <p:spPr>
          <a:xfrm>
            <a:off x="3063106" y="2025045"/>
            <a:ext cx="81369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es para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creen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Pues no hay </a:t>
            </a:r>
            <a:r>
              <a:rPr lang="en-US" sz="3400" b="1" dirty="0" err="1">
                <a:solidFill>
                  <a:schemeClr val="dk1"/>
                </a:solidFill>
                <a:latin typeface="Lato"/>
                <a:ea typeface="Lato"/>
                <a:cs typeface="Lato"/>
                <a:sym typeface="Lato"/>
              </a:rPr>
              <a:t>diferencia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alguna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cuanto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todos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pecaron</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están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destituidos</a:t>
            </a:r>
            <a:r>
              <a:rPr lang="en-US" sz="3400" b="1" dirty="0">
                <a:solidFill>
                  <a:schemeClr val="dk1"/>
                </a:solidFill>
                <a:latin typeface="Lato"/>
                <a:ea typeface="Lato"/>
                <a:cs typeface="Lato"/>
                <a:sym typeface="Lato"/>
              </a:rPr>
              <a:t> de la gloria de Dios. </a:t>
            </a:r>
            <a:endParaRPr lang="en-US"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lang="en-US"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3:22</a:t>
            </a:r>
            <a:endParaRPr sz="3400" b="0" i="0" u="none" strike="noStrike" cap="none" dirty="0">
              <a:solidFill>
                <a:schemeClr val="dk1"/>
              </a:solidFill>
              <a:latin typeface="Lato"/>
              <a:ea typeface="Lato"/>
              <a:cs typeface="Lato"/>
              <a:sym typeface="Lato"/>
            </a:endParaRPr>
          </a:p>
        </p:txBody>
      </p:sp>
      <p:sp>
        <p:nvSpPr>
          <p:cNvPr id="338" name="Google Shape;338;g2f5882f685f_0_878">
            <a:extLst>
              <a:ext uri="{FF2B5EF4-FFF2-40B4-BE49-F238E27FC236}">
                <a16:creationId xmlns:a16="http://schemas.microsoft.com/office/drawing/2014/main" id="{621F41A2-63F6-AF59-8534-AC0B4B3B14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2f5882f685f_0_878">
            <a:extLst>
              <a:ext uri="{FF2B5EF4-FFF2-40B4-BE49-F238E27FC236}">
                <a16:creationId xmlns:a16="http://schemas.microsoft.com/office/drawing/2014/main" id="{4A9A7096-3FEF-BCE4-3C28-A3F4B973B7B6}"/>
              </a:ext>
            </a:extLst>
          </p:cNvPr>
          <p:cNvPicPr preferRelativeResize="0"/>
          <p:nvPr/>
        </p:nvPicPr>
        <p:blipFill rotWithShape="1">
          <a:blip r:embed="rId3">
            <a:alphaModFix/>
          </a:blip>
          <a:srcRect/>
          <a:stretch/>
        </p:blipFill>
        <p:spPr>
          <a:xfrm>
            <a:off x="80901" y="1671489"/>
            <a:ext cx="3125596" cy="3218436"/>
          </a:xfrm>
          <a:prstGeom prst="rect">
            <a:avLst/>
          </a:prstGeom>
          <a:noFill/>
          <a:ln>
            <a:noFill/>
          </a:ln>
          <a:effectLst>
            <a:outerShdw blurRad="50800" dist="38100" dir="2700000" algn="tl" rotWithShape="0">
              <a:srgbClr val="000000">
                <a:alpha val="40000"/>
              </a:srgbClr>
            </a:outerShdw>
          </a:effectLst>
        </p:spPr>
      </p:pic>
      <p:pic>
        <p:nvPicPr>
          <p:cNvPr id="340" name="Google Shape;340;g2f5882f685f_0_878" descr="A green bird with leaves&#10;&#10;Description automatically generated">
            <a:extLst>
              <a:ext uri="{FF2B5EF4-FFF2-40B4-BE49-F238E27FC236}">
                <a16:creationId xmlns:a16="http://schemas.microsoft.com/office/drawing/2014/main" id="{BD09454E-5096-801B-2836-3EB0DC1A70A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5766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eb293faa54_0_118"/>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eb293faa54_0_118"/>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tipos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miembros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producen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legalistas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legalismo</a:t>
            </a:r>
            <a:r>
              <a:rPr lang="en-US" sz="4860" dirty="0">
                <a:solidFill>
                  <a:srgbClr val="009444"/>
                </a:solidFill>
                <a:latin typeface="Lato"/>
                <a:ea typeface="Lato"/>
                <a:cs typeface="Lato"/>
                <a:sym typeface="Lato"/>
              </a:rPr>
              <a:t> produce…</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197921" y="2367191"/>
            <a:ext cx="9994079" cy="2123618"/>
          </a:xfrm>
          <a:prstGeom prst="rect">
            <a:avLst/>
          </a:prstGeom>
          <a:noFill/>
          <a:ln>
            <a:noFill/>
          </a:ln>
        </p:spPr>
        <p:txBody>
          <a:bodyPr spcFirstLastPara="1" wrap="square" lIns="91425" tIns="45700" rIns="91425" bIns="45700" anchor="t" anchorCtr="0">
            <a:spAutoFit/>
          </a:bodyPr>
          <a:lstStyle/>
          <a:p>
            <a:pPr marL="742950" indent="-742950">
              <a:buAutoNum type="arabicPeriod"/>
            </a:pPr>
            <a:r>
              <a:rPr lang="es-ES" sz="4400" b="1" dirty="0">
                <a:solidFill>
                  <a:schemeClr val="dk1"/>
                </a:solidFill>
                <a:latin typeface="Calibri" panose="020F0502020204030204" pitchFamily="34" charset="0"/>
                <a:ea typeface="Lato"/>
                <a:cs typeface="Times New Roman" panose="02020603050405020304" pitchFamily="18" charset="0"/>
                <a:sym typeface="Lato"/>
              </a:rPr>
              <a:t>Desesperación</a:t>
            </a:r>
          </a:p>
          <a:p>
            <a:pPr marL="742950" indent="-742950">
              <a:buAutoNum type="arabicPeriod"/>
            </a:pPr>
            <a:endParaRPr lang="es-ES" sz="4400" b="1" dirty="0">
              <a:solidFill>
                <a:schemeClr val="dk1"/>
              </a:solidFill>
              <a:latin typeface="Calibri" panose="020F0502020204030204" pitchFamily="34" charset="0"/>
              <a:ea typeface="Lato"/>
              <a:cs typeface="Times New Roman" panose="02020603050405020304" pitchFamily="18" charset="0"/>
              <a:sym typeface="Lato"/>
            </a:endParaRPr>
          </a:p>
          <a:p>
            <a:pPr marL="742950" indent="-742950">
              <a:buAutoNum type="arabicPeriod"/>
            </a:pPr>
            <a:r>
              <a:rPr lang="es-ES" sz="4400" b="1" dirty="0">
                <a:solidFill>
                  <a:schemeClr val="dk1"/>
                </a:solidFill>
                <a:latin typeface="Calibri" panose="020F0502020204030204" pitchFamily="34" charset="0"/>
                <a:ea typeface="Lato"/>
                <a:cs typeface="Times New Roman" panose="02020603050405020304" pitchFamily="18" charset="0"/>
                <a:sym typeface="Lato"/>
              </a:rPr>
              <a:t>Orgullo basado en la persona</a:t>
            </a:r>
            <a:endParaRPr sz="44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0306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g2f5882f685f_0_7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3" name="Google Shape;323;g2f5882f685f_0_787"/>
          <p:cNvPicPr preferRelativeResize="0"/>
          <p:nvPr/>
        </p:nvPicPr>
        <p:blipFill rotWithShape="1">
          <a:blip r:embed="rId3">
            <a:alphaModFix/>
          </a:blip>
          <a:srcRect/>
          <a:stretch/>
        </p:blipFill>
        <p:spPr>
          <a:xfrm>
            <a:off x="292475" y="1596532"/>
            <a:ext cx="3125597" cy="3218436"/>
          </a:xfrm>
          <a:prstGeom prst="rect">
            <a:avLst/>
          </a:prstGeom>
          <a:noFill/>
          <a:ln>
            <a:noFill/>
          </a:ln>
          <a:effectLst>
            <a:outerShdw blurRad="50800" dist="38100" dir="2700000" algn="tl" rotWithShape="0">
              <a:srgbClr val="000000">
                <a:alpha val="40000"/>
              </a:srgbClr>
            </a:outerShdw>
          </a:effectLst>
        </p:spPr>
      </p:pic>
      <p:pic>
        <p:nvPicPr>
          <p:cNvPr id="324" name="Google Shape;324;g2f5882f685f_0_7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5" name="Google Shape;325;g2f5882f685f_0_787"/>
          <p:cNvSpPr txBox="1"/>
          <p:nvPr/>
        </p:nvSpPr>
        <p:spPr>
          <a:xfrm>
            <a:off x="3710548" y="28517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de Dios?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a:extLst>
            <a:ext uri="{FF2B5EF4-FFF2-40B4-BE49-F238E27FC236}">
              <a16:creationId xmlns:a16="http://schemas.microsoft.com/office/drawing/2014/main" id="{F6A83D68-2C4B-9DF2-E459-06CAB21BB2E0}"/>
            </a:ext>
          </a:extLst>
        </p:cNvPr>
        <p:cNvGrpSpPr/>
        <p:nvPr/>
      </p:nvGrpSpPr>
      <p:grpSpPr>
        <a:xfrm>
          <a:off x="0" y="0"/>
          <a:ext cx="0" cy="0"/>
          <a:chOff x="0" y="0"/>
          <a:chExt cx="0" cy="0"/>
        </a:xfrm>
      </p:grpSpPr>
      <p:sp>
        <p:nvSpPr>
          <p:cNvPr id="330" name="Google Shape;330;g2f5882f685f_0_795">
            <a:extLst>
              <a:ext uri="{FF2B5EF4-FFF2-40B4-BE49-F238E27FC236}">
                <a16:creationId xmlns:a16="http://schemas.microsoft.com/office/drawing/2014/main" id="{5DAA0934-ED06-E8BB-E605-E30FBF2C3B00}"/>
              </a:ext>
            </a:extLst>
          </p:cNvPr>
          <p:cNvSpPr txBox="1"/>
          <p:nvPr/>
        </p:nvSpPr>
        <p:spPr>
          <a:xfrm>
            <a:off x="1248300" y="3764076"/>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amor </a:t>
            </a:r>
            <a:r>
              <a:rPr lang="en-US" sz="4000" b="1" dirty="0" err="1">
                <a:solidFill>
                  <a:schemeClr val="dk1"/>
                </a:solidFill>
                <a:latin typeface="Lato"/>
                <a:ea typeface="Lato"/>
                <a:cs typeface="Lato"/>
                <a:sym typeface="Lato"/>
              </a:rPr>
              <a:t>inmerecido</a:t>
            </a:r>
            <a:r>
              <a:rPr lang="en-US" sz="4000" b="1" dirty="0">
                <a:solidFill>
                  <a:schemeClr val="dk1"/>
                </a:solidFill>
                <a:latin typeface="Lato"/>
                <a:ea typeface="Lato"/>
                <a:cs typeface="Lato"/>
                <a:sym typeface="Lato"/>
              </a:rPr>
              <a:t> de Dios</a:t>
            </a:r>
            <a:endParaRPr sz="4000" b="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a:extLst>
              <a:ext uri="{FF2B5EF4-FFF2-40B4-BE49-F238E27FC236}">
                <a16:creationId xmlns:a16="http://schemas.microsoft.com/office/drawing/2014/main" id="{7C52E2F5-BE94-8B58-CCC2-E717B054F96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a:extLst>
              <a:ext uri="{FF2B5EF4-FFF2-40B4-BE49-F238E27FC236}">
                <a16:creationId xmlns:a16="http://schemas.microsoft.com/office/drawing/2014/main" id="{406962D8-9C5C-6255-7142-1190738839A1}"/>
              </a:ext>
            </a:extLst>
          </p:cNvPr>
          <p:cNvSpPr txBox="1"/>
          <p:nvPr/>
        </p:nvSpPr>
        <p:spPr>
          <a:xfrm>
            <a:off x="746850" y="2105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gracia</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424484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2f5882f685f_0_878"/>
          <p:cNvSpPr txBox="1"/>
          <p:nvPr/>
        </p:nvSpPr>
        <p:spPr>
          <a:xfrm>
            <a:off x="3287399" y="1966800"/>
            <a:ext cx="6974201"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De </a:t>
            </a:r>
            <a:r>
              <a:rPr lang="en-US" sz="3400" dirty="0" err="1">
                <a:solidFill>
                  <a:schemeClr val="dk1"/>
                </a:solidFill>
                <a:latin typeface="Lato"/>
                <a:ea typeface="Lato"/>
                <a:cs typeface="Lato"/>
                <a:sym typeface="Lato"/>
              </a:rPr>
              <a:t>tal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manera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amó</a:t>
            </a:r>
            <a:r>
              <a:rPr lang="en-US" sz="3400" dirty="0">
                <a:solidFill>
                  <a:schemeClr val="dk1"/>
                </a:solidFill>
                <a:latin typeface="Lato"/>
                <a:ea typeface="Lato"/>
                <a:cs typeface="Lato"/>
                <a:sym typeface="Lato"/>
              </a:rPr>
              <a:t> Dios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que ha dado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unigénito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a:t>
            </a:r>
            <a:r>
              <a:rPr lang="en-US" sz="3400" dirty="0">
                <a:solidFill>
                  <a:schemeClr val="dk1"/>
                </a:solidFill>
                <a:latin typeface="Lato"/>
                <a:ea typeface="Lato"/>
                <a:cs typeface="Lato"/>
                <a:sym typeface="Lato"/>
              </a:rPr>
              <a:t>, no se </a:t>
            </a:r>
            <a:r>
              <a:rPr lang="en-US" sz="3400" dirty="0" err="1">
                <a:solidFill>
                  <a:schemeClr val="dk1"/>
                </a:solidFill>
                <a:latin typeface="Lato"/>
                <a:ea typeface="Lato"/>
                <a:cs typeface="Lato"/>
                <a:sym typeface="Lato"/>
              </a:rPr>
              <a:t>pierda</a:t>
            </a:r>
            <a:r>
              <a:rPr lang="en-US" sz="3400" dirty="0">
                <a:solidFill>
                  <a:schemeClr val="dk1"/>
                </a:solidFill>
                <a:latin typeface="Lato"/>
                <a:ea typeface="Lato"/>
                <a:cs typeface="Lato"/>
                <a:sym typeface="Lato"/>
              </a:rPr>
              <a:t>, mas </a:t>
            </a:r>
            <a:r>
              <a:rPr lang="en-US" sz="3400" dirty="0" err="1">
                <a:solidFill>
                  <a:schemeClr val="dk1"/>
                </a:solidFill>
                <a:latin typeface="Lato"/>
                <a:ea typeface="Lato"/>
                <a:cs typeface="Lato"/>
                <a:sym typeface="Lato"/>
              </a:rPr>
              <a:t>tenga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3:16</a:t>
            </a:r>
            <a:endParaRPr sz="3400" b="0" i="0" u="none" strike="noStrike" cap="none" dirty="0">
              <a:solidFill>
                <a:schemeClr val="dk1"/>
              </a:solidFill>
              <a:latin typeface="Lato"/>
              <a:ea typeface="Lato"/>
              <a:cs typeface="Lato"/>
              <a:sym typeface="Lato"/>
            </a:endParaRPr>
          </a:p>
        </p:txBody>
      </p:sp>
      <p:sp>
        <p:nvSpPr>
          <p:cNvPr id="338" name="Google Shape;338;g2f5882f685f_0_8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2f5882f685f_0_878"/>
          <p:cNvPicPr preferRelativeResize="0"/>
          <p:nvPr/>
        </p:nvPicPr>
        <p:blipFill rotWithShape="1">
          <a:blip r:embed="rId3">
            <a:alphaModFix/>
          </a:blip>
          <a:srcRect/>
          <a:stretch/>
        </p:blipFill>
        <p:spPr>
          <a:xfrm>
            <a:off x="80901" y="1570425"/>
            <a:ext cx="3125596" cy="3218436"/>
          </a:xfrm>
          <a:prstGeom prst="rect">
            <a:avLst/>
          </a:prstGeom>
          <a:noFill/>
          <a:ln>
            <a:noFill/>
          </a:ln>
          <a:effectLst>
            <a:outerShdw blurRad="50800" dist="38100" dir="2700000" algn="tl" rotWithShape="0">
              <a:srgbClr val="000000">
                <a:alpha val="40000"/>
              </a:srgbClr>
            </a:outerShdw>
          </a:effectLst>
        </p:spPr>
      </p:pic>
      <p:pic>
        <p:nvPicPr>
          <p:cNvPr id="340" name="Google Shape;340;g2f5882f685f_0_87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a:extLst>
            <a:ext uri="{FF2B5EF4-FFF2-40B4-BE49-F238E27FC236}">
              <a16:creationId xmlns:a16="http://schemas.microsoft.com/office/drawing/2014/main" id="{2F63B5FB-AF67-6ABF-9900-D04E7113E8F2}"/>
            </a:ext>
          </a:extLst>
        </p:cNvPr>
        <p:cNvGrpSpPr/>
        <p:nvPr/>
      </p:nvGrpSpPr>
      <p:grpSpPr>
        <a:xfrm>
          <a:off x="0" y="0"/>
          <a:ext cx="0" cy="0"/>
          <a:chOff x="0" y="0"/>
          <a:chExt cx="0" cy="0"/>
        </a:xfrm>
      </p:grpSpPr>
      <p:sp>
        <p:nvSpPr>
          <p:cNvPr id="330" name="Google Shape;330;g2f5882f685f_0_795">
            <a:extLst>
              <a:ext uri="{FF2B5EF4-FFF2-40B4-BE49-F238E27FC236}">
                <a16:creationId xmlns:a16="http://schemas.microsoft.com/office/drawing/2014/main" id="{13C89FF8-8AFF-E95C-F390-F2047B78D8DC}"/>
              </a:ext>
            </a:extLst>
          </p:cNvPr>
          <p:cNvSpPr txBox="1"/>
          <p:nvPr/>
        </p:nvSpPr>
        <p:spPr>
          <a:xfrm>
            <a:off x="884140" y="2456836"/>
            <a:ext cx="10698299" cy="4401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amor </a:t>
            </a:r>
            <a:r>
              <a:rPr lang="en-US" sz="4000" b="1" dirty="0" err="1">
                <a:solidFill>
                  <a:schemeClr val="dk1"/>
                </a:solidFill>
                <a:latin typeface="Lato"/>
                <a:ea typeface="Lato"/>
                <a:cs typeface="Lato"/>
                <a:sym typeface="Lato"/>
              </a:rPr>
              <a:t>inmerecido</a:t>
            </a:r>
            <a:r>
              <a:rPr lang="en-US" sz="4000" b="1" dirty="0">
                <a:solidFill>
                  <a:schemeClr val="dk1"/>
                </a:solidFill>
                <a:latin typeface="Lato"/>
                <a:ea typeface="Lato"/>
                <a:cs typeface="Lato"/>
                <a:sym typeface="Lato"/>
              </a:rPr>
              <a:t> de Dios</a:t>
            </a:r>
          </a:p>
          <a:p>
            <a:pPr marL="0" marR="0" lvl="0" indent="0" algn="ctr"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Una </a:t>
            </a:r>
            <a:r>
              <a:rPr lang="en-US" sz="4000" i="1" dirty="0" err="1">
                <a:solidFill>
                  <a:schemeClr val="dk1"/>
                </a:solidFill>
                <a:latin typeface="Lato"/>
                <a:ea typeface="Lato"/>
                <a:cs typeface="Lato"/>
                <a:sym typeface="Lato"/>
              </a:rPr>
              <a:t>relación</a:t>
            </a:r>
            <a:r>
              <a:rPr lang="en-US" sz="4000" i="1" dirty="0">
                <a:solidFill>
                  <a:schemeClr val="dk1"/>
                </a:solidFill>
                <a:latin typeface="Lato"/>
                <a:ea typeface="Lato"/>
                <a:cs typeface="Lato"/>
                <a:sym typeface="Lato"/>
              </a:rPr>
              <a:t> con Dios </a:t>
            </a:r>
            <a:r>
              <a:rPr lang="en-US" sz="4000" i="1" dirty="0" err="1">
                <a:solidFill>
                  <a:schemeClr val="dk1"/>
                </a:solidFill>
                <a:latin typeface="Lato"/>
                <a:ea typeface="Lato"/>
                <a:cs typeface="Lato"/>
                <a:sym typeface="Lato"/>
              </a:rPr>
              <a:t>basada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en</a:t>
            </a:r>
            <a:r>
              <a:rPr lang="en-US" sz="4000" i="1" dirty="0">
                <a:solidFill>
                  <a:schemeClr val="dk1"/>
                </a:solidFill>
                <a:latin typeface="Lato"/>
                <a:ea typeface="Lato"/>
                <a:cs typeface="Lato"/>
                <a:sym typeface="Lato"/>
              </a:rPr>
              <a:t> Cristo</a:t>
            </a:r>
          </a:p>
          <a:p>
            <a:pPr marL="571500" marR="0" lvl="0" indent="-571500" algn="ctr" rtl="0">
              <a:lnSpc>
                <a:spcPct val="100000"/>
              </a:lnSpc>
              <a:spcBef>
                <a:spcPts val="0"/>
              </a:spcBef>
              <a:spcAft>
                <a:spcPts val="0"/>
              </a:spcAft>
              <a:buClr>
                <a:schemeClr val="dk1"/>
              </a:buClr>
              <a:buSzPts val="1100"/>
              <a:buFontTx/>
              <a:buChar char="-"/>
            </a:pPr>
            <a:r>
              <a:rPr lang="en-US" sz="4000" i="1" dirty="0" err="1">
                <a:solidFill>
                  <a:schemeClr val="dk1"/>
                </a:solidFill>
                <a:latin typeface="Lato"/>
                <a:ea typeface="Lato"/>
                <a:cs typeface="Lato"/>
                <a:sym typeface="Lato"/>
              </a:rPr>
              <a:t>Somos</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libres</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la </a:t>
            </a:r>
            <a:r>
              <a:rPr lang="en-US" sz="4000" i="1" dirty="0" err="1">
                <a:solidFill>
                  <a:schemeClr val="dk1"/>
                </a:solidFill>
                <a:latin typeface="Lato"/>
                <a:ea typeface="Lato"/>
                <a:cs typeface="Lato"/>
                <a:sym typeface="Lato"/>
              </a:rPr>
              <a:t>fe</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en</a:t>
            </a:r>
            <a:r>
              <a:rPr lang="en-US" sz="4000" i="1" dirty="0">
                <a:solidFill>
                  <a:schemeClr val="dk1"/>
                </a:solidFill>
                <a:latin typeface="Lato"/>
                <a:ea typeface="Lato"/>
                <a:cs typeface="Lato"/>
                <a:sym typeface="Lato"/>
              </a:rPr>
              <a:t> lo que Cristo </a:t>
            </a:r>
            <a:r>
              <a:rPr lang="en-US" sz="4000" i="1" dirty="0" err="1">
                <a:solidFill>
                  <a:schemeClr val="dk1"/>
                </a:solidFill>
                <a:latin typeface="Lato"/>
                <a:ea typeface="Lato"/>
                <a:cs typeface="Lato"/>
                <a:sym typeface="Lato"/>
              </a:rPr>
              <a:t>ya</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hizo</a:t>
            </a:r>
            <a:endParaRPr lang="en-US" sz="4000" i="1" dirty="0">
              <a:solidFill>
                <a:schemeClr val="dk1"/>
              </a:solidFill>
              <a:latin typeface="Lato"/>
              <a:ea typeface="Lato"/>
              <a:cs typeface="Lato"/>
              <a:sym typeface="Lato"/>
            </a:endParaRPr>
          </a:p>
          <a:p>
            <a:pPr marL="571500" marR="0" lvl="0" indent="-571500" algn="ctr" rtl="0">
              <a:lnSpc>
                <a:spcPct val="100000"/>
              </a:lnSpc>
              <a:spcBef>
                <a:spcPts val="0"/>
              </a:spcBef>
              <a:spcAft>
                <a:spcPts val="0"/>
              </a:spcAft>
              <a:buClr>
                <a:schemeClr val="dk1"/>
              </a:buClr>
              <a:buSzPts val="1100"/>
              <a:buFontTx/>
              <a:buChar char="-"/>
            </a:pPr>
            <a:r>
              <a:rPr lang="en-US" sz="4000" i="1" dirty="0">
                <a:solidFill>
                  <a:schemeClr val="dk1"/>
                </a:solidFill>
                <a:latin typeface="Lato"/>
                <a:ea typeface="Lato"/>
                <a:cs typeface="Lato"/>
                <a:sym typeface="Lato"/>
              </a:rPr>
              <a:t>Motiva </a:t>
            </a:r>
            <a:r>
              <a:rPr lang="en-US" sz="4000" i="1" dirty="0" err="1">
                <a:solidFill>
                  <a:schemeClr val="dk1"/>
                </a:solidFill>
                <a:latin typeface="Lato"/>
                <a:ea typeface="Lato"/>
                <a:cs typeface="Lato"/>
                <a:sym typeface="Lato"/>
              </a:rPr>
              <a:t>por</a:t>
            </a:r>
            <a:r>
              <a:rPr lang="en-US" sz="4000" i="1" dirty="0">
                <a:solidFill>
                  <a:schemeClr val="dk1"/>
                </a:solidFill>
                <a:latin typeface="Lato"/>
                <a:ea typeface="Lato"/>
                <a:cs typeface="Lato"/>
                <a:sym typeface="Lato"/>
              </a:rPr>
              <a:t> </a:t>
            </a:r>
            <a:r>
              <a:rPr lang="en-US" sz="4000" i="1" dirty="0" err="1">
                <a:solidFill>
                  <a:schemeClr val="dk1"/>
                </a:solidFill>
                <a:latin typeface="Lato"/>
                <a:ea typeface="Lato"/>
                <a:cs typeface="Lato"/>
                <a:sym typeface="Lato"/>
              </a:rPr>
              <a:t>el</a:t>
            </a:r>
            <a:r>
              <a:rPr lang="en-US" sz="4000" i="1" dirty="0">
                <a:solidFill>
                  <a:schemeClr val="dk1"/>
                </a:solidFill>
                <a:latin typeface="Lato"/>
                <a:ea typeface="Lato"/>
                <a:cs typeface="Lato"/>
                <a:sym typeface="Lato"/>
              </a:rPr>
              <a:t> amor de Dios</a:t>
            </a:r>
          </a:p>
          <a:p>
            <a:pPr marL="571500" marR="0" lvl="0" indent="-571500" algn="ctr" rtl="0">
              <a:lnSpc>
                <a:spcPct val="100000"/>
              </a:lnSpc>
              <a:spcBef>
                <a:spcPts val="0"/>
              </a:spcBef>
              <a:spcAft>
                <a:spcPts val="0"/>
              </a:spcAft>
              <a:buClr>
                <a:schemeClr val="dk1"/>
              </a:buClr>
              <a:buSzPts val="1100"/>
              <a:buFontTx/>
              <a:buChar char="-"/>
            </a:pPr>
            <a:endParaRPr lang="en-US" sz="4000" i="1"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331" name="Google Shape;331;g2f5882f685f_0_795" descr="A green bird with leaves&#10;&#10;Description automatically generated">
            <a:extLst>
              <a:ext uri="{FF2B5EF4-FFF2-40B4-BE49-F238E27FC236}">
                <a16:creationId xmlns:a16="http://schemas.microsoft.com/office/drawing/2014/main" id="{11828A68-9084-BAB3-BAF7-97F435E1E2E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f5882f685f_0_795">
            <a:extLst>
              <a:ext uri="{FF2B5EF4-FFF2-40B4-BE49-F238E27FC236}">
                <a16:creationId xmlns:a16="http://schemas.microsoft.com/office/drawing/2014/main" id="{F287778D-D20E-4213-4999-8A235517ACEB}"/>
              </a:ext>
            </a:extLst>
          </p:cNvPr>
          <p:cNvSpPr txBox="1"/>
          <p:nvPr/>
        </p:nvSpPr>
        <p:spPr>
          <a:xfrm>
            <a:off x="746850" y="1058341"/>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gracia</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07319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7" name="Google Shape;347;g2f32f06a222_0_4"/>
          <p:cNvSpPr txBox="1"/>
          <p:nvPr/>
        </p:nvSpPr>
        <p:spPr>
          <a:xfrm>
            <a:off x="1810029" y="428506"/>
            <a:ext cx="8504207"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diferencia</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legalismo</a:t>
            </a:r>
            <a:r>
              <a:rPr lang="en-US" sz="4000" b="1" dirty="0">
                <a:solidFill>
                  <a:schemeClr val="dk1"/>
                </a:solidFill>
                <a:latin typeface="Lato"/>
                <a:ea typeface="Lato"/>
                <a:cs typeface="Lato"/>
                <a:sym typeface="Lato"/>
              </a:rPr>
              <a:t> y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48" name="Google Shape;348;g2f32f06a222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2" name="Table 1">
            <a:extLst>
              <a:ext uri="{FF2B5EF4-FFF2-40B4-BE49-F238E27FC236}">
                <a16:creationId xmlns:a16="http://schemas.microsoft.com/office/drawing/2014/main" id="{A4AF2D87-4A0B-1D8C-A2E7-94D20F0F682D}"/>
              </a:ext>
            </a:extLst>
          </p:cNvPr>
          <p:cNvGraphicFramePr>
            <a:graphicFrameLocks noGrp="1"/>
          </p:cNvGraphicFramePr>
          <p:nvPr>
            <p:extLst>
              <p:ext uri="{D42A27DB-BD31-4B8C-83A1-F6EECF244321}">
                <p14:modId xmlns:p14="http://schemas.microsoft.com/office/powerpoint/2010/main" val="1754561295"/>
              </p:ext>
            </p:extLst>
          </p:nvPr>
        </p:nvGraphicFramePr>
        <p:xfrm>
          <a:off x="474133" y="2043853"/>
          <a:ext cx="11176000" cy="4419600"/>
        </p:xfrm>
        <a:graphic>
          <a:graphicData uri="http://schemas.openxmlformats.org/drawingml/2006/table">
            <a:tbl>
              <a:tblPr firstRow="1" bandRow="1">
                <a:tableStyleId>{93296810-A885-4BE3-A3E7-6D5BEEA58F35}</a:tableStyleId>
              </a:tblPr>
              <a:tblGrid>
                <a:gridCol w="5588000">
                  <a:extLst>
                    <a:ext uri="{9D8B030D-6E8A-4147-A177-3AD203B41FA5}">
                      <a16:colId xmlns:a16="http://schemas.microsoft.com/office/drawing/2014/main" val="1412358631"/>
                    </a:ext>
                  </a:extLst>
                </a:gridCol>
                <a:gridCol w="5588000">
                  <a:extLst>
                    <a:ext uri="{9D8B030D-6E8A-4147-A177-3AD203B41FA5}">
                      <a16:colId xmlns:a16="http://schemas.microsoft.com/office/drawing/2014/main" val="2379328779"/>
                    </a:ext>
                  </a:extLst>
                </a:gridCol>
              </a:tblGrid>
              <a:tr h="838200">
                <a:tc>
                  <a:txBody>
                    <a:bodyPr/>
                    <a:lstStyle/>
                    <a:p>
                      <a:pPr algn="ctr"/>
                      <a:r>
                        <a:rPr lang="en-US" sz="3600" dirty="0" err="1">
                          <a:solidFill>
                            <a:schemeClr val="tx1"/>
                          </a:solidFill>
                        </a:rPr>
                        <a:t>Legalismo</a:t>
                      </a:r>
                      <a:endParaRPr lang="en-US" sz="3600" dirty="0">
                        <a:solidFill>
                          <a:schemeClr val="tx1"/>
                        </a:solidFill>
                      </a:endParaRPr>
                    </a:p>
                  </a:txBody>
                  <a:tcPr/>
                </a:tc>
                <a:tc>
                  <a:txBody>
                    <a:bodyPr/>
                    <a:lstStyle/>
                    <a:p>
                      <a:pPr algn="ctr"/>
                      <a:r>
                        <a:rPr lang="en-US" sz="3600" dirty="0">
                          <a:solidFill>
                            <a:schemeClr val="tx1"/>
                          </a:solidFill>
                        </a:rPr>
                        <a:t>Gracia</a:t>
                      </a:r>
                    </a:p>
                  </a:txBody>
                  <a:tcPr/>
                </a:tc>
                <a:extLst>
                  <a:ext uri="{0D108BD9-81ED-4DB2-BD59-A6C34878D82A}">
                    <a16:rowId xmlns:a16="http://schemas.microsoft.com/office/drawing/2014/main" val="1418290835"/>
                  </a:ext>
                </a:extLst>
              </a:tr>
              <a:tr h="838200">
                <a:tc>
                  <a:txBody>
                    <a:bodyPr/>
                    <a:lstStyle/>
                    <a:p>
                      <a:pPr algn="ctr"/>
                      <a:r>
                        <a:rPr lang="en-US" sz="3200" dirty="0">
                          <a:solidFill>
                            <a:schemeClr val="tx1"/>
                          </a:solidFill>
                        </a:rPr>
                        <a:t>Tengo que </a:t>
                      </a:r>
                      <a:r>
                        <a:rPr lang="en-US" sz="3200" dirty="0" err="1">
                          <a:solidFill>
                            <a:schemeClr val="tx1"/>
                          </a:solidFill>
                        </a:rPr>
                        <a:t>portarme</a:t>
                      </a:r>
                      <a:r>
                        <a:rPr lang="en-US" sz="3200" dirty="0">
                          <a:solidFill>
                            <a:schemeClr val="tx1"/>
                          </a:solidFill>
                        </a:rPr>
                        <a:t> bien para </a:t>
                      </a:r>
                      <a:r>
                        <a:rPr lang="en-US" sz="3200" dirty="0" err="1">
                          <a:solidFill>
                            <a:schemeClr val="tx1"/>
                          </a:solidFill>
                        </a:rPr>
                        <a:t>ir</a:t>
                      </a:r>
                      <a:r>
                        <a:rPr lang="en-US" sz="3200" dirty="0">
                          <a:solidFill>
                            <a:schemeClr val="tx1"/>
                          </a:solidFill>
                        </a:rPr>
                        <a:t> al </a:t>
                      </a:r>
                      <a:r>
                        <a:rPr lang="en-US" sz="3200" dirty="0" err="1">
                          <a:solidFill>
                            <a:schemeClr val="tx1"/>
                          </a:solidFill>
                        </a:rPr>
                        <a:t>cielo</a:t>
                      </a:r>
                      <a:r>
                        <a:rPr lang="en-US" sz="3200" dirty="0">
                          <a:solidFill>
                            <a:schemeClr val="tx1"/>
                          </a:solidFill>
                        </a:rPr>
                        <a:t>. </a:t>
                      </a:r>
                    </a:p>
                  </a:txBody>
                  <a:tcPr/>
                </a:tc>
                <a:tc>
                  <a:txBody>
                    <a:bodyPr/>
                    <a:lstStyle/>
                    <a:p>
                      <a:pPr algn="ctr"/>
                      <a:r>
                        <a:rPr lang="en-US" sz="3200" dirty="0">
                          <a:solidFill>
                            <a:schemeClr val="tx1"/>
                          </a:solidFill>
                        </a:rPr>
                        <a:t>Creo </a:t>
                      </a:r>
                      <a:r>
                        <a:rPr lang="en-US" sz="3200" dirty="0" err="1">
                          <a:solidFill>
                            <a:schemeClr val="tx1"/>
                          </a:solidFill>
                        </a:rPr>
                        <a:t>en</a:t>
                      </a:r>
                      <a:r>
                        <a:rPr lang="en-US" sz="3200" dirty="0">
                          <a:solidFill>
                            <a:schemeClr val="tx1"/>
                          </a:solidFill>
                        </a:rPr>
                        <a:t> Jesús para </a:t>
                      </a:r>
                      <a:r>
                        <a:rPr lang="en-US" sz="3200" dirty="0" err="1">
                          <a:solidFill>
                            <a:schemeClr val="tx1"/>
                          </a:solidFill>
                        </a:rPr>
                        <a:t>ir</a:t>
                      </a:r>
                      <a:r>
                        <a:rPr lang="en-US" sz="3200" dirty="0">
                          <a:solidFill>
                            <a:schemeClr val="tx1"/>
                          </a:solidFill>
                        </a:rPr>
                        <a:t> al </a:t>
                      </a:r>
                      <a:r>
                        <a:rPr lang="en-US" sz="3200" dirty="0" err="1">
                          <a:solidFill>
                            <a:schemeClr val="tx1"/>
                          </a:solidFill>
                        </a:rPr>
                        <a:t>cielo</a:t>
                      </a:r>
                      <a:r>
                        <a:rPr lang="en-US" sz="3200" dirty="0">
                          <a:solidFill>
                            <a:schemeClr val="tx1"/>
                          </a:solidFill>
                        </a:rPr>
                        <a:t>. </a:t>
                      </a:r>
                    </a:p>
                  </a:txBody>
                  <a:tcPr/>
                </a:tc>
                <a:extLst>
                  <a:ext uri="{0D108BD9-81ED-4DB2-BD59-A6C34878D82A}">
                    <a16:rowId xmlns:a16="http://schemas.microsoft.com/office/drawing/2014/main" val="2153833064"/>
                  </a:ext>
                </a:extLst>
              </a:tr>
              <a:tr h="838200">
                <a:tc>
                  <a:txBody>
                    <a:bodyPr/>
                    <a:lstStyle/>
                    <a:p>
                      <a:pPr algn="ctr"/>
                      <a:r>
                        <a:rPr lang="en-US" sz="3200" dirty="0" err="1">
                          <a:solidFill>
                            <a:schemeClr val="tx1"/>
                          </a:solidFill>
                        </a:rPr>
                        <a:t>Relación</a:t>
                      </a:r>
                      <a:r>
                        <a:rPr lang="en-US" sz="3200" dirty="0">
                          <a:solidFill>
                            <a:schemeClr val="tx1"/>
                          </a:solidFill>
                        </a:rPr>
                        <a:t> </a:t>
                      </a:r>
                      <a:r>
                        <a:rPr lang="en-US" sz="3200" dirty="0" err="1">
                          <a:solidFill>
                            <a:schemeClr val="tx1"/>
                          </a:solidFill>
                        </a:rPr>
                        <a:t>basada</a:t>
                      </a:r>
                      <a:r>
                        <a:rPr lang="en-US" sz="3200" dirty="0">
                          <a:solidFill>
                            <a:schemeClr val="tx1"/>
                          </a:solidFill>
                        </a:rPr>
                        <a:t> </a:t>
                      </a:r>
                      <a:r>
                        <a:rPr lang="en-US" sz="3200" dirty="0" err="1">
                          <a:solidFill>
                            <a:schemeClr val="tx1"/>
                          </a:solidFill>
                        </a:rPr>
                        <a:t>en</a:t>
                      </a:r>
                      <a:r>
                        <a:rPr lang="en-US" sz="3200" dirty="0">
                          <a:solidFill>
                            <a:schemeClr val="tx1"/>
                          </a:solidFill>
                        </a:rPr>
                        <a:t> </a:t>
                      </a:r>
                      <a:r>
                        <a:rPr lang="en-US" sz="3200" dirty="0" err="1">
                          <a:solidFill>
                            <a:schemeClr val="tx1"/>
                          </a:solidFill>
                        </a:rPr>
                        <a:t>reglas</a:t>
                      </a:r>
                      <a:endParaRPr lang="en-US" sz="3200" dirty="0">
                        <a:solidFill>
                          <a:schemeClr val="tx1"/>
                        </a:solidFill>
                      </a:endParaRPr>
                    </a:p>
                  </a:txBody>
                  <a:tcPr/>
                </a:tc>
                <a:tc>
                  <a:txBody>
                    <a:bodyPr/>
                    <a:lstStyle/>
                    <a:p>
                      <a:pPr algn="ctr"/>
                      <a:r>
                        <a:rPr lang="en-US" sz="3200" dirty="0" err="1">
                          <a:solidFill>
                            <a:schemeClr val="tx1"/>
                          </a:solidFill>
                        </a:rPr>
                        <a:t>Relación</a:t>
                      </a:r>
                      <a:r>
                        <a:rPr lang="en-US" sz="3200" dirty="0">
                          <a:solidFill>
                            <a:schemeClr val="tx1"/>
                          </a:solidFill>
                        </a:rPr>
                        <a:t> </a:t>
                      </a:r>
                      <a:r>
                        <a:rPr lang="en-US" sz="3200" dirty="0" err="1">
                          <a:solidFill>
                            <a:schemeClr val="tx1"/>
                          </a:solidFill>
                        </a:rPr>
                        <a:t>basada</a:t>
                      </a:r>
                      <a:r>
                        <a:rPr lang="en-US" sz="3200" dirty="0">
                          <a:solidFill>
                            <a:schemeClr val="tx1"/>
                          </a:solidFill>
                        </a:rPr>
                        <a:t> </a:t>
                      </a:r>
                      <a:r>
                        <a:rPr lang="en-US" sz="3200" dirty="0" err="1">
                          <a:solidFill>
                            <a:schemeClr val="tx1"/>
                          </a:solidFill>
                        </a:rPr>
                        <a:t>en</a:t>
                      </a:r>
                      <a:r>
                        <a:rPr lang="en-US" sz="3200" dirty="0">
                          <a:solidFill>
                            <a:schemeClr val="tx1"/>
                          </a:solidFill>
                        </a:rPr>
                        <a:t> Cristo</a:t>
                      </a:r>
                    </a:p>
                  </a:txBody>
                  <a:tcPr/>
                </a:tc>
                <a:extLst>
                  <a:ext uri="{0D108BD9-81ED-4DB2-BD59-A6C34878D82A}">
                    <a16:rowId xmlns:a16="http://schemas.microsoft.com/office/drawing/2014/main" val="1549750549"/>
                  </a:ext>
                </a:extLst>
              </a:tr>
              <a:tr h="838200">
                <a:tc>
                  <a:txBody>
                    <a:bodyPr/>
                    <a:lstStyle/>
                    <a:p>
                      <a:pPr algn="ctr"/>
                      <a:r>
                        <a:rPr lang="en-US" sz="3200" dirty="0">
                          <a:solidFill>
                            <a:schemeClr val="tx1"/>
                          </a:solidFill>
                        </a:rPr>
                        <a:t>Motiva con ley</a:t>
                      </a:r>
                    </a:p>
                  </a:txBody>
                  <a:tcPr/>
                </a:tc>
                <a:tc>
                  <a:txBody>
                    <a:bodyPr/>
                    <a:lstStyle/>
                    <a:p>
                      <a:pPr algn="ctr"/>
                      <a:r>
                        <a:rPr lang="en-US" sz="3200" dirty="0">
                          <a:solidFill>
                            <a:schemeClr val="tx1"/>
                          </a:solidFill>
                        </a:rPr>
                        <a:t>Motiva con amor de Dios</a:t>
                      </a:r>
                    </a:p>
                  </a:txBody>
                  <a:tcPr/>
                </a:tc>
                <a:extLst>
                  <a:ext uri="{0D108BD9-81ED-4DB2-BD59-A6C34878D82A}">
                    <a16:rowId xmlns:a16="http://schemas.microsoft.com/office/drawing/2014/main" val="3780791596"/>
                  </a:ext>
                </a:extLst>
              </a:tr>
              <a:tr h="838200">
                <a:tc>
                  <a:txBody>
                    <a:bodyPr/>
                    <a:lstStyle/>
                    <a:p>
                      <a:pPr algn="ctr"/>
                      <a:r>
                        <a:rPr lang="en-US" sz="3200" dirty="0" err="1">
                          <a:solidFill>
                            <a:schemeClr val="tx1"/>
                          </a:solidFill>
                        </a:rPr>
                        <a:t>Enemigo</a:t>
                      </a:r>
                      <a:r>
                        <a:rPr lang="en-US" sz="3200" dirty="0">
                          <a:solidFill>
                            <a:schemeClr val="tx1"/>
                          </a:solidFill>
                        </a:rPr>
                        <a:t> de la Gracia</a:t>
                      </a:r>
                    </a:p>
                  </a:txBody>
                  <a:tcPr/>
                </a:tc>
                <a:tc>
                  <a:txBody>
                    <a:bodyPr/>
                    <a:lstStyle/>
                    <a:p>
                      <a:pPr algn="ctr"/>
                      <a:r>
                        <a:rPr lang="en-US" sz="3200" dirty="0">
                          <a:solidFill>
                            <a:schemeClr val="tx1"/>
                          </a:solidFill>
                        </a:rPr>
                        <a:t>Regalo </a:t>
                      </a:r>
                      <a:r>
                        <a:rPr lang="en-US" sz="3200" dirty="0" err="1">
                          <a:solidFill>
                            <a:schemeClr val="tx1"/>
                          </a:solidFill>
                        </a:rPr>
                        <a:t>inmerecido</a:t>
                      </a:r>
                      <a:r>
                        <a:rPr lang="en-US" sz="3200" dirty="0">
                          <a:solidFill>
                            <a:schemeClr val="tx1"/>
                          </a:solidFill>
                        </a:rPr>
                        <a:t> de Dios</a:t>
                      </a:r>
                    </a:p>
                  </a:txBody>
                  <a:tcPr/>
                </a:tc>
                <a:extLst>
                  <a:ext uri="{0D108BD9-81ED-4DB2-BD59-A6C34878D82A}">
                    <a16:rowId xmlns:a16="http://schemas.microsoft.com/office/drawing/2014/main" val="358056384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2E9793A4-66E1-EC8D-A6DF-04CFCA608C8D}"/>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B8D590DB-16AE-1850-440E-7390FB25C043}"/>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121C9088-6597-1A44-81CE-42ED697B444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BB7820A8-65AF-DC80-3FA1-935176259A5C}"/>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A2B695C1-FBA6-D51A-CB64-923F8F50BF05}"/>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36BF7400-1471-0EF6-A90F-666485B86EF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13076658-EB46-40BC-1B27-34BDC84319EF}"/>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4AA0CB1-856B-E5C5-64FD-24F77ACAC057}"/>
                </a:ext>
              </a:extLst>
            </p:cNvPr>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7EA698E-36CA-1B57-A5F0-46631E78D51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CFEF295-5B40-6880-65F8-56E8B4A5314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A460D880-97CB-4FC5-9887-14C40315D0CB}"/>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B5B52D3-EFF5-B846-2083-3024CA90754E}"/>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de Dios </a:t>
              </a:r>
              <a:endParaRPr sz="280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B134954-BB08-F535-C01A-59BC700A817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CCC83B9-F210-95AF-1C7C-9C0DC93C847A}"/>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EA350A5E-415D-E83F-6083-8925416A29A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FBED2DB5-940D-1366-4F49-F53B6EBC604F}"/>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tx1"/>
                  </a:solidFill>
                  <a:latin typeface="Lato"/>
                  <a:ea typeface="Lato"/>
                  <a:cs typeface="Lato"/>
                  <a:sym typeface="Lato"/>
                </a:rPr>
                <a:t>Responder con </a:t>
              </a:r>
              <a:r>
                <a:rPr lang="en-US" sz="2800" dirty="0" err="1">
                  <a:solidFill>
                    <a:schemeClr val="tx1"/>
                  </a:solidFill>
                  <a:latin typeface="Lato"/>
                  <a:ea typeface="Lato"/>
                  <a:cs typeface="Lato"/>
                  <a:sym typeface="Lato"/>
                </a:rPr>
                <a:t>claridad</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pregunta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puede</a:t>
              </a:r>
              <a:r>
                <a:rPr lang="en-US" sz="2800" dirty="0">
                  <a:solidFill>
                    <a:schemeClr val="tx1"/>
                  </a:solidFill>
                  <a:latin typeface="Lato"/>
                  <a:ea typeface="Lato"/>
                  <a:cs typeface="Lato"/>
                  <a:sym typeface="Lato"/>
                </a:rPr>
                <a:t> Dios ser </a:t>
              </a:r>
              <a:r>
                <a:rPr lang="en-US" sz="2800" dirty="0" err="1">
                  <a:solidFill>
                    <a:schemeClr val="tx1"/>
                  </a:solidFill>
                  <a:latin typeface="Lato"/>
                  <a:ea typeface="Lato"/>
                  <a:cs typeface="Lato"/>
                  <a:sym typeface="Lato"/>
                </a:rPr>
                <a:t>justo</a:t>
              </a:r>
              <a:r>
                <a:rPr lang="en-US" sz="2800" dirty="0">
                  <a:solidFill>
                    <a:schemeClr val="tx1"/>
                  </a:solidFill>
                  <a:latin typeface="Lato"/>
                  <a:ea typeface="Lato"/>
                  <a:cs typeface="Lato"/>
                  <a:sym typeface="Lato"/>
                </a:rPr>
                <a:t> y amoroso con </a:t>
              </a:r>
              <a:r>
                <a:rPr lang="en-US" sz="2800" dirty="0" err="1">
                  <a:solidFill>
                    <a:schemeClr val="tx1"/>
                  </a:solidFill>
                  <a:latin typeface="Lato"/>
                  <a:ea typeface="Lato"/>
                  <a:cs typeface="Lato"/>
                  <a:sym typeface="Lato"/>
                </a:rPr>
                <a:t>pecadores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nosotros</a:t>
              </a:r>
              <a:r>
                <a:rPr lang="en-US" sz="2800"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68851CEA-5024-4B8A-3A46-A108A6FF717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449279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2f5882f685f_0_8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4" name="Google Shape;354;g2f5882f685f_0_887"/>
          <p:cNvPicPr preferRelativeResize="0"/>
          <p:nvPr/>
        </p:nvPicPr>
        <p:blipFill rotWithShape="1">
          <a:blip r:embed="rId3">
            <a:alphaModFix/>
          </a:blip>
          <a:srcRect/>
          <a:stretch/>
        </p:blipFill>
        <p:spPr>
          <a:xfrm>
            <a:off x="80900" y="1602682"/>
            <a:ext cx="3125597" cy="3218436"/>
          </a:xfrm>
          <a:prstGeom prst="rect">
            <a:avLst/>
          </a:prstGeom>
          <a:noFill/>
          <a:ln>
            <a:noFill/>
          </a:ln>
          <a:effectLst>
            <a:outerShdw blurRad="50800" dist="38100" dir="2700000" algn="tl" rotWithShape="0">
              <a:srgbClr val="000000">
                <a:alpha val="40000"/>
              </a:srgbClr>
            </a:outerShdw>
          </a:effectLst>
        </p:spPr>
      </p:pic>
      <p:sp>
        <p:nvSpPr>
          <p:cNvPr id="355" name="Google Shape;355;g2f5882f685f_0_887"/>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las </a:t>
            </a:r>
            <a:r>
              <a:rPr lang="en-US" sz="4000" b="1" dirty="0" err="1">
                <a:solidFill>
                  <a:schemeClr val="dk1"/>
                </a:solidFill>
                <a:latin typeface="Lato"/>
                <a:ea typeface="Lato"/>
                <a:cs typeface="Lato"/>
                <a:sym typeface="Lato"/>
              </a:rPr>
              <a:t>diferentes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que las personas </a:t>
            </a:r>
            <a:r>
              <a:rPr lang="en-US" sz="4000" b="1" dirty="0" err="1">
                <a:solidFill>
                  <a:schemeClr val="dk1"/>
                </a:solidFill>
                <a:latin typeface="Lato"/>
                <a:ea typeface="Lato"/>
                <a:cs typeface="Lato"/>
                <a:sym typeface="Lato"/>
              </a:rPr>
              <a:t>ven</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 Dios? </a:t>
            </a:r>
            <a:endParaRPr sz="4000" b="1" i="0" u="none" strike="noStrike" cap="none" dirty="0">
              <a:solidFill>
                <a:schemeClr val="dk1"/>
              </a:solidFill>
              <a:latin typeface="Lato"/>
              <a:ea typeface="Lato"/>
              <a:cs typeface="Lato"/>
              <a:sym typeface="Lato"/>
            </a:endParaRPr>
          </a:p>
        </p:txBody>
      </p:sp>
      <p:pic>
        <p:nvPicPr>
          <p:cNvPr id="356" name="Google Shape;356;g2f5882f685f_0_8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g2f5882f685f_0_895"/>
          <p:cNvSpPr txBox="1"/>
          <p:nvPr/>
        </p:nvSpPr>
        <p:spPr>
          <a:xfrm>
            <a:off x="2137709" y="289924"/>
            <a:ext cx="71112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Percepciones</a:t>
            </a:r>
            <a:r>
              <a:rPr lang="en-US" sz="4860" dirty="0">
                <a:solidFill>
                  <a:srgbClr val="009444"/>
                </a:solidFill>
                <a:latin typeface="Lato"/>
                <a:ea typeface="Lato"/>
                <a:cs typeface="Lato"/>
                <a:sym typeface="Lato"/>
              </a:rPr>
              <a:t> de Dios</a:t>
            </a:r>
            <a:endParaRPr sz="6000" dirty="0">
              <a:solidFill>
                <a:srgbClr val="009444"/>
              </a:solidFill>
              <a:latin typeface="Lato"/>
              <a:ea typeface="Lato"/>
              <a:cs typeface="Lato"/>
              <a:sym typeface="Lato"/>
            </a:endParaRPr>
          </a:p>
        </p:txBody>
      </p:sp>
      <p:cxnSp>
        <p:nvCxnSpPr>
          <p:cNvPr id="362" name="Google Shape;362;g2f5882f685f_0_895"/>
          <p:cNvCxnSpPr/>
          <p:nvPr/>
        </p:nvCxnSpPr>
        <p:spPr>
          <a:xfrm>
            <a:off x="2137709" y="1460358"/>
            <a:ext cx="5718300" cy="0"/>
          </a:xfrm>
          <a:prstGeom prst="straightConnector1">
            <a:avLst/>
          </a:prstGeom>
          <a:noFill/>
          <a:ln w="38100" cap="flat" cmpd="sng">
            <a:solidFill>
              <a:srgbClr val="7F7F7F"/>
            </a:solidFill>
            <a:prstDash val="solid"/>
            <a:miter lim="800000"/>
            <a:headEnd type="none" w="sm" len="sm"/>
            <a:tailEnd type="none" w="sm" len="sm"/>
          </a:ln>
        </p:spPr>
      </p:cxnSp>
      <p:sp>
        <p:nvSpPr>
          <p:cNvPr id="363" name="Google Shape;363;g2f5882f685f_0_8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g2f5882f685f_0_8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5" name="Google Shape;365;g2f5882f685f_0_895"/>
          <p:cNvSpPr txBox="1"/>
          <p:nvPr/>
        </p:nvSpPr>
        <p:spPr>
          <a:xfrm>
            <a:off x="2137709" y="1752184"/>
            <a:ext cx="8686800" cy="4154943"/>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a:t>
            </a:r>
            <a:r>
              <a:rPr lang="en-US" sz="3300" b="1" dirty="0" err="1">
                <a:solidFill>
                  <a:schemeClr val="dk1"/>
                </a:solidFill>
                <a:latin typeface="Lato"/>
                <a:ea typeface="Lato"/>
                <a:cs typeface="Lato"/>
                <a:sym typeface="Lato"/>
              </a:rPr>
              <a:t>juez</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severo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listo</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castigar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errores</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abuelo amoroso, </a:t>
            </a:r>
            <a:r>
              <a:rPr lang="en-US" sz="3300" dirty="0">
                <a:solidFill>
                  <a:schemeClr val="dk1"/>
                </a:solidFill>
                <a:latin typeface="Lato"/>
                <a:ea typeface="Lato"/>
                <a:cs typeface="Lato"/>
                <a:sym typeface="Lato"/>
              </a:rPr>
              <a:t>que </a:t>
            </a:r>
            <a:r>
              <a:rPr lang="en-US" sz="3300" dirty="0" err="1">
                <a:solidFill>
                  <a:schemeClr val="dk1"/>
                </a:solidFill>
                <a:latin typeface="Lato"/>
                <a:ea typeface="Lato"/>
                <a:cs typeface="Lato"/>
                <a:sym typeface="Lato"/>
              </a:rPr>
              <a:t>pasa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alto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b="1" dirty="0">
                <a:solidFill>
                  <a:schemeClr val="dk1"/>
                </a:solidFill>
                <a:latin typeface="Lato"/>
                <a:ea typeface="Lato"/>
                <a:cs typeface="Lato"/>
                <a:sym typeface="Lato"/>
              </a:rPr>
              <a:t>Un Dios </a:t>
            </a:r>
            <a:r>
              <a:rPr lang="en-US" sz="3300" b="1" dirty="0" err="1">
                <a:solidFill>
                  <a:schemeClr val="dk1"/>
                </a:solidFill>
                <a:latin typeface="Lato"/>
                <a:ea typeface="Lato"/>
                <a:cs typeface="Lato"/>
                <a:sym typeface="Lato"/>
              </a:rPr>
              <a:t>distante</a:t>
            </a:r>
            <a:r>
              <a:rPr lang="en-US" sz="3300" dirty="0">
                <a:solidFill>
                  <a:schemeClr val="dk1"/>
                </a:solidFill>
                <a:latin typeface="Lato"/>
                <a:ea typeface="Lato"/>
                <a:cs typeface="Lato"/>
                <a:sym typeface="Lato"/>
              </a:rPr>
              <a:t>, que no se </a:t>
            </a:r>
            <a:r>
              <a:rPr lang="en-US" sz="3300" dirty="0" err="1">
                <a:solidFill>
                  <a:schemeClr val="dk1"/>
                </a:solidFill>
                <a:latin typeface="Lato"/>
                <a:ea typeface="Lato"/>
                <a:cs typeface="Lato"/>
                <a:sym typeface="Lato"/>
              </a:rPr>
              <a:t>interesa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diaria</a:t>
            </a:r>
            <a:endParaRPr lang="en-US" sz="3300"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Un Dios que </a:t>
            </a:r>
            <a:r>
              <a:rPr lang="en-US" sz="3300" b="1" dirty="0" err="1">
                <a:solidFill>
                  <a:schemeClr val="dk1"/>
                </a:solidFill>
                <a:latin typeface="Lato"/>
                <a:ea typeface="Lato"/>
                <a:cs typeface="Lato"/>
                <a:sym typeface="Lato"/>
              </a:rPr>
              <a:t>bendice</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si</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hacemos</a:t>
            </a:r>
            <a:r>
              <a:rPr lang="en-US" sz="3300" b="1" dirty="0">
                <a:solidFill>
                  <a:schemeClr val="dk1"/>
                </a:solidFill>
                <a:latin typeface="Lato"/>
                <a:ea typeface="Lato"/>
                <a:cs typeface="Lato"/>
                <a:sym typeface="Lato"/>
              </a:rPr>
              <a:t> lo “bueno” </a:t>
            </a: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castiga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hacemos</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malo</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f5882f685f_0_904"/>
          <p:cNvSpPr txBox="1"/>
          <p:nvPr/>
        </p:nvSpPr>
        <p:spPr>
          <a:xfrm>
            <a:off x="3176206"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Dios ser </a:t>
            </a:r>
            <a:r>
              <a:rPr lang="en-US" sz="4000" b="1" dirty="0" err="1">
                <a:solidFill>
                  <a:schemeClr val="dk1"/>
                </a:solidFill>
                <a:latin typeface="Lato"/>
                <a:ea typeface="Lato"/>
                <a:cs typeface="Lato"/>
                <a:sym typeface="Lato"/>
              </a:rPr>
              <a:t>justo</a:t>
            </a:r>
            <a:r>
              <a:rPr lang="en-US" sz="4000" b="1" dirty="0">
                <a:solidFill>
                  <a:schemeClr val="dk1"/>
                </a:solidFill>
                <a:latin typeface="Lato"/>
                <a:ea typeface="Lato"/>
                <a:cs typeface="Lato"/>
                <a:sym typeface="Lato"/>
              </a:rPr>
              <a:t> y amoroso con </a:t>
            </a:r>
            <a:r>
              <a:rPr lang="en-US" sz="4000" b="1" dirty="0" err="1">
                <a:solidFill>
                  <a:schemeClr val="dk1"/>
                </a:solidFill>
                <a:latin typeface="Lato"/>
                <a:ea typeface="Lato"/>
                <a:cs typeface="Lato"/>
                <a:sym typeface="Lato"/>
              </a:rPr>
              <a:t>pecadores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
        <p:nvSpPr>
          <p:cNvPr id="371" name="Google Shape;371;g2f5882f685f_0_9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g2f5882f685f_0_904"/>
          <p:cNvPicPr preferRelativeResize="0"/>
          <p:nvPr/>
        </p:nvPicPr>
        <p:blipFill rotWithShape="1">
          <a:blip r:embed="rId3">
            <a:alphaModFix/>
          </a:blip>
          <a:srcRect/>
          <a:stretch/>
        </p:blipFill>
        <p:spPr>
          <a:xfrm>
            <a:off x="107374" y="1602682"/>
            <a:ext cx="3125597" cy="3218436"/>
          </a:xfrm>
          <a:prstGeom prst="rect">
            <a:avLst/>
          </a:prstGeom>
          <a:noFill/>
          <a:ln>
            <a:noFill/>
          </a:ln>
          <a:effectLst>
            <a:outerShdw blurRad="50800" dist="38100" dir="2700000" algn="tl" rotWithShape="0">
              <a:srgbClr val="000000">
                <a:alpha val="40000"/>
              </a:srgbClr>
            </a:outerShdw>
          </a:effectLst>
        </p:spPr>
      </p:pic>
      <p:pic>
        <p:nvPicPr>
          <p:cNvPr id="373" name="Google Shape;373;g2f5882f685f_0_90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1907088"/>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952133"/>
            <a:ext cx="7435200" cy="16754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Legalismo</a:t>
            </a:r>
            <a:r>
              <a:rPr lang="en-US" sz="3888" dirty="0">
                <a:solidFill>
                  <a:schemeClr val="dk1"/>
                </a:solidFill>
                <a:latin typeface="Lato"/>
                <a:ea typeface="Lato"/>
                <a:cs typeface="Lato"/>
                <a:sym typeface="Lato"/>
              </a:rPr>
              <a:t> y Gracia</a:t>
            </a:r>
          </a:p>
          <a:p>
            <a:pPr marL="0" marR="0" lvl="0" indent="0" algn="l" rtl="0">
              <a:lnSpc>
                <a:spcPct val="100000"/>
              </a:lnSpc>
              <a:spcBef>
                <a:spcPts val="0"/>
              </a:spcBef>
              <a:spcAft>
                <a:spcPts val="0"/>
              </a:spcAft>
              <a:buClr>
                <a:schemeClr val="dk1"/>
              </a:buClr>
              <a:buSzPts val="1100"/>
              <a:buFont typeface="Arial"/>
              <a:buNone/>
            </a:pPr>
            <a:endParaRPr lang="en-US"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a:solidFill>
                  <a:schemeClr val="dk1"/>
                </a:solidFill>
                <a:latin typeface="Lato"/>
                <a:ea typeface="Lato"/>
                <a:cs typeface="Lato"/>
                <a:sym typeface="Lato"/>
              </a:rPr>
              <a:t>Romanos 3:21-28</a:t>
            </a:r>
            <a:endParaRPr sz="3200" b="1" i="1"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g2f5882f685f_0_9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9" name="Google Shape;379;g2f5882f685f_0_9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80" name="Google Shape;380;g2f5882f685f_0_912"/>
          <p:cNvSpPr txBox="1"/>
          <p:nvPr/>
        </p:nvSpPr>
        <p:spPr>
          <a:xfrm>
            <a:off x="2279084" y="1460358"/>
            <a:ext cx="9207621" cy="4739719"/>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n-US" sz="3600" dirty="0">
                <a:solidFill>
                  <a:schemeClr val="dk1"/>
                </a:solidFill>
                <a:latin typeface="Lato"/>
                <a:ea typeface="Lato"/>
                <a:cs typeface="Lato"/>
                <a:sym typeface="Lato"/>
              </a:rPr>
              <a:t>Dios ama a </a:t>
            </a:r>
            <a:r>
              <a:rPr lang="en-US" sz="3600" dirty="0" err="1">
                <a:solidFill>
                  <a:schemeClr val="dk1"/>
                </a:solidFill>
                <a:latin typeface="Lato"/>
                <a:ea typeface="Lato"/>
                <a:cs typeface="Lato"/>
                <a:sym typeface="Lato"/>
              </a:rPr>
              <a:t>toda</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humanidad</a:t>
            </a:r>
            <a:r>
              <a:rPr lang="en-US" sz="3600" dirty="0">
                <a:solidFill>
                  <a:schemeClr val="dk1"/>
                </a:solidFill>
                <a:latin typeface="Lato"/>
                <a:ea typeface="Lato"/>
                <a:cs typeface="Lato"/>
                <a:sym typeface="Lato"/>
              </a:rPr>
              <a:t> </a:t>
            </a:r>
          </a:p>
          <a:p>
            <a:pPr marL="19050" lvl="0" algn="l" rtl="0">
              <a:spcBef>
                <a:spcPts val="0"/>
              </a:spcBef>
              <a:spcAft>
                <a:spcPts val="0"/>
              </a:spcAft>
              <a:buClr>
                <a:schemeClr val="dk1"/>
              </a:buClr>
              <a:buSzPts val="3300"/>
            </a:pPr>
            <a:r>
              <a:rPr lang="en-US" sz="3600" dirty="0">
                <a:solidFill>
                  <a:schemeClr val="dk1"/>
                </a:solidFill>
                <a:latin typeface="Lato"/>
                <a:ea typeface="Lato"/>
                <a:cs typeface="Lato"/>
                <a:sym typeface="Lato"/>
              </a:rPr>
              <a:t>    (Juan 3:16).</a:t>
            </a:r>
            <a:endParaRPr sz="36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600" dirty="0">
                <a:solidFill>
                  <a:schemeClr val="dk1"/>
                </a:solidFill>
                <a:latin typeface="Lato"/>
                <a:ea typeface="Lato"/>
                <a:cs typeface="Lato"/>
                <a:sym typeface="Lato"/>
              </a:rPr>
              <a:t>Dios es santo, </a:t>
            </a:r>
            <a:r>
              <a:rPr lang="en-US" sz="3600" dirty="0" err="1">
                <a:solidFill>
                  <a:schemeClr val="dk1"/>
                </a:solidFill>
                <a:latin typeface="Lato"/>
                <a:ea typeface="Lato"/>
                <a:cs typeface="Lato"/>
                <a:sym typeface="Lato"/>
              </a:rPr>
              <a:t>justo</a:t>
            </a:r>
            <a:r>
              <a:rPr lang="en-US" sz="3600" dirty="0">
                <a:solidFill>
                  <a:schemeClr val="dk1"/>
                </a:solidFill>
                <a:latin typeface="Lato"/>
                <a:ea typeface="Lato"/>
                <a:cs typeface="Lato"/>
                <a:sym typeface="Lato"/>
              </a:rPr>
              <a:t> y perfecto </a:t>
            </a:r>
          </a:p>
          <a:p>
            <a:pPr marL="19050" lvl="0" algn="l" rtl="0">
              <a:spcBef>
                <a:spcPts val="1000"/>
              </a:spcBef>
              <a:spcAft>
                <a:spcPts val="0"/>
              </a:spcAft>
              <a:buClr>
                <a:schemeClr val="dk1"/>
              </a:buClr>
              <a:buSzPts val="3300"/>
            </a:pP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Levítico</a:t>
            </a:r>
            <a:r>
              <a:rPr lang="en-US" sz="3600" dirty="0">
                <a:solidFill>
                  <a:schemeClr val="dk1"/>
                </a:solidFill>
                <a:latin typeface="Lato"/>
                <a:ea typeface="Lato"/>
                <a:cs typeface="Lato"/>
                <a:sym typeface="Lato"/>
              </a:rPr>
              <a:t> 19:2).</a:t>
            </a:r>
            <a:endParaRPr sz="36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600" dirty="0">
                <a:solidFill>
                  <a:schemeClr val="dk1"/>
                </a:solidFill>
                <a:latin typeface="Lato"/>
                <a:ea typeface="Lato"/>
                <a:cs typeface="Lato"/>
                <a:sym typeface="Lato"/>
              </a:rPr>
              <a:t>Cada uno de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sabe que </a:t>
            </a:r>
            <a:r>
              <a:rPr lang="en-US" sz="3600" dirty="0" err="1">
                <a:solidFill>
                  <a:schemeClr val="dk1"/>
                </a:solidFill>
                <a:latin typeface="Lato"/>
                <a:ea typeface="Lato"/>
                <a:cs typeface="Lato"/>
                <a:sym typeface="Lato"/>
              </a:rPr>
              <a:t>somos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pecadores</a:t>
            </a:r>
            <a:r>
              <a:rPr lang="en-US" sz="3600" dirty="0">
                <a:solidFill>
                  <a:schemeClr val="dk1"/>
                </a:solidFill>
                <a:latin typeface="Lato"/>
                <a:ea typeface="Lato"/>
                <a:cs typeface="Lato"/>
                <a:sym typeface="Lato"/>
              </a:rPr>
              <a:t> </a:t>
            </a:r>
          </a:p>
          <a:p>
            <a:pPr marL="19050" lvl="0" algn="l" rtl="0">
              <a:spcBef>
                <a:spcPts val="1000"/>
              </a:spcBef>
              <a:spcAft>
                <a:spcPts val="1000"/>
              </a:spcAft>
              <a:buClr>
                <a:schemeClr val="dk1"/>
              </a:buClr>
              <a:buSzPts val="3300"/>
            </a:pPr>
            <a:r>
              <a:rPr lang="en-US" sz="3600" dirty="0">
                <a:solidFill>
                  <a:schemeClr val="dk1"/>
                </a:solidFill>
                <a:latin typeface="Lato"/>
                <a:ea typeface="Lato"/>
                <a:cs typeface="Lato"/>
                <a:sym typeface="Lato"/>
              </a:rPr>
              <a:t>    (Romanos 2:15).</a:t>
            </a:r>
            <a:endParaRPr sz="3600" dirty="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2f5882f685f_0_922"/>
          <p:cNvSpPr txBox="1"/>
          <p:nvPr/>
        </p:nvSpPr>
        <p:spPr>
          <a:xfrm>
            <a:off x="3206497" y="688076"/>
            <a:ext cx="8589900" cy="588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21</a:t>
            </a:r>
            <a:r>
              <a:rPr lang="en-US" sz="3300" dirty="0">
                <a:solidFill>
                  <a:schemeClr val="dk1"/>
                </a:solidFill>
                <a:latin typeface="Lato"/>
                <a:ea typeface="Lato"/>
                <a:cs typeface="Lato"/>
                <a:sym typeface="Lato"/>
              </a:rPr>
              <a:t> Pero </a:t>
            </a:r>
            <a:r>
              <a:rPr lang="en-US" sz="3300" dirty="0" err="1">
                <a:solidFill>
                  <a:schemeClr val="dk1"/>
                </a:solidFill>
                <a:latin typeface="Lato"/>
                <a:ea typeface="Lato"/>
                <a:cs typeface="Lato"/>
                <a:sym typeface="Lato"/>
              </a:rPr>
              <a:t>ahora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aparte</a:t>
            </a:r>
            <a:r>
              <a:rPr lang="en-US" sz="3300" dirty="0">
                <a:solidFill>
                  <a:schemeClr val="dk1"/>
                </a:solidFill>
                <a:latin typeface="Lato"/>
                <a:ea typeface="Lato"/>
                <a:cs typeface="Lato"/>
                <a:sym typeface="Lato"/>
              </a:rPr>
              <a:t> de la ley, se ha </a:t>
            </a:r>
            <a:r>
              <a:rPr lang="en-US" sz="3300" dirty="0" err="1">
                <a:solidFill>
                  <a:schemeClr val="dk1"/>
                </a:solidFill>
                <a:latin typeface="Lato"/>
                <a:ea typeface="Lato"/>
                <a:cs typeface="Lato"/>
                <a:sym typeface="Lato"/>
              </a:rPr>
              <a:t>manifestado</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de Dios, y de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ello</a:t>
            </a:r>
            <a:r>
              <a:rPr lang="en-US" sz="3300" dirty="0">
                <a:solidFill>
                  <a:schemeClr val="dk1"/>
                </a:solidFill>
                <a:latin typeface="Lato"/>
                <a:ea typeface="Lato"/>
                <a:cs typeface="Lato"/>
                <a:sym typeface="Lato"/>
              </a:rPr>
              <a:t> dan testimonio la ley y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profetas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22</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de Dios,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Jesucristo</a:t>
            </a:r>
            <a:r>
              <a:rPr lang="en-US" sz="3300" dirty="0">
                <a:solidFill>
                  <a:schemeClr val="dk1"/>
                </a:solidFill>
                <a:latin typeface="Lato"/>
                <a:ea typeface="Lato"/>
                <a:cs typeface="Lato"/>
                <a:sym typeface="Lato"/>
              </a:rPr>
              <a:t>, es para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creen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Pues no hay </a:t>
            </a:r>
            <a:r>
              <a:rPr lang="en-US" sz="3300" dirty="0" err="1">
                <a:solidFill>
                  <a:schemeClr val="dk1"/>
                </a:solidFill>
                <a:latin typeface="Lato"/>
                <a:ea typeface="Lato"/>
                <a:cs typeface="Lato"/>
                <a:sym typeface="Lato"/>
              </a:rPr>
              <a:t>diferencia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alguna</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23</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cuanto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pecaron</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están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destituidos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la gloria de Dios; </a:t>
            </a:r>
            <a:r>
              <a:rPr lang="en-US" sz="3300" i="1" dirty="0">
                <a:solidFill>
                  <a:schemeClr val="dk1"/>
                </a:solidFill>
                <a:latin typeface="Lato"/>
                <a:ea typeface="Lato"/>
                <a:cs typeface="Lato"/>
                <a:sym typeface="Lato"/>
              </a:rPr>
              <a:t>24</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son </a:t>
            </a:r>
            <a:r>
              <a:rPr lang="en-US" sz="3300" dirty="0" err="1">
                <a:solidFill>
                  <a:schemeClr val="dk1"/>
                </a:solidFill>
                <a:latin typeface="Lato"/>
                <a:ea typeface="Lato"/>
                <a:cs typeface="Lato"/>
                <a:sym typeface="Lato"/>
              </a:rPr>
              <a:t>justificados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gratuitamente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mediante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redención</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proveyó</a:t>
            </a:r>
            <a:r>
              <a:rPr lang="en-US" sz="3300" dirty="0">
                <a:solidFill>
                  <a:schemeClr val="dk1"/>
                </a:solidFill>
                <a:latin typeface="Lato"/>
                <a:ea typeface="Lato"/>
                <a:cs typeface="Lato"/>
                <a:sym typeface="Lato"/>
              </a:rPr>
              <a:t> Cristo Jesús,</a:t>
            </a:r>
            <a:endParaRPr sz="33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i="1" dirty="0">
                <a:solidFill>
                  <a:schemeClr val="dk1"/>
                </a:solidFill>
                <a:latin typeface="Lato"/>
                <a:ea typeface="Lato"/>
                <a:cs typeface="Lato"/>
                <a:sym typeface="Lato"/>
              </a:rPr>
              <a:t>Romanos 3:21-24</a:t>
            </a:r>
            <a:endParaRPr sz="3300" b="0" i="0" u="none" strike="noStrike" cap="none" dirty="0">
              <a:solidFill>
                <a:schemeClr val="dk1"/>
              </a:solidFill>
              <a:latin typeface="Lato"/>
              <a:ea typeface="Lato"/>
              <a:cs typeface="Lato"/>
              <a:sym typeface="Lato"/>
            </a:endParaRPr>
          </a:p>
        </p:txBody>
      </p:sp>
      <p:sp>
        <p:nvSpPr>
          <p:cNvPr id="386" name="Google Shape;386;g2f5882f685f_0_9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7" name="Google Shape;387;g2f5882f685f_0_922"/>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88" name="Google Shape;388;g2f5882f685f_0_9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2f5882f685f_0_9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g2f5882f685f_0_930"/>
          <p:cNvPicPr preferRelativeResize="0"/>
          <p:nvPr/>
        </p:nvPicPr>
        <p:blipFill rotWithShape="1">
          <a:blip r:embed="rId3">
            <a:alphaModFix/>
          </a:blip>
          <a:srcRect/>
          <a:stretch/>
        </p:blipFill>
        <p:spPr>
          <a:xfrm>
            <a:off x="-284181" y="1819782"/>
            <a:ext cx="2790314" cy="2786085"/>
          </a:xfrm>
          <a:prstGeom prst="rect">
            <a:avLst/>
          </a:prstGeom>
          <a:noFill/>
          <a:ln>
            <a:noFill/>
          </a:ln>
          <a:effectLst>
            <a:outerShdw blurRad="50800" dist="38100" dir="2700000" algn="tl" rotWithShape="0">
              <a:srgbClr val="000000">
                <a:alpha val="40000"/>
              </a:srgbClr>
            </a:outerShdw>
          </a:effectLst>
        </p:spPr>
      </p:pic>
      <p:sp>
        <p:nvSpPr>
          <p:cNvPr id="396" name="Google Shape;396;g2f5882f685f_0_930"/>
          <p:cNvSpPr txBox="1"/>
          <p:nvPr/>
        </p:nvSpPr>
        <p:spPr>
          <a:xfrm>
            <a:off x="2506133" y="289965"/>
            <a:ext cx="9350585" cy="669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25</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quien</a:t>
            </a:r>
            <a:r>
              <a:rPr lang="en-US" sz="3300" dirty="0">
                <a:solidFill>
                  <a:schemeClr val="dk1"/>
                </a:solidFill>
                <a:latin typeface="Lato"/>
                <a:ea typeface="Lato"/>
                <a:cs typeface="Lato"/>
                <a:sym typeface="Lato"/>
              </a:rPr>
              <a:t> Dios puso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sacrificio</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a:t>
            </a:r>
            <a:r>
              <a:rPr lang="en-US" sz="3300" dirty="0" err="1">
                <a:solidFill>
                  <a:schemeClr val="dk1"/>
                </a:solidFill>
                <a:latin typeface="Lato"/>
                <a:ea typeface="Lato"/>
                <a:cs typeface="Lato"/>
                <a:sym typeface="Lato"/>
              </a:rPr>
              <a:t>expiación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a:buClr>
                <a:schemeClr val="dk1"/>
              </a:buClr>
              <a:buSzPts val="1100"/>
            </a:pPr>
            <a:r>
              <a:rPr lang="en-US" sz="3300" dirty="0" err="1">
                <a:solidFill>
                  <a:schemeClr val="dk1"/>
                </a:solidFill>
                <a:latin typeface="Lato"/>
                <a:ea typeface="Lato"/>
                <a:cs typeface="Lato"/>
                <a:sym typeface="Lato"/>
              </a:rPr>
              <a:t>sangre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Esto</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hizo</a:t>
            </a:r>
            <a:r>
              <a:rPr lang="en-US" sz="3300" dirty="0">
                <a:solidFill>
                  <a:schemeClr val="dk1"/>
                </a:solidFill>
                <a:latin typeface="Lato"/>
                <a:ea typeface="Lato"/>
                <a:cs typeface="Lato"/>
                <a:sym typeface="Lato"/>
              </a:rPr>
              <a:t> Dios para </a:t>
            </a:r>
            <a:r>
              <a:rPr lang="en-US" sz="3300" dirty="0" err="1">
                <a:solidFill>
                  <a:schemeClr val="dk1"/>
                </a:solidFill>
                <a:latin typeface="Lato"/>
                <a:ea typeface="Lato"/>
                <a:cs typeface="Lato"/>
                <a:sym typeface="Lato"/>
              </a:rPr>
              <a:t>manifestar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pues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paciencia</a:t>
            </a:r>
            <a:r>
              <a:rPr lang="en-US" sz="3300" dirty="0">
                <a:solidFill>
                  <a:schemeClr val="dk1"/>
                </a:solidFill>
                <a:latin typeface="Lato"/>
                <a:ea typeface="Lato"/>
                <a:cs typeface="Lato"/>
                <a:sym typeface="Lato"/>
              </a:rPr>
              <a:t> ha </a:t>
            </a:r>
            <a:r>
              <a:rPr lang="en-US" sz="3300" dirty="0" err="1">
                <a:solidFill>
                  <a:schemeClr val="dk1"/>
                </a:solidFill>
                <a:latin typeface="Lato"/>
                <a:ea typeface="Lato"/>
                <a:cs typeface="Lato"/>
                <a:sym typeface="Lato"/>
              </a:rPr>
              <a:t>pasado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alto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pasados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26</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manifestar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a:t>
            </a:r>
            <a:r>
              <a:rPr lang="en-US" sz="3300" dirty="0">
                <a:solidFill>
                  <a:schemeClr val="dk1"/>
                </a:solidFill>
                <a:latin typeface="Lato"/>
                <a:ea typeface="Lato"/>
                <a:cs typeface="Lato"/>
                <a:sym typeface="Lato"/>
              </a:rPr>
              <a:t>, a fin de que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sea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justo</a:t>
            </a:r>
            <a:r>
              <a:rPr lang="en-US" sz="3300" dirty="0">
                <a:solidFill>
                  <a:schemeClr val="dk1"/>
                </a:solidFill>
                <a:latin typeface="Lato"/>
                <a:ea typeface="Lato"/>
                <a:cs typeface="Lato"/>
                <a:sym typeface="Lato"/>
              </a:rPr>
              <a:t> y, al </a:t>
            </a:r>
            <a:r>
              <a:rPr lang="en-US" sz="3300" dirty="0" err="1">
                <a:solidFill>
                  <a:schemeClr val="dk1"/>
                </a:solidFill>
                <a:latin typeface="Lato"/>
                <a:ea typeface="Lato"/>
                <a:cs typeface="Lato"/>
                <a:sym typeface="Lato"/>
              </a:rPr>
              <a:t>mismo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justifica</a:t>
            </a:r>
            <a:r>
              <a:rPr lang="en-US" sz="3300" dirty="0">
                <a:solidFill>
                  <a:schemeClr val="dk1"/>
                </a:solidFill>
                <a:latin typeface="Lato"/>
                <a:ea typeface="Lato"/>
                <a:cs typeface="Lato"/>
                <a:sym typeface="Lato"/>
              </a:rPr>
              <a:t> al que </a:t>
            </a:r>
            <a:r>
              <a:rPr lang="en-US" sz="3300" dirty="0" err="1">
                <a:solidFill>
                  <a:schemeClr val="dk1"/>
                </a:solidFill>
                <a:latin typeface="Lato"/>
                <a:ea typeface="Lato"/>
                <a:cs typeface="Lato"/>
                <a:sym typeface="Lato"/>
              </a:rPr>
              <a:t>tiene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Jesús. </a:t>
            </a:r>
            <a:r>
              <a:rPr lang="en-US" sz="3300" i="1" dirty="0">
                <a:solidFill>
                  <a:schemeClr val="dk1"/>
                </a:solidFill>
                <a:latin typeface="Lato"/>
                <a:ea typeface="Lato"/>
                <a:cs typeface="Lato"/>
                <a:sym typeface="Lato"/>
              </a:rPr>
              <a:t>27</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dónde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jactancia</a:t>
            </a:r>
            <a:r>
              <a:rPr lang="en-US" sz="3300" dirty="0">
                <a:solidFill>
                  <a:schemeClr val="dk1"/>
                </a:solidFill>
                <a:latin typeface="Lato"/>
                <a:ea typeface="Lato"/>
                <a:cs typeface="Lato"/>
                <a:sym typeface="Lato"/>
              </a:rPr>
              <a:t>? Queda </a:t>
            </a:r>
            <a:r>
              <a:rPr lang="en-US" sz="3300" dirty="0" err="1">
                <a:solidFill>
                  <a:schemeClr val="dk1"/>
                </a:solidFill>
                <a:latin typeface="Lato"/>
                <a:ea typeface="Lato"/>
                <a:cs typeface="Lato"/>
                <a:sym typeface="Lato"/>
              </a:rPr>
              <a:t>excluida</a:t>
            </a:r>
            <a:r>
              <a:rPr lang="en-US" sz="3300" dirty="0">
                <a:solidFill>
                  <a:schemeClr val="dk1"/>
                </a:solidFill>
                <a:latin typeface="Lato"/>
                <a:ea typeface="Lato"/>
                <a:cs typeface="Lato"/>
                <a:sym typeface="Lato"/>
              </a:rPr>
              <a:t>. ¿Por </a:t>
            </a:r>
            <a:r>
              <a:rPr lang="en-US" sz="3300" dirty="0" err="1">
                <a:solidFill>
                  <a:schemeClr val="dk1"/>
                </a:solidFill>
                <a:latin typeface="Lato"/>
                <a:ea typeface="Lato"/>
                <a:cs typeface="Lato"/>
                <a:sym typeface="Lato"/>
              </a:rPr>
              <a:t>cuál</a:t>
            </a:r>
            <a:r>
              <a:rPr lang="en-US" sz="3300" dirty="0">
                <a:solidFill>
                  <a:schemeClr val="dk1"/>
                </a:solidFill>
                <a:latin typeface="Lato"/>
                <a:ea typeface="Lato"/>
                <a:cs typeface="Lato"/>
                <a:sym typeface="Lato"/>
              </a:rPr>
              <a:t> ley? ¿Por la de las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 ley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28</a:t>
            </a:r>
            <a:r>
              <a:rPr lang="en-US" sz="3300" dirty="0">
                <a:solidFill>
                  <a:schemeClr val="dk1"/>
                </a:solidFill>
                <a:latin typeface="Lato"/>
                <a:ea typeface="Lato"/>
                <a:cs typeface="Lato"/>
                <a:sym typeface="Lato"/>
              </a:rPr>
              <a:t> Por lo tanto, </a:t>
            </a:r>
            <a:r>
              <a:rPr lang="en-US" sz="3300" dirty="0" err="1">
                <a:solidFill>
                  <a:schemeClr val="dk1"/>
                </a:solidFill>
                <a:latin typeface="Lato"/>
                <a:ea typeface="Lato"/>
                <a:cs typeface="Lato"/>
                <a:sym typeface="Lato"/>
              </a:rPr>
              <a:t>llegamos</a:t>
            </a:r>
            <a:r>
              <a:rPr lang="en-US" sz="3300" dirty="0">
                <a:solidFill>
                  <a:schemeClr val="dk1"/>
                </a:solidFill>
                <a:latin typeface="Lato"/>
                <a:ea typeface="Lato"/>
                <a:cs typeface="Lato"/>
                <a:sym typeface="Lato"/>
              </a:rPr>
              <a:t> a la </a:t>
            </a:r>
            <a:r>
              <a:rPr lang="en-US" sz="3300" dirty="0" err="1">
                <a:solidFill>
                  <a:schemeClr val="dk1"/>
                </a:solidFill>
                <a:latin typeface="Lato"/>
                <a:ea typeface="Lato"/>
                <a:cs typeface="Lato"/>
                <a:sym typeface="Lato"/>
              </a:rPr>
              <a:t>conclusión</a:t>
            </a:r>
            <a:r>
              <a:rPr lang="en-US" sz="3300" dirty="0">
                <a:solidFill>
                  <a:schemeClr val="dk1"/>
                </a:solidFill>
                <a:latin typeface="Lato"/>
                <a:ea typeface="Lato"/>
                <a:cs typeface="Lato"/>
                <a:sym typeface="Lato"/>
              </a:rPr>
              <a:t> de que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hombre es </a:t>
            </a:r>
            <a:r>
              <a:rPr lang="en-US" sz="3300" dirty="0" err="1">
                <a:solidFill>
                  <a:schemeClr val="dk1"/>
                </a:solidFill>
                <a:latin typeface="Lato"/>
                <a:ea typeface="Lato"/>
                <a:cs typeface="Lato"/>
                <a:sym typeface="Lato"/>
              </a:rPr>
              <a:t>justificado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sin las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de la ley. </a:t>
            </a:r>
            <a:endParaRPr lang="en-US" sz="33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00" b="0" i="0" u="none" strike="noStrike" cap="none" dirty="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1" name="Google Shape;231;p18"/>
          <p:cNvSpPr txBox="1"/>
          <p:nvPr/>
        </p:nvSpPr>
        <p:spPr>
          <a:xfrm>
            <a:off x="488515" y="685097"/>
            <a:ext cx="12192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rgbClr val="5F3913"/>
                </a:solidFill>
                <a:latin typeface="Overlock"/>
                <a:ea typeface="Overlock"/>
                <a:cs typeface="Overlock"/>
                <a:sym typeface="Overlock"/>
              </a:rPr>
              <a:t>        Dios de Justicia       </a:t>
            </a:r>
            <a:r>
              <a:rPr lang="en-US" sz="4400" dirty="0">
                <a:solidFill>
                  <a:srgbClr val="5F3913"/>
                </a:solidFill>
                <a:latin typeface="Overlock"/>
                <a:ea typeface="Overlock"/>
                <a:cs typeface="Overlock"/>
                <a:sym typeface="Overlock"/>
              </a:rPr>
              <a:t>   </a:t>
            </a:r>
            <a:r>
              <a:rPr lang="en-US" sz="4400" b="0" i="0" u="none" strike="noStrike" cap="none" dirty="0">
                <a:solidFill>
                  <a:srgbClr val="5F3913"/>
                </a:solidFill>
                <a:latin typeface="Overlock"/>
                <a:ea typeface="Overlock"/>
                <a:cs typeface="Overlock"/>
                <a:sym typeface="Overlock"/>
              </a:rPr>
              <a:t>     Dios de Amor</a:t>
            </a:r>
            <a:endParaRPr sz="4400" b="0" i="0" u="none" strike="noStrike" cap="none" dirty="0">
              <a:solidFill>
                <a:srgbClr val="5F3913"/>
              </a:solidFill>
              <a:latin typeface="Overlock"/>
              <a:ea typeface="Overlock"/>
              <a:cs typeface="Overlock"/>
              <a:sym typeface="Overlock"/>
            </a:endParaRPr>
          </a:p>
        </p:txBody>
      </p:sp>
      <p:cxnSp>
        <p:nvCxnSpPr>
          <p:cNvPr id="232" name="Google Shape;232;p18"/>
          <p:cNvCxnSpPr>
            <a:cxnSpLocks/>
          </p:cNvCxnSpPr>
          <p:nvPr/>
        </p:nvCxnSpPr>
        <p:spPr>
          <a:xfrm>
            <a:off x="6096000" y="1885733"/>
            <a:ext cx="0" cy="2639375"/>
          </a:xfrm>
          <a:prstGeom prst="straightConnector1">
            <a:avLst/>
          </a:prstGeom>
          <a:noFill/>
          <a:ln w="127000" cap="flat" cmpd="sng">
            <a:solidFill>
              <a:srgbClr val="5F3913"/>
            </a:solidFill>
            <a:prstDash val="solid"/>
            <a:miter lim="800000"/>
            <a:headEnd type="none" w="sm" len="sm"/>
            <a:tailEnd type="none" w="sm" len="sm"/>
          </a:ln>
        </p:spPr>
      </p:cxnSp>
      <p:sp>
        <p:nvSpPr>
          <p:cNvPr id="233" name="Google Shape;233;p18"/>
          <p:cNvSpPr txBox="1"/>
          <p:nvPr/>
        </p:nvSpPr>
        <p:spPr>
          <a:xfrm>
            <a:off x="1983717" y="2252328"/>
            <a:ext cx="279384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000" b="0" i="0" u="none" strike="noStrike" cap="none" dirty="0">
                <a:solidFill>
                  <a:srgbClr val="018443"/>
                </a:solidFill>
                <a:latin typeface="Overlock"/>
                <a:ea typeface="Overlock"/>
                <a:cs typeface="Overlock"/>
                <a:sym typeface="Overlock"/>
              </a:rPr>
              <a:t>Tiene que </a:t>
            </a:r>
            <a:r>
              <a:rPr lang="en-US" sz="4000" b="0" i="0" u="none" strike="noStrike" cap="none" dirty="0" err="1">
                <a:solidFill>
                  <a:srgbClr val="018443"/>
                </a:solidFill>
                <a:latin typeface="Overlock"/>
                <a:ea typeface="Overlock"/>
                <a:cs typeface="Overlock"/>
                <a:sym typeface="Overlock"/>
              </a:rPr>
              <a:t>castigar</a:t>
            </a:r>
            <a:r>
              <a:rPr lang="en-US" sz="4000" b="0" i="0" u="none" strike="noStrike" cap="none" dirty="0">
                <a:solidFill>
                  <a:srgbClr val="018443"/>
                </a:solidFill>
                <a:latin typeface="Overlock"/>
                <a:ea typeface="Overlock"/>
                <a:cs typeface="Overlock"/>
                <a:sym typeface="Overlock"/>
              </a:rPr>
              <a:t> al </a:t>
            </a:r>
            <a:r>
              <a:rPr lang="en-US" sz="4000" b="0" i="0" u="none" strike="noStrike" cap="none" dirty="0" err="1">
                <a:solidFill>
                  <a:srgbClr val="018443"/>
                </a:solidFill>
                <a:latin typeface="Overlock"/>
                <a:ea typeface="Overlock"/>
                <a:cs typeface="Overlock"/>
                <a:sym typeface="Overlock"/>
              </a:rPr>
              <a:t>pecador</a:t>
            </a:r>
            <a:endParaRPr sz="4000" b="0" i="0" u="none" strike="noStrike" cap="none" dirty="0">
              <a:solidFill>
                <a:srgbClr val="018443"/>
              </a:solidFill>
              <a:latin typeface="Overlock"/>
              <a:ea typeface="Overlock"/>
              <a:cs typeface="Overlock"/>
              <a:sym typeface="Overlock"/>
            </a:endParaRPr>
          </a:p>
        </p:txBody>
      </p:sp>
      <p:sp>
        <p:nvSpPr>
          <p:cNvPr id="234" name="Google Shape;234;p18"/>
          <p:cNvSpPr txBox="1"/>
          <p:nvPr/>
        </p:nvSpPr>
        <p:spPr>
          <a:xfrm>
            <a:off x="7419288" y="2252328"/>
            <a:ext cx="375607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000" b="0" i="0" u="none" strike="noStrike" cap="none" dirty="0">
                <a:solidFill>
                  <a:srgbClr val="018443"/>
                </a:solidFill>
                <a:latin typeface="Overlock"/>
                <a:ea typeface="Overlock"/>
                <a:cs typeface="Overlock"/>
                <a:sym typeface="Overlock"/>
              </a:rPr>
              <a:t>Ama y </a:t>
            </a:r>
            <a:r>
              <a:rPr lang="en-US" sz="4000" b="0" i="0" u="none" strike="noStrike" cap="none" dirty="0" err="1">
                <a:solidFill>
                  <a:srgbClr val="018443"/>
                </a:solidFill>
                <a:latin typeface="Overlock"/>
                <a:ea typeface="Overlock"/>
                <a:cs typeface="Overlock"/>
                <a:sym typeface="Overlock"/>
              </a:rPr>
              <a:t>quiere</a:t>
            </a:r>
            <a:r>
              <a:rPr lang="en-US" sz="4000" b="0" i="0" u="none" strike="noStrike" cap="none" dirty="0">
                <a:solidFill>
                  <a:srgbClr val="018443"/>
                </a:solidFill>
                <a:latin typeface="Overlock"/>
                <a:ea typeface="Overlock"/>
                <a:cs typeface="Overlock"/>
                <a:sym typeface="Overlock"/>
              </a:rPr>
              <a:t> </a:t>
            </a:r>
            <a:r>
              <a:rPr lang="en-US" sz="4000" b="0" i="0" u="none" strike="noStrike" cap="none" dirty="0" err="1">
                <a:solidFill>
                  <a:srgbClr val="018443"/>
                </a:solidFill>
                <a:latin typeface="Overlock"/>
                <a:ea typeface="Overlock"/>
                <a:cs typeface="Overlock"/>
                <a:sym typeface="Overlock"/>
              </a:rPr>
              <a:t>perdonar</a:t>
            </a:r>
            <a:r>
              <a:rPr lang="en-US" sz="4000" b="0" i="0" u="none" strike="noStrike" cap="none" dirty="0">
                <a:solidFill>
                  <a:srgbClr val="018443"/>
                </a:solidFill>
                <a:latin typeface="Overlock"/>
                <a:ea typeface="Overlock"/>
                <a:cs typeface="Overlock"/>
                <a:sym typeface="Overlock"/>
              </a:rPr>
              <a:t> al </a:t>
            </a:r>
            <a:r>
              <a:rPr lang="en-US" sz="4000" b="0" i="0" u="none" strike="noStrike" cap="none" dirty="0" err="1">
                <a:solidFill>
                  <a:srgbClr val="018443"/>
                </a:solidFill>
                <a:latin typeface="Overlock"/>
                <a:ea typeface="Overlock"/>
                <a:cs typeface="Overlock"/>
                <a:sym typeface="Overlock"/>
              </a:rPr>
              <a:t>pecador</a:t>
            </a:r>
            <a:endParaRPr sz="4000" b="0" i="0" u="none" strike="noStrike" cap="none" dirty="0">
              <a:solidFill>
                <a:srgbClr val="018443"/>
              </a:solidFill>
              <a:latin typeface="Overlock"/>
              <a:ea typeface="Overlock"/>
              <a:cs typeface="Overlock"/>
              <a:sym typeface="Overlock"/>
            </a:endParaRPr>
          </a:p>
        </p:txBody>
      </p:sp>
      <p:cxnSp>
        <p:nvCxnSpPr>
          <p:cNvPr id="2" name="Google Shape;232;p18">
            <a:extLst>
              <a:ext uri="{FF2B5EF4-FFF2-40B4-BE49-F238E27FC236}">
                <a16:creationId xmlns:a16="http://schemas.microsoft.com/office/drawing/2014/main" id="{D853653B-EEAA-C44A-47D7-3CCDF10C8D39}"/>
              </a:ext>
            </a:extLst>
          </p:cNvPr>
          <p:cNvCxnSpPr>
            <a:cxnSpLocks/>
          </p:cNvCxnSpPr>
          <p:nvPr/>
        </p:nvCxnSpPr>
        <p:spPr>
          <a:xfrm flipH="1">
            <a:off x="5471479" y="2778370"/>
            <a:ext cx="1221332" cy="0"/>
          </a:xfrm>
          <a:prstGeom prst="straightConnector1">
            <a:avLst/>
          </a:prstGeom>
          <a:noFill/>
          <a:ln w="127000" cap="flat" cmpd="sng">
            <a:solidFill>
              <a:srgbClr val="5F3913"/>
            </a:solidFill>
            <a:prstDash val="solid"/>
            <a:miter lim="800000"/>
            <a:headEnd type="none" w="sm" len="sm"/>
            <a:tailEnd type="none" w="sm" len="sm"/>
          </a:ln>
        </p:spPr>
      </p:cxnSp>
      <p:sp>
        <p:nvSpPr>
          <p:cNvPr id="7" name="TextBox 6">
            <a:extLst>
              <a:ext uri="{FF2B5EF4-FFF2-40B4-BE49-F238E27FC236}">
                <a16:creationId xmlns:a16="http://schemas.microsoft.com/office/drawing/2014/main" id="{B3E6EF5C-E71C-E725-32BF-9A8B47EDBE17}"/>
              </a:ext>
            </a:extLst>
          </p:cNvPr>
          <p:cNvSpPr txBox="1"/>
          <p:nvPr/>
        </p:nvSpPr>
        <p:spPr>
          <a:xfrm>
            <a:off x="1338594" y="4957158"/>
            <a:ext cx="11118563" cy="1323439"/>
          </a:xfrm>
          <a:prstGeom prst="rect">
            <a:avLst/>
          </a:prstGeom>
          <a:noFill/>
        </p:spPr>
        <p:txBody>
          <a:bodyPr wrap="square" rtlCol="0">
            <a:spAutoFit/>
          </a:bodyPr>
          <a:lstStyle/>
          <a:p>
            <a:r>
              <a:rPr lang="en-US" sz="4000" b="1" dirty="0">
                <a:solidFill>
                  <a:srgbClr val="5F3913"/>
                </a:solidFill>
                <a:latin typeface="Overlock"/>
                <a:ea typeface="Overlock"/>
                <a:cs typeface="Overlock"/>
                <a:sym typeface="Overlock"/>
              </a:rPr>
              <a:t>J</a:t>
            </a:r>
            <a:r>
              <a:rPr kumimoji="0" lang="en-US" sz="4000" b="1" i="0" u="none" strike="noStrike" kern="0" cap="none" spc="0" normalizeH="0" baseline="0" noProof="0" dirty="0" err="1">
                <a:ln>
                  <a:noFill/>
                </a:ln>
                <a:solidFill>
                  <a:srgbClr val="5F3913"/>
                </a:solidFill>
                <a:effectLst/>
                <a:uLnTx/>
                <a:uFillTx/>
                <a:latin typeface="Overlock"/>
                <a:ea typeface="Overlock"/>
                <a:cs typeface="Overlock"/>
                <a:sym typeface="Overlock"/>
              </a:rPr>
              <a:t>usto</a:t>
            </a:r>
            <a:r>
              <a:rPr lang="en-US" sz="4000" b="1" dirty="0">
                <a:solidFill>
                  <a:srgbClr val="5F3913"/>
                </a:solidFill>
                <a:latin typeface="Overlock"/>
                <a:ea typeface="Overlock"/>
                <a:cs typeface="Overlock"/>
                <a:sym typeface="Overlock"/>
              </a:rPr>
              <a:t>:</a:t>
            </a:r>
            <a:r>
              <a:rPr kumimoji="0" lang="en-US" sz="4000" b="1" i="0" u="none" strike="noStrike" kern="0" cap="none" spc="0" normalizeH="0" baseline="0" noProof="0" dirty="0">
                <a:ln>
                  <a:noFill/>
                </a:ln>
                <a:solidFill>
                  <a:srgbClr val="5F3913"/>
                </a:solidFill>
                <a:effectLst/>
                <a:uLnTx/>
                <a:uFillTx/>
                <a:latin typeface="Overlock"/>
                <a:ea typeface="Overlock"/>
                <a:cs typeface="Overlock"/>
                <a:sym typeface="Overlock"/>
              </a:rPr>
              <a:t> </a:t>
            </a:r>
            <a:r>
              <a:rPr kumimoji="0" lang="en-US" sz="4000" b="0" i="0" u="none" strike="noStrike" kern="0" cap="none" spc="0" normalizeH="0" baseline="0" noProof="0" dirty="0">
                <a:ln>
                  <a:noFill/>
                </a:ln>
                <a:solidFill>
                  <a:srgbClr val="5F3913"/>
                </a:solidFill>
                <a:effectLst/>
                <a:uLnTx/>
                <a:uFillTx/>
                <a:latin typeface="Overlock"/>
                <a:ea typeface="Overlock"/>
                <a:cs typeface="Overlock"/>
                <a:sym typeface="Overlock"/>
              </a:rPr>
              <a:t>Dios </a:t>
            </a:r>
            <a:r>
              <a:rPr kumimoji="0" lang="en-US" sz="4000" b="0" i="0" u="none" strike="noStrike" kern="0" cap="none" spc="0" normalizeH="0" baseline="0" noProof="0" dirty="0" err="1">
                <a:ln>
                  <a:noFill/>
                </a:ln>
                <a:solidFill>
                  <a:srgbClr val="5F3913"/>
                </a:solidFill>
                <a:effectLst/>
                <a:uLnTx/>
                <a:uFillTx/>
                <a:latin typeface="Overlock"/>
                <a:ea typeface="Overlock"/>
                <a:cs typeface="Overlock"/>
                <a:sym typeface="Overlock"/>
              </a:rPr>
              <a:t>castig</a:t>
            </a:r>
            <a:r>
              <a:rPr kumimoji="0" lang="es-419" sz="4000" b="0" i="0" u="none" strike="noStrike" kern="0" cap="none" spc="0" normalizeH="0" baseline="0" noProof="0" dirty="0" err="1">
                <a:ln>
                  <a:noFill/>
                </a:ln>
                <a:solidFill>
                  <a:srgbClr val="5F3913"/>
                </a:solidFill>
                <a:effectLst/>
                <a:uLnTx/>
                <a:uFillTx/>
                <a:latin typeface="Overlock"/>
                <a:ea typeface="Overlock"/>
                <a:cs typeface="Overlock"/>
                <a:sym typeface="Overlock"/>
              </a:rPr>
              <a:t>ó</a:t>
            </a:r>
            <a:r>
              <a:rPr kumimoji="0" lang="es-419" sz="4000" b="0" i="0" u="none" strike="noStrike" kern="0" cap="none" spc="0" normalizeH="0" baseline="0" noProof="0" dirty="0">
                <a:ln>
                  <a:noFill/>
                </a:ln>
                <a:solidFill>
                  <a:srgbClr val="5F3913"/>
                </a:solidFill>
                <a:effectLst/>
                <a:uLnTx/>
                <a:uFillTx/>
                <a:latin typeface="Overlock"/>
                <a:ea typeface="Overlock"/>
                <a:cs typeface="Overlock"/>
                <a:sym typeface="Overlock"/>
              </a:rPr>
              <a:t> a Cristo en nuestro lugar.</a:t>
            </a:r>
          </a:p>
          <a:p>
            <a:r>
              <a:rPr lang="es-419" sz="4000" b="1" dirty="0">
                <a:solidFill>
                  <a:srgbClr val="5F3913"/>
                </a:solidFill>
                <a:latin typeface="Overlock"/>
                <a:sym typeface="Overlock"/>
              </a:rPr>
              <a:t>Amoroso: </a:t>
            </a:r>
            <a:r>
              <a:rPr lang="es-419" sz="4000" dirty="0">
                <a:solidFill>
                  <a:srgbClr val="5F3913"/>
                </a:solidFill>
                <a:latin typeface="Overlock"/>
                <a:sym typeface="Overlock"/>
              </a:rPr>
              <a:t>Nos perdona por causa de Cristo.</a:t>
            </a:r>
            <a:endParaRPr lang="en-US" sz="4000" dirty="0"/>
          </a:p>
        </p:txBody>
      </p:sp>
    </p:spTree>
    <p:extLst>
      <p:ext uri="{BB962C8B-B14F-4D97-AF65-F5344CB8AC3E}">
        <p14:creationId xmlns:p14="http://schemas.microsoft.com/office/powerpoint/2010/main" val="10149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500"/>
                                        <p:tgtEl>
                                          <p:spTgt spid="233">
                                            <p:txEl>
                                              <p:pRg st="0" end="0"/>
                                            </p:txEl>
                                          </p:spTgt>
                                        </p:tgtEl>
                                      </p:cBhvr>
                                    </p:animEffect>
                                  </p:childTnLst>
                                </p:cTn>
                              </p:par>
                              <p:par>
                                <p:cTn id="8" presetID="10" presetClass="entr" presetSubtype="0" fill="hold" nodeType="withEffect">
                                  <p:stCondLst>
                                    <p:cond delay="2500"/>
                                  </p:stCondLst>
                                  <p:childTnLst>
                                    <p:set>
                                      <p:cBhvr>
                                        <p:cTn id="9" dur="1" fill="hold">
                                          <p:stCondLst>
                                            <p:cond delay="0"/>
                                          </p:stCondLst>
                                        </p:cTn>
                                        <p:tgtEl>
                                          <p:spTgt spid="234">
                                            <p:txEl>
                                              <p:pRg st="0" end="0"/>
                                            </p:txEl>
                                          </p:spTgt>
                                        </p:tgtEl>
                                        <p:attrNameLst>
                                          <p:attrName>style.visibility</p:attrName>
                                        </p:attrNameLst>
                                      </p:cBhvr>
                                      <p:to>
                                        <p:strVal val="visible"/>
                                      </p:to>
                                    </p:set>
                                    <p:animEffect transition="in" filter="fade">
                                      <p:cBhvr>
                                        <p:cTn id="10" dur="5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two people hugging&#10;&#10;Description automatically generated">
            <a:extLst>
              <a:ext uri="{FF2B5EF4-FFF2-40B4-BE49-F238E27FC236}">
                <a16:creationId xmlns:a16="http://schemas.microsoft.com/office/drawing/2014/main" id="{2861D249-1376-7F1B-5A64-400A60D9643A}"/>
              </a:ext>
            </a:extLst>
          </p:cNvPr>
          <p:cNvPicPr>
            <a:picLocks noChangeAspect="1"/>
          </p:cNvPicPr>
          <p:nvPr/>
        </p:nvPicPr>
        <p:blipFill>
          <a:blip r:embed="rId3"/>
          <a:stretch>
            <a:fillRect/>
          </a:stretch>
        </p:blipFill>
        <p:spPr>
          <a:xfrm>
            <a:off x="3841432" y="0"/>
            <a:ext cx="4509135" cy="6858000"/>
          </a:xfrm>
          <a:prstGeom prst="rect">
            <a:avLst/>
          </a:prstGeom>
        </p:spPr>
      </p:pic>
    </p:spTree>
    <p:extLst>
      <p:ext uri="{BB962C8B-B14F-4D97-AF65-F5344CB8AC3E}">
        <p14:creationId xmlns:p14="http://schemas.microsoft.com/office/powerpoint/2010/main" val="972839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AF992224-7944-F5A4-6C74-45BDC267893A}"/>
            </a:ext>
          </a:extLst>
        </p:cNvPr>
        <p:cNvGrpSpPr/>
        <p:nvPr/>
      </p:nvGrpSpPr>
      <p:grpSpPr>
        <a:xfrm>
          <a:off x="0" y="0"/>
          <a:ext cx="0" cy="0"/>
          <a:chOff x="0" y="0"/>
          <a:chExt cx="0" cy="0"/>
        </a:xfrm>
      </p:grpSpPr>
      <p:pic>
        <p:nvPicPr>
          <p:cNvPr id="154" name="Google Shape;154;p6">
            <a:extLst>
              <a:ext uri="{FF2B5EF4-FFF2-40B4-BE49-F238E27FC236}">
                <a16:creationId xmlns:a16="http://schemas.microsoft.com/office/drawing/2014/main" id="{5AE5072C-ACA6-B87A-011C-15F8811C2540}"/>
              </a:ext>
            </a:extLst>
          </p:cNvPr>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a:extLst>
              <a:ext uri="{FF2B5EF4-FFF2-40B4-BE49-F238E27FC236}">
                <a16:creationId xmlns:a16="http://schemas.microsoft.com/office/drawing/2014/main" id="{3A5B4F7E-C235-E94A-07DE-05EE6D4C08A0}"/>
              </a:ext>
            </a:extLst>
          </p:cNvPr>
          <p:cNvSpPr txBox="1"/>
          <p:nvPr/>
        </p:nvSpPr>
        <p:spPr>
          <a:xfrm>
            <a:off x="1899884" y="2756301"/>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sp>
        <p:nvSpPr>
          <p:cNvPr id="157" name="Google Shape;157;p6">
            <a:extLst>
              <a:ext uri="{FF2B5EF4-FFF2-40B4-BE49-F238E27FC236}">
                <a16:creationId xmlns:a16="http://schemas.microsoft.com/office/drawing/2014/main" id="{139CE8AE-1A64-31DC-2EAF-D8D4F24585A9}"/>
              </a:ext>
            </a:extLst>
          </p:cNvPr>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a:extLst>
              <a:ext uri="{FF2B5EF4-FFF2-40B4-BE49-F238E27FC236}">
                <a16:creationId xmlns:a16="http://schemas.microsoft.com/office/drawing/2014/main" id="{54CE9F3F-A271-6E7D-7F71-5537C4D53B8D}"/>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a:extLst>
              <a:ext uri="{FF2B5EF4-FFF2-40B4-BE49-F238E27FC236}">
                <a16:creationId xmlns:a16="http://schemas.microsoft.com/office/drawing/2014/main" id="{E9C4FCD4-34D3-FF15-AC45-6BD6112638A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a:extLst>
              <a:ext uri="{FF2B5EF4-FFF2-40B4-BE49-F238E27FC236}">
                <a16:creationId xmlns:a16="http://schemas.microsoft.com/office/drawing/2014/main" id="{2CC21736-F99F-B9FF-E20C-CB396231E0B8}"/>
              </a:ext>
            </a:extLst>
          </p:cNvPr>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0385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f5882f685f_0_1050"/>
          <p:cNvSpPr txBox="1"/>
          <p:nvPr/>
        </p:nvSpPr>
        <p:spPr>
          <a:xfrm>
            <a:off x="2875175" y="635269"/>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445" name="Google Shape;445;g2f5882f685f_0_1050"/>
          <p:cNvCxnSpPr/>
          <p:nvPr/>
        </p:nvCxnSpPr>
        <p:spPr>
          <a:xfrm>
            <a:off x="2961150" y="179016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46" name="Google Shape;446;g2f5882f685f_0_1050"/>
          <p:cNvSpPr txBox="1"/>
          <p:nvPr/>
        </p:nvSpPr>
        <p:spPr>
          <a:xfrm>
            <a:off x="3062025" y="2370496"/>
            <a:ext cx="8445600" cy="4011314"/>
          </a:xfrm>
          <a:prstGeom prst="rect">
            <a:avLst/>
          </a:prstGeom>
          <a:noFill/>
          <a:ln>
            <a:noFill/>
          </a:ln>
        </p:spPr>
        <p:txBody>
          <a:bodyPr spcFirstLastPara="1" wrap="square" lIns="91425" tIns="45700" rIns="91425" bIns="45700" anchor="t" anchorCtr="0">
            <a:spAutoFit/>
          </a:bodyPr>
          <a:lstStyle/>
          <a:p>
            <a:pPr marL="527050" lvl="0" indent="-514350" algn="l" rtl="0">
              <a:spcBef>
                <a:spcPts val="0"/>
              </a:spcBef>
              <a:spcAft>
                <a:spcPts val="0"/>
              </a:spcAft>
              <a:buClr>
                <a:schemeClr val="dk1"/>
              </a:buClr>
              <a:buSzPts val="3400"/>
              <a:buAutoNum type="arabicPeriod"/>
            </a:pPr>
            <a:r>
              <a:rPr lang="en-US" sz="3400" dirty="0">
                <a:solidFill>
                  <a:schemeClr val="dk1"/>
                </a:solidFill>
                <a:latin typeface="Lato"/>
                <a:ea typeface="Lato"/>
                <a:cs typeface="Lato"/>
                <a:sym typeface="Lato"/>
              </a:rPr>
              <a:t>Un amigo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a:solidFill>
                  <a:schemeClr val="dk1"/>
                </a:solidFill>
                <a:latin typeface="Lato"/>
                <a:ea typeface="Lato"/>
                <a:cs typeface="Lato"/>
                <a:sym typeface="Lato"/>
              </a:rPr>
              <a:t>pregunta, </a:t>
            </a:r>
            <a:r>
              <a:rPr lang="en-US" sz="3400" dirty="0">
                <a:solidFill>
                  <a:schemeClr val="dk1"/>
                </a:solidFill>
                <a:latin typeface="Lato"/>
                <a:ea typeface="Lato"/>
                <a:cs typeface="Lato"/>
                <a:sym typeface="Lato"/>
              </a:rPr>
              <a:t>¿Que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legalismo</a:t>
            </a:r>
            <a:r>
              <a:rPr lang="en-US" sz="3400" dirty="0">
                <a:solidFill>
                  <a:schemeClr val="dk1"/>
                </a:solidFill>
                <a:latin typeface="Lato"/>
                <a:ea typeface="Lato"/>
                <a:cs typeface="Lato"/>
                <a:sym typeface="Lato"/>
              </a:rPr>
              <a:t>?</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Cómo</a:t>
            </a:r>
            <a:r>
              <a:rPr lang="en-US" sz="3400" dirty="0">
                <a:solidFill>
                  <a:schemeClr val="dk1"/>
                </a:solidFill>
                <a:latin typeface="Lato"/>
                <a:ea typeface="Lato"/>
                <a:cs typeface="Lato"/>
                <a:sym typeface="Lato"/>
              </a:rPr>
              <a:t> le vas a </a:t>
            </a:r>
            <a:r>
              <a:rPr lang="en-US" sz="3400" dirty="0" err="1">
                <a:solidFill>
                  <a:schemeClr val="dk1"/>
                </a:solidFill>
                <a:latin typeface="Lato"/>
                <a:ea typeface="Lato"/>
                <a:cs typeface="Lato"/>
                <a:sym typeface="Lato"/>
              </a:rPr>
              <a:t>contestar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1, 4)</a:t>
            </a:r>
          </a:p>
          <a:p>
            <a:pPr marL="527050" lvl="0" indent="-514350" algn="l" rtl="0">
              <a:spcBef>
                <a:spcPts val="0"/>
              </a:spcBef>
              <a:spcAft>
                <a:spcPts val="0"/>
              </a:spcAft>
              <a:buClr>
                <a:schemeClr val="dk1"/>
              </a:buClr>
              <a:buSzPts val="3400"/>
              <a:buAutoNum type="arabicPeriod"/>
            </a:pPr>
            <a:endParaRPr sz="3400" dirty="0">
              <a:solidFill>
                <a:schemeClr val="dk1"/>
              </a:solidFill>
              <a:latin typeface="Lato"/>
              <a:ea typeface="Lato"/>
              <a:cs typeface="Lato"/>
              <a:sym typeface="Lato"/>
            </a:endParaRPr>
          </a:p>
          <a:p>
            <a:pPr marL="12700" lvl="0" algn="l" rtl="0">
              <a:spcBef>
                <a:spcPts val="1000"/>
              </a:spcBef>
              <a:spcAft>
                <a:spcPts val="1000"/>
              </a:spcAft>
              <a:buClr>
                <a:schemeClr val="dk1"/>
              </a:buClr>
              <a:buSzPts val="3400"/>
            </a:pPr>
            <a:r>
              <a:rPr lang="en-US" sz="3400" dirty="0">
                <a:solidFill>
                  <a:schemeClr val="dk1"/>
                </a:solidFill>
                <a:latin typeface="Lato"/>
                <a:ea typeface="Lato"/>
                <a:cs typeface="Lato"/>
                <a:sym typeface="Lato"/>
              </a:rPr>
              <a:t>2. ¿</a:t>
            </a:r>
            <a:r>
              <a:rPr lang="en-US" sz="3400" dirty="0" err="1">
                <a:solidFill>
                  <a:schemeClr val="dk1"/>
                </a:solidFill>
                <a:latin typeface="Lato"/>
                <a:ea typeface="Lato"/>
                <a:cs typeface="Lato"/>
                <a:sym typeface="Lato"/>
              </a:rPr>
              <a:t>Cómo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ser Dios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y amoroso con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1 – Romanos 3:21-28)</a:t>
            </a:r>
            <a:endParaRPr sz="3400" dirty="0">
              <a:solidFill>
                <a:schemeClr val="dk1"/>
              </a:solidFill>
              <a:latin typeface="Lato"/>
              <a:ea typeface="Lato"/>
              <a:cs typeface="Lato"/>
              <a:sym typeface="Lato"/>
            </a:endParaRPr>
          </a:p>
        </p:txBody>
      </p:sp>
      <p:sp>
        <p:nvSpPr>
          <p:cNvPr id="447" name="Google Shape;447;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8" name="Google Shape;448;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49" name="Google Shape;449;g2f5882f685f_0_1050"/>
          <p:cNvPicPr preferRelativeResize="0"/>
          <p:nvPr/>
        </p:nvPicPr>
        <p:blipFill rotWithShape="1">
          <a:blip r:embed="rId4">
            <a:alphaModFix/>
          </a:blip>
          <a:srcRect/>
          <a:stretch/>
        </p:blipFill>
        <p:spPr>
          <a:xfrm rot="5400000">
            <a:off x="-382152" y="1343672"/>
            <a:ext cx="4051701" cy="40507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4127382" y="2038149"/>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63" name="Google Shape;463;p30"/>
          <p:cNvCxnSpPr/>
          <p:nvPr/>
        </p:nvCxnSpPr>
        <p:spPr>
          <a:xfrm>
            <a:off x="3519627" y="345362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80940" y="1806843"/>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4127382" y="391842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Legalismo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Enemigo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a:t>
              </a:r>
              <a:endParaRPr sz="280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legalismo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gracia</a:t>
              </a:r>
              <a:r>
                <a:rPr lang="en-US" sz="2800" dirty="0">
                  <a:solidFill>
                    <a:schemeClr val="lt1"/>
                  </a:solidFill>
                  <a:latin typeface="Lato"/>
                  <a:ea typeface="Lato"/>
                  <a:cs typeface="Lato"/>
                  <a:sym typeface="Lato"/>
                </a:rPr>
                <a:t> de Dios </a:t>
              </a:r>
              <a:endParaRPr sz="28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lt1"/>
                  </a:solidFill>
                  <a:latin typeface="Lato"/>
                  <a:ea typeface="Lato"/>
                  <a:cs typeface="Lato"/>
                  <a:sym typeface="Lato"/>
                </a:rPr>
                <a:t>Responder con </a:t>
              </a:r>
              <a:r>
                <a:rPr lang="en-US" sz="2800" dirty="0" err="1">
                  <a:solidFill>
                    <a:schemeClr val="lt1"/>
                  </a:solidFill>
                  <a:latin typeface="Lato"/>
                  <a:ea typeface="Lato"/>
                  <a:cs typeface="Lato"/>
                  <a:sym typeface="Lato"/>
                </a:rPr>
                <a:t>claridad</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pregunta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Dios ser </a:t>
              </a:r>
              <a:r>
                <a:rPr lang="en-US" sz="2800" dirty="0" err="1">
                  <a:solidFill>
                    <a:schemeClr val="lt1"/>
                  </a:solidFill>
                  <a:latin typeface="Lato"/>
                  <a:ea typeface="Lato"/>
                  <a:cs typeface="Lato"/>
                  <a:sym typeface="Lato"/>
                </a:rPr>
                <a:t>justo</a:t>
              </a:r>
              <a:r>
                <a:rPr lang="en-US" sz="2800" dirty="0">
                  <a:solidFill>
                    <a:schemeClr val="lt1"/>
                  </a:solidFill>
                  <a:latin typeface="Lato"/>
                  <a:ea typeface="Lato"/>
                  <a:cs typeface="Lato"/>
                  <a:sym typeface="Lato"/>
                </a:rPr>
                <a:t> y amoroso con </a:t>
              </a:r>
              <a:r>
                <a:rPr lang="en-US" sz="2800" dirty="0" err="1">
                  <a:solidFill>
                    <a:schemeClr val="lt1"/>
                  </a:solidFill>
                  <a:latin typeface="Lato"/>
                  <a:ea typeface="Lato"/>
                  <a:cs typeface="Lato"/>
                  <a:sym typeface="Lato"/>
                </a:rPr>
                <a:t>pecadores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7" name="Google Shape;147;g2f5882f685f_0_5"/>
          <p:cNvSpPr txBox="1"/>
          <p:nvPr/>
        </p:nvSpPr>
        <p:spPr>
          <a:xfrm>
            <a:off x="1919316" y="427325"/>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dirty="0" err="1">
                <a:solidFill>
                  <a:srgbClr val="009444"/>
                </a:solidFill>
                <a:latin typeface="Lato"/>
                <a:ea typeface="Lato"/>
                <a:cs typeface="Lato"/>
                <a:sym typeface="Lato"/>
              </a:rPr>
              <a:t>Descripción</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4860" dirty="0">
              <a:solidFill>
                <a:srgbClr val="009444"/>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Google Shape;89;p1">
            <a:extLst>
              <a:ext uri="{FF2B5EF4-FFF2-40B4-BE49-F238E27FC236}">
                <a16:creationId xmlns:a16="http://schemas.microsoft.com/office/drawing/2014/main" id="{C55D2215-6C52-1264-1DF3-0B75FEE21261}"/>
              </a:ext>
            </a:extLst>
          </p:cNvPr>
          <p:cNvPicPr preferRelativeResize="0"/>
          <p:nvPr/>
        </p:nvPicPr>
        <p:blipFill>
          <a:blip r:embed="rId4">
            <a:alphaModFix/>
          </a:blip>
          <a:stretch>
            <a:fillRect/>
          </a:stretch>
        </p:blipFill>
        <p:spPr>
          <a:xfrm>
            <a:off x="1643699" y="1460358"/>
            <a:ext cx="8367534" cy="49703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f5882f685f_0_15"/>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8" name="Google Shape;158;g2f5882f685f_0_15"/>
          <p:cNvGrpSpPr/>
          <p:nvPr/>
        </p:nvGrpSpPr>
        <p:grpSpPr>
          <a:xfrm>
            <a:off x="516025" y="815975"/>
            <a:ext cx="9959670" cy="4973376"/>
            <a:chOff x="37158" y="274036"/>
            <a:chExt cx="9935824" cy="4973376"/>
          </a:xfrm>
        </p:grpSpPr>
        <p:sp>
          <p:nvSpPr>
            <p:cNvPr id="159" name="Google Shape;159;g2f5882f685f_0_15"/>
            <p:cNvSpPr/>
            <p:nvPr/>
          </p:nvSpPr>
          <p:spPr>
            <a:xfrm>
              <a:off x="2048937" y="2809731"/>
              <a:ext cx="2499300" cy="1914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2f5882f685f_0_15"/>
            <p:cNvSpPr txBox="1"/>
            <p:nvPr/>
          </p:nvSpPr>
          <p:spPr>
            <a:xfrm>
              <a:off x="3219954" y="3688124"/>
              <a:ext cx="157500" cy="157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1" name="Google Shape;161;g2f5882f685f_0_15"/>
            <p:cNvSpPr/>
            <p:nvPr/>
          </p:nvSpPr>
          <p:spPr>
            <a:xfrm>
              <a:off x="2048937" y="2809731"/>
              <a:ext cx="2499300" cy="6054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2f5882f685f_0_15"/>
            <p:cNvSpPr txBox="1"/>
            <p:nvPr/>
          </p:nvSpPr>
          <p:spPr>
            <a:xfrm>
              <a:off x="3234367" y="3048141"/>
              <a:ext cx="128700" cy="128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63" name="Google Shape;163;g2f5882f685f_0_15"/>
            <p:cNvSpPr/>
            <p:nvPr/>
          </p:nvSpPr>
          <p:spPr>
            <a:xfrm>
              <a:off x="2048937" y="2106345"/>
              <a:ext cx="2499300" cy="7035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2f5882f685f_0_15"/>
            <p:cNvSpPr txBox="1"/>
            <p:nvPr/>
          </p:nvSpPr>
          <p:spPr>
            <a:xfrm>
              <a:off x="3233746" y="2393125"/>
              <a:ext cx="129900" cy="1299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65" name="Google Shape;165;g2f5882f685f_0_15"/>
            <p:cNvSpPr/>
            <p:nvPr/>
          </p:nvSpPr>
          <p:spPr>
            <a:xfrm>
              <a:off x="2048937" y="797553"/>
              <a:ext cx="2499300" cy="20121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2f5882f685f_0_15"/>
            <p:cNvSpPr txBox="1"/>
            <p:nvPr/>
          </p:nvSpPr>
          <p:spPr>
            <a:xfrm>
              <a:off x="3218441" y="1723423"/>
              <a:ext cx="160500" cy="160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67" name="Google Shape;167;g2f5882f685f_0_15"/>
            <p:cNvSpPr/>
            <p:nvPr/>
          </p:nvSpPr>
          <p:spPr>
            <a:xfrm>
              <a:off x="37158" y="2163559"/>
              <a:ext cx="2731200" cy="129240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2f5882f685f_0_15"/>
            <p:cNvSpPr txBox="1"/>
            <p:nvPr/>
          </p:nvSpPr>
          <p:spPr>
            <a:xfrm>
              <a:off x="37158" y="2163559"/>
              <a:ext cx="2731200" cy="1292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b="1" cap="none">
                  <a:solidFill>
                    <a:schemeClr val="lt1"/>
                  </a:solidFill>
                  <a:latin typeface="Lato"/>
                  <a:ea typeface="Lato"/>
                  <a:cs typeface="Lato"/>
                  <a:sym typeface="Lato"/>
                </a:rPr>
                <a:t>DISCIPULADO</a:t>
              </a:r>
              <a:br>
                <a:rPr lang="en-US" sz="5300" b="1">
                  <a:solidFill>
                    <a:srgbClr val="E3BB3D"/>
                  </a:solidFill>
                  <a:latin typeface="Lato"/>
                  <a:ea typeface="Lato"/>
                  <a:cs typeface="Lato"/>
                  <a:sym typeface="Lato"/>
                </a:rPr>
              </a:br>
              <a:r>
                <a:rPr lang="en-US" sz="1600" b="1" cap="none">
                  <a:solidFill>
                    <a:srgbClr val="E3BB3D"/>
                  </a:solidFill>
                  <a:latin typeface="Lato"/>
                  <a:ea typeface="Lato"/>
                  <a:cs typeface="Lato"/>
                  <a:sym typeface="Lato"/>
                </a:rPr>
                <a:t>13 CURSOS EN TOTAL</a:t>
              </a:r>
              <a:endParaRPr b="1">
                <a:latin typeface="Lato"/>
                <a:ea typeface="Lato"/>
                <a:cs typeface="Lato"/>
                <a:sym typeface="Lato"/>
              </a:endParaRPr>
            </a:p>
          </p:txBody>
        </p:sp>
        <p:sp>
          <p:nvSpPr>
            <p:cNvPr id="169" name="Google Shape;169;g2f5882f685f_0_15"/>
            <p:cNvSpPr/>
            <p:nvPr/>
          </p:nvSpPr>
          <p:spPr>
            <a:xfrm>
              <a:off x="4548382" y="274036"/>
              <a:ext cx="54246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2f5882f685f_0_15"/>
            <p:cNvSpPr txBox="1"/>
            <p:nvPr/>
          </p:nvSpPr>
          <p:spPr>
            <a:xfrm>
              <a:off x="4548382" y="274036"/>
              <a:ext cx="54246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171" name="Google Shape;171;g2f5882f685f_0_15"/>
            <p:cNvSpPr/>
            <p:nvPr/>
          </p:nvSpPr>
          <p:spPr>
            <a:xfrm>
              <a:off x="4548382" y="1582828"/>
              <a:ext cx="5363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2f5882f685f_0_15"/>
            <p:cNvSpPr/>
            <p:nvPr/>
          </p:nvSpPr>
          <p:spPr>
            <a:xfrm>
              <a:off x="4548382" y="2891620"/>
              <a:ext cx="53292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2f5882f685f_0_15"/>
            <p:cNvSpPr txBox="1"/>
            <p:nvPr/>
          </p:nvSpPr>
          <p:spPr>
            <a:xfrm>
              <a:off x="4463166" y="1535320"/>
              <a:ext cx="53292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a:solidFill>
                    <a:srgbClr val="009444"/>
                  </a:solidFill>
                  <a:latin typeface="Lato"/>
                  <a:ea typeface="Lato"/>
                  <a:cs typeface="Lato"/>
                  <a:sym typeface="Lato"/>
                </a:rPr>
                <a:t>Las </a:t>
              </a:r>
              <a:r>
                <a:rPr lang="en-US" sz="2600" dirty="0" err="1">
                  <a:solidFill>
                    <a:srgbClr val="009444"/>
                  </a:solidFill>
                  <a:latin typeface="Lato"/>
                  <a:ea typeface="Lato"/>
                  <a:cs typeface="Lato"/>
                  <a:sym typeface="Lato"/>
                </a:rPr>
                <a:t>Enseñanzas</a:t>
              </a:r>
              <a:r>
                <a:rPr lang="en-US" sz="2600" dirty="0">
                  <a:solidFill>
                    <a:srgbClr val="009444"/>
                  </a:solidFill>
                  <a:latin typeface="Lato"/>
                  <a:ea typeface="Lato"/>
                  <a:cs typeface="Lato"/>
                  <a:sym typeface="Lato"/>
                </a:rPr>
                <a:t> de Jesús </a:t>
              </a:r>
              <a:endParaRPr dirty="0">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3 CURSOS</a:t>
              </a:r>
              <a:endParaRPr sz="1600" cap="none" dirty="0">
                <a:solidFill>
                  <a:srgbClr val="7F7F7F"/>
                </a:solidFill>
                <a:latin typeface="Lato"/>
                <a:ea typeface="Lato"/>
                <a:cs typeface="Lato"/>
                <a:sym typeface="Lato"/>
              </a:endParaRPr>
            </a:p>
          </p:txBody>
        </p:sp>
        <p:sp>
          <p:nvSpPr>
            <p:cNvPr id="175" name="Google Shape;175;g2f5882f685f_0_15"/>
            <p:cNvSpPr/>
            <p:nvPr/>
          </p:nvSpPr>
          <p:spPr>
            <a:xfrm>
              <a:off x="4548382" y="4200412"/>
              <a:ext cx="5312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2f5882f685f_0_15"/>
            <p:cNvSpPr txBox="1"/>
            <p:nvPr/>
          </p:nvSpPr>
          <p:spPr>
            <a:xfrm>
              <a:off x="4480266" y="2809670"/>
              <a:ext cx="5312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a:solidFill>
                    <a:srgbClr val="009444"/>
                  </a:solidFill>
                  <a:latin typeface="Lato"/>
                  <a:ea typeface="Lato"/>
                  <a:cs typeface="Lato"/>
                  <a:sym typeface="Lato"/>
                </a:rPr>
                <a:t>La Palabra </a:t>
              </a:r>
              <a:r>
                <a:rPr lang="en-US" sz="2600" dirty="0" err="1">
                  <a:solidFill>
                    <a:srgbClr val="009444"/>
                  </a:solidFill>
                  <a:latin typeface="Lato"/>
                  <a:ea typeface="Lato"/>
                  <a:cs typeface="Lato"/>
                  <a:sym typeface="Lato"/>
                </a:rPr>
                <a:t>Crece</a:t>
              </a:r>
              <a:r>
                <a:rPr lang="en-US" sz="2600" dirty="0">
                  <a:solidFill>
                    <a:srgbClr val="009444"/>
                  </a:solidFill>
                  <a:latin typeface="Lato"/>
                  <a:ea typeface="Lato"/>
                  <a:cs typeface="Lato"/>
                  <a:sym typeface="Lato"/>
                </a:rPr>
                <a:t> </a:t>
              </a:r>
              <a:endParaRPr dirty="0">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2 CURSOS</a:t>
              </a:r>
              <a:endParaRPr sz="1600" cap="none" dirty="0">
                <a:solidFill>
                  <a:srgbClr val="7F7F7F"/>
                </a:solidFill>
                <a:latin typeface="Lato"/>
                <a:ea typeface="Lato"/>
                <a:cs typeface="Lato"/>
                <a:sym typeface="Lato"/>
              </a:endParaRPr>
            </a:p>
          </p:txBody>
        </p:sp>
        <p:sp>
          <p:nvSpPr>
            <p:cNvPr id="172" name="Google Shape;172;g2f5882f685f_0_15"/>
            <p:cNvSpPr txBox="1"/>
            <p:nvPr/>
          </p:nvSpPr>
          <p:spPr>
            <a:xfrm>
              <a:off x="4579131" y="4200412"/>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err="1">
                  <a:solidFill>
                    <a:srgbClr val="009444"/>
                  </a:solidFill>
                  <a:latin typeface="Lato"/>
                  <a:ea typeface="Lato"/>
                  <a:cs typeface="Lato"/>
                  <a:sym typeface="Lato"/>
                </a:rPr>
                <a:t>Identificación</a:t>
              </a:r>
              <a:r>
                <a:rPr lang="en-US" sz="2600" dirty="0">
                  <a:solidFill>
                    <a:srgbClr val="009444"/>
                  </a:solidFill>
                  <a:latin typeface="Lato"/>
                  <a:ea typeface="Lato"/>
                  <a:cs typeface="Lato"/>
                  <a:sym typeface="Lato"/>
                </a:rPr>
                <a:t> </a:t>
              </a:r>
              <a:r>
                <a:rPr lang="en-US" sz="2600" dirty="0" err="1">
                  <a:solidFill>
                    <a:srgbClr val="009444"/>
                  </a:solidFill>
                  <a:latin typeface="Lato"/>
                  <a:ea typeface="Lato"/>
                  <a:cs typeface="Lato"/>
                  <a:sym typeface="Lato"/>
                </a:rPr>
                <a:t>Espiritual</a:t>
              </a:r>
              <a:r>
                <a:rPr lang="en-US" sz="2600" dirty="0">
                  <a:solidFill>
                    <a:srgbClr val="009444"/>
                  </a:solidFill>
                  <a:latin typeface="Lato"/>
                  <a:ea typeface="Lato"/>
                  <a:cs typeface="Lato"/>
                  <a:sym typeface="Lato"/>
                </a:rPr>
                <a:t> y </a:t>
              </a:r>
              <a:r>
                <a:rPr lang="en-US" sz="2600" dirty="0" err="1">
                  <a:solidFill>
                    <a:srgbClr val="009444"/>
                  </a:solidFill>
                  <a:latin typeface="Lato"/>
                  <a:ea typeface="Lato"/>
                  <a:cs typeface="Lato"/>
                  <a:sym typeface="Lato"/>
                </a:rPr>
                <a:t>Legalismo</a:t>
              </a:r>
              <a:r>
                <a:rPr lang="en-US" sz="2600" dirty="0">
                  <a:solidFill>
                    <a:srgbClr val="009444"/>
                  </a:solidFill>
                  <a:latin typeface="Lato"/>
                  <a:ea typeface="Lato"/>
                  <a:cs typeface="Lato"/>
                  <a:sym typeface="Lato"/>
                </a:rPr>
                <a:t> </a:t>
              </a:r>
              <a:endParaRPr dirty="0">
                <a:latin typeface="Lato"/>
                <a:ea typeface="Lato"/>
                <a:cs typeface="Lato"/>
                <a:sym typeface="Lato"/>
              </a:endParaRPr>
            </a:p>
            <a:p>
              <a:pPr marL="0" marR="0" lvl="0" indent="0" algn="ctr" rtl="0">
                <a:lnSpc>
                  <a:spcPct val="100000"/>
                </a:lnSpc>
                <a:spcBef>
                  <a:spcPts val="800"/>
                </a:spcBef>
                <a:spcAft>
                  <a:spcPts val="0"/>
                </a:spcAft>
                <a:buClr>
                  <a:srgbClr val="7F7F7F"/>
                </a:buClr>
                <a:buSzPts val="1600"/>
                <a:buFont typeface="Calibri"/>
                <a:buNone/>
              </a:pPr>
              <a:r>
                <a:rPr lang="en-US" sz="1600" cap="none" dirty="0">
                  <a:solidFill>
                    <a:srgbClr val="7F7F7F"/>
                  </a:solidFill>
                  <a:latin typeface="Lato"/>
                  <a:ea typeface="Lato"/>
                  <a:cs typeface="Lato"/>
                  <a:sym typeface="Lato"/>
                </a:rPr>
                <a:t>2 CURSOS</a:t>
              </a:r>
              <a:endParaRPr sz="1600" cap="none" dirty="0">
                <a:solidFill>
                  <a:srgbClr val="7F7F7F"/>
                </a:solidFill>
                <a:latin typeface="Lato"/>
                <a:ea typeface="Lato"/>
                <a:cs typeface="Lato"/>
                <a:sym typeface="Lato"/>
              </a:endParaRPr>
            </a:p>
          </p:txBody>
        </p:sp>
      </p:grpSp>
      <p:pic>
        <p:nvPicPr>
          <p:cNvPr id="177" name="Google Shape;177;g2f5882f685f_0_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899884" y="2756301"/>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f5882f685f_0_139"/>
          <p:cNvSpPr txBox="1"/>
          <p:nvPr/>
        </p:nvSpPr>
        <p:spPr>
          <a:xfrm>
            <a:off x="2084073" y="352264"/>
            <a:ext cx="6797305"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a:t>
            </a:r>
            <a:r>
              <a:rPr lang="en-US" sz="4860" dirty="0" err="1">
                <a:solidFill>
                  <a:srgbClr val="009444"/>
                </a:solidFill>
                <a:latin typeface="Lato"/>
                <a:ea typeface="Lato"/>
                <a:cs typeface="Lato"/>
                <a:sym typeface="Lato"/>
              </a:rPr>
              <a:t>Qué</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estudiaremos</a:t>
            </a:r>
            <a:r>
              <a:rPr lang="en-US" sz="4860" dirty="0">
                <a:solidFill>
                  <a:srgbClr val="009444"/>
                </a:solidFill>
                <a:latin typeface="Lato"/>
                <a:ea typeface="Lato"/>
                <a:cs typeface="Lato"/>
                <a:sym typeface="Lato"/>
              </a:rPr>
              <a:t>?</a:t>
            </a:r>
            <a:endParaRPr sz="6000" dirty="0">
              <a:solidFill>
                <a:srgbClr val="009444"/>
              </a:solidFill>
              <a:latin typeface="Lato"/>
              <a:ea typeface="Lato"/>
              <a:cs typeface="Lato"/>
              <a:sym typeface="Lato"/>
            </a:endParaRPr>
          </a:p>
        </p:txBody>
      </p:sp>
      <p:sp>
        <p:nvSpPr>
          <p:cNvPr id="211" name="Google Shape;211;g2f5882f685f_0_139"/>
          <p:cNvSpPr txBox="1"/>
          <p:nvPr/>
        </p:nvSpPr>
        <p:spPr>
          <a:xfrm>
            <a:off x="2034642" y="1501429"/>
            <a:ext cx="10034215"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ato"/>
                <a:ea typeface="Lato"/>
                <a:cs typeface="Lato"/>
                <a:sym typeface="Lato"/>
              </a:rPr>
              <a:t>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inmerecida</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recibida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Jesús</a:t>
            </a:r>
            <a:br>
              <a:rPr lang="en-US" sz="3200" dirty="0">
                <a:solidFill>
                  <a:schemeClr val="dk1"/>
                </a:solidFill>
                <a:latin typeface="Lato"/>
                <a:ea typeface="Lato"/>
                <a:cs typeface="Lato"/>
                <a:sym typeface="Lato"/>
              </a:rPr>
            </a:br>
            <a:br>
              <a:rPr lang="en-US" sz="3200" dirty="0">
                <a:solidFill>
                  <a:schemeClr val="dk1"/>
                </a:solidFill>
                <a:latin typeface="Lato"/>
                <a:ea typeface="Lato"/>
                <a:cs typeface="Lato"/>
                <a:sym typeface="Lato"/>
              </a:rPr>
            </a:b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legalismo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ataca</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vivir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motivados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discerner lo que </a:t>
            </a:r>
            <a:r>
              <a:rPr lang="en-US" sz="3200" dirty="0" err="1">
                <a:solidFill>
                  <a:schemeClr val="dk1"/>
                </a:solidFill>
                <a:latin typeface="Lato"/>
                <a:ea typeface="Lato"/>
                <a:cs typeface="Lato"/>
                <a:sym typeface="Lato"/>
              </a:rPr>
              <a:t>escuchamos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compartirmos</a:t>
            </a:r>
            <a:r>
              <a:rPr lang="en-US" sz="3200" dirty="0">
                <a:solidFill>
                  <a:schemeClr val="dk1"/>
                </a:solidFill>
                <a:latin typeface="Lato"/>
                <a:ea typeface="Lato"/>
                <a:cs typeface="Lato"/>
                <a:sym typeface="Lato"/>
              </a:rPr>
              <a:t> con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a:t>
            </a:r>
          </a:p>
          <a:p>
            <a:pPr marL="0" marR="0" lvl="0" indent="0" algn="l" rtl="0">
              <a:spcBef>
                <a:spcPts val="0"/>
              </a:spcBef>
              <a:spcAft>
                <a:spcPts val="0"/>
              </a:spcAft>
              <a:buNone/>
            </a:pPr>
            <a:endParaRPr lang="en-US"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err="1">
                <a:solidFill>
                  <a:schemeClr val="dk1"/>
                </a:solidFill>
                <a:latin typeface="Lato"/>
                <a:ea typeface="Lato"/>
                <a:cs typeface="Lato"/>
                <a:sym typeface="Lato"/>
              </a:rPr>
              <a:t>Cómo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desechar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de Dios” </a:t>
            </a:r>
            <a:endParaRPr sz="3200" dirty="0">
              <a:solidFill>
                <a:schemeClr val="dk1"/>
              </a:solidFill>
              <a:latin typeface="Lato"/>
              <a:ea typeface="Lato"/>
              <a:cs typeface="Lato"/>
              <a:sym typeface="Lato"/>
            </a:endParaRPr>
          </a:p>
        </p:txBody>
      </p:sp>
      <p:sp>
        <p:nvSpPr>
          <p:cNvPr id="213" name="Google Shape;213;g2f5882f685f_0_1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2.xml><?xml version="1.0" encoding="utf-8"?>
<ds:datastoreItem xmlns:ds="http://schemas.openxmlformats.org/officeDocument/2006/customXml" ds:itemID="{75A49C20-CD92-4231-88BA-71F51E8018A5}"/>
</file>

<file path=customXml/itemProps3.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89</TotalTime>
  <Words>4292</Words>
  <Application>Microsoft Macintosh PowerPoint</Application>
  <PresentationFormat>Widescreen</PresentationFormat>
  <Paragraphs>311</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Symbol</vt:lpstr>
      <vt:lpstr>Lato</vt:lpstr>
      <vt:lpstr>Cambria</vt:lpstr>
      <vt:lpstr>Lato Black</vt:lpstr>
      <vt:lpstr>Overlock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38</cp:revision>
  <dcterms:created xsi:type="dcterms:W3CDTF">2023-11-29T19:33:05Z</dcterms:created>
  <dcterms:modified xsi:type="dcterms:W3CDTF">2025-07-15T20:50:35Z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