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embeddedFontLst>
    <p:embeddedFont>
      <p:font typeface="Lato" panose="020F0502020204030203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swy4cT/EakRQKm82Eopm7507C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420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0Um8tquwS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academiacristo/review/486198585/1235434e0d?sort=lastUserActionEventDate&amp;direction=desc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bXdWNIZRGQ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academiacristo/review/486198585/1235434e0d?sort=lastUserActionEventDate&amp;direction=desc" TargetMode="Externa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sySavJPHCc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https://youtu.be/k0Um8tquwSg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16:11-40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hojear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 hasta 22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extra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Troas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https://vimeo.com/academiacristo/review/486198585/1235434e0d?sort=lastUserActionEventDate&amp;direction=desc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fa010828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6fa01082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fa010828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6fa010828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fa010828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6fa010828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fa010828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6fa010828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16:11-40.&gt;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Lucas, Pablo, Silas, Timoteo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13 Lidia, 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púrpura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15 La familia de Lidia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16 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endemoniada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19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18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20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magistrados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22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23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25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35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alguaciles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(v.35)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junto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río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15 la casa de Lidia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magistrados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rasgándoles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23-24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calabozo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26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sacudidos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27 la espada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33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y Silas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34 la casa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mesa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colonia y la ciudad principal de Macedonia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poco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casa de Lidia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plaza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casa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Lidia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expulsar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azotan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y a Silas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muchacha.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Cree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salvarse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y Silas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causa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terremoto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obstáculos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Lucas y a Timoteo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303" name="Google Shape;303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y Silas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perseguidos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testimonio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Lidia,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19 El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dinero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amor al dinero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30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para ser salvo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valor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y Silas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Satanás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mercado,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golpeados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arrojados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terremoto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 (v. 30-34), a Lidia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 (v. 14-15),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preservó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bueno de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Pablo y Silas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palabra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30, 31 “…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Cree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aclara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con Dios?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con Dios.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de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la Palabra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Lidia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carcelero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demos testimonio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Pablo y Silas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cantando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fa010828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capacitaba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y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personas? (OJO –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6fa010828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fa0108288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pasar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Casi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con Lucas, Silas y Timoteo.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visto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Juan Marcos.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Lucas y a Timoteo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Aquila y a Priscila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final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6fa010828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6f9efaf54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vistazo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Timoteo.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Timoteo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abuela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llevárselo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Timoteo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Timoteo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exhortar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3:2,3;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4:17 y 16:10;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19:22)).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Timoteo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cartas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Timoteo (y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6f9efaf54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6fa0108288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cartas,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fundó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 cartas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también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causa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vino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indígenas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indígena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sostenerse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económicamente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evangelización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irradiaría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alrededor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indígenas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26fa0108288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fa0108288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20:29-31).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ataques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diablo.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para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26fa0108288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6fa0108288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Gran Comisión: “Se me ha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tierra. Por tanto,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Padre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(Mateo 28:18-20)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26fa0108288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6fa0108288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Academia Cristo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6fa0108288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6fa010828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privilegio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Pablo. Fue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continúa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Dios.”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junto con Pablo,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maravillarnos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embajadores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Academia Cristo es: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Gran Comisión,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 final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2,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Grupo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26fa010828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para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https://youtu.be/xbXdWNIZRGQ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28:16-31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vistazo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23 a 28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a Roma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https://vimeo.com/academiacristo/review/486198585/1235434e0d?</a:t>
            </a:r>
            <a:b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sort=</a:t>
            </a:r>
            <a:r>
              <a:rPr lang="en-US" u="sng" dirty="0" err="1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lastUserActionEventDate&amp;direction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=desc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431" name="Google Shape;431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439" name="Google Shape;439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Película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Tierra.”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https://youtu.be/hsySavJPHCc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Segundo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Silas,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Timoteo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Lucas,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Troas,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y Silas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Timoteo y a Lucas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Más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Atenas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Silas y Timoteo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Más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colonia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ciudad principal de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Macedonia¨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16:12). ¨El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cívico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epístola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¨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16:20 y 37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popular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magistrados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¨dos hombres”;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´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´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magistrados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38.  En la carta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1:27 y 3:20,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´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´,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enumeradas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4:8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apreciaría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(Nuevo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Diccionario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carta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comida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ídolos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prostitutas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Más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disturbio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mágicos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Atenas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estatuas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erigidas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honor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Tesalónica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dos cartas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tesalonicenses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Berea-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carácter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noble,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escudriñaban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Atenas-Pablo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Areópago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medio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Aquila y a Priscila.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Aquila y a Priscila.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Equipo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Rara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Hoy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exhortación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4:36).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9:27).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extender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Juan Marcos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punto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15:37-39)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al principio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Silas: Era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15:22)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15:32).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Pablo escribe al final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carta: “Con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Silvano,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brevemente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(1 Pedro 5:12). Era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16:37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(Silas) y 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(Silvano).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madre de TIMOTEO era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de Timoteo,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llevárselo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causa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circuncidó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16:1-3). Su madre (Eunice)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abuela (Loida)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 Timoteo 1:5).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 Timoteo 3:15). Timoteo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batallado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timidez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16:10 ¨Si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Timoteo,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procuren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2 Timoteo 1:7 ¨Pues Dios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dado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timidez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amor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.¨)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Timoteo 4:12 ¨Que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menosprecie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.¨).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Timoteo 5:23 ¨No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un poco de vino a causa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estómago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.¨)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partes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16:10–17; 20:5–21:18; 27:1–28:16).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temprana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´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´ [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4:14].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eruditos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clásico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favorablemente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antiguos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Diccionario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Aquila y Priscila-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Claudio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expulsó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Roma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Aquila y Priscila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tiendas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final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envíes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las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16:11-40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capacitaba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y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f6cf9f9e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4 personas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6f6cf9f9e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fa01082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6B. 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6C.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6fa01082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Memorización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“No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avergüenzo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(Romanos 1:16)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pantalla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palabras del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Avísales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palabras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poco a poco vas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de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pantalla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3" t="8250" r="29537" b="8241"/>
          <a:stretch/>
        </p:blipFill>
        <p:spPr>
          <a:xfrm>
            <a:off x="6580094" y="810985"/>
            <a:ext cx="5007431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fa0108288_0_22"/>
          <p:cNvSpPr txBox="1"/>
          <p:nvPr/>
        </p:nvSpPr>
        <p:spPr>
          <a:xfrm>
            <a:off x="4127382" y="1349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3" name="Google Shape;173;g26fa0108288_0_22"/>
          <p:cNvCxnSpPr/>
          <p:nvPr/>
        </p:nvCxnSpPr>
        <p:spPr>
          <a:xfrm>
            <a:off x="4230827" y="2518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g26fa0108288_0_2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26fa0108288_0_22"/>
          <p:cNvPicPr preferRelativeResize="0"/>
          <p:nvPr/>
        </p:nvPicPr>
        <p:blipFill rotWithShape="1">
          <a:blip r:embed="rId3">
            <a:alphaModFix/>
          </a:blip>
          <a:srcRect l="1447" r="1437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6" name="Google Shape;176;g26fa0108288_0_22"/>
          <p:cNvSpPr txBox="1"/>
          <p:nvPr/>
        </p:nvSpPr>
        <p:spPr>
          <a:xfrm>
            <a:off x="4127381" y="2943946"/>
            <a:ext cx="7432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Juego de Memorización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“No me _____________ del evangelio, pues es _______ de Dios para la ____________de todos los que creen.” (Romanos 1:16)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g26fa0108288_0_2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fa0108288_0_31"/>
          <p:cNvSpPr txBox="1"/>
          <p:nvPr/>
        </p:nvSpPr>
        <p:spPr>
          <a:xfrm>
            <a:off x="4127382" y="1349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3" name="Google Shape;183;g26fa0108288_0_31"/>
          <p:cNvCxnSpPr/>
          <p:nvPr/>
        </p:nvCxnSpPr>
        <p:spPr>
          <a:xfrm>
            <a:off x="4230827" y="2518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g26fa0108288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6fa0108288_0_31"/>
          <p:cNvPicPr preferRelativeResize="0"/>
          <p:nvPr/>
        </p:nvPicPr>
        <p:blipFill rotWithShape="1">
          <a:blip r:embed="rId3">
            <a:alphaModFix/>
          </a:blip>
          <a:srcRect l="1447" r="1437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6" name="Google Shape;186;g26fa0108288_0_31"/>
          <p:cNvSpPr txBox="1"/>
          <p:nvPr/>
        </p:nvSpPr>
        <p:spPr>
          <a:xfrm>
            <a:off x="4127381" y="2943946"/>
            <a:ext cx="7432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Juego de Memorización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“No me _____________ del ___________, pues es _______ de ______ para la ____________de ______ los que _____.” (Romanos 1:16)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g26fa0108288_0_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fa0108288_0_40"/>
          <p:cNvSpPr txBox="1"/>
          <p:nvPr/>
        </p:nvSpPr>
        <p:spPr>
          <a:xfrm>
            <a:off x="4127382" y="1349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3" name="Google Shape;193;g26fa0108288_0_40"/>
          <p:cNvCxnSpPr/>
          <p:nvPr/>
        </p:nvCxnSpPr>
        <p:spPr>
          <a:xfrm>
            <a:off x="4230827" y="2518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g26fa0108288_0_4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6fa0108288_0_40"/>
          <p:cNvPicPr preferRelativeResize="0"/>
          <p:nvPr/>
        </p:nvPicPr>
        <p:blipFill rotWithShape="1">
          <a:blip r:embed="rId3">
            <a:alphaModFix/>
          </a:blip>
          <a:srcRect l="1447" r="1437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6" name="Google Shape;196;g26fa0108288_0_40"/>
          <p:cNvSpPr txBox="1"/>
          <p:nvPr/>
        </p:nvSpPr>
        <p:spPr>
          <a:xfrm>
            <a:off x="4127381" y="2943946"/>
            <a:ext cx="7432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Juego de Memorización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“___ me _____________ del ___________, ______ es _______ de ______  ______ la ____________de ______  _____ ____  _____.” (Romanos 1:16)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g26fa0108288_0_4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6fa0108288_0_49"/>
          <p:cNvSpPr txBox="1"/>
          <p:nvPr/>
        </p:nvSpPr>
        <p:spPr>
          <a:xfrm>
            <a:off x="4127382" y="1349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3" name="Google Shape;203;g26fa0108288_0_49"/>
          <p:cNvCxnSpPr/>
          <p:nvPr/>
        </p:nvCxnSpPr>
        <p:spPr>
          <a:xfrm>
            <a:off x="4230827" y="2518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g26fa0108288_0_4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26fa0108288_0_49"/>
          <p:cNvPicPr preferRelativeResize="0"/>
          <p:nvPr/>
        </p:nvPicPr>
        <p:blipFill rotWithShape="1">
          <a:blip r:embed="rId3">
            <a:alphaModFix/>
          </a:blip>
          <a:srcRect l="1447" r="1437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6" name="Google Shape;206;g26fa0108288_0_49"/>
          <p:cNvSpPr txBox="1"/>
          <p:nvPr/>
        </p:nvSpPr>
        <p:spPr>
          <a:xfrm>
            <a:off x="4127381" y="2943946"/>
            <a:ext cx="7432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Juego de Memorización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“_________________________________________________________________________________________________________________.” (Romanos 1:16)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g26fa0108288_0_4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c0eec2cfd_0_235"/>
          <p:cNvSpPr txBox="1"/>
          <p:nvPr/>
        </p:nvSpPr>
        <p:spPr>
          <a:xfrm>
            <a:off x="4127382" y="2340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3" name="Google Shape;213;g26c0eec2cfd_0_235"/>
          <p:cNvCxnSpPr/>
          <p:nvPr/>
        </p:nvCxnSpPr>
        <p:spPr>
          <a:xfrm>
            <a:off x="4230827" y="3585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" name="Google Shape;214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6" name="Google Shape;216;g26c0eec2cfd_0_235"/>
          <p:cNvSpPr txBox="1"/>
          <p:nvPr/>
        </p:nvSpPr>
        <p:spPr>
          <a:xfrm>
            <a:off x="4127375" y="4010750"/>
            <a:ext cx="777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3" name="Google Shape;223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8" name="Google Shape;228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4" name="Google Shape;234;p11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8" name="Google Shape;238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2" t="10151" r="7639" b="23588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6" name="Google Shape;246;p12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0" name="Google Shape;250;p12"/>
          <p:cNvSpPr txBox="1"/>
          <p:nvPr/>
        </p:nvSpPr>
        <p:spPr>
          <a:xfrm>
            <a:off x="4127381" y="4163146"/>
            <a:ext cx="6728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8" name="Google Shape;258;p1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2" name="Google Shape;262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0" name="Google Shape;270;p14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4" name="Google Shape;274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2" name="Google Shape;282;p15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6" name="Google Shape;286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7" name="Google Shape;287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4" name="Google Shape;294;p16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8" name="Google Shape;298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9" name="Google Shape;29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6" name="Google Shape;306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7" name="Google Shape;307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1" name="Google Shape;311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7" name="Google Shape;317;p18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1" name="Google Shape;321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9" name="Google Shape;329;p19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3" name="Google Shape;333;p19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4" name="Google Shape;334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1" name="Google Shape;341;p20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2" name="Google Shape;342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2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5" name="Google Shape;345;p20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6" name="Google Shape;346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3" name="Google Shape;353;p21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7" name="Google Shape;357;p2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8" name="Google Shape;358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fa0108288_0_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g26fa010828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6" name="Google Shape;366;g26fa0108288_0_73"/>
          <p:cNvSpPr txBox="1"/>
          <p:nvPr/>
        </p:nvSpPr>
        <p:spPr>
          <a:xfrm>
            <a:off x="3678449" y="2927925"/>
            <a:ext cx="809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capacitaba Pablo a otras personas?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fa0108288_0_156"/>
          <p:cNvSpPr txBox="1"/>
          <p:nvPr/>
        </p:nvSpPr>
        <p:spPr>
          <a:xfrm>
            <a:off x="2308525" y="1155550"/>
            <a:ext cx="93312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buscó edificar sobre el mensaje básico del evangelio: Cristo crucificado, Cristo resucitado y salvación por fe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volvió a visitar personalmente a las iglesias que él fundó de manera de fortalecer a los creyentes en su fe.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 utilizó a compañeros de trabajo en la tarea de visitar a las iglesias. Casi siempre viajaba y trabajaba en equipo. 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g26fa0108288_0_15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g26fa0108288_0_15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6f9efaf544_0_2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6f9efaf544_0_29"/>
          <p:cNvSpPr txBox="1"/>
          <p:nvPr/>
        </p:nvSpPr>
        <p:spPr>
          <a:xfrm>
            <a:off x="7990377" y="4560500"/>
            <a:ext cx="5118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405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0" name="Google Shape;380;g26f9efaf544_0_2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26f9efaf544_0_29"/>
          <p:cNvSpPr/>
          <p:nvPr/>
        </p:nvSpPr>
        <p:spPr>
          <a:xfrm>
            <a:off x="852400" y="1087549"/>
            <a:ext cx="204600" cy="46827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g26f9efaf544_0_29"/>
          <p:cNvPicPr preferRelativeResize="0"/>
          <p:nvPr/>
        </p:nvPicPr>
        <p:blipFill rotWithShape="1">
          <a:blip r:embed="rId4">
            <a:alphaModFix/>
          </a:blip>
          <a:srcRect l="20159" r="10708"/>
          <a:stretch/>
        </p:blipFill>
        <p:spPr>
          <a:xfrm>
            <a:off x="1057000" y="1087550"/>
            <a:ext cx="6474651" cy="46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Filipos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0459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16:11-40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fa0108288_0_240"/>
          <p:cNvSpPr txBox="1"/>
          <p:nvPr/>
        </p:nvSpPr>
        <p:spPr>
          <a:xfrm>
            <a:off x="2308525" y="2069950"/>
            <a:ext cx="933120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través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sus cartas, Pablo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nutrió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congregaciones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fundó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estableció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indígenas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capacitó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aquellos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había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evangelizado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había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establecido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indígenas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g26fa0108288_0_24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g26fa0108288_0_24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6fa0108288_0_25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g26fa0108288_0_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6" name="Google Shape;396;g26fa0108288_0_250"/>
          <p:cNvSpPr txBox="1"/>
          <p:nvPr/>
        </p:nvSpPr>
        <p:spPr>
          <a:xfrm>
            <a:off x="3678456" y="2623121"/>
            <a:ext cx="7432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es tan importante capacitar a otros para participar en la obra del evangelio?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6fa0108288_0_25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g26fa0108288_0_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3" name="Google Shape;403;g26fa0108288_0_257"/>
          <p:cNvSpPr txBox="1"/>
          <p:nvPr/>
        </p:nvSpPr>
        <p:spPr>
          <a:xfrm>
            <a:off x="3959950" y="812600"/>
            <a:ext cx="7379400" cy="5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tanto, vayan y hagan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discípulos de todas las naciones, bautizándolos en el nombre del Padre y del Hijo y del Espíritu Santo, enseñándoles a obedecer todo lo que les he mandado a ustedes. Y les aseguro que estaré con ustedes siempre, hasta el fin del mundo.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28:19-20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4" name="Google Shape;404;g26fa0108288_0_25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6fa0108288_0_33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g26fa0108288_0_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1" name="Google Shape;411;g26fa0108288_0_339"/>
          <p:cNvSpPr txBox="1"/>
          <p:nvPr/>
        </p:nvSpPr>
        <p:spPr>
          <a:xfrm>
            <a:off x="3678456" y="2775521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intenta Academia Cristo a seguir el ejemplo de Pablo al entrenar a otros?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6fa0108288_0_346"/>
          <p:cNvSpPr txBox="1"/>
          <p:nvPr/>
        </p:nvSpPr>
        <p:spPr>
          <a:xfrm>
            <a:off x="2308525" y="1841350"/>
            <a:ext cx="93312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Compartimos el privilegio del evangelio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“Testigos de la gracia de Dios”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propósito de Academia Cristo es: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Crecer en la Palabra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Capacitación para cumplir la Gran Comisión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Llevar la Palabra a otros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" name="Google Shape;417;g26fa0108288_0_3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g26fa0108288_0_34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6ba99a7413_0_633"/>
          <p:cNvSpPr txBox="1"/>
          <p:nvPr/>
        </p:nvSpPr>
        <p:spPr>
          <a:xfrm>
            <a:off x="3746382" y="18830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4" name="Google Shape;424;g26ba99a7413_0_633"/>
          <p:cNvCxnSpPr/>
          <p:nvPr/>
        </p:nvCxnSpPr>
        <p:spPr>
          <a:xfrm>
            <a:off x="3849827" y="2975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27" name="Google Shape;427;g26ba99a7413_0_633"/>
          <p:cNvSpPr txBox="1"/>
          <p:nvPr/>
        </p:nvSpPr>
        <p:spPr>
          <a:xfrm>
            <a:off x="3746375" y="3252850"/>
            <a:ext cx="8291100" cy="18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Dar un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vistazo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23-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28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28:16-31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8" name="Google Shape;428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4" name="Google Shape;434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6" name="Google Shape;436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" name="Google Shape;442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44" name="Google Shape;444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g2ac1ba269cb_0_46"/>
          <p:cNvPicPr preferRelativeResize="0"/>
          <p:nvPr/>
        </p:nvPicPr>
        <p:blipFill rotWithShape="1">
          <a:blip r:embed="rId3">
            <a:alphaModFix/>
          </a:blip>
          <a:srcRect l="17158" t="8251" r="29536" b="8234"/>
          <a:stretch/>
        </p:blipFill>
        <p:spPr>
          <a:xfrm>
            <a:off x="6580094" y="810985"/>
            <a:ext cx="5007425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4" name="Google Shape;454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9353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890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Cuatro “C” para leer y entender Hechos 16:11-40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926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4463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Explicar cómo Pablo capacitaba a otras personas y la importancia de capacitar a otros en la obra del evangelio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f6cf9f9e9_0_136"/>
          <p:cNvSpPr txBox="1"/>
          <p:nvPr/>
        </p:nvSpPr>
        <p:spPr>
          <a:xfrm>
            <a:off x="4127382" y="1654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g26f6cf9f9e9_0_1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26f6cf9f9e9_0_13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6f6cf9f9e9_0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26f6cf9f9e9_0_136"/>
          <p:cNvCxnSpPr/>
          <p:nvPr/>
        </p:nvCxnSpPr>
        <p:spPr>
          <a:xfrm>
            <a:off x="4230827" y="2670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g26f6cf9f9e9_0_136"/>
          <p:cNvSpPr txBox="1"/>
          <p:nvPr/>
        </p:nvSpPr>
        <p:spPr>
          <a:xfrm>
            <a:off x="4127375" y="3020150"/>
            <a:ext cx="7189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Explique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Pablo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capacitaba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personas. En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respuesta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nombra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4 personas con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Pablo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trabajaba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fa0108288_0_6"/>
          <p:cNvSpPr txBox="1"/>
          <p:nvPr/>
        </p:nvSpPr>
        <p:spPr>
          <a:xfrm>
            <a:off x="4127382" y="1044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g26fa0108288_0_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6fa0108288_0_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6fa0108288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g26fa0108288_0_6"/>
          <p:cNvCxnSpPr/>
          <p:nvPr/>
        </p:nvCxnSpPr>
        <p:spPr>
          <a:xfrm>
            <a:off x="4230827" y="2061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g26fa0108288_0_6"/>
          <p:cNvSpPr txBox="1"/>
          <p:nvPr/>
        </p:nvSpPr>
        <p:spPr>
          <a:xfrm>
            <a:off x="4127375" y="2410550"/>
            <a:ext cx="71895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¿Por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tan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importante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capacitar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participar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intenta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Academia Cristo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seguir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ejemplo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Pablo al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entrenar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c0eec2cfd_0_221"/>
          <p:cNvSpPr txBox="1"/>
          <p:nvPr/>
        </p:nvSpPr>
        <p:spPr>
          <a:xfrm>
            <a:off x="4127382" y="1349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3" name="Google Shape;163;g26c0eec2cfd_0_221"/>
          <p:cNvCxnSpPr/>
          <p:nvPr/>
        </p:nvCxnSpPr>
        <p:spPr>
          <a:xfrm>
            <a:off x="4230827" y="2518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6c0eec2cfd_0_221"/>
          <p:cNvPicPr preferRelativeResize="0"/>
          <p:nvPr/>
        </p:nvPicPr>
        <p:blipFill rotWithShape="1">
          <a:blip r:embed="rId3">
            <a:alphaModFix/>
          </a:blip>
          <a:srcRect l="1447" r="1436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6" name="Google Shape;166;g26c0eec2cfd_0_221"/>
          <p:cNvSpPr txBox="1"/>
          <p:nvPr/>
        </p:nvSpPr>
        <p:spPr>
          <a:xfrm>
            <a:off x="4127381" y="2943946"/>
            <a:ext cx="7432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Juego de Memorización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“No me avergüenzo del evangelio, pues es poder de Dios para la salvación de todos los que creen.” (Romanos 1:16)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4137</Words>
  <Application>Microsoft Office PowerPoint</Application>
  <PresentationFormat>Widescreen</PresentationFormat>
  <Paragraphs>244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Noto Sans Symbols</vt:lpstr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2024-12-19T22:09:20Z</dcterms:modified>
</cp:coreProperties>
</file>