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44"/>
  </p:notesMasterIdLst>
  <p:sldIdLst>
    <p:sldId id="257" r:id="rId6"/>
    <p:sldId id="259" r:id="rId7"/>
    <p:sldId id="258" r:id="rId8"/>
    <p:sldId id="260" r:id="rId9"/>
    <p:sldId id="261" r:id="rId10"/>
    <p:sldId id="262" r:id="rId11"/>
    <p:sldId id="263" r:id="rId12"/>
    <p:sldId id="264" r:id="rId13"/>
    <p:sldId id="265" r:id="rId14"/>
    <p:sldId id="298" r:id="rId15"/>
    <p:sldId id="299" r:id="rId16"/>
    <p:sldId id="266" r:id="rId17"/>
    <p:sldId id="288" r:id="rId18"/>
    <p:sldId id="290" r:id="rId19"/>
    <p:sldId id="289" r:id="rId20"/>
    <p:sldId id="300" r:id="rId21"/>
    <p:sldId id="297" r:id="rId22"/>
    <p:sldId id="268" r:id="rId23"/>
    <p:sldId id="269" r:id="rId24"/>
    <p:sldId id="270" r:id="rId25"/>
    <p:sldId id="276" r:id="rId26"/>
    <p:sldId id="272" r:id="rId27"/>
    <p:sldId id="294" r:id="rId28"/>
    <p:sldId id="273" r:id="rId29"/>
    <p:sldId id="301" r:id="rId30"/>
    <p:sldId id="274" r:id="rId31"/>
    <p:sldId id="275" r:id="rId32"/>
    <p:sldId id="295" r:id="rId33"/>
    <p:sldId id="302" r:id="rId34"/>
    <p:sldId id="293" r:id="rId35"/>
    <p:sldId id="278" r:id="rId36"/>
    <p:sldId id="280" r:id="rId37"/>
    <p:sldId id="292" r:id="rId38"/>
    <p:sldId id="296" r:id="rId39"/>
    <p:sldId id="281" r:id="rId40"/>
    <p:sldId id="291" r:id="rId41"/>
    <p:sldId id="284" r:id="rId42"/>
    <p:sldId id="285" r:id="rId43"/>
  </p:sldIdLst>
  <p:sldSz cx="12192000" cy="6858000"/>
  <p:notesSz cx="6858000" cy="9144000"/>
  <p:embeddedFontLst>
    <p:embeddedFont>
      <p:font typeface="Lato" panose="020F0502020204030203" pitchFamily="34" charset="0"/>
      <p:regular r:id="rId45"/>
      <p:bold r:id="rId46"/>
      <p:italic r:id="rId47"/>
      <p:boldItalic r:id="rId48"/>
    </p:embeddedFont>
    <p:embeddedFont>
      <p:font typeface="Overlock"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TiLh2qhgtVQ8VpuFUgSj/AInJ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561C8E-0D14-4599-9E14-766974686E72}">
  <a:tblStyle styleId="{12561C8E-0D14-4599-9E14-766974686E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01"/>
    <p:restoredTop sz="49300"/>
  </p:normalViewPr>
  <p:slideViewPr>
    <p:cSldViewPr snapToGrid="0">
      <p:cViewPr varScale="1">
        <p:scale>
          <a:sx n="29" d="100"/>
          <a:sy n="29" d="100"/>
        </p:scale>
        <p:origin x="24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597E41CD-AAB2-8A07-2D8A-77646D188B77}"/>
            </a:ext>
          </a:extLst>
        </p:cNvPr>
        <p:cNvGrpSpPr/>
        <p:nvPr/>
      </p:nvGrpSpPr>
      <p:grpSpPr>
        <a:xfrm>
          <a:off x="0" y="0"/>
          <a:ext cx="0" cy="0"/>
          <a:chOff x="0" y="0"/>
          <a:chExt cx="0" cy="0"/>
        </a:xfrm>
      </p:grpSpPr>
      <p:sp>
        <p:nvSpPr>
          <p:cNvPr id="198" name="Google Shape;198;p5:notes">
            <a:extLst>
              <a:ext uri="{FF2B5EF4-FFF2-40B4-BE49-F238E27FC236}">
                <a16:creationId xmlns:a16="http://schemas.microsoft.com/office/drawing/2014/main" id="{6CAC6F8B-0266-D809-89D7-B8C50804AA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#2: Analizar tres pasajes bíblicos que hablen de nuestra identidad espiritual.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None/>
            </a:pPr>
            <a:endParaRPr b="1" dirty="0">
              <a:solidFill>
                <a:schemeClr val="dk1"/>
              </a:solidFill>
              <a:latin typeface="Calibri"/>
              <a:ea typeface="Calibri"/>
              <a:cs typeface="Calibri"/>
              <a:sym typeface="Calibri"/>
            </a:endParaRPr>
          </a:p>
        </p:txBody>
      </p:sp>
      <p:sp>
        <p:nvSpPr>
          <p:cNvPr id="199" name="Google Shape;199;p5:notes">
            <a:extLst>
              <a:ext uri="{FF2B5EF4-FFF2-40B4-BE49-F238E27FC236}">
                <a16:creationId xmlns:a16="http://schemas.microsoft.com/office/drawing/2014/main" id="{32621C13-BA31-AE74-2609-E49A35BFB1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917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42358AF-1928-8CA3-5DBB-302A1E8B3D63}"/>
            </a:ext>
          </a:extLst>
        </p:cNvPr>
        <p:cNvGrpSpPr/>
        <p:nvPr/>
      </p:nvGrpSpPr>
      <p:grpSpPr>
        <a:xfrm>
          <a:off x="0" y="0"/>
          <a:ext cx="0" cy="0"/>
          <a:chOff x="0" y="0"/>
          <a:chExt cx="0" cy="0"/>
        </a:xfrm>
      </p:grpSpPr>
      <p:sp>
        <p:nvSpPr>
          <p:cNvPr id="278" name="Google Shape;278;g2ae502832d3_0_10:notes">
            <a:extLst>
              <a:ext uri="{FF2B5EF4-FFF2-40B4-BE49-F238E27FC236}">
                <a16:creationId xmlns:a16="http://schemas.microsoft.com/office/drawing/2014/main" id="{2A95F7D1-3B1B-483A-51CA-599827EB73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Comenzamos con la primera pregunta de la tarea: ¿Cuál es su verdadera identidad espiritual? 1 Pedro 2:9-10</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lo más que puedan.</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279" name="Google Shape;279;g2ae502832d3_0_10:notes">
            <a:extLst>
              <a:ext uri="{FF2B5EF4-FFF2-40B4-BE49-F238E27FC236}">
                <a16:creationId xmlns:a16="http://schemas.microsoft.com/office/drawing/2014/main" id="{EF63C82D-69A8-74E9-E609-A1942811DD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70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Nuestra identidad en Cristo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Antes de estudiar las diferentes iglesias en el mundo y tratar de encontrar nuestro propio lugar en ellas, es bueno recordar la única y verdadera identidad que tenemos en la familia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Leamos 1 Pedro 2:9, Gálatas 4:7 y Salmo 27:10. Piense en cuán importantes son estas verdades bíblicas al momento de estudiar temas difíciles que pueden ser muy sensibles para muchos creyentes.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lang="en-US" b="1" dirty="0">
              <a:solidFill>
                <a:schemeClr val="dk1"/>
              </a:solidFill>
              <a:latin typeface="Calibri"/>
              <a:ea typeface="Calibri"/>
              <a:cs typeface="Calibri"/>
              <a:sym typeface="Calibri"/>
            </a:endParaRPr>
          </a:p>
        </p:txBody>
      </p:sp>
      <p:sp>
        <p:nvSpPr>
          <p:cNvPr id="279" name="Google Shape;279;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i="1" dirty="0">
                <a:effectLst/>
                <a:latin typeface="Calibri" panose="020F0502020204030204" pitchFamily="34" charset="0"/>
                <a:ea typeface="Calibri" panose="020F0502020204030204" pitchFamily="34" charset="0"/>
              </a:rPr>
              <a:t>1 Pedro 2:9 Pero ustedes son linaje escogido, real sacerdocio, nación santa, pueblo adquirido por Dios, para que anuncien los hechos maravillosos de aquel que los llamó de las tinieblas a su luz admirable.</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279" name="Google Shape;279;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726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i="1" dirty="0">
                <a:effectLst/>
                <a:latin typeface="Calibri" panose="020F0502020204030204" pitchFamily="34" charset="0"/>
                <a:ea typeface="Calibri" panose="020F0502020204030204" pitchFamily="34" charset="0"/>
              </a:rPr>
              <a:t>Gálatas 4:7 Así que ya no eres esclavo, sino hijo; y si eres hijo, también eres heredero de Dios por medio de Cristo.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279" name="Google Shape;279;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658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None/>
            </a:pPr>
            <a:r>
              <a:rPr lang="es-ES" sz="1800" i="1" dirty="0">
                <a:effectLst/>
                <a:latin typeface="Calibri" panose="020F0502020204030204" pitchFamily="34" charset="0"/>
                <a:ea typeface="Calibri" panose="020F0502020204030204" pitchFamily="34" charset="0"/>
              </a:rPr>
              <a:t>Salmo 27:10 Aunque mi padre y mi madre me dejen, con todo, el SEÑOR me recogerá. </a:t>
            </a:r>
            <a:endParaRPr b="1" dirty="0">
              <a:solidFill>
                <a:schemeClr val="dk1"/>
              </a:solidFill>
              <a:latin typeface="Calibri"/>
              <a:ea typeface="Calibri"/>
              <a:cs typeface="Calibri"/>
              <a:sym typeface="Calibri"/>
            </a:endParaRPr>
          </a:p>
        </p:txBody>
      </p:sp>
      <p:sp>
        <p:nvSpPr>
          <p:cNvPr id="279" name="Google Shape;279;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77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05B56B44-A127-F684-F47F-8F7A13172AAB}"/>
            </a:ext>
          </a:extLst>
        </p:cNvPr>
        <p:cNvGrpSpPr/>
        <p:nvPr/>
      </p:nvGrpSpPr>
      <p:grpSpPr>
        <a:xfrm>
          <a:off x="0" y="0"/>
          <a:ext cx="0" cy="0"/>
          <a:chOff x="0" y="0"/>
          <a:chExt cx="0" cy="0"/>
        </a:xfrm>
      </p:grpSpPr>
      <p:sp>
        <p:nvSpPr>
          <p:cNvPr id="198" name="Google Shape;198;p5:notes">
            <a:extLst>
              <a:ext uri="{FF2B5EF4-FFF2-40B4-BE49-F238E27FC236}">
                <a16:creationId xmlns:a16="http://schemas.microsoft.com/office/drawing/2014/main" id="{F7FA60F0-C1CD-D0FE-9EB6-A403F4EF8F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rPr>
              <a:t>OBJETIVO #3: Identificar las tres ramas principales del cristianismo.</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None/>
            </a:pPr>
            <a:endParaRPr b="1" dirty="0">
              <a:solidFill>
                <a:schemeClr val="dk1"/>
              </a:solidFill>
              <a:latin typeface="Calibri"/>
              <a:ea typeface="Calibri"/>
              <a:cs typeface="Calibri"/>
              <a:sym typeface="Calibri"/>
            </a:endParaRPr>
          </a:p>
        </p:txBody>
      </p:sp>
      <p:sp>
        <p:nvSpPr>
          <p:cNvPr id="199" name="Google Shape;199;p5:notes">
            <a:extLst>
              <a:ext uri="{FF2B5EF4-FFF2-40B4-BE49-F238E27FC236}">
                <a16:creationId xmlns:a16="http://schemas.microsoft.com/office/drawing/2014/main" id="{FF99C079-CA6C-97B0-53E8-8494199162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811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72DFE70D-346A-0ADD-BA6D-BAE9F52CE048}"/>
            </a:ext>
          </a:extLst>
        </p:cNvPr>
        <p:cNvGrpSpPr/>
        <p:nvPr/>
      </p:nvGrpSpPr>
      <p:grpSpPr>
        <a:xfrm>
          <a:off x="0" y="0"/>
          <a:ext cx="0" cy="0"/>
          <a:chOff x="0" y="0"/>
          <a:chExt cx="0" cy="0"/>
        </a:xfrm>
      </p:grpSpPr>
      <p:sp>
        <p:nvSpPr>
          <p:cNvPr id="306" name="Google Shape;306;g2e1cad20c04_0_274:notes">
            <a:extLst>
              <a:ext uri="{FF2B5EF4-FFF2-40B4-BE49-F238E27FC236}">
                <a16:creationId xmlns:a16="http://schemas.microsoft.com/office/drawing/2014/main" id="{3F009389-6EB1-F2C9-E8BB-EE8402C8AC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Pregunta de la tarea: </a:t>
            </a:r>
            <a:r>
              <a:rPr lang="es-ES" sz="1800" dirty="0">
                <a:effectLst/>
                <a:latin typeface="Calibri" panose="020F0502020204030204" pitchFamily="34" charset="0"/>
                <a:ea typeface="Calibri" panose="020F0502020204030204" pitchFamily="34" charset="0"/>
              </a:rPr>
              <a:t>Si hay una sola Biblia, ¿por qué hay tantas iglesias que no creen lo mismo? ¿En qué consisten las diferencias? </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lo más que puedan.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None/>
            </a:pPr>
            <a:endParaRPr lang="en-US"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FontTx/>
              <a:buNone/>
            </a:pPr>
            <a:endParaRPr lang="en-US" dirty="0">
              <a:solidFill>
                <a:schemeClr val="dk1"/>
              </a:solidFill>
              <a:latin typeface="Calibri"/>
              <a:ea typeface="Calibri"/>
              <a:cs typeface="Calibri"/>
              <a:sym typeface="Calibri"/>
            </a:endParaRPr>
          </a:p>
          <a:p>
            <a:pPr marL="0" marR="0" lvl="0" indent="0">
              <a:buFontTx/>
              <a:buNone/>
            </a:pPr>
            <a:r>
              <a:rPr lang="es-ES" sz="1100" dirty="0">
                <a:effectLst/>
                <a:latin typeface="Calibri" panose="020F0502020204030204" pitchFamily="34" charset="0"/>
                <a:ea typeface="Calibri" panose="020F0502020204030204" pitchFamily="34" charset="0"/>
              </a:rPr>
              <a:t>¿Por qué hay tantas denominaciones en el mundo?</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responder esta pregunta, será de ayuda entender de dónde provienen las diferentes identidades espirituales – o denominaciones. En las primeras dos clases, estudiaremos esto.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Primero, explicaremos el desarrollo de las diferentes denominaciones cristianas desde una perspectiva histórica.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Luego, lo explicaremos desde una perspectiva hermenéutica (la hermenéutica es el método que se usa para interpretar las escrituras)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07" name="Google Shape;307;g2e1cad20c04_0_274:notes">
            <a:extLst>
              <a:ext uri="{FF2B5EF4-FFF2-40B4-BE49-F238E27FC236}">
                <a16:creationId xmlns:a16="http://schemas.microsoft.com/office/drawing/2014/main" id="{C58739BA-40A6-5C87-8E84-F129A7C1D2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69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e1cad20c04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expansión del cristianismo.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concedió un crecimiento increíble a la iglesia primitiva.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libro de Hechos nos dice que, de un pequeño grupo de creyentes, por la gracia de Dios creció a más de tres mil en Pentecostés (2:41), luego cerca de cinco mil (4:4), hasta que su número ya no se pudo calcular (6:7).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el año 300 D.C, algunos eruditos estimaron que el número de creyentes había crecido a 30 millones, con iglesias por todo el imperio romano.  </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98" name="Google Shape;298;g2e1cad20c04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e1cad20c04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¿Por qué la iglesia cristiana primitiva se expandió tan rápidamente?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None/>
            </a:pPr>
            <a:endParaRPr lang="en-US"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07" name="Google Shape;307;g2e1cad20c0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1" dirty="0">
                <a:solidFill>
                  <a:srgbClr val="00B050"/>
                </a:solidFill>
                <a:effectLst/>
                <a:latin typeface="Calibri" panose="020F0502020204030204" pitchFamily="34" charset="0"/>
                <a:ea typeface="Calibri" panose="020F0502020204030204" pitchFamily="34" charset="0"/>
              </a:rPr>
              <a:t>La primera clase puede ser un poco más larga por los saludos personales de cada estudiante. Si la clase es de 20 a 30 estudiantes, el maestro escogerá entre 10 a 15 estudiantes para que se presenten, al resto pedirá que se identifiquen a través del chat en vivo. El maestro pedirá que den su nombre, país de origen y cómo conocieron Academia Cristo. Luego de los saludos, el maestro concluirá con una breve biografía y dará comienzo la clase en vivo.</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ae502832d3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¿Por qué la iglesia cristiana primitiva se expandió tan rápidamente?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gracia y el poder de Dios. La causa principal del crecimiento es la misma que nos llevó a la fe: El poder del mensaje del evangelio para producir fe en aquellos que lo escuchan. </a:t>
            </a:r>
            <a:endParaRPr lang="en-US" sz="1100" i="0" dirty="0">
              <a:effectLst/>
              <a:latin typeface="Calibri" panose="020F0502020204030204" pitchFamily="34" charset="0"/>
              <a:ea typeface="Calibri" panose="020F0502020204030204" pitchFamily="34" charset="0"/>
            </a:endParaRPr>
          </a:p>
          <a:p>
            <a:pPr marL="171450" marR="0" lvl="0" indent="-171450"/>
            <a:endParaRPr lang="en-US" sz="1100" i="0" dirty="0">
              <a:effectLst/>
              <a:latin typeface="Calibri" panose="020F0502020204030204" pitchFamily="34" charset="0"/>
              <a:ea typeface="Calibri" panose="020F0502020204030204" pitchFamily="34" charset="0"/>
            </a:endParaRPr>
          </a:p>
          <a:p>
            <a:pPr marL="171450" marR="0" lvl="0" indent="-171450"/>
            <a:r>
              <a:rPr lang="es-ES" sz="1100" i="1" dirty="0">
                <a:effectLst/>
                <a:latin typeface="Calibri" panose="020F0502020204030204" pitchFamily="34" charset="0"/>
                <a:ea typeface="Calibri" panose="020F0502020204030204" pitchFamily="34" charset="0"/>
              </a:rPr>
              <a:t>“Porque no me avergüenzo del evangelio, porque es </a:t>
            </a:r>
            <a:r>
              <a:rPr lang="es-ES" sz="1100" i="1" u="sng" dirty="0">
                <a:effectLst/>
                <a:latin typeface="Calibri" panose="020F0502020204030204" pitchFamily="34" charset="0"/>
                <a:ea typeface="Calibri" panose="020F0502020204030204" pitchFamily="34" charset="0"/>
              </a:rPr>
              <a:t>poder de Dios</a:t>
            </a:r>
            <a:r>
              <a:rPr lang="es-ES" sz="1100" i="1" dirty="0">
                <a:effectLst/>
                <a:latin typeface="Calibri" panose="020F0502020204030204" pitchFamily="34" charset="0"/>
                <a:ea typeface="Calibri" panose="020F0502020204030204" pitchFamily="34" charset="0"/>
              </a:rPr>
              <a:t> para salvación a todo aquel que cree; al judío, primeramente, y también al griego.”</a:t>
            </a:r>
            <a:r>
              <a:rPr lang="es-ES" sz="1100" dirty="0">
                <a:effectLst/>
                <a:latin typeface="Calibri" panose="020F0502020204030204" pitchFamily="34" charset="0"/>
                <a:ea typeface="Calibri" panose="020F0502020204030204" pitchFamily="34" charset="0"/>
              </a:rPr>
              <a:t>  (Rom. 1:16)</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perfecta obediencia de Jesús a la ley de Dios nos ha sido atribuida; Cristo nos otorgó el perdón completo y gratuito, esta motivación espiritual exhorta al creyente a compartir el evangelio.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lang="en-US" dirty="0">
              <a:solidFill>
                <a:schemeClr val="dk1"/>
              </a:solidFill>
              <a:latin typeface="Calibri"/>
              <a:ea typeface="Calibri"/>
              <a:cs typeface="Calibri"/>
              <a:sym typeface="Calibri"/>
            </a:endParaRPr>
          </a:p>
        </p:txBody>
      </p:sp>
      <p:sp>
        <p:nvSpPr>
          <p:cNvPr id="315" name="Google Shape;315;g2ae502832d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e1cad20c04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Tres factores importantes para su crecimiento</a:t>
            </a:r>
            <a:br>
              <a:rPr lang="es-ES" sz="1100" dirty="0">
                <a:effectLst/>
                <a:latin typeface="Calibri" panose="020F0502020204030204" pitchFamily="34" charset="0"/>
                <a:ea typeface="Calibri" panose="020F0502020204030204" pitchFamily="34" charset="0"/>
              </a:rPr>
            </a:b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1. El poder del mensaje del evangelio para producir fe en aquellos que lo escuchan. </a:t>
            </a:r>
          </a:p>
          <a:p>
            <a:pPr marL="0" marR="0" lvl="0" indent="0">
              <a:buFontTx/>
              <a:buNone/>
            </a:pPr>
            <a:br>
              <a:rPr lang="es-ES" sz="1100" dirty="0">
                <a:effectLst/>
                <a:latin typeface="Calibri" panose="020F0502020204030204" pitchFamily="34" charset="0"/>
                <a:ea typeface="Calibri" panose="020F0502020204030204" pitchFamily="34" charset="0"/>
              </a:rPr>
            </a:br>
            <a:r>
              <a:rPr lang="es-ES" sz="1100" dirty="0">
                <a:effectLst/>
                <a:latin typeface="Calibri" panose="020F0502020204030204" pitchFamily="34" charset="0"/>
                <a:ea typeface="Calibri" panose="020F0502020204030204" pitchFamily="34" charset="0"/>
              </a:rPr>
              <a:t>2. En segundo lugar, el gobierno romano clasificó al cristianismo como una religión ilícita porque hablaba de un Rey (Jesús). Interpretaron esto como una ofensa y una amenaza para el emperador romano, quien comenzó a perseguir al cristianismo. Muchos cristianos huyeron de esta persecución, pero llevaron consigo el evangelio a diferentes partes del mundo (Hechos 8:4).</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n-US" sz="1100" dirty="0">
                <a:effectLst/>
                <a:latin typeface="Calibri" panose="020F0502020204030204" pitchFamily="34" charset="0"/>
                <a:ea typeface="Calibri" panose="020F0502020204030204" pitchFamily="34" charset="0"/>
              </a:rPr>
              <a:t>3. </a:t>
            </a:r>
            <a:r>
              <a:rPr lang="es-ES" sz="1100" dirty="0">
                <a:effectLst/>
                <a:latin typeface="Calibri" panose="020F0502020204030204" pitchFamily="34" charset="0"/>
                <a:ea typeface="Calibri" panose="020F0502020204030204" pitchFamily="34" charset="0"/>
              </a:rPr>
              <a:t>Finalmente, el amor y la compasión que los cristianos mostraron a los miembros más vulnerables de la sociedad (mujeres, viudas, niños, esclavos y huérfanos) e incluso a los mismos enemigos que los perseguían sirvieron como un tremendo testimonio de la convicción que tenían en sus corazones. Incluso el mundo incrédulo tuvo que reconocer cómo los cristianos se amaban (Juan 13:34,35).</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lang="en-US" b="1" dirty="0">
              <a:solidFill>
                <a:schemeClr val="dk1"/>
              </a:solidFill>
              <a:latin typeface="Calibri"/>
              <a:ea typeface="Calibri"/>
              <a:cs typeface="Calibri"/>
              <a:sym typeface="Calibri"/>
            </a:endParaRPr>
          </a:p>
        </p:txBody>
      </p:sp>
      <p:sp>
        <p:nvSpPr>
          <p:cNvPr id="362" name="Google Shape;362;g2e1cad20c04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e1cad20c04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Pregunta de la tarea: </a:t>
            </a:r>
            <a:r>
              <a:rPr lang="es-ES" sz="1800" dirty="0">
                <a:effectLst/>
                <a:latin typeface="Calibri" panose="020F0502020204030204" pitchFamily="34" charset="0"/>
                <a:ea typeface="Calibri" panose="020F0502020204030204" pitchFamily="34" charset="0"/>
              </a:rPr>
              <a:t>¿Cuál fue la Roca sobre la cual se construyó la iglesia cristiana primitiva según la Biblia? Efesios 2:19-22.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lo más que puedan.</a:t>
            </a:r>
            <a:r>
              <a:rPr lang="en-US" sz="3200" dirty="0">
                <a:effectLst/>
              </a:rPr>
              <a:t> </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lang="en-US" dirty="0"/>
          </a:p>
        </p:txBody>
      </p:sp>
      <p:sp>
        <p:nvSpPr>
          <p:cNvPr id="330" name="Google Shape;330;g2e1cad20c04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6765D181-AE89-65CD-01A8-7805A361D992}"/>
            </a:ext>
          </a:extLst>
        </p:cNvPr>
        <p:cNvGrpSpPr/>
        <p:nvPr/>
      </p:nvGrpSpPr>
      <p:grpSpPr>
        <a:xfrm>
          <a:off x="0" y="0"/>
          <a:ext cx="0" cy="0"/>
          <a:chOff x="0" y="0"/>
          <a:chExt cx="0" cy="0"/>
        </a:xfrm>
      </p:grpSpPr>
      <p:sp>
        <p:nvSpPr>
          <p:cNvPr id="337" name="Google Shape;337;g2e1cad20c04_0_300:notes">
            <a:extLst>
              <a:ext uri="{FF2B5EF4-FFF2-40B4-BE49-F238E27FC236}">
                <a16:creationId xmlns:a16="http://schemas.microsoft.com/office/drawing/2014/main" id="{044719A8-81FB-B130-9095-E8986BD928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100" dirty="0">
                <a:effectLst/>
                <a:latin typeface="Calibri" panose="020F0502020204030204" pitchFamily="34" charset="0"/>
                <a:ea typeface="Calibri" panose="020F0502020204030204" pitchFamily="34" charset="0"/>
              </a:rPr>
              <a:t>¿Cuál fue la "roca" sobre la cual se construyó la iglesia cristiana primitiva?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La respuesta a esta pregunta depende de la interpretación de Mateo 16:15-18.</a:t>
            </a:r>
            <a:endParaRPr lang="en-US" sz="1100" i="0" dirty="0">
              <a:effectLst/>
              <a:latin typeface="Calibri" panose="020F0502020204030204" pitchFamily="34" charset="0"/>
              <a:ea typeface="Calibri" panose="020F0502020204030204" pitchFamily="34" charset="0"/>
            </a:endParaRPr>
          </a:p>
          <a:p>
            <a:pPr marL="0" marR="0" indent="0">
              <a:buFontTx/>
              <a:buNone/>
            </a:pPr>
            <a:endParaRPr lang="en-US" sz="1100" i="0" dirty="0">
              <a:effectLst/>
              <a:latin typeface="Calibri" panose="020F0502020204030204" pitchFamily="34" charset="0"/>
              <a:ea typeface="Calibri" panose="020F0502020204030204" pitchFamily="34" charset="0"/>
            </a:endParaRPr>
          </a:p>
          <a:p>
            <a:pPr marL="0" marR="0" indent="0">
              <a:buFontTx/>
              <a:buNone/>
            </a:pPr>
            <a:r>
              <a:rPr lang="es-ES" sz="1100" i="1" dirty="0">
                <a:effectLst/>
                <a:latin typeface="Calibri" panose="020F0502020204030204" pitchFamily="34" charset="0"/>
                <a:ea typeface="Calibri" panose="020F0502020204030204" pitchFamily="34" charset="0"/>
              </a:rPr>
              <a:t>Mateo 16:15-18 </a:t>
            </a:r>
          </a:p>
          <a:p>
            <a:pPr marL="0" marR="0" indent="0">
              <a:buFontTx/>
              <a:buNone/>
            </a:pPr>
            <a:r>
              <a:rPr lang="es-ES" sz="1100" i="1" dirty="0">
                <a:effectLst/>
                <a:latin typeface="Calibri" panose="020F0502020204030204" pitchFamily="34" charset="0"/>
                <a:ea typeface="Calibri" panose="020F0502020204030204" pitchFamily="34" charset="0"/>
              </a:rPr>
              <a:t>Él les dijo: Y vosotros, ¿quién decía que soy yo? Respondiendo Simón pedro dijo: Tú eres el Cristo, el Hijo del Dios viviente. Entonces le respondió Jesús: Bienaventurado eres, Simón, hijo de Jonás, porque no te lo reveló carne ni sangre, sino mi Padre que está en los cielos. Y yo también te digo, que tú eres Pedro, y sobre esta roca edificaré mi iglesia; y las puertas del Hades no prevalecerán contra ella.</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338" name="Google Shape;338;g2e1cad20c04_0_300:notes">
            <a:extLst>
              <a:ext uri="{FF2B5EF4-FFF2-40B4-BE49-F238E27FC236}">
                <a16:creationId xmlns:a16="http://schemas.microsoft.com/office/drawing/2014/main" id="{6B0FDD79-A6D6-29E5-B2C6-389205D06E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80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e1cad20c04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¿Quién es “esta roca” sobre la cual Jesús dice que edificará su iglesia?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La iglesia católica romana (ICR), interpreta, cree y enseña que la roca sobre la que se edificó la iglesia fue Pedro y que él fue el primero en la línea ininterrumpida de Papas (sucesión apostólica).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338" name="Google Shape;338;g2e1cad20c0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11171487-CCBA-0AEA-9373-4915C509F933}"/>
            </a:ext>
          </a:extLst>
        </p:cNvPr>
        <p:cNvGrpSpPr/>
        <p:nvPr/>
      </p:nvGrpSpPr>
      <p:grpSpPr>
        <a:xfrm>
          <a:off x="0" y="0"/>
          <a:ext cx="0" cy="0"/>
          <a:chOff x="0" y="0"/>
          <a:chExt cx="0" cy="0"/>
        </a:xfrm>
      </p:grpSpPr>
      <p:sp>
        <p:nvSpPr>
          <p:cNvPr id="337" name="Google Shape;337;g2e1cad20c04_0_300:notes">
            <a:extLst>
              <a:ext uri="{FF2B5EF4-FFF2-40B4-BE49-F238E27FC236}">
                <a16:creationId xmlns:a16="http://schemas.microsoft.com/office/drawing/2014/main" id="{08C26F78-65D1-E911-69F7-5C497F7B8A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¿Qué dice la Biblia al respeto?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En este texto, Jesús se está refiriendo a la confesión de Pedro; la roca sobre la cual edificará su iglesia es la verdad de que Jesús es “el Cristo”, el Salvador prometido.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Para determinar qué interpretación es correcta, necesitamos comparar este versículo con otras partes de la Biblia (las escrituras se interpretan a sí mismas).</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338" name="Google Shape;338;g2e1cad20c04_0_300:notes">
            <a:extLst>
              <a:ext uri="{FF2B5EF4-FFF2-40B4-BE49-F238E27FC236}">
                <a16:creationId xmlns:a16="http://schemas.microsoft.com/office/drawing/2014/main" id="{0B250CD6-EDBD-E6BF-F8B5-9BF223D15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16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e1cad20c04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1 Corintios 3:11 Porque nadie puede poner otro fundamento que el que está puesto, el cual es Jesucristo. </a:t>
            </a:r>
            <a:endParaRPr lang="en-US" sz="1100" dirty="0">
              <a:effectLst/>
              <a:latin typeface="Calibri" panose="020F0502020204030204" pitchFamily="34" charset="0"/>
              <a:ea typeface="Calibri" panose="020F0502020204030204" pitchFamily="34" charset="0"/>
            </a:endParaRPr>
          </a:p>
          <a:p>
            <a:pPr marL="914400" marR="0" lvl="0" indent="0" algn="l" rtl="0">
              <a:lnSpc>
                <a:spcPct val="100000"/>
              </a:lnSpc>
              <a:spcBef>
                <a:spcPts val="600"/>
              </a:spcBef>
              <a:spcAft>
                <a:spcPts val="600"/>
              </a:spcAft>
              <a:buNone/>
            </a:pPr>
            <a:endParaRPr lang="en-US" dirty="0">
              <a:solidFill>
                <a:schemeClr val="dk1"/>
              </a:solidFill>
              <a:latin typeface="Calibri"/>
              <a:ea typeface="Calibri"/>
              <a:cs typeface="Calibri"/>
              <a:sym typeface="Calibri"/>
            </a:endParaRPr>
          </a:p>
        </p:txBody>
      </p:sp>
      <p:sp>
        <p:nvSpPr>
          <p:cNvPr id="346" name="Google Shape;346;g2e1cad20c04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e1cad20c04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Efesios 2:19-20 Así que ya no sois extranjeros ni advenedizos, sino conciudadanos de los santos, y miembros de la familia de Dios, edificados sobre el fundamento de los apóstoles y profetas, siendo la principal piedra del ángulo Jesucristo mismo. </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600"/>
              </a:spcBef>
              <a:spcAft>
                <a:spcPts val="600"/>
              </a:spcAft>
              <a:buNone/>
            </a:pPr>
            <a:endParaRPr dirty="0">
              <a:solidFill>
                <a:schemeClr val="dk1"/>
              </a:solidFill>
              <a:latin typeface="Calibri"/>
              <a:ea typeface="Calibri"/>
              <a:cs typeface="Calibri"/>
              <a:sym typeface="Calibri"/>
            </a:endParaRPr>
          </a:p>
        </p:txBody>
      </p:sp>
      <p:sp>
        <p:nvSpPr>
          <p:cNvPr id="354" name="Google Shape;354;g2e1cad20c0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a:extLst>
            <a:ext uri="{FF2B5EF4-FFF2-40B4-BE49-F238E27FC236}">
              <a16:creationId xmlns:a16="http://schemas.microsoft.com/office/drawing/2014/main" id="{1125892D-AE0B-BD73-9C1B-F9D0AAC48087}"/>
            </a:ext>
          </a:extLst>
        </p:cNvPr>
        <p:cNvGrpSpPr/>
        <p:nvPr/>
      </p:nvGrpSpPr>
      <p:grpSpPr>
        <a:xfrm>
          <a:off x="0" y="0"/>
          <a:ext cx="0" cy="0"/>
          <a:chOff x="0" y="0"/>
          <a:chExt cx="0" cy="0"/>
        </a:xfrm>
      </p:grpSpPr>
      <p:sp>
        <p:nvSpPr>
          <p:cNvPr id="353" name="Google Shape;353;g2e1cad20c04_0_316:notes">
            <a:extLst>
              <a:ext uri="{FF2B5EF4-FFF2-40B4-BE49-F238E27FC236}">
                <a16:creationId xmlns:a16="http://schemas.microsoft.com/office/drawing/2014/main" id="{13BBFB4C-0296-5C17-33F7-5A10FA4819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Vemos claramente que no hay otro versículo de la Biblia que se refiera a Pedro como el fundamento de la iglesia. En cambio, tenemos muchos que se refieren a Cristo como el fundamento de la iglesia. (</a:t>
            </a:r>
            <a:r>
              <a:rPr lang="es-ES" sz="1100" i="1" dirty="0">
                <a:solidFill>
                  <a:srgbClr val="00B050"/>
                </a:solidFill>
                <a:effectLst/>
                <a:latin typeface="Calibri" panose="020F0502020204030204" pitchFamily="34" charset="0"/>
                <a:ea typeface="Calibri" panose="020F0502020204030204" pitchFamily="34" charset="0"/>
              </a:rPr>
              <a:t>Además de los versículos en la pantalla, el profesor podría hacer referencia a 1 Pedro 2:4-8, donde Pedro no se llama a sí mismo, sino a Cristo, la piedra angular de la iglesia.) </a:t>
            </a: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lo tanto, la interpretación luterana y protestante es que Pedro NO era la roca sobre la cual se edificó la iglesia. La iglesia está más bien edificada sobre Cristo, como Pedro confesó bellamente:</a:t>
            </a:r>
            <a:r>
              <a:rPr lang="es-ES" sz="1100" i="1" dirty="0">
                <a:effectLst/>
                <a:latin typeface="Calibri" panose="020F0502020204030204" pitchFamily="34" charset="0"/>
                <a:ea typeface="Calibri" panose="020F0502020204030204" pitchFamily="34" charset="0"/>
              </a:rPr>
              <a:t> «¡Tú eres el Cristo (Mesías - Salvador) !, ¡el Hijo del Dios viviente!» (Mateo 16:16).</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Lamentablemente, la interpretación incorrecta triunfó en la historia de la iglesia. Esto condujo al desarrollo del papado.</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600"/>
              </a:spcBef>
              <a:spcAft>
                <a:spcPts val="600"/>
              </a:spcAft>
              <a:buNone/>
            </a:pPr>
            <a:endParaRPr dirty="0">
              <a:solidFill>
                <a:schemeClr val="dk1"/>
              </a:solidFill>
              <a:latin typeface="Calibri"/>
              <a:ea typeface="Calibri"/>
              <a:cs typeface="Calibri"/>
              <a:sym typeface="Calibri"/>
            </a:endParaRPr>
          </a:p>
        </p:txBody>
      </p:sp>
      <p:sp>
        <p:nvSpPr>
          <p:cNvPr id="354" name="Google Shape;354;g2e1cad20c04_0_316:notes">
            <a:extLst>
              <a:ext uri="{FF2B5EF4-FFF2-40B4-BE49-F238E27FC236}">
                <a16:creationId xmlns:a16="http://schemas.microsoft.com/office/drawing/2014/main" id="{1175AD5F-C850-F2CB-3B46-52AE78673F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8461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a:extLst>
            <a:ext uri="{FF2B5EF4-FFF2-40B4-BE49-F238E27FC236}">
              <a16:creationId xmlns:a16="http://schemas.microsoft.com/office/drawing/2014/main" id="{C816E4E1-3934-2F39-C19E-7FBA549769EF}"/>
            </a:ext>
          </a:extLst>
        </p:cNvPr>
        <p:cNvGrpSpPr/>
        <p:nvPr/>
      </p:nvGrpSpPr>
      <p:grpSpPr>
        <a:xfrm>
          <a:off x="0" y="0"/>
          <a:ext cx="0" cy="0"/>
          <a:chOff x="0" y="0"/>
          <a:chExt cx="0" cy="0"/>
        </a:xfrm>
      </p:grpSpPr>
      <p:sp>
        <p:nvSpPr>
          <p:cNvPr id="329" name="Google Shape;329;g2e1cad20c04_0_292:notes">
            <a:extLst>
              <a:ext uri="{FF2B5EF4-FFF2-40B4-BE49-F238E27FC236}">
                <a16:creationId xmlns:a16="http://schemas.microsoft.com/office/drawing/2014/main" id="{BAAD8630-8B31-9BFD-A045-A851D998ED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Pregunta de la tarea: Las diferentes denominaciones cristianas se pueden agrupar en tres categorías. ¿Cuáles son?</a:t>
            </a:r>
            <a:r>
              <a:rPr lang="es-ES" sz="1800" i="1"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lo más que puedan.</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lang="en-US" dirty="0"/>
          </a:p>
        </p:txBody>
      </p:sp>
      <p:sp>
        <p:nvSpPr>
          <p:cNvPr id="330" name="Google Shape;330;g2e1cad20c04_0_292:notes">
            <a:extLst>
              <a:ext uri="{FF2B5EF4-FFF2-40B4-BE49-F238E27FC236}">
                <a16:creationId xmlns:a16="http://schemas.microsoft.com/office/drawing/2014/main" id="{FC2049AE-F5C1-D088-A82D-968293E382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6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7B0F0192-9FCA-01E1-BDB2-1277FC7944E5}"/>
            </a:ext>
          </a:extLst>
        </p:cNvPr>
        <p:cNvGrpSpPr/>
        <p:nvPr/>
      </p:nvGrpSpPr>
      <p:grpSpPr>
        <a:xfrm>
          <a:off x="0" y="0"/>
          <a:ext cx="0" cy="0"/>
          <a:chOff x="0" y="0"/>
          <a:chExt cx="0" cy="0"/>
        </a:xfrm>
      </p:grpSpPr>
      <p:sp>
        <p:nvSpPr>
          <p:cNvPr id="361" name="Google Shape;361;g2e1cad20c04_0_324:notes">
            <a:extLst>
              <a:ext uri="{FF2B5EF4-FFF2-40B4-BE49-F238E27FC236}">
                <a16:creationId xmlns:a16="http://schemas.microsoft.com/office/drawing/2014/main" id="{5650A9EC-36F6-ACDB-8044-2952F191CB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Sedes del cristianismo.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El cristianismo se extendió rápidamente a todas partes. </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Sin embargo, se centró alrededor de 7 ciudades importantes conocidas como “sedes del cristianismo” (Roma, Constantinopla, Éfeso, Alejandría, Jerusalén, Corinto y Antioquía). </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Con el tiempo, Roma se convirtió en la más prominente, posiblemente porque tenía la mayor cantidad de cristianos y porque, según la leyenda, Pedro fue martirizado en Roma (crucificado de cabeza).</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362" name="Google Shape;362;g2e1cad20c04_0_324:notes">
            <a:extLst>
              <a:ext uri="{FF2B5EF4-FFF2-40B4-BE49-F238E27FC236}">
                <a16:creationId xmlns:a16="http://schemas.microsoft.com/office/drawing/2014/main" id="{185DCFA8-411C-D40B-44E9-988166A832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349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e502832d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Lo que sucedió en 455 d.C. y en 1054 d.C.</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En 455 d.C., el obispo de Roma emitió un edicto que indicaba que todos los obispos estaban sujetos al obispo en Roma. Roma estaba oficialmente al mando de la iglesia cristiana y se mantendría así durante el próximo medio milenio.</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En 1054 d.C., el obispo de Constantinopla rechazó la primacía de Roma. Esta negativa a someterse a la autoridad romana se basó más en razones políticas que teológicas; esto provocó una división (cisma) que resultó en el nacimiento de otra identidad espiritual - la Iglesia Ortodoxa Oriental - con el Patriarca como su líder. Durante los siguientes 500 años, el Papa sería el jefe de la iglesia cristiana occidental y el Patriarca la cabeza de la iglesia cristiana oriental.</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80" name="Google Shape;380;g2ae502832d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e1cad20c04_0_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Reseña </a:t>
            </a:r>
            <a:r>
              <a:rPr lang="es-ES" sz="1100" dirty="0" err="1">
                <a:effectLst/>
                <a:latin typeface="Calibri" panose="020F0502020204030204" pitchFamily="34" charset="0"/>
                <a:ea typeface="Calibri" panose="020F0502020204030204" pitchFamily="34" charset="0"/>
              </a:rPr>
              <a:t>história</a:t>
            </a:r>
            <a:r>
              <a:rPr lang="es-ES" sz="1100" dirty="0">
                <a:effectLst/>
                <a:latin typeface="Calibri" panose="020F0502020204030204" pitchFamily="34" charset="0"/>
                <a:ea typeface="Calibri" panose="020F0502020204030204" pitchFamily="34" charset="0"/>
              </a:rPr>
              <a:t>: </a:t>
            </a:r>
            <a:r>
              <a:rPr lang="es-ES" sz="1100" dirty="0" err="1">
                <a:effectLst/>
                <a:latin typeface="Calibri" panose="020F0502020204030204" pitchFamily="34" charset="0"/>
                <a:ea typeface="Calibri" panose="020F0502020204030204" pitchFamily="34" charset="0"/>
              </a:rPr>
              <a:t>reformadoes</a:t>
            </a:r>
            <a:r>
              <a:rPr lang="es-ES" sz="1100" dirty="0">
                <a:effectLst/>
                <a:latin typeface="Calibri" panose="020F0502020204030204" pitchFamily="34" charset="0"/>
                <a:ea typeface="Calibri" panose="020F0502020204030204" pitchFamily="34" charset="0"/>
              </a:rPr>
              <a:t> que tenían fuertes desacuerdos con la Iglesia católica romana.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err="1">
                <a:effectLst/>
                <a:latin typeface="Calibri" panose="020F0502020204030204" pitchFamily="34" charset="0"/>
                <a:ea typeface="Calibri" panose="020F0502020204030204" pitchFamily="34" charset="0"/>
              </a:rPr>
              <a:t>Savonarola</a:t>
            </a:r>
            <a:r>
              <a:rPr lang="es-ES" sz="1100" dirty="0">
                <a:effectLst/>
                <a:latin typeface="Calibri" panose="020F0502020204030204" pitchFamily="34" charset="0"/>
                <a:ea typeface="Calibri" panose="020F0502020204030204" pitchFamily="34" charset="0"/>
              </a:rPr>
              <a:t> (1452 a 1498) era italiano (Florencia), fraile dominicano que habló contra la corrupción y la inmoralidad de la Iglesia Católica Romana. Fue excomulgado, ahorcado y quemado vivo a los 45 años por sus críticas al Papa (Alejandro VI).</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Juan </a:t>
            </a:r>
            <a:r>
              <a:rPr lang="es-ES" sz="1100" dirty="0" err="1">
                <a:effectLst/>
                <a:latin typeface="Calibri" panose="020F0502020204030204" pitchFamily="34" charset="0"/>
                <a:ea typeface="Calibri" panose="020F0502020204030204" pitchFamily="34" charset="0"/>
              </a:rPr>
              <a:t>Hus</a:t>
            </a:r>
            <a:r>
              <a:rPr lang="es-ES" sz="1100" dirty="0">
                <a:effectLst/>
                <a:latin typeface="Calibri" panose="020F0502020204030204" pitchFamily="34" charset="0"/>
                <a:ea typeface="Calibri" panose="020F0502020204030204" pitchFamily="34" charset="0"/>
              </a:rPr>
              <a:t> (1369 a 1415) fue un reformador checo (Praga). Su obra, más tarde, tendría un profundo impacto en Martín Lutero. Habló contra la inmoralidad entre los sacerdotes, como adulterio y borrachera. Quiso que la Biblia fuera estudiada y predicada en el idioma del pueblo. Habló en contra de las indulgencias y la supuesta infalibilidad del papa. Fue quemado vivo en la hoguera por herejía por la Iglesia católica romana. </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Otro reformador no mencionado es Juan </a:t>
            </a:r>
            <a:r>
              <a:rPr lang="es-ES" sz="1100" dirty="0" err="1">
                <a:effectLst/>
                <a:latin typeface="Calibri" panose="020F0502020204030204" pitchFamily="34" charset="0"/>
                <a:ea typeface="Calibri" panose="020F0502020204030204" pitchFamily="34" charset="0"/>
              </a:rPr>
              <a:t>Wycliffe</a:t>
            </a:r>
            <a:r>
              <a:rPr lang="es-ES" sz="1100" dirty="0">
                <a:effectLst/>
                <a:latin typeface="Calibri" panose="020F0502020204030204" pitchFamily="34" charset="0"/>
                <a:ea typeface="Calibri" panose="020F0502020204030204" pitchFamily="34" charset="0"/>
              </a:rPr>
              <a:t> (1369 a 1415) de Inglaterra (Oxford). Es mejor conocido por traducir la Biblia Vulgata (La Biblia Latina de la Iglesia católica romana) al idioma de la gente. Habló contra la avaricia y la corrupción de la Iglesia católica romana y condenó muchas de sus enseñanzas falsas. Fue declarado hereje, murió de un derrame cerebral. Más tarde, la Iglesia católica romana exhumó su cuerpo y quemó sus huesos.</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Estas reformas no tuvieron un impacto generalizado en la iglesia, ni resultaron en nuevas identidades espirituales. Pero no mucho después, otra reforma lo hizo.</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394" name="Google Shape;394;g2e1cad20c0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a:extLst>
            <a:ext uri="{FF2B5EF4-FFF2-40B4-BE49-F238E27FC236}">
              <a16:creationId xmlns:a16="http://schemas.microsoft.com/office/drawing/2014/main" id="{58E78D0D-FBF5-1A08-01CC-C0B11EBF86CE}"/>
            </a:ext>
          </a:extLst>
        </p:cNvPr>
        <p:cNvGrpSpPr/>
        <p:nvPr/>
      </p:nvGrpSpPr>
      <p:grpSpPr>
        <a:xfrm>
          <a:off x="0" y="0"/>
          <a:ext cx="0" cy="0"/>
          <a:chOff x="0" y="0"/>
          <a:chExt cx="0" cy="0"/>
        </a:xfrm>
      </p:grpSpPr>
      <p:sp>
        <p:nvSpPr>
          <p:cNvPr id="400" name="Google Shape;400;g2e1cad20c04_1_7:notes">
            <a:extLst>
              <a:ext uri="{FF2B5EF4-FFF2-40B4-BE49-F238E27FC236}">
                <a16:creationId xmlns:a16="http://schemas.microsoft.com/office/drawing/2014/main" id="{447F754E-E472-EAD8-8326-DC88965533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El origen de las otras denominaciones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401" name="Google Shape;401;g2e1cad20c04_1_7:notes">
            <a:extLst>
              <a:ext uri="{FF2B5EF4-FFF2-40B4-BE49-F238E27FC236}">
                <a16:creationId xmlns:a16="http://schemas.microsoft.com/office/drawing/2014/main" id="{95475779-EA45-EE35-9C61-0636975CE3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840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a:extLst>
            <a:ext uri="{FF2B5EF4-FFF2-40B4-BE49-F238E27FC236}">
              <a16:creationId xmlns:a16="http://schemas.microsoft.com/office/drawing/2014/main" id="{AB6C14F9-748A-E45C-565E-C9C2A0882693}"/>
            </a:ext>
          </a:extLst>
        </p:cNvPr>
        <p:cNvGrpSpPr/>
        <p:nvPr/>
      </p:nvGrpSpPr>
      <p:grpSpPr>
        <a:xfrm>
          <a:off x="0" y="0"/>
          <a:ext cx="0" cy="0"/>
          <a:chOff x="0" y="0"/>
          <a:chExt cx="0" cy="0"/>
        </a:xfrm>
      </p:grpSpPr>
      <p:sp>
        <p:nvSpPr>
          <p:cNvPr id="400" name="Google Shape;400;g2e1cad20c04_1_7:notes">
            <a:extLst>
              <a:ext uri="{FF2B5EF4-FFF2-40B4-BE49-F238E27FC236}">
                <a16:creationId xmlns:a16="http://schemas.microsoft.com/office/drawing/2014/main" id="{47A31428-8AE8-957E-B2E8-9EAC8D055F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La Reforma de la Iglesia inicio el 31 de octubre de 1517, en Wittenberg, Alemania.  Un monje agustiniano llamado Martin Lutero clavó un documento conocido como las 95 tesis en la puerta de la Iglesia del Castillo. </a:t>
            </a: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La reforma fue el comienzo de otra identidad espiritual: la Iglesia Luterana.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401" name="Google Shape;401;g2e1cad20c04_1_7:notes">
            <a:extLst>
              <a:ext uri="{FF2B5EF4-FFF2-40B4-BE49-F238E27FC236}">
                <a16:creationId xmlns:a16="http://schemas.microsoft.com/office/drawing/2014/main" id="{B77AD231-1AA7-25B4-187A-E815B91A7B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0401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e1cad20c04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Después de la Reforma luterana, hubo otros que trabajaron para reformar el cristianismo en otras partes del mundo. Por ahora mencionaremos dos de ellos: Ulrico </a:t>
            </a:r>
            <a:r>
              <a:rPr lang="es-ES" sz="1800" dirty="0" err="1">
                <a:effectLst/>
                <a:latin typeface="Calibri" panose="020F0502020204030204" pitchFamily="34" charset="0"/>
                <a:ea typeface="Calibri" panose="020F0502020204030204" pitchFamily="34" charset="0"/>
              </a:rPr>
              <a:t>Zwinglio</a:t>
            </a:r>
            <a:r>
              <a:rPr lang="es-ES" sz="1800" dirty="0">
                <a:effectLst/>
                <a:latin typeface="Calibri" panose="020F0502020204030204" pitchFamily="34" charset="0"/>
                <a:ea typeface="Calibri" panose="020F0502020204030204" pitchFamily="34" charset="0"/>
              </a:rPr>
              <a:t> y Juan Calvino. </a:t>
            </a: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Aunque en muchos puntos su teología estaba de acuerdo con la de Lutero, no estaba de acuerdo en todos los puntos. Esto se debe a que su hermenéutica (su enfoque para interpretar las Escrituras) era diferente.  </a:t>
            </a: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De alguna manera podemos decir que estos dos reformadores fueron los padres de las iglesias “reformadas” o “protestantes”.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401" name="Google Shape;401;g2e1cad20c0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a:extLst>
            <a:ext uri="{FF2B5EF4-FFF2-40B4-BE49-F238E27FC236}">
              <a16:creationId xmlns:a16="http://schemas.microsoft.com/office/drawing/2014/main" id="{7C4F2177-ABCA-B90C-4839-9DF86955D84A}"/>
            </a:ext>
          </a:extLst>
        </p:cNvPr>
        <p:cNvGrpSpPr/>
        <p:nvPr/>
      </p:nvGrpSpPr>
      <p:grpSpPr>
        <a:xfrm>
          <a:off x="0" y="0"/>
          <a:ext cx="0" cy="0"/>
          <a:chOff x="0" y="0"/>
          <a:chExt cx="0" cy="0"/>
        </a:xfrm>
      </p:grpSpPr>
      <p:sp>
        <p:nvSpPr>
          <p:cNvPr id="416" name="Google Shape;416;g2e1cad20c04_1_27:notes">
            <a:extLst>
              <a:ext uri="{FF2B5EF4-FFF2-40B4-BE49-F238E27FC236}">
                <a16:creationId xmlns:a16="http://schemas.microsoft.com/office/drawing/2014/main" id="{FFF73FDD-8604-3410-CF88-178457A5330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mayoría de la gente cree que la Iglesia luterana es simplemente una de las iglesias protestantes o reformadas. Ese no es el caso. Las iglesias protestantes o reformadas salieron de la Iglesia católica después de la Iglesia luterana. Si bien la Iglesia luterana está más cerca de la posición doctrinal de las iglesias protestantes que de la Iglesia católica romana, todavía existe una clara diferencia teológica entre la Iglesia luterana y las otras iglesias protestantes. Los luteranos confesionales tienen su propia identidad espiritual que no es católica romana ni protestante.</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Iglesia ortodoxa y la Iglesia católica romana difieren en muchas enseñanzas, al igual que las diferentes denominaciones en la categoría protestante/Reformada. Sin embargo, comparten muchas similitudes teológicas, incluidos enfoques similares para interpretar las Escrituras.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enfoque de nuestro estudio siempre va a ser no lo que una iglesia u otra dice… sino, ¿qué dice la Biblia? Como mencionamos al inicio de las clases, el objetivo del curso es ayudarle a desarrollar una identidad espiritual basada en lo que dice la biblia.</a:t>
            </a:r>
            <a:endParaRPr lang="en-US" sz="11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b="1" dirty="0">
              <a:solidFill>
                <a:schemeClr val="dk1"/>
              </a:solidFill>
              <a:latin typeface="Calibri"/>
              <a:ea typeface="Calibri"/>
              <a:cs typeface="Calibri"/>
              <a:sym typeface="Calibri"/>
            </a:endParaRPr>
          </a:p>
        </p:txBody>
      </p:sp>
      <p:sp>
        <p:nvSpPr>
          <p:cNvPr id="417" name="Google Shape;417;g2e1cad20c04_1_27:notes">
            <a:extLst>
              <a:ext uri="{FF2B5EF4-FFF2-40B4-BE49-F238E27FC236}">
                <a16:creationId xmlns:a16="http://schemas.microsoft.com/office/drawing/2014/main" id="{DE09ED65-6AC0-00C6-DBB7-3932D1BD13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514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430" name="Google Shape;4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40" name="Google Shape;44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0" dirty="0">
                <a:effectLst/>
                <a:latin typeface="Calibri" panose="020F0502020204030204" pitchFamily="34" charset="0"/>
                <a:ea typeface="Calibri" panose="020F0502020204030204" pitchFamily="34" charset="0"/>
              </a:rPr>
              <a:t>Querido Padre Celestial, tu Hijo y nuestro Salvador, Jesús, ha dicho que "tu Palabra es verdad". Te pedimos que bendigas esta lección y las lecciones venideras. Envía al Espíritu Santo para guiarnos en la verdad que nos llevará a una verdadera identificación espiritual para que sepamos lo que creemos y por qué. En el nombre de Jesús oramos, Amén</a:t>
            </a:r>
            <a:endParaRPr lang="en-US" sz="1800" i="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None/>
            </a:pPr>
            <a:r>
              <a:rPr lang="es-ES" sz="1800" b="1" dirty="0">
                <a:effectLst/>
                <a:latin typeface="Calibri" panose="020F0502020204030204" pitchFamily="34" charset="0"/>
                <a:ea typeface="Calibri" panose="020F0502020204030204" pitchFamily="34" charset="0"/>
              </a:rPr>
              <a:t>OBJETIVO #1: Identificar el propósito y los objetivos del curso. </a:t>
            </a:r>
            <a:endParaRPr b="1" dirty="0">
              <a:solidFill>
                <a:schemeClr val="dk1"/>
              </a:solidFill>
              <a:latin typeface="Calibri"/>
              <a:ea typeface="Calibri"/>
              <a:cs typeface="Calibri"/>
              <a:sym typeface="Calibri"/>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1cad20c0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rPr>
              <a:t>1. Recordamos la Panorama del Nivel Discípulo de Academia Cristo: </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6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19" name="Google Shape;219;g2e1cad20c0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1cad20c0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rPr>
              <a:t>1. Recordamos la Panorama del Nivel Discípulo de Academia Cristo: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solidFill>
                <a:srgbClr val="000000"/>
              </a:solidFill>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13 cursos breves en total para terminar el Discipulado de Academia Cristo</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6 cursos de la serie La Biblia. Estudiamos historias bíblicas y vamos perfeccionando el método de las 4 C.</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dos cursos “Identificación Espiritual” y “Legalismo” vemos las diferencias claves entre las iglesias cristianas.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la serie titulada “La Palabra Crece” recibiremos capacitación para hacer discípulos, la multiplicación de discípulos, y la multiplicación de iglesias. La serie empieza en el “Nivel Discipulado,” y termina en el “Nivel Sembrador.”</a:t>
            </a:r>
            <a:endParaRPr lang="en-US" sz="1800" dirty="0">
              <a:effectLst/>
              <a:latin typeface="Calibri" panose="020F0502020204030204" pitchFamily="34" charset="0"/>
              <a:ea typeface="Calibri" panose="020F0502020204030204" pitchFamily="34" charset="0"/>
            </a:endParaRPr>
          </a:p>
          <a:p>
            <a:pPr marL="0" lvl="0" indent="0" algn="l" rtl="0">
              <a:spcBef>
                <a:spcPts val="1000"/>
              </a:spcBef>
              <a:spcAft>
                <a:spcPts val="0"/>
              </a:spcAft>
              <a:buNone/>
            </a:pPr>
            <a:endParaRPr dirty="0">
              <a:solidFill>
                <a:schemeClr val="dk1"/>
              </a:solidFill>
              <a:latin typeface="Calibri"/>
              <a:ea typeface="Calibri"/>
              <a:cs typeface="Calibri"/>
              <a:sym typeface="Calibri"/>
            </a:endParaRPr>
          </a:p>
        </p:txBody>
      </p:sp>
      <p:sp>
        <p:nvSpPr>
          <p:cNvPr id="229" name="Google Shape;229;g2e1cad20c0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1cad20c0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El propósito del curso Identidad Espiritual</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Hay muchas “identidades” espirituales – sistemas de creencias – en el cristianismo de hoy. Por ejemplo, en este curso, habrá estudiantes de diferentes denominaciones u otros que no pertenecen a ninguna iglesia, porque recién están comenzando a estudiar la Biblia. ¡Eso está bien! En este curso, nuestra oración es que usted entienda a la luz de la escritura lo que cree, por qué cree y cuál es su verdadera identidad espiritual</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En Academia Cristo, nuestra identidad espiritual es Luterana Confesional. Más adelante, le explicaremos lo que significa. Sin embargo, la meta de este curso es presentar lo que dice la Biblia, comparar esto con lo que enseñan las iglesias, y permitirle identificar por sí mismo a cuál grupo unirse.</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En resumen: queremos ayudarle a tener una identidad espiritual basada únicamente en lo que dice la Palabra de Dios, porque la Palabra de Dios es la verdad.</a:t>
            </a:r>
            <a:endParaRPr lang="en-US" sz="1800" dirty="0">
              <a:effectLst/>
              <a:latin typeface="Calibri" panose="020F0502020204030204" pitchFamily="34" charset="0"/>
              <a:ea typeface="Calibri" panose="020F0502020204030204" pitchFamily="34" charset="0"/>
            </a:endParaRPr>
          </a:p>
          <a:p>
            <a:pPr marL="9144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54" name="Google Shape;254;g2e1cad20c0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1cad20c04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Bienvenidos de nuevo al curso Identificación Espiritual. Aquí los objetivos principales del curso: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Comparar lo que enseñan distintas iglesias cristianas con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Identificar los principios doctrinales que definen la identidad espiritual luterana.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Fortalecer la confianza en la Biblia como única fuente y norma de fe.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Confesar con convicción una fe bíblica, centrada en Cristo y su obra salvadora.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400"/>
              </a:spcAft>
              <a:buNone/>
            </a:pPr>
            <a:endParaRPr b="1" dirty="0">
              <a:solidFill>
                <a:schemeClr val="dk1"/>
              </a:solidFill>
              <a:latin typeface="Calibri"/>
              <a:ea typeface="Calibri"/>
              <a:cs typeface="Calibri"/>
              <a:sym typeface="Calibri"/>
            </a:endParaRPr>
          </a:p>
        </p:txBody>
      </p:sp>
      <p:sp>
        <p:nvSpPr>
          <p:cNvPr id="264" name="Google Shape;264;g2e1cad20c0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e1cad20c04_0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e1cad20c04_0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e1cad20c04_0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e1cad20c04_0_1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e1cad20c04_0_1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e1cad20c04_0_1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e1cad20c04_0_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e1cad20c04_0_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e1cad20c04_0_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e1cad20c04_0_1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e1cad20c04_0_1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e1cad20c04_0_1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e1cad20c04_0_1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e1cad20c04_0_17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e1cad20c04_0_17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e1cad20c04_0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e1cad20c04_0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e1cad20c04_0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e1cad20c04_0_1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e1cad20c04_0_17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e1cad20c04_0_17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e1cad20c04_0_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e1cad20c04_0_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e1cad20c04_0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e1cad20c04_0_18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e1cad20c04_0_18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e1cad20c04_0_18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e1cad20c04_0_18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e1cad20c04_0_18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e1cad20c04_0_1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e1cad20c04_0_1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e1cad20c04_0_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e1cad20c04_0_1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e1cad20c04_0_1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e1cad20c04_0_1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e1cad20c04_0_1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e1cad20c04_0_19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e1cad20c04_0_19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e1cad20c04_0_19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e1cad20c0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e1cad20c0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e1cad20c0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e1cad20c04_0_20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e1cad20c04_0_204"/>
          <p:cNvSpPr>
            <a:spLocks noGrp="1"/>
          </p:cNvSpPr>
          <p:nvPr>
            <p:ph type="pic" idx="2"/>
          </p:nvPr>
        </p:nvSpPr>
        <p:spPr>
          <a:xfrm>
            <a:off x="5183188" y="987425"/>
            <a:ext cx="6172200" cy="4873500"/>
          </a:xfrm>
          <a:prstGeom prst="rect">
            <a:avLst/>
          </a:prstGeom>
          <a:noFill/>
          <a:ln>
            <a:noFill/>
          </a:ln>
        </p:spPr>
      </p:sp>
      <p:sp>
        <p:nvSpPr>
          <p:cNvPr id="139" name="Google Shape;139;g2e1cad20c04_0_20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e1cad20c04_0_2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e1cad20c04_0_2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e1cad20c04_0_2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e1cad20c04_0_2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e1cad20c04_0_2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e1cad20c04_0_2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e1cad20c04_0_2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e1cad20c04_0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e1cad20c04_0_21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e1cad20c04_0_21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e1cad20c04_0_2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e1cad20c04_0_2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e1cad20c04_0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e1cad20c04_0_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e1cad20c04_0_1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e1cad20c04_0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e1cad20c04_0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e1cad20c04_0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172494E2-710E-7910-D0C1-8E8711A32AF8}"/>
            </a:ext>
          </a:extLst>
        </p:cNvPr>
        <p:cNvGrpSpPr/>
        <p:nvPr/>
      </p:nvGrpSpPr>
      <p:grpSpPr>
        <a:xfrm>
          <a:off x="0" y="0"/>
          <a:ext cx="0" cy="0"/>
          <a:chOff x="0" y="0"/>
          <a:chExt cx="0" cy="0"/>
        </a:xfrm>
      </p:grpSpPr>
      <p:sp>
        <p:nvSpPr>
          <p:cNvPr id="201" name="Google Shape;201;p5">
            <a:extLst>
              <a:ext uri="{FF2B5EF4-FFF2-40B4-BE49-F238E27FC236}">
                <a16:creationId xmlns:a16="http://schemas.microsoft.com/office/drawing/2014/main" id="{7A1ED006-DC31-8BC2-1AB0-D3930E7EE4DF}"/>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a:extLst>
              <a:ext uri="{FF2B5EF4-FFF2-40B4-BE49-F238E27FC236}">
                <a16:creationId xmlns:a16="http://schemas.microsoft.com/office/drawing/2014/main" id="{361B11C3-E590-B72B-E093-E3B56709A233}"/>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a:extLst>
              <a:ext uri="{FF2B5EF4-FFF2-40B4-BE49-F238E27FC236}">
                <a16:creationId xmlns:a16="http://schemas.microsoft.com/office/drawing/2014/main" id="{32250498-2988-CB5F-3DF4-49C6FBF45FD3}"/>
              </a:ext>
            </a:extLst>
          </p:cNvPr>
          <p:cNvGrpSpPr/>
          <p:nvPr/>
        </p:nvGrpSpPr>
        <p:grpSpPr>
          <a:xfrm>
            <a:off x="497262" y="2011050"/>
            <a:ext cx="11239572" cy="3947713"/>
            <a:chOff x="0" y="0"/>
            <a:chExt cx="10489568" cy="3947713"/>
          </a:xfrm>
        </p:grpSpPr>
        <p:sp>
          <p:nvSpPr>
            <p:cNvPr id="204" name="Google Shape;204;p5">
              <a:extLst>
                <a:ext uri="{FF2B5EF4-FFF2-40B4-BE49-F238E27FC236}">
                  <a16:creationId xmlns:a16="http://schemas.microsoft.com/office/drawing/2014/main" id="{5424FBB0-FA82-3070-1004-EC19B52C5976}"/>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a:extLst>
                <a:ext uri="{FF2B5EF4-FFF2-40B4-BE49-F238E27FC236}">
                  <a16:creationId xmlns:a16="http://schemas.microsoft.com/office/drawing/2014/main" id="{3BBC0363-E4FC-366A-0C13-B1878F8D6482}"/>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a:extLst>
                <a:ext uri="{FF2B5EF4-FFF2-40B4-BE49-F238E27FC236}">
                  <a16:creationId xmlns:a16="http://schemas.microsoft.com/office/drawing/2014/main" id="{1F26BCDE-5AFE-3644-AD2F-FD0C66885006}"/>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a:extLst>
                <a:ext uri="{FF2B5EF4-FFF2-40B4-BE49-F238E27FC236}">
                  <a16:creationId xmlns:a16="http://schemas.microsoft.com/office/drawing/2014/main" id="{85825C87-D2BB-1A2D-D83E-99BEDAAA3FA9}"/>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endParaRPr sz="2500" b="0" i="0" u="none" strike="noStrike" cap="none" dirty="0">
                <a:solidFill>
                  <a:schemeClr val="tx1"/>
                </a:solidFill>
                <a:latin typeface="Lato"/>
                <a:ea typeface="Lato"/>
                <a:cs typeface="Lato"/>
                <a:sym typeface="Lato"/>
              </a:endParaRPr>
            </a:p>
          </p:txBody>
        </p:sp>
        <p:sp>
          <p:nvSpPr>
            <p:cNvPr id="208" name="Google Shape;208;p5">
              <a:extLst>
                <a:ext uri="{FF2B5EF4-FFF2-40B4-BE49-F238E27FC236}">
                  <a16:creationId xmlns:a16="http://schemas.microsoft.com/office/drawing/2014/main" id="{3859A01B-3770-E528-285F-1740F5E5EFEB}"/>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a:extLst>
                <a:ext uri="{FF2B5EF4-FFF2-40B4-BE49-F238E27FC236}">
                  <a16:creationId xmlns:a16="http://schemas.microsoft.com/office/drawing/2014/main" id="{9986ACAB-A151-B3D8-AA49-C542AD249A3E}"/>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a:extLst>
                <a:ext uri="{FF2B5EF4-FFF2-40B4-BE49-F238E27FC236}">
                  <a16:creationId xmlns:a16="http://schemas.microsoft.com/office/drawing/2014/main" id="{5905A675-02AA-29D8-989B-BFD29C8DFC7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a:extLst>
                <a:ext uri="{FF2B5EF4-FFF2-40B4-BE49-F238E27FC236}">
                  <a16:creationId xmlns:a16="http://schemas.microsoft.com/office/drawing/2014/main" id="{F71ED96D-5345-1581-B7FB-33B29F29EC16}"/>
                </a:ext>
              </a:extLst>
            </p:cNvPr>
            <p:cNvSpPr txBox="1"/>
            <p:nvPr/>
          </p:nvSpPr>
          <p:spPr>
            <a:xfrm>
              <a:off x="1341874" y="1409726"/>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s-419" sz="2500" dirty="0">
                  <a:solidFill>
                    <a:schemeClr val="tx1"/>
                  </a:solidFill>
                  <a:effectLst/>
                  <a:latin typeface="Calibri" panose="020F0502020204030204" pitchFamily="34" charset="0"/>
                  <a:ea typeface="Calibri" panose="020F0502020204030204" pitchFamily="34" charset="0"/>
                </a:rPr>
                <a:t>Analizar tres pasajes bíblicos que hablen de nuestra identidad espiritual</a:t>
              </a:r>
              <a:endParaRPr sz="2500" dirty="0">
                <a:solidFill>
                  <a:schemeClr val="tx1"/>
                </a:solidFill>
                <a:latin typeface="Lato"/>
                <a:ea typeface="Lato"/>
                <a:cs typeface="Lato"/>
                <a:sym typeface="Lato"/>
              </a:endParaRPr>
            </a:p>
          </p:txBody>
        </p:sp>
        <p:sp>
          <p:nvSpPr>
            <p:cNvPr id="212" name="Google Shape;212;p5">
              <a:extLst>
                <a:ext uri="{FF2B5EF4-FFF2-40B4-BE49-F238E27FC236}">
                  <a16:creationId xmlns:a16="http://schemas.microsoft.com/office/drawing/2014/main" id="{B9EC3BEC-8AE6-20AA-6073-B4FC7129D2E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a:extLst>
                <a:ext uri="{FF2B5EF4-FFF2-40B4-BE49-F238E27FC236}">
                  <a16:creationId xmlns:a16="http://schemas.microsoft.com/office/drawing/2014/main" id="{14EA21B7-D304-83A4-6B3A-F08CD4AA69E7}"/>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a:extLst>
                <a:ext uri="{FF2B5EF4-FFF2-40B4-BE49-F238E27FC236}">
                  <a16:creationId xmlns:a16="http://schemas.microsoft.com/office/drawing/2014/main" id="{5A0D92A0-93B8-4A74-F15A-96C8216B113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a:extLst>
                <a:ext uri="{FF2B5EF4-FFF2-40B4-BE49-F238E27FC236}">
                  <a16:creationId xmlns:a16="http://schemas.microsoft.com/office/drawing/2014/main" id="{A344DCC8-60C5-C199-0359-2A579FDE2EBA}"/>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las </a:t>
              </a:r>
              <a:r>
                <a:rPr lang="en-US" sz="2500" dirty="0" err="1">
                  <a:solidFill>
                    <a:schemeClr val="lt1"/>
                  </a:solidFill>
                  <a:latin typeface="Lato"/>
                  <a:ea typeface="Lato"/>
                  <a:cs typeface="Lato"/>
                  <a:sym typeface="Lato"/>
                </a:rPr>
                <a:t>tres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ramas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principales</a:t>
              </a:r>
              <a:r>
                <a:rPr lang="en-US" sz="2500" dirty="0">
                  <a:solidFill>
                    <a:schemeClr val="lt1"/>
                  </a:solidFill>
                  <a:latin typeface="Lato"/>
                  <a:ea typeface="Lato"/>
                  <a:cs typeface="Lato"/>
                  <a:sym typeface="Lato"/>
                </a:rPr>
                <a:t> del </a:t>
              </a:r>
              <a:r>
                <a:rPr lang="en-US" sz="2500" dirty="0" err="1">
                  <a:solidFill>
                    <a:schemeClr val="lt1"/>
                  </a:solidFill>
                  <a:latin typeface="Lato"/>
                  <a:ea typeface="Lato"/>
                  <a:cs typeface="Lato"/>
                  <a:sym typeface="Lato"/>
                </a:rPr>
                <a:t>cristianismo</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216" name="Google Shape;216;p5" descr="A green bird with leaves&#10;&#10;Description automatically generated">
            <a:extLst>
              <a:ext uri="{FF2B5EF4-FFF2-40B4-BE49-F238E27FC236}">
                <a16:creationId xmlns:a16="http://schemas.microsoft.com/office/drawing/2014/main" id="{C8682EED-B012-8146-B098-B81E16DE3F84}"/>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25699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B87490E0-D278-BD51-70CD-127F2E94272B}"/>
            </a:ext>
          </a:extLst>
        </p:cNvPr>
        <p:cNvGrpSpPr/>
        <p:nvPr/>
      </p:nvGrpSpPr>
      <p:grpSpPr>
        <a:xfrm>
          <a:off x="0" y="0"/>
          <a:ext cx="0" cy="0"/>
          <a:chOff x="0" y="0"/>
          <a:chExt cx="0" cy="0"/>
        </a:xfrm>
      </p:grpSpPr>
      <p:sp>
        <p:nvSpPr>
          <p:cNvPr id="281" name="Google Shape;281;g2ae502832d3_0_10">
            <a:extLst>
              <a:ext uri="{FF2B5EF4-FFF2-40B4-BE49-F238E27FC236}">
                <a16:creationId xmlns:a16="http://schemas.microsoft.com/office/drawing/2014/main" id="{8A9F02F4-A48C-705A-3DF2-14A5BC60CF18}"/>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e502832d3_0_10">
            <a:extLst>
              <a:ext uri="{FF2B5EF4-FFF2-40B4-BE49-F238E27FC236}">
                <a16:creationId xmlns:a16="http://schemas.microsoft.com/office/drawing/2014/main" id="{542084E5-3A6D-7446-78F0-EE9168E51F8D}"/>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4" name="Google Shape;284;g2ae502832d3_0_10" descr="A green bird with leaves&#10;&#10;Description automatically generated">
            <a:extLst>
              <a:ext uri="{FF2B5EF4-FFF2-40B4-BE49-F238E27FC236}">
                <a16:creationId xmlns:a16="http://schemas.microsoft.com/office/drawing/2014/main" id="{3BB4FD4A-3955-CE66-3127-E12C8CA7502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ae502832d3_0_10">
            <a:extLst>
              <a:ext uri="{FF2B5EF4-FFF2-40B4-BE49-F238E27FC236}">
                <a16:creationId xmlns:a16="http://schemas.microsoft.com/office/drawing/2014/main" id="{DB6601D9-7D59-DE6E-6B97-869320DFB7D8}"/>
              </a:ext>
            </a:extLst>
          </p:cNvPr>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7" name="Google Shape;287;g2ae502832d3_0_10">
            <a:extLst>
              <a:ext uri="{FF2B5EF4-FFF2-40B4-BE49-F238E27FC236}">
                <a16:creationId xmlns:a16="http://schemas.microsoft.com/office/drawing/2014/main" id="{137FC928-B166-789A-8C3B-1D308BAF16D8}"/>
              </a:ext>
            </a:extLst>
          </p:cNvPr>
          <p:cNvPicPr preferRelativeResize="0"/>
          <p:nvPr/>
        </p:nvPicPr>
        <p:blipFill>
          <a:blip r:embed="rId4">
            <a:alphaModFix/>
          </a:blip>
          <a:stretch>
            <a:fillRect/>
          </a:stretch>
        </p:blipFill>
        <p:spPr>
          <a:xfrm>
            <a:off x="1350029" y="679050"/>
            <a:ext cx="3665701" cy="5499909"/>
          </a:xfrm>
          <a:prstGeom prst="rect">
            <a:avLst/>
          </a:prstGeom>
          <a:noFill/>
          <a:ln>
            <a:noFill/>
          </a:ln>
        </p:spPr>
      </p:pic>
      <p:sp>
        <p:nvSpPr>
          <p:cNvPr id="3" name="CuadroTexto 2">
            <a:extLst>
              <a:ext uri="{FF2B5EF4-FFF2-40B4-BE49-F238E27FC236}">
                <a16:creationId xmlns:a16="http://schemas.microsoft.com/office/drawing/2014/main" id="{343CDDCF-09CD-E02C-1894-F5255229971B}"/>
              </a:ext>
            </a:extLst>
          </p:cNvPr>
          <p:cNvSpPr txBox="1"/>
          <p:nvPr/>
        </p:nvSpPr>
        <p:spPr>
          <a:xfrm>
            <a:off x="5229127" y="1970698"/>
            <a:ext cx="6094602" cy="156966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Cuál</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es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su</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verdadera</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identidad</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00" b="0" i="0" u="none" strike="noStrike" cap="none" dirty="0" err="1">
                <a:solidFill>
                  <a:srgbClr val="009444"/>
                </a:solidFill>
                <a:latin typeface="Lato" panose="020F0502020204030203"/>
                <a:ea typeface="Lato" panose="020F0502020204030203"/>
                <a:cs typeface="Lato" panose="020F0502020204030203"/>
                <a:sym typeface="Lato" panose="020F0502020204030203"/>
              </a:rPr>
              <a:t>espiritual</a:t>
            </a:r>
            <a:r>
              <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p>
        </p:txBody>
      </p:sp>
    </p:spTree>
    <p:extLst>
      <p:ext uri="{BB962C8B-B14F-4D97-AF65-F5344CB8AC3E}">
        <p14:creationId xmlns:p14="http://schemas.microsoft.com/office/powerpoint/2010/main" val="39941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4" name="Google Shape;28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ae502832d3_0_10"/>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6" name="Google Shape;286;g2ae502832d3_0_10"/>
          <p:cNvSpPr txBox="1"/>
          <p:nvPr/>
        </p:nvSpPr>
        <p:spPr>
          <a:xfrm>
            <a:off x="3973565" y="2978269"/>
            <a:ext cx="3665700" cy="1703100"/>
          </a:xfrm>
          <a:prstGeom prst="rect">
            <a:avLst/>
          </a:prstGeom>
          <a:noFill/>
          <a:ln>
            <a:noFill/>
          </a:ln>
        </p:spPr>
        <p:txBody>
          <a:bodyPr spcFirstLastPara="1" wrap="square" lIns="91425" tIns="45700" rIns="91425" bIns="45700" anchor="t" anchorCtr="0">
            <a:spAutoFit/>
          </a:bodyPr>
          <a:lstStyle/>
          <a:p>
            <a:pPr marL="457200" marR="0" lvl="0" indent="-450088" algn="l" rtl="0">
              <a:spcBef>
                <a:spcPts val="0"/>
              </a:spcBef>
              <a:spcAft>
                <a:spcPts val="0"/>
              </a:spcAft>
              <a:buClr>
                <a:schemeClr val="dk1"/>
              </a:buClr>
              <a:buSzPts val="3488"/>
              <a:buFont typeface="Lato"/>
              <a:buChar char="●"/>
            </a:pPr>
            <a:r>
              <a:rPr lang="en-US" sz="3488" dirty="0">
                <a:solidFill>
                  <a:schemeClr val="dk1"/>
                </a:solidFill>
                <a:latin typeface="Lato"/>
                <a:ea typeface="Lato"/>
                <a:cs typeface="Lato"/>
                <a:sym typeface="Lato"/>
              </a:rPr>
              <a:t>1 Pedro 2:9</a:t>
            </a:r>
            <a:endParaRPr sz="3488" dirty="0">
              <a:solidFill>
                <a:schemeClr val="dk1"/>
              </a:solidFill>
              <a:latin typeface="Lato"/>
              <a:ea typeface="Lato"/>
              <a:cs typeface="Lato"/>
              <a:sym typeface="Lato"/>
            </a:endParaRPr>
          </a:p>
          <a:p>
            <a:pPr marL="457200" marR="0" lvl="0" indent="-450088" algn="l" rtl="0">
              <a:spcBef>
                <a:spcPts val="0"/>
              </a:spcBef>
              <a:spcAft>
                <a:spcPts val="0"/>
              </a:spcAft>
              <a:buClr>
                <a:schemeClr val="dk1"/>
              </a:buClr>
              <a:buSzPts val="3488"/>
              <a:buFont typeface="Lato"/>
              <a:buChar char="●"/>
            </a:pPr>
            <a:r>
              <a:rPr lang="en-US" sz="3488" dirty="0" err="1">
                <a:solidFill>
                  <a:schemeClr val="dk1"/>
                </a:solidFill>
                <a:latin typeface="Lato"/>
                <a:ea typeface="Lato"/>
                <a:cs typeface="Lato"/>
                <a:sym typeface="Lato"/>
              </a:rPr>
              <a:t>Gálatas</a:t>
            </a:r>
            <a:r>
              <a:rPr lang="en-US" sz="3488" dirty="0">
                <a:solidFill>
                  <a:schemeClr val="dk1"/>
                </a:solidFill>
                <a:latin typeface="Lato"/>
                <a:ea typeface="Lato"/>
                <a:cs typeface="Lato"/>
                <a:sym typeface="Lato"/>
              </a:rPr>
              <a:t> 4:7</a:t>
            </a:r>
            <a:endParaRPr sz="3488" dirty="0">
              <a:solidFill>
                <a:schemeClr val="dk1"/>
              </a:solidFill>
              <a:latin typeface="Lato"/>
              <a:ea typeface="Lato"/>
              <a:cs typeface="Lato"/>
              <a:sym typeface="Lato"/>
            </a:endParaRPr>
          </a:p>
          <a:p>
            <a:pPr marL="457200" marR="0" lvl="0" indent="-450088" algn="l" rtl="0">
              <a:spcBef>
                <a:spcPts val="0"/>
              </a:spcBef>
              <a:spcAft>
                <a:spcPts val="0"/>
              </a:spcAft>
              <a:buClr>
                <a:schemeClr val="dk1"/>
              </a:buClr>
              <a:buSzPts val="3488"/>
              <a:buFont typeface="Lato"/>
              <a:buChar char="●"/>
            </a:pPr>
            <a:r>
              <a:rPr lang="en-US" sz="3488" dirty="0">
                <a:solidFill>
                  <a:schemeClr val="dk1"/>
                </a:solidFill>
                <a:latin typeface="Lato"/>
                <a:ea typeface="Lato"/>
                <a:cs typeface="Lato"/>
                <a:sym typeface="Lato"/>
              </a:rPr>
              <a:t>Salmo 27:10</a:t>
            </a:r>
            <a:endParaRPr sz="3488" i="1" dirty="0">
              <a:solidFill>
                <a:schemeClr val="dk1"/>
              </a:solidFill>
              <a:latin typeface="Lato"/>
              <a:ea typeface="Lato"/>
              <a:cs typeface="Lato"/>
              <a:sym typeface="Lato"/>
            </a:endParaRPr>
          </a:p>
        </p:txBody>
      </p:sp>
      <p:sp>
        <p:nvSpPr>
          <p:cNvPr id="3" name="CuadroTexto 2">
            <a:extLst>
              <a:ext uri="{FF2B5EF4-FFF2-40B4-BE49-F238E27FC236}">
                <a16:creationId xmlns:a16="http://schemas.microsoft.com/office/drawing/2014/main" id="{9B14E862-BD66-1A42-964B-F47D5882E638}"/>
              </a:ext>
            </a:extLst>
          </p:cNvPr>
          <p:cNvSpPr txBox="1"/>
          <p:nvPr/>
        </p:nvSpPr>
        <p:spPr>
          <a:xfrm>
            <a:off x="3973565" y="875141"/>
            <a:ext cx="6094602" cy="156966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dirty="0">
                <a:solidFill>
                  <a:srgbClr val="009444"/>
                </a:solidFill>
                <a:latin typeface="Lato" panose="020F0502020204030203"/>
                <a:ea typeface="Lato" panose="020F0502020204030203"/>
                <a:cs typeface="Lato" panose="020F0502020204030203"/>
                <a:sym typeface="Lato" panose="020F0502020204030203"/>
              </a:rPr>
              <a:t>Nuestra </a:t>
            </a:r>
            <a:r>
              <a:rPr lang="en-US" sz="4800" dirty="0" err="1">
                <a:solidFill>
                  <a:srgbClr val="009444"/>
                </a:solidFill>
                <a:latin typeface="Lato" panose="020F0502020204030203"/>
                <a:ea typeface="Lato" panose="020F0502020204030203"/>
                <a:cs typeface="Lato" panose="020F0502020204030203"/>
                <a:sym typeface="Lato" panose="020F0502020204030203"/>
              </a:rPr>
              <a:t>identidad</a:t>
            </a:r>
            <a:r>
              <a:rPr lang="en-US" sz="4800" dirty="0">
                <a:solidFill>
                  <a:srgbClr val="009444"/>
                </a:solidFill>
                <a:latin typeface="Lato" panose="020F0502020204030203"/>
                <a:ea typeface="Lato" panose="020F0502020204030203"/>
                <a:cs typeface="Lato" panose="020F0502020204030203"/>
                <a:sym typeface="Lato" panose="020F0502020204030203"/>
              </a:rPr>
              <a:t> </a:t>
            </a:r>
            <a:r>
              <a:rPr lang="en-US" sz="4800" dirty="0" err="1">
                <a:solidFill>
                  <a:srgbClr val="009444"/>
                </a:solidFill>
                <a:latin typeface="Lato" panose="020F0502020204030203"/>
                <a:ea typeface="Lato" panose="020F0502020204030203"/>
                <a:cs typeface="Lato" panose="020F0502020204030203"/>
                <a:sym typeface="Lato" panose="020F0502020204030203"/>
              </a:rPr>
              <a:t>en</a:t>
            </a:r>
            <a:r>
              <a:rPr lang="en-US" sz="4800" dirty="0">
                <a:solidFill>
                  <a:srgbClr val="009444"/>
                </a:solidFill>
                <a:latin typeface="Lato" panose="020F0502020204030203"/>
                <a:ea typeface="Lato" panose="020F0502020204030203"/>
                <a:cs typeface="Lato" panose="020F0502020204030203"/>
                <a:sym typeface="Lato" panose="020F0502020204030203"/>
              </a:rPr>
              <a:t> Cristo</a:t>
            </a:r>
            <a:endParaRPr lang="en-US" sz="48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4" name="Google Shape;28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ae502832d3_0_10"/>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B11441C4-E4FF-4C94-A048-C68ABD078773}"/>
              </a:ext>
            </a:extLst>
          </p:cNvPr>
          <p:cNvSpPr txBox="1"/>
          <p:nvPr/>
        </p:nvSpPr>
        <p:spPr>
          <a:xfrm>
            <a:off x="3973565" y="1585058"/>
            <a:ext cx="7516537" cy="4524315"/>
          </a:xfrm>
          <a:prstGeom prst="rect">
            <a:avLst/>
          </a:prstGeom>
          <a:noFill/>
        </p:spPr>
        <p:txBody>
          <a:bodyPr wrap="square">
            <a:spAutoFit/>
          </a:bodyPr>
          <a:lstStyle/>
          <a:p>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Pero ustedes son linaje escogido, real sacerdocio, nación santa, pueblo adquirido, para que anuncien las virtudes de aquel que los ha llamado de las tinieblas a su luz admirable. </a:t>
            </a:r>
          </a:p>
          <a:p>
            <a:endParaRPr lang="es-ES" sz="3600" dirty="0">
              <a:latin typeface="Lato" panose="020F0502020204030203" pitchFamily="34" charset="0"/>
              <a:ea typeface="Lato" panose="020F0502020204030203" pitchFamily="34" charset="0"/>
              <a:cs typeface="Lato" panose="020F0502020204030203" pitchFamily="34" charset="0"/>
            </a:endParaRPr>
          </a:p>
          <a:p>
            <a:r>
              <a:rPr lang="es-ES" sz="3600" b="1" i="0" dirty="0">
                <a:solidFill>
                  <a:srgbClr val="000000"/>
                </a:solidFill>
                <a:effectLst/>
                <a:latin typeface="Lato" panose="020F0502020204030203" pitchFamily="34" charset="0"/>
                <a:ea typeface="Lato" panose="020F0502020204030203" pitchFamily="34" charset="0"/>
                <a:cs typeface="Lato" panose="020F0502020204030203" pitchFamily="34" charset="0"/>
              </a:rPr>
              <a:t>1 Pedro 2:9</a:t>
            </a:r>
            <a:endParaRPr lang="en-US" sz="36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5834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4" name="Google Shape;28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ae502832d3_0_10"/>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78939D7E-8FD8-9372-F830-9C82C2EC9035}"/>
              </a:ext>
            </a:extLst>
          </p:cNvPr>
          <p:cNvSpPr txBox="1"/>
          <p:nvPr/>
        </p:nvSpPr>
        <p:spPr>
          <a:xfrm>
            <a:off x="4050474" y="2227295"/>
            <a:ext cx="7273255" cy="2862322"/>
          </a:xfrm>
          <a:prstGeom prst="rect">
            <a:avLst/>
          </a:prstGeom>
          <a:noFill/>
        </p:spPr>
        <p:txBody>
          <a:bodyPr wrap="square">
            <a:spAutoFit/>
          </a:bodyPr>
          <a:lstStyle/>
          <a:p>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Así que ya no eres más esclavo sino hijo; y si hijo, también eres heredero por medio de Dios.</a:t>
            </a:r>
          </a:p>
          <a:p>
            <a:endParaRPr lang="es-ES" sz="3600" dirty="0">
              <a:latin typeface="Lato" panose="020F0502020204030203" pitchFamily="34" charset="0"/>
              <a:ea typeface="Lato" panose="020F0502020204030203" pitchFamily="34" charset="0"/>
              <a:cs typeface="Lato" panose="020F0502020204030203" pitchFamily="34" charset="0"/>
              <a:sym typeface="Lato"/>
            </a:endParaRPr>
          </a:p>
          <a:p>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Gálatas</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4:7</a:t>
            </a:r>
          </a:p>
        </p:txBody>
      </p:sp>
    </p:spTree>
    <p:extLst>
      <p:ext uri="{BB962C8B-B14F-4D97-AF65-F5344CB8AC3E}">
        <p14:creationId xmlns:p14="http://schemas.microsoft.com/office/powerpoint/2010/main" val="286606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ae502832d3_0_10"/>
          <p:cNvSpPr/>
          <p:nvPr/>
        </p:nvSpPr>
        <p:spPr>
          <a:xfrm>
            <a:off x="187350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sp>
        <p:nvSpPr>
          <p:cNvPr id="282" name="Google Shape;28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4" name="Google Shape;28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ae502832d3_0_10"/>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43ADE5FD-2F7E-B53B-3AAA-117BDE004C2A}"/>
              </a:ext>
            </a:extLst>
          </p:cNvPr>
          <p:cNvSpPr txBox="1"/>
          <p:nvPr/>
        </p:nvSpPr>
        <p:spPr>
          <a:xfrm>
            <a:off x="4040677" y="2172933"/>
            <a:ext cx="7625592" cy="2862322"/>
          </a:xfrm>
          <a:prstGeom prst="rect">
            <a:avLst/>
          </a:prstGeom>
          <a:noFill/>
        </p:spPr>
        <p:txBody>
          <a:bodyPr wrap="square">
            <a:spAutoFit/>
          </a:bodyPr>
          <a:lstStyle/>
          <a:p>
            <a:r>
              <a:rPr lang="es-ES" sz="3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Aunque mi padre y mi madre me dejen, con todo, el SEÑOR me recogerá. </a:t>
            </a:r>
          </a:p>
          <a:p>
            <a:endParaRPr lang="es-ES" sz="3600" dirty="0">
              <a:latin typeface="Lato" panose="020F0502020204030203" pitchFamily="34" charset="0"/>
              <a:ea typeface="Lato" panose="020F0502020204030203" pitchFamily="34" charset="0"/>
              <a:cs typeface="Lato" panose="020F0502020204030203" pitchFamily="34" charset="0"/>
            </a:endParaRPr>
          </a:p>
          <a:p>
            <a:r>
              <a:rPr lang="es-ES" sz="36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Salmo 27:10</a:t>
            </a:r>
            <a:endParaRPr lang="en-US" sz="36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91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a:extLst>
            <a:ext uri="{FF2B5EF4-FFF2-40B4-BE49-F238E27FC236}">
              <a16:creationId xmlns:a16="http://schemas.microsoft.com/office/drawing/2014/main" id="{A6D05BC0-292E-AF0E-BAC1-ACA2C4690FCA}"/>
            </a:ext>
          </a:extLst>
        </p:cNvPr>
        <p:cNvGrpSpPr/>
        <p:nvPr/>
      </p:nvGrpSpPr>
      <p:grpSpPr>
        <a:xfrm>
          <a:off x="0" y="0"/>
          <a:ext cx="0" cy="0"/>
          <a:chOff x="0" y="0"/>
          <a:chExt cx="0" cy="0"/>
        </a:xfrm>
      </p:grpSpPr>
      <p:sp>
        <p:nvSpPr>
          <p:cNvPr id="201" name="Google Shape;201;p5">
            <a:extLst>
              <a:ext uri="{FF2B5EF4-FFF2-40B4-BE49-F238E27FC236}">
                <a16:creationId xmlns:a16="http://schemas.microsoft.com/office/drawing/2014/main" id="{EDEA2DE1-E1D2-B575-0887-49B3F82918F3}"/>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a:extLst>
              <a:ext uri="{FF2B5EF4-FFF2-40B4-BE49-F238E27FC236}">
                <a16:creationId xmlns:a16="http://schemas.microsoft.com/office/drawing/2014/main" id="{170B2852-58FD-7263-FB7B-D0FC7E53365A}"/>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a:extLst>
              <a:ext uri="{FF2B5EF4-FFF2-40B4-BE49-F238E27FC236}">
                <a16:creationId xmlns:a16="http://schemas.microsoft.com/office/drawing/2014/main" id="{3DEBBC55-8C67-2F4E-F6F6-FC00DE8F3179}"/>
              </a:ext>
            </a:extLst>
          </p:cNvPr>
          <p:cNvGrpSpPr/>
          <p:nvPr/>
        </p:nvGrpSpPr>
        <p:grpSpPr>
          <a:xfrm>
            <a:off x="497262" y="2011050"/>
            <a:ext cx="11239572" cy="3947713"/>
            <a:chOff x="0" y="0"/>
            <a:chExt cx="10489568" cy="3947713"/>
          </a:xfrm>
        </p:grpSpPr>
        <p:sp>
          <p:nvSpPr>
            <p:cNvPr id="204" name="Google Shape;204;p5">
              <a:extLst>
                <a:ext uri="{FF2B5EF4-FFF2-40B4-BE49-F238E27FC236}">
                  <a16:creationId xmlns:a16="http://schemas.microsoft.com/office/drawing/2014/main" id="{362722F0-6B89-2409-6B9F-0BD8BB5E9FAF}"/>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a:extLst>
                <a:ext uri="{FF2B5EF4-FFF2-40B4-BE49-F238E27FC236}">
                  <a16:creationId xmlns:a16="http://schemas.microsoft.com/office/drawing/2014/main" id="{CB30E779-F654-13EE-4662-5508C5BBF552}"/>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a:extLst>
                <a:ext uri="{FF2B5EF4-FFF2-40B4-BE49-F238E27FC236}">
                  <a16:creationId xmlns:a16="http://schemas.microsoft.com/office/drawing/2014/main" id="{622FD021-8CFA-FB18-B927-648833CEDF0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a:extLst>
                <a:ext uri="{FF2B5EF4-FFF2-40B4-BE49-F238E27FC236}">
                  <a16:creationId xmlns:a16="http://schemas.microsoft.com/office/drawing/2014/main" id="{5A810E6A-E8F5-8411-DC77-94EDA9410664}"/>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endParaRPr sz="2500" b="0" i="0" u="none" strike="noStrike" cap="none" dirty="0">
                <a:solidFill>
                  <a:schemeClr val="tx1"/>
                </a:solidFill>
                <a:latin typeface="Lato"/>
                <a:ea typeface="Lato"/>
                <a:cs typeface="Lato"/>
                <a:sym typeface="Lato"/>
              </a:endParaRPr>
            </a:p>
          </p:txBody>
        </p:sp>
        <p:sp>
          <p:nvSpPr>
            <p:cNvPr id="208" name="Google Shape;208;p5">
              <a:extLst>
                <a:ext uri="{FF2B5EF4-FFF2-40B4-BE49-F238E27FC236}">
                  <a16:creationId xmlns:a16="http://schemas.microsoft.com/office/drawing/2014/main" id="{5FE616BD-0B4A-6282-4B2D-7F3477F7745C}"/>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a:extLst>
                <a:ext uri="{FF2B5EF4-FFF2-40B4-BE49-F238E27FC236}">
                  <a16:creationId xmlns:a16="http://schemas.microsoft.com/office/drawing/2014/main" id="{30BFEE7A-3E0D-1254-8FA0-C4D59E1221D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a:extLst>
                <a:ext uri="{FF2B5EF4-FFF2-40B4-BE49-F238E27FC236}">
                  <a16:creationId xmlns:a16="http://schemas.microsoft.com/office/drawing/2014/main" id="{4BBD77F1-6116-6101-C375-C5BB60418047}"/>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a:extLst>
                <a:ext uri="{FF2B5EF4-FFF2-40B4-BE49-F238E27FC236}">
                  <a16:creationId xmlns:a16="http://schemas.microsoft.com/office/drawing/2014/main" id="{4023CBA4-6B6B-E0A8-650D-1F3C98F7BC09}"/>
                </a:ext>
              </a:extLst>
            </p:cNvPr>
            <p:cNvSpPr txBox="1"/>
            <p:nvPr/>
          </p:nvSpPr>
          <p:spPr>
            <a:xfrm>
              <a:off x="1341874" y="1409726"/>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s-419" sz="2500" dirty="0">
                  <a:solidFill>
                    <a:schemeClr val="tx1"/>
                  </a:solidFill>
                  <a:effectLst/>
                  <a:latin typeface="Calibri" panose="020F0502020204030204" pitchFamily="34" charset="0"/>
                  <a:ea typeface="Calibri" panose="020F0502020204030204" pitchFamily="34" charset="0"/>
                </a:rPr>
                <a:t>Analizar tres pasajes bíblicos que hablen de nuestra identidad espiritual</a:t>
              </a:r>
              <a:endParaRPr sz="2500" dirty="0">
                <a:solidFill>
                  <a:schemeClr val="tx1"/>
                </a:solidFill>
                <a:latin typeface="Lato"/>
                <a:ea typeface="Lato"/>
                <a:cs typeface="Lato"/>
                <a:sym typeface="Lato"/>
              </a:endParaRPr>
            </a:p>
          </p:txBody>
        </p:sp>
        <p:sp>
          <p:nvSpPr>
            <p:cNvPr id="212" name="Google Shape;212;p5">
              <a:extLst>
                <a:ext uri="{FF2B5EF4-FFF2-40B4-BE49-F238E27FC236}">
                  <a16:creationId xmlns:a16="http://schemas.microsoft.com/office/drawing/2014/main" id="{236D03C8-9B26-7064-C474-096CD64C8907}"/>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a:extLst>
                <a:ext uri="{FF2B5EF4-FFF2-40B4-BE49-F238E27FC236}">
                  <a16:creationId xmlns:a16="http://schemas.microsoft.com/office/drawing/2014/main" id="{D150073E-AEB6-0B7E-A33A-8CF8E6E83315}"/>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a:extLst>
                <a:ext uri="{FF2B5EF4-FFF2-40B4-BE49-F238E27FC236}">
                  <a16:creationId xmlns:a16="http://schemas.microsoft.com/office/drawing/2014/main" id="{4DD90B5A-F246-1B0B-FC6E-6A2EDB861F9E}"/>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a:extLst>
                <a:ext uri="{FF2B5EF4-FFF2-40B4-BE49-F238E27FC236}">
                  <a16:creationId xmlns:a16="http://schemas.microsoft.com/office/drawing/2014/main" id="{D90C5225-B497-08C5-0BDD-67CDD6581144}"/>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las </a:t>
              </a:r>
              <a:r>
                <a:rPr lang="en-US" sz="2500" dirty="0" err="1">
                  <a:solidFill>
                    <a:schemeClr val="tx1"/>
                  </a:solidFill>
                  <a:latin typeface="Lato"/>
                  <a:ea typeface="Lato"/>
                  <a:cs typeface="Lato"/>
                  <a:sym typeface="Lato"/>
                </a:rPr>
                <a:t>tres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ramas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principales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cristianismo</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216" name="Google Shape;216;p5" descr="A green bird with leaves&#10;&#10;Description automatically generated">
            <a:extLst>
              <a:ext uri="{FF2B5EF4-FFF2-40B4-BE49-F238E27FC236}">
                <a16:creationId xmlns:a16="http://schemas.microsoft.com/office/drawing/2014/main" id="{F1197C40-37AA-457C-D1AE-20B733A46CF1}"/>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72932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a:extLst>
            <a:ext uri="{FF2B5EF4-FFF2-40B4-BE49-F238E27FC236}">
              <a16:creationId xmlns:a16="http://schemas.microsoft.com/office/drawing/2014/main" id="{818C3CC1-0DCA-FC3D-280B-5E07DFDE56BF}"/>
            </a:ext>
          </a:extLst>
        </p:cNvPr>
        <p:cNvGrpSpPr/>
        <p:nvPr/>
      </p:nvGrpSpPr>
      <p:grpSpPr>
        <a:xfrm>
          <a:off x="0" y="0"/>
          <a:ext cx="0" cy="0"/>
          <a:chOff x="0" y="0"/>
          <a:chExt cx="0" cy="0"/>
        </a:xfrm>
      </p:grpSpPr>
      <p:sp>
        <p:nvSpPr>
          <p:cNvPr id="309" name="Google Shape;309;g2e1cad20c04_0_274">
            <a:extLst>
              <a:ext uri="{FF2B5EF4-FFF2-40B4-BE49-F238E27FC236}">
                <a16:creationId xmlns:a16="http://schemas.microsoft.com/office/drawing/2014/main" id="{889618E0-2289-9546-FBE2-B7D046C5F57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g2e1cad20c04_0_274">
            <a:extLst>
              <a:ext uri="{FF2B5EF4-FFF2-40B4-BE49-F238E27FC236}">
                <a16:creationId xmlns:a16="http://schemas.microsoft.com/office/drawing/2014/main" id="{E3878B3F-D903-A496-7057-BDBC15FA032E}"/>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11" name="Google Shape;311;g2e1cad20c04_0_274">
            <a:extLst>
              <a:ext uri="{FF2B5EF4-FFF2-40B4-BE49-F238E27FC236}">
                <a16:creationId xmlns:a16="http://schemas.microsoft.com/office/drawing/2014/main" id="{E8EA9D75-EE56-E0D9-9263-25EFB43E6FE1}"/>
              </a:ext>
            </a:extLst>
          </p:cNvPr>
          <p:cNvSpPr txBox="1"/>
          <p:nvPr/>
        </p:nvSpPr>
        <p:spPr>
          <a:xfrm>
            <a:off x="3188679" y="1006800"/>
            <a:ext cx="7810140" cy="526293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4800" b="1" dirty="0">
                <a:solidFill>
                  <a:schemeClr val="tx1"/>
                </a:solidFill>
                <a:latin typeface="Lato" panose="020F0502020204030203" pitchFamily="34" charset="0"/>
                <a:ea typeface="Lato" panose="020F0502020204030203" pitchFamily="34" charset="0"/>
                <a:cs typeface="Lato" panose="020F0502020204030203" pitchFamily="34" charset="0"/>
              </a:rPr>
              <a:t>Si hay una sola Biblia, </a:t>
            </a:r>
          </a:p>
          <a:p>
            <a:pPr marL="0" lvl="0" indent="0" algn="l" rtl="0">
              <a:spcBef>
                <a:spcPts val="0"/>
              </a:spcBef>
              <a:spcAft>
                <a:spcPts val="0"/>
              </a:spcAft>
              <a:buClr>
                <a:schemeClr val="dk1"/>
              </a:buClr>
              <a:buSzPts val="1100"/>
              <a:buFont typeface="Arial"/>
              <a:buNone/>
            </a:pPr>
            <a:endParaRPr lang="es-ES" sz="4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Clr>
                <a:schemeClr val="dk1"/>
              </a:buClr>
              <a:buSzPts val="1100"/>
              <a:buFont typeface="Arial"/>
              <a:buNone/>
            </a:pPr>
            <a:r>
              <a:rPr lang="es-ES" sz="4800" b="1" dirty="0">
                <a:solidFill>
                  <a:schemeClr val="tx1"/>
                </a:solidFill>
                <a:latin typeface="Lato" panose="020F0502020204030203" pitchFamily="34" charset="0"/>
                <a:ea typeface="Lato" panose="020F0502020204030203" pitchFamily="34" charset="0"/>
                <a:cs typeface="Lato" panose="020F0502020204030203" pitchFamily="34" charset="0"/>
              </a:rPr>
              <a:t>¿por qué hay tantas iglesias que no creen lo mismo? </a:t>
            </a:r>
          </a:p>
          <a:p>
            <a:pPr marL="0" lvl="0" indent="0" algn="l" rtl="0">
              <a:spcBef>
                <a:spcPts val="0"/>
              </a:spcBef>
              <a:spcAft>
                <a:spcPts val="0"/>
              </a:spcAft>
              <a:buClr>
                <a:schemeClr val="dk1"/>
              </a:buClr>
              <a:buSzPts val="1100"/>
              <a:buFont typeface="Arial"/>
              <a:buNone/>
            </a:pPr>
            <a:endParaRPr lang="es-ES" sz="4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Clr>
                <a:schemeClr val="dk1"/>
              </a:buClr>
              <a:buSzPts val="1100"/>
              <a:buFont typeface="Arial"/>
              <a:buNone/>
            </a:pPr>
            <a:r>
              <a:rPr lang="es-ES" sz="4800" b="1" dirty="0">
                <a:solidFill>
                  <a:schemeClr val="tx1"/>
                </a:solidFill>
                <a:latin typeface="Lato" panose="020F0502020204030203" pitchFamily="34" charset="0"/>
                <a:ea typeface="Lato" panose="020F0502020204030203" pitchFamily="34" charset="0"/>
                <a:cs typeface="Lato" panose="020F0502020204030203" pitchFamily="34" charset="0"/>
              </a:rPr>
              <a:t>¿En que consisten las diferencias? </a:t>
            </a:r>
          </a:p>
        </p:txBody>
      </p:sp>
      <p:pic>
        <p:nvPicPr>
          <p:cNvPr id="312" name="Google Shape;312;g2e1cad20c04_0_274" descr="A green bird with leaves&#10;&#10;Description automatically generated">
            <a:extLst>
              <a:ext uri="{FF2B5EF4-FFF2-40B4-BE49-F238E27FC236}">
                <a16:creationId xmlns:a16="http://schemas.microsoft.com/office/drawing/2014/main" id="{0033CA57-013D-067B-F906-68A14CA5244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91868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e1cad20c04_0_262"/>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1" name="Google Shape;301;g2e1cad20c04_0_26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2" name="Google Shape;302;g2e1cad20c04_0_262"/>
          <p:cNvSpPr/>
          <p:nvPr/>
        </p:nvSpPr>
        <p:spPr>
          <a:xfrm>
            <a:off x="462025" y="12124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03" name="Google Shape;303;g2e1cad20c04_0_262"/>
          <p:cNvPicPr preferRelativeResize="0"/>
          <p:nvPr/>
        </p:nvPicPr>
        <p:blipFill>
          <a:blip r:embed="rId4">
            <a:alphaModFix/>
          </a:blip>
          <a:stretch>
            <a:fillRect/>
          </a:stretch>
        </p:blipFill>
        <p:spPr>
          <a:xfrm>
            <a:off x="1528553" y="1068176"/>
            <a:ext cx="9134891" cy="5499900"/>
          </a:xfrm>
          <a:prstGeom prst="rect">
            <a:avLst/>
          </a:prstGeom>
          <a:noFill/>
          <a:ln>
            <a:noFill/>
          </a:ln>
        </p:spPr>
      </p:pic>
      <p:sp>
        <p:nvSpPr>
          <p:cNvPr id="304" name="Google Shape;304;g2e1cad20c04_0_262"/>
          <p:cNvSpPr txBox="1"/>
          <p:nvPr/>
        </p:nvSpPr>
        <p:spPr>
          <a:xfrm>
            <a:off x="1697848" y="189405"/>
            <a:ext cx="87963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00" dirty="0">
                <a:solidFill>
                  <a:srgbClr val="009444"/>
                </a:solidFill>
                <a:highlight>
                  <a:schemeClr val="lt1"/>
                </a:highlight>
                <a:latin typeface="Lato"/>
                <a:ea typeface="Lato"/>
                <a:cs typeface="Lato"/>
                <a:sym typeface="Lato"/>
              </a:rPr>
              <a:t>La </a:t>
            </a:r>
            <a:r>
              <a:rPr lang="en-US" sz="4800" dirty="0" err="1">
                <a:solidFill>
                  <a:srgbClr val="009444"/>
                </a:solidFill>
                <a:highlight>
                  <a:schemeClr val="lt1"/>
                </a:highlight>
                <a:latin typeface="Lato"/>
                <a:ea typeface="Lato"/>
                <a:cs typeface="Lato"/>
                <a:sym typeface="Lato"/>
              </a:rPr>
              <a:t>expansión</a:t>
            </a:r>
            <a:r>
              <a:rPr lang="en-US" sz="4800" dirty="0">
                <a:solidFill>
                  <a:srgbClr val="009444"/>
                </a:solidFill>
                <a:highlight>
                  <a:schemeClr val="lt1"/>
                </a:highlight>
                <a:latin typeface="Lato"/>
                <a:ea typeface="Lato"/>
                <a:cs typeface="Lato"/>
                <a:sym typeface="Lato"/>
              </a:rPr>
              <a:t> del </a:t>
            </a:r>
            <a:r>
              <a:rPr lang="en-US" sz="4800" dirty="0" err="1">
                <a:solidFill>
                  <a:srgbClr val="009444"/>
                </a:solidFill>
                <a:highlight>
                  <a:schemeClr val="lt1"/>
                </a:highlight>
                <a:latin typeface="Lato"/>
                <a:ea typeface="Lato"/>
                <a:cs typeface="Lato"/>
                <a:sym typeface="Lato"/>
              </a:rPr>
              <a:t>cristianismo</a:t>
            </a:r>
            <a:r>
              <a:rPr lang="en-US" sz="4800" dirty="0">
                <a:solidFill>
                  <a:srgbClr val="009444"/>
                </a:solidFill>
                <a:highlight>
                  <a:schemeClr val="lt1"/>
                </a:highlight>
                <a:latin typeface="Lato"/>
                <a:ea typeface="Lato"/>
                <a:cs typeface="Lato"/>
                <a:sym typeface="Lato"/>
              </a:rPr>
              <a:t>   </a:t>
            </a:r>
            <a:r>
              <a:rPr lang="en-US" sz="4800" dirty="0">
                <a:solidFill>
                  <a:schemeClr val="lt1"/>
                </a:solidFill>
                <a:highlight>
                  <a:schemeClr val="lt1"/>
                </a:highlight>
                <a:latin typeface="Lato"/>
                <a:ea typeface="Lato"/>
                <a:cs typeface="Lato"/>
                <a:sym typeface="Lato"/>
              </a:rPr>
              <a:t>.</a:t>
            </a:r>
            <a:endParaRPr sz="4800" dirty="0">
              <a:solidFill>
                <a:schemeClr val="lt1"/>
              </a:solidFill>
              <a:highlight>
                <a:schemeClr val="lt1"/>
              </a:highlight>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g2e1cad20c04_0_2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g2e1cad20c04_0_274"/>
          <p:cNvPicPr preferRelativeResize="0"/>
          <p:nvPr/>
        </p:nvPicPr>
        <p:blipFill rotWithShape="1">
          <a:blip r:embed="rId3">
            <a:alphaModFix/>
          </a:blip>
          <a:srcRect/>
          <a:stretch/>
        </p:blipFill>
        <p:spPr>
          <a:xfrm>
            <a:off x="80900" y="1534964"/>
            <a:ext cx="3125597" cy="3218436"/>
          </a:xfrm>
          <a:prstGeom prst="rect">
            <a:avLst/>
          </a:prstGeom>
          <a:noFill/>
          <a:ln>
            <a:noFill/>
          </a:ln>
          <a:effectLst>
            <a:outerShdw blurRad="50800" dist="38100" dir="2700000" algn="tl" rotWithShape="0">
              <a:srgbClr val="000000">
                <a:alpha val="40000"/>
              </a:srgbClr>
            </a:outerShdw>
          </a:effectLst>
        </p:spPr>
      </p:pic>
      <p:sp>
        <p:nvSpPr>
          <p:cNvPr id="311" name="Google Shape;311;g2e1cad20c04_0_274"/>
          <p:cNvSpPr txBox="1"/>
          <p:nvPr/>
        </p:nvSpPr>
        <p:spPr>
          <a:xfrm>
            <a:off x="3287398" y="2274858"/>
            <a:ext cx="7810140" cy="230828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00" b="1" dirty="0">
                <a:solidFill>
                  <a:schemeClr val="tx1"/>
                </a:solidFill>
                <a:latin typeface="Lato"/>
                <a:ea typeface="Lato"/>
                <a:cs typeface="Lato"/>
                <a:sym typeface="Lato"/>
              </a:rPr>
              <a:t>¿Por </a:t>
            </a:r>
            <a:r>
              <a:rPr lang="en-US" sz="4800" b="1" dirty="0" err="1">
                <a:solidFill>
                  <a:schemeClr val="tx1"/>
                </a:solidFill>
                <a:latin typeface="Lato"/>
                <a:ea typeface="Lato"/>
                <a:cs typeface="Lato"/>
                <a:sym typeface="Lato"/>
              </a:rPr>
              <a:t>qué</a:t>
            </a:r>
            <a:r>
              <a:rPr lang="en-US" sz="4800" b="1" dirty="0">
                <a:solidFill>
                  <a:schemeClr val="tx1"/>
                </a:solidFill>
                <a:latin typeface="Lato"/>
                <a:ea typeface="Lato"/>
                <a:cs typeface="Lato"/>
                <a:sym typeface="Lato"/>
              </a:rPr>
              <a:t> la </a:t>
            </a:r>
            <a:r>
              <a:rPr lang="en-US" sz="4800" b="1" dirty="0" err="1">
                <a:solidFill>
                  <a:schemeClr val="tx1"/>
                </a:solidFill>
                <a:latin typeface="Lato"/>
                <a:ea typeface="Lato"/>
                <a:cs typeface="Lato"/>
                <a:sym typeface="Lato"/>
              </a:rPr>
              <a:t>iglesia</a:t>
            </a:r>
            <a:r>
              <a:rPr lang="en-US" sz="4800" b="1" dirty="0">
                <a:solidFill>
                  <a:schemeClr val="tx1"/>
                </a:solidFill>
                <a:latin typeface="Lato"/>
                <a:ea typeface="Lato"/>
                <a:cs typeface="Lato"/>
                <a:sym typeface="Lato"/>
              </a:rPr>
              <a:t> </a:t>
            </a:r>
            <a:r>
              <a:rPr lang="en-US" sz="4800" b="1" dirty="0" err="1">
                <a:solidFill>
                  <a:schemeClr val="tx1"/>
                </a:solidFill>
                <a:latin typeface="Lato"/>
                <a:ea typeface="Lato"/>
                <a:cs typeface="Lato"/>
                <a:sym typeface="Lato"/>
              </a:rPr>
              <a:t>cristiana</a:t>
            </a:r>
            <a:r>
              <a:rPr lang="en-US" sz="4800" b="1" dirty="0">
                <a:solidFill>
                  <a:schemeClr val="tx1"/>
                </a:solidFill>
                <a:latin typeface="Lato"/>
                <a:ea typeface="Lato"/>
                <a:cs typeface="Lato"/>
                <a:sym typeface="Lato"/>
              </a:rPr>
              <a:t> </a:t>
            </a:r>
            <a:r>
              <a:rPr lang="en-US" sz="4800" b="1" dirty="0" err="1">
                <a:solidFill>
                  <a:schemeClr val="tx1"/>
                </a:solidFill>
                <a:latin typeface="Lato"/>
                <a:ea typeface="Lato"/>
                <a:cs typeface="Lato"/>
                <a:sym typeface="Lato"/>
              </a:rPr>
              <a:t>primitiva</a:t>
            </a:r>
            <a:r>
              <a:rPr lang="en-US" sz="4800" b="1" dirty="0">
                <a:solidFill>
                  <a:schemeClr val="tx1"/>
                </a:solidFill>
                <a:latin typeface="Lato"/>
                <a:ea typeface="Lato"/>
                <a:cs typeface="Lato"/>
                <a:sym typeface="Lato"/>
              </a:rPr>
              <a:t> se </a:t>
            </a:r>
            <a:r>
              <a:rPr lang="en-US" sz="4800" b="1" dirty="0" err="1">
                <a:solidFill>
                  <a:schemeClr val="tx1"/>
                </a:solidFill>
                <a:latin typeface="Lato"/>
                <a:ea typeface="Lato"/>
                <a:cs typeface="Lato"/>
                <a:sym typeface="Lato"/>
              </a:rPr>
              <a:t>expandió</a:t>
            </a:r>
            <a:r>
              <a:rPr lang="en-US" sz="4800" b="1" dirty="0">
                <a:solidFill>
                  <a:schemeClr val="tx1"/>
                </a:solidFill>
                <a:latin typeface="Lato"/>
                <a:ea typeface="Lato"/>
                <a:cs typeface="Lato"/>
                <a:sym typeface="Lato"/>
              </a:rPr>
              <a:t> tan </a:t>
            </a:r>
            <a:r>
              <a:rPr lang="en-US" sz="4800" b="1" dirty="0" err="1">
                <a:solidFill>
                  <a:schemeClr val="tx1"/>
                </a:solidFill>
                <a:latin typeface="Lato"/>
                <a:ea typeface="Lato"/>
                <a:cs typeface="Lato"/>
                <a:sym typeface="Lato"/>
              </a:rPr>
              <a:t>rápidamente</a:t>
            </a:r>
            <a:r>
              <a:rPr lang="en-US" sz="4800" b="1" dirty="0">
                <a:solidFill>
                  <a:schemeClr val="tx1"/>
                </a:solidFill>
                <a:latin typeface="Lato"/>
                <a:ea typeface="Lato"/>
                <a:cs typeface="Lato"/>
                <a:sym typeface="Lato"/>
              </a:rPr>
              <a:t>?</a:t>
            </a:r>
            <a:endParaRPr sz="4800" b="1" dirty="0">
              <a:solidFill>
                <a:schemeClr val="tx1"/>
              </a:solidFill>
              <a:latin typeface="Lato"/>
              <a:ea typeface="Lato"/>
              <a:cs typeface="Lato"/>
              <a:sym typeface="Lato"/>
            </a:endParaRPr>
          </a:p>
        </p:txBody>
      </p:sp>
      <p:pic>
        <p:nvPicPr>
          <p:cNvPr id="312" name="Google Shape;312;g2e1cad20c04_0_27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g2ae502832d3_0_124"/>
          <p:cNvSpPr txBox="1"/>
          <p:nvPr/>
        </p:nvSpPr>
        <p:spPr>
          <a:xfrm>
            <a:off x="3287399" y="1780590"/>
            <a:ext cx="7457813"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no me </a:t>
            </a:r>
            <a:r>
              <a:rPr lang="en-US" sz="3600" dirty="0" err="1">
                <a:solidFill>
                  <a:schemeClr val="dk1"/>
                </a:solidFill>
                <a:latin typeface="Lato"/>
                <a:ea typeface="Lato"/>
                <a:cs typeface="Lato"/>
                <a:sym typeface="Lato"/>
              </a:rPr>
              <a:t>avergüenzo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poder</a:t>
            </a:r>
            <a:r>
              <a:rPr lang="en-US" sz="3600" dirty="0">
                <a:solidFill>
                  <a:schemeClr val="dk1"/>
                </a:solidFill>
                <a:latin typeface="Lato"/>
                <a:ea typeface="Lato"/>
                <a:cs typeface="Lato"/>
                <a:sym typeface="Lato"/>
              </a:rPr>
              <a:t> de Dios para </a:t>
            </a:r>
            <a:r>
              <a:rPr lang="en-US" sz="3600" dirty="0" err="1">
                <a:solidFill>
                  <a:schemeClr val="dk1"/>
                </a:solidFill>
                <a:latin typeface="Lato"/>
                <a:ea typeface="Lato"/>
                <a:cs typeface="Lato"/>
                <a:sym typeface="Lato"/>
              </a:rPr>
              <a:t>salvación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todo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aquel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cree</a:t>
            </a:r>
            <a:r>
              <a:rPr lang="en-US" sz="3600" dirty="0">
                <a:solidFill>
                  <a:schemeClr val="dk1"/>
                </a:solidFill>
                <a:latin typeface="Lato"/>
                <a:ea typeface="Lato"/>
                <a:cs typeface="Lato"/>
                <a:sym typeface="Lato"/>
              </a:rPr>
              <a:t>; al </a:t>
            </a:r>
            <a:r>
              <a:rPr lang="en-US" sz="3600" dirty="0" err="1">
                <a:solidFill>
                  <a:schemeClr val="dk1"/>
                </a:solidFill>
                <a:latin typeface="Lato"/>
                <a:ea typeface="Lato"/>
                <a:cs typeface="Lato"/>
                <a:sym typeface="Lato"/>
              </a:rPr>
              <a:t>judío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primeramente</a:t>
            </a:r>
            <a:r>
              <a:rPr lang="en-US" sz="3600" dirty="0">
                <a:solidFill>
                  <a:schemeClr val="dk1"/>
                </a:solidFill>
                <a:latin typeface="Lato"/>
                <a:ea typeface="Lato"/>
                <a:cs typeface="Lato"/>
                <a:sym typeface="Lato"/>
              </a:rPr>
              <a:t>, y también al </a:t>
            </a:r>
            <a:r>
              <a:rPr lang="en-US" sz="3600" dirty="0" err="1">
                <a:solidFill>
                  <a:schemeClr val="dk1"/>
                </a:solidFill>
                <a:latin typeface="Lato"/>
                <a:ea typeface="Lato"/>
                <a:cs typeface="Lato"/>
                <a:sym typeface="Lato"/>
              </a:rPr>
              <a:t>griego</a:t>
            </a:r>
            <a:r>
              <a:rPr lang="en-US" sz="3600" dirty="0">
                <a:solidFill>
                  <a:schemeClr val="dk1"/>
                </a:solidFill>
                <a:latin typeface="Lato"/>
                <a:ea typeface="Lato"/>
                <a:cs typeface="Lato"/>
                <a:sym typeface="Lato"/>
              </a:rPr>
              <a:t>.</a:t>
            </a:r>
            <a:endParaRPr sz="36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Romanos 1:16</a:t>
            </a:r>
            <a:endParaRPr sz="3600" b="1" u="none" strike="noStrike" cap="none" dirty="0">
              <a:solidFill>
                <a:schemeClr val="dk1"/>
              </a:solidFill>
              <a:latin typeface="Lato"/>
              <a:ea typeface="Lato"/>
              <a:cs typeface="Lato"/>
              <a:sym typeface="Lato"/>
            </a:endParaRPr>
          </a:p>
        </p:txBody>
      </p:sp>
      <p:sp>
        <p:nvSpPr>
          <p:cNvPr id="318" name="Google Shape;318;g2ae502832d3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9" name="Google Shape;319;g2ae502832d3_0_124"/>
          <p:cNvPicPr preferRelativeResize="0"/>
          <p:nvPr/>
        </p:nvPicPr>
        <p:blipFill rotWithShape="1">
          <a:blip r:embed="rId3">
            <a:alphaModFix/>
          </a:blip>
          <a:srcRect/>
          <a:stretch/>
        </p:blipFill>
        <p:spPr>
          <a:xfrm>
            <a:off x="80901" y="1621494"/>
            <a:ext cx="3125596" cy="3218436"/>
          </a:xfrm>
          <a:prstGeom prst="rect">
            <a:avLst/>
          </a:prstGeom>
          <a:noFill/>
          <a:ln>
            <a:noFill/>
          </a:ln>
          <a:effectLst>
            <a:outerShdw blurRad="50800" dist="38100" dir="2700000" algn="tl" rotWithShape="0">
              <a:srgbClr val="000000">
                <a:alpha val="40000"/>
              </a:srgbClr>
            </a:outerShdw>
          </a:effectLst>
        </p:spPr>
      </p:pic>
      <p:pic>
        <p:nvPicPr>
          <p:cNvPr id="320" name="Google Shape;320;g2ae502832d3_0_1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e1cad20c04_0_324"/>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g2e1cad20c04_0_324"/>
          <p:cNvSpPr/>
          <p:nvPr/>
        </p:nvSpPr>
        <p:spPr>
          <a:xfrm>
            <a:off x="462025" y="1282700"/>
            <a:ext cx="112200" cy="48963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8" name="Google Shape;368;g2e1cad20c04_0_324"/>
          <p:cNvSpPr txBox="1"/>
          <p:nvPr/>
        </p:nvSpPr>
        <p:spPr>
          <a:xfrm>
            <a:off x="1291905" y="307238"/>
            <a:ext cx="9731229" cy="64629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rgbClr val="009444"/>
                </a:solidFill>
                <a:highlight>
                  <a:schemeClr val="lt1"/>
                </a:highlight>
                <a:latin typeface="Lato"/>
                <a:ea typeface="Lato"/>
                <a:cs typeface="Lato"/>
                <a:sym typeface="Lato"/>
              </a:rPr>
              <a:t>Tres </a:t>
            </a:r>
            <a:r>
              <a:rPr lang="en-US" sz="3600" b="1" dirty="0" err="1">
                <a:solidFill>
                  <a:srgbClr val="009444"/>
                </a:solidFill>
                <a:highlight>
                  <a:schemeClr val="lt1"/>
                </a:highlight>
                <a:latin typeface="Lato"/>
                <a:ea typeface="Lato"/>
                <a:cs typeface="Lato"/>
                <a:sym typeface="Lato"/>
              </a:rPr>
              <a:t>factores</a:t>
            </a:r>
            <a:r>
              <a:rPr lang="en-US" sz="3600" b="1" dirty="0">
                <a:solidFill>
                  <a:srgbClr val="009444"/>
                </a:solidFill>
                <a:highlight>
                  <a:schemeClr val="lt1"/>
                </a:highlight>
                <a:latin typeface="Lato"/>
                <a:ea typeface="Lato"/>
                <a:cs typeface="Lato"/>
                <a:sym typeface="Lato"/>
              </a:rPr>
              <a:t> </a:t>
            </a:r>
            <a:r>
              <a:rPr lang="en-US" sz="3600" b="1" dirty="0" err="1">
                <a:solidFill>
                  <a:srgbClr val="009444"/>
                </a:solidFill>
                <a:highlight>
                  <a:schemeClr val="lt1"/>
                </a:highlight>
                <a:latin typeface="Lato"/>
                <a:ea typeface="Lato"/>
                <a:cs typeface="Lato"/>
                <a:sym typeface="Lato"/>
              </a:rPr>
              <a:t>importantes</a:t>
            </a:r>
            <a:r>
              <a:rPr lang="en-US" sz="3600" b="1" dirty="0">
                <a:solidFill>
                  <a:srgbClr val="009444"/>
                </a:solidFill>
                <a:highlight>
                  <a:schemeClr val="lt1"/>
                </a:highlight>
                <a:latin typeface="Lato"/>
                <a:ea typeface="Lato"/>
                <a:cs typeface="Lato"/>
                <a:sym typeface="Lato"/>
              </a:rPr>
              <a:t> para </a:t>
            </a:r>
            <a:r>
              <a:rPr lang="en-US" sz="3600" b="1" dirty="0" err="1">
                <a:solidFill>
                  <a:srgbClr val="009444"/>
                </a:solidFill>
                <a:highlight>
                  <a:schemeClr val="lt1"/>
                </a:highlight>
                <a:latin typeface="Lato"/>
                <a:ea typeface="Lato"/>
                <a:cs typeface="Lato"/>
                <a:sym typeface="Lato"/>
              </a:rPr>
              <a:t>su</a:t>
            </a:r>
            <a:r>
              <a:rPr lang="en-US" sz="3600" b="1" dirty="0">
                <a:solidFill>
                  <a:srgbClr val="009444"/>
                </a:solidFill>
                <a:highlight>
                  <a:schemeClr val="lt1"/>
                </a:highlight>
                <a:latin typeface="Lato"/>
                <a:ea typeface="Lato"/>
                <a:cs typeface="Lato"/>
                <a:sym typeface="Lato"/>
              </a:rPr>
              <a:t> </a:t>
            </a:r>
            <a:r>
              <a:rPr lang="en-US" sz="3600" b="1" dirty="0" err="1">
                <a:solidFill>
                  <a:srgbClr val="009444"/>
                </a:solidFill>
                <a:highlight>
                  <a:schemeClr val="lt1"/>
                </a:highlight>
                <a:latin typeface="Lato"/>
                <a:ea typeface="Lato"/>
                <a:cs typeface="Lato"/>
                <a:sym typeface="Lato"/>
              </a:rPr>
              <a:t>crecimiento</a:t>
            </a:r>
            <a:r>
              <a:rPr lang="en-US" sz="3600" b="1" dirty="0">
                <a:solidFill>
                  <a:srgbClr val="009444"/>
                </a:solidFill>
                <a:highlight>
                  <a:schemeClr val="lt1"/>
                </a:highlight>
                <a:latin typeface="Lato"/>
                <a:ea typeface="Lato"/>
                <a:cs typeface="Lato"/>
                <a:sym typeface="Lato"/>
              </a:rPr>
              <a:t>   </a:t>
            </a:r>
            <a:endParaRPr sz="4800" b="1" dirty="0">
              <a:solidFill>
                <a:schemeClr val="lt1"/>
              </a:solidFill>
              <a:highlight>
                <a:schemeClr val="lt1"/>
              </a:highlight>
              <a:latin typeface="Lato"/>
              <a:ea typeface="Lato"/>
              <a:cs typeface="Lato"/>
              <a:sym typeface="Lato"/>
            </a:endParaRPr>
          </a:p>
        </p:txBody>
      </p:sp>
      <p:sp>
        <p:nvSpPr>
          <p:cNvPr id="3" name="CuadroTexto 2">
            <a:extLst>
              <a:ext uri="{FF2B5EF4-FFF2-40B4-BE49-F238E27FC236}">
                <a16:creationId xmlns:a16="http://schemas.microsoft.com/office/drawing/2014/main" id="{B137A467-B39A-43AB-F055-6CBA330928A3}"/>
              </a:ext>
            </a:extLst>
          </p:cNvPr>
          <p:cNvSpPr txBox="1"/>
          <p:nvPr/>
        </p:nvSpPr>
        <p:spPr>
          <a:xfrm>
            <a:off x="1183463" y="1433379"/>
            <a:ext cx="10546512" cy="5078313"/>
          </a:xfrm>
          <a:prstGeom prst="rect">
            <a:avLst/>
          </a:prstGeom>
          <a:noFill/>
        </p:spPr>
        <p:txBody>
          <a:bodyPr wrap="square">
            <a:spAutoFit/>
          </a:bodyPr>
          <a:lstStyle/>
          <a:p>
            <a:pPr lvl="0" algn="l" rtl="0">
              <a:spcBef>
                <a:spcPts val="0"/>
              </a:spcBef>
              <a:spcAft>
                <a:spcPts val="0"/>
              </a:spcAft>
              <a:buClr>
                <a:schemeClr val="dk1"/>
              </a:buClr>
              <a:buSzPts val="3600"/>
            </a:pPr>
            <a:r>
              <a:rPr lang="es-ES" sz="3600" dirty="0">
                <a:solidFill>
                  <a:schemeClr val="dk1"/>
                </a:solidFill>
                <a:latin typeface="Lato"/>
                <a:ea typeface="Lato"/>
                <a:cs typeface="Lato"/>
                <a:sym typeface="Lato"/>
              </a:rPr>
              <a:t>1. El poder del mensaje del evangelio para producir fe en aquellos que lo escuchan.</a:t>
            </a:r>
          </a:p>
          <a:p>
            <a:pPr lvl="0" algn="l" rtl="0">
              <a:spcBef>
                <a:spcPts val="0"/>
              </a:spcBef>
              <a:spcAft>
                <a:spcPts val="0"/>
              </a:spcAft>
              <a:buClr>
                <a:schemeClr val="dk1"/>
              </a:buClr>
              <a:buSzPts val="3600"/>
            </a:pPr>
            <a:r>
              <a:rPr lang="es-ES" sz="3600" dirty="0">
                <a:solidFill>
                  <a:schemeClr val="dk1"/>
                </a:solidFill>
                <a:latin typeface="Lato"/>
                <a:ea typeface="Lato"/>
                <a:cs typeface="Lato"/>
                <a:sym typeface="Lato"/>
              </a:rPr>
              <a:t> </a:t>
            </a:r>
          </a:p>
          <a:p>
            <a:pPr lvl="0" algn="l" rtl="0">
              <a:spcBef>
                <a:spcPts val="0"/>
              </a:spcBef>
              <a:spcAft>
                <a:spcPts val="0"/>
              </a:spcAft>
              <a:buClr>
                <a:schemeClr val="dk1"/>
              </a:buClr>
              <a:buSzPts val="3600"/>
            </a:pPr>
            <a:r>
              <a:rPr lang="es-ES" sz="3600" dirty="0">
                <a:solidFill>
                  <a:schemeClr val="dk1"/>
                </a:solidFill>
                <a:latin typeface="Lato"/>
                <a:ea typeface="Lato"/>
                <a:cs typeface="Lato"/>
                <a:sym typeface="Lato"/>
              </a:rPr>
              <a:t>2. La crueldad del imperio romano hacia  los cristianos</a:t>
            </a:r>
          </a:p>
          <a:p>
            <a:pPr lvl="0" algn="l" rtl="0">
              <a:spcBef>
                <a:spcPts val="0"/>
              </a:spcBef>
              <a:spcAft>
                <a:spcPts val="0"/>
              </a:spcAft>
              <a:buClr>
                <a:schemeClr val="dk1"/>
              </a:buClr>
              <a:buSzPts val="3600"/>
            </a:pPr>
            <a:endParaRPr lang="es-ES"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3600"/>
            </a:pPr>
            <a:r>
              <a:rPr lang="es-ES" sz="3600" dirty="0">
                <a:solidFill>
                  <a:schemeClr val="dk1"/>
                </a:solidFill>
                <a:latin typeface="Lato"/>
                <a:ea typeface="Lato"/>
                <a:cs typeface="Lato"/>
                <a:sym typeface="Lato"/>
              </a:rPr>
              <a:t>3. El amor y la compasión que los cristianos mostraron a los miembros más vulnerables de la sociedad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g2e1cad20c04_0_2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2e1cad20c04_0_292"/>
          <p:cNvPicPr preferRelativeResize="0"/>
          <p:nvPr/>
        </p:nvPicPr>
        <p:blipFill rotWithShape="1">
          <a:blip r:embed="rId3">
            <a:alphaModFix/>
          </a:blip>
          <a:srcRect/>
          <a:stretch/>
        </p:blipFill>
        <p:spPr>
          <a:xfrm>
            <a:off x="96252" y="1819782"/>
            <a:ext cx="3125597" cy="3218436"/>
          </a:xfrm>
          <a:prstGeom prst="rect">
            <a:avLst/>
          </a:prstGeom>
          <a:noFill/>
          <a:ln>
            <a:noFill/>
          </a:ln>
          <a:effectLst>
            <a:outerShdw blurRad="50800" dist="38100" dir="2700000" algn="tl" rotWithShape="0">
              <a:srgbClr val="000000">
                <a:alpha val="40000"/>
              </a:srgbClr>
            </a:outerShdw>
          </a:effectLst>
        </p:spPr>
      </p:pic>
      <p:sp>
        <p:nvSpPr>
          <p:cNvPr id="334" name="Google Shape;334;g2e1cad20c04_0_292"/>
          <p:cNvSpPr txBox="1"/>
          <p:nvPr/>
        </p:nvSpPr>
        <p:spPr>
          <a:xfrm>
            <a:off x="3318102" y="2459524"/>
            <a:ext cx="7592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4000" b="1" dirty="0">
                <a:solidFill>
                  <a:schemeClr val="dk1"/>
                </a:solidFill>
                <a:latin typeface="Lato"/>
                <a:ea typeface="Lato"/>
                <a:cs typeface="Lato"/>
                <a:sym typeface="Lato"/>
              </a:rPr>
              <a:t>¿Cuál es la Roca sobre la cual se construyó la iglesia cristiana primitiva según la Biblia? </a:t>
            </a:r>
            <a:endParaRPr sz="4000" b="1" dirty="0">
              <a:solidFill>
                <a:schemeClr val="dk1"/>
              </a:solidFill>
              <a:latin typeface="Lato"/>
              <a:ea typeface="Lato"/>
              <a:cs typeface="Lato"/>
              <a:sym typeface="Lato"/>
            </a:endParaRPr>
          </a:p>
        </p:txBody>
      </p:sp>
      <p:pic>
        <p:nvPicPr>
          <p:cNvPr id="335" name="Google Shape;335;g2e1cad20c04_0_29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a:extLst>
            <a:ext uri="{FF2B5EF4-FFF2-40B4-BE49-F238E27FC236}">
              <a16:creationId xmlns:a16="http://schemas.microsoft.com/office/drawing/2014/main" id="{A93AB527-B6C4-70EE-9B8E-BF372E7C0693}"/>
            </a:ext>
          </a:extLst>
        </p:cNvPr>
        <p:cNvGrpSpPr/>
        <p:nvPr/>
      </p:nvGrpSpPr>
      <p:grpSpPr>
        <a:xfrm>
          <a:off x="0" y="0"/>
          <a:ext cx="0" cy="0"/>
          <a:chOff x="0" y="0"/>
          <a:chExt cx="0" cy="0"/>
        </a:xfrm>
      </p:grpSpPr>
      <p:sp>
        <p:nvSpPr>
          <p:cNvPr id="340" name="Google Shape;340;g2e1cad20c04_0_300">
            <a:extLst>
              <a:ext uri="{FF2B5EF4-FFF2-40B4-BE49-F238E27FC236}">
                <a16:creationId xmlns:a16="http://schemas.microsoft.com/office/drawing/2014/main" id="{1E945D7C-507B-17CB-7C50-60FE7C3481BB}"/>
              </a:ext>
            </a:extLst>
          </p:cNvPr>
          <p:cNvSpPr txBox="1"/>
          <p:nvPr/>
        </p:nvSpPr>
        <p:spPr>
          <a:xfrm>
            <a:off x="3125596" y="566473"/>
            <a:ext cx="8462911"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err="1">
                <a:solidFill>
                  <a:schemeClr val="dk1"/>
                </a:solidFill>
                <a:latin typeface="Lato"/>
                <a:ea typeface="Lato"/>
                <a:cs typeface="Lato"/>
                <a:sym typeface="Lato"/>
              </a:rPr>
              <a:t>Él</a:t>
            </a:r>
            <a:r>
              <a:rPr lang="en-US" sz="3200" dirty="0">
                <a:solidFill>
                  <a:schemeClr val="dk1"/>
                </a:solidFill>
                <a:latin typeface="Lato"/>
                <a:ea typeface="Lato"/>
                <a:cs typeface="Lato"/>
                <a:sym typeface="Lato"/>
              </a:rPr>
              <a:t> les </a:t>
            </a:r>
            <a:r>
              <a:rPr lang="en-US" sz="3200" dirty="0" err="1">
                <a:solidFill>
                  <a:schemeClr val="dk1"/>
                </a:solidFill>
                <a:latin typeface="Lato"/>
                <a:ea typeface="Lato"/>
                <a:cs typeface="Lato"/>
                <a:sym typeface="Lato"/>
              </a:rPr>
              <a:t>dijo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vosotros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quién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decís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que soy </a:t>
            </a:r>
            <a:r>
              <a:rPr lang="en-US" sz="3200" dirty="0" err="1">
                <a:solidFill>
                  <a:schemeClr val="dk1"/>
                </a:solidFill>
                <a:latin typeface="Lato"/>
                <a:ea typeface="Lato"/>
                <a:cs typeface="Lato"/>
                <a:sym typeface="Lato"/>
              </a:rPr>
              <a:t>yo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Respondiendo</a:t>
            </a:r>
            <a:r>
              <a:rPr lang="en-US" sz="3200" dirty="0">
                <a:solidFill>
                  <a:schemeClr val="dk1"/>
                </a:solidFill>
                <a:latin typeface="Lato"/>
                <a:ea typeface="Lato"/>
                <a:cs typeface="Lato"/>
                <a:sym typeface="Lato"/>
              </a:rPr>
              <a:t> Simón Pedro, </a:t>
            </a:r>
            <a:r>
              <a:rPr lang="en-US" sz="3200" dirty="0" err="1">
                <a:solidFill>
                  <a:schemeClr val="dk1"/>
                </a:solidFill>
                <a:latin typeface="Lato"/>
                <a:ea typeface="Lato"/>
                <a:cs typeface="Lato"/>
                <a:sym typeface="Lato"/>
              </a:rPr>
              <a:t>dijo</a:t>
            </a:r>
            <a:r>
              <a:rPr lang="en-US" sz="3200" dirty="0">
                <a:solidFill>
                  <a:schemeClr val="dk1"/>
                </a:solidFill>
                <a:latin typeface="Lato"/>
                <a:ea typeface="Lato"/>
                <a:cs typeface="Lato"/>
                <a:sym typeface="Lato"/>
              </a:rPr>
              <a:t>: Tú </a:t>
            </a:r>
            <a:r>
              <a:rPr lang="en-US" sz="3200" dirty="0" err="1">
                <a:solidFill>
                  <a:schemeClr val="dk1"/>
                </a:solidFill>
                <a:latin typeface="Lato"/>
                <a:ea typeface="Lato"/>
                <a:cs typeface="Lato"/>
                <a:sym typeface="Lato"/>
              </a:rPr>
              <a:t>eres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Cristo,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del Dios </a:t>
            </a:r>
            <a:r>
              <a:rPr lang="en-US" sz="3200" dirty="0" err="1">
                <a:solidFill>
                  <a:schemeClr val="dk1"/>
                </a:solidFill>
                <a:latin typeface="Lato"/>
                <a:ea typeface="Lato"/>
                <a:cs typeface="Lato"/>
                <a:sym typeface="Lato"/>
              </a:rPr>
              <a:t>viviente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Entonces</a:t>
            </a:r>
            <a:r>
              <a:rPr lang="en-US" sz="3200" dirty="0">
                <a:solidFill>
                  <a:schemeClr val="dk1"/>
                </a:solidFill>
                <a:latin typeface="Lato"/>
                <a:ea typeface="Lato"/>
                <a:cs typeface="Lato"/>
                <a:sym typeface="Lato"/>
              </a:rPr>
              <a:t> le </a:t>
            </a:r>
            <a:r>
              <a:rPr lang="en-US" sz="3200" dirty="0" err="1">
                <a:solidFill>
                  <a:schemeClr val="dk1"/>
                </a:solidFill>
                <a:latin typeface="Lato"/>
                <a:ea typeface="Lato"/>
                <a:cs typeface="Lato"/>
                <a:sym typeface="Lato"/>
              </a:rPr>
              <a:t>respondió</a:t>
            </a:r>
            <a:r>
              <a:rPr lang="en-US" sz="3200" dirty="0">
                <a:solidFill>
                  <a:schemeClr val="dk1"/>
                </a:solidFill>
                <a:latin typeface="Lato"/>
                <a:ea typeface="Lato"/>
                <a:cs typeface="Lato"/>
                <a:sym typeface="Lato"/>
              </a:rPr>
              <a:t> Jesús: </a:t>
            </a:r>
            <a:r>
              <a:rPr lang="en-US" sz="3200" dirty="0" err="1">
                <a:solidFill>
                  <a:schemeClr val="dk1"/>
                </a:solidFill>
                <a:latin typeface="Lato"/>
                <a:ea typeface="Lato"/>
                <a:cs typeface="Lato"/>
                <a:sym typeface="Lato"/>
              </a:rPr>
              <a:t>Bienaventurado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eres</a:t>
            </a:r>
            <a:r>
              <a:rPr lang="en-US" sz="3200" dirty="0">
                <a:solidFill>
                  <a:schemeClr val="dk1"/>
                </a:solidFill>
                <a:latin typeface="Lato"/>
                <a:ea typeface="Lato"/>
                <a:cs typeface="Lato"/>
                <a:sym typeface="Lato"/>
              </a:rPr>
              <a:t>, Simón, </a:t>
            </a:r>
            <a:r>
              <a:rPr lang="en-US" sz="3200" dirty="0" err="1">
                <a:solidFill>
                  <a:schemeClr val="dk1"/>
                </a:solidFill>
                <a:latin typeface="Lato"/>
                <a:ea typeface="Lato"/>
                <a:cs typeface="Lato"/>
                <a:sym typeface="Lato"/>
              </a:rPr>
              <a:t>hijo</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Jonás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te</a:t>
            </a:r>
            <a:r>
              <a:rPr lang="en-US" sz="3200" dirty="0">
                <a:solidFill>
                  <a:schemeClr val="dk1"/>
                </a:solidFill>
                <a:latin typeface="Lato"/>
                <a:ea typeface="Lato"/>
                <a:cs typeface="Lato"/>
                <a:sym typeface="Lato"/>
              </a:rPr>
              <a:t> lo </a:t>
            </a:r>
            <a:r>
              <a:rPr lang="en-US" sz="3200" dirty="0" err="1">
                <a:solidFill>
                  <a:schemeClr val="dk1"/>
                </a:solidFill>
                <a:latin typeface="Lato"/>
                <a:ea typeface="Lato"/>
                <a:cs typeface="Lato"/>
                <a:sym typeface="Lato"/>
              </a:rPr>
              <a:t>reveló</a:t>
            </a:r>
            <a:r>
              <a:rPr lang="en-US" sz="3200" dirty="0">
                <a:solidFill>
                  <a:schemeClr val="dk1"/>
                </a:solidFill>
                <a:latin typeface="Lato"/>
                <a:ea typeface="Lato"/>
                <a:cs typeface="Lato"/>
                <a:sym typeface="Lato"/>
              </a:rPr>
              <a:t> carne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sangre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mi Padre que </a:t>
            </a:r>
            <a:r>
              <a:rPr lang="en-US" sz="3200" dirty="0" err="1">
                <a:solidFill>
                  <a:schemeClr val="dk1"/>
                </a:solidFill>
                <a:latin typeface="Lato"/>
                <a:ea typeface="Lato"/>
                <a:cs typeface="Lato"/>
                <a:sym typeface="Lato"/>
              </a:rPr>
              <a:t>está</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cielos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yo</a:t>
            </a:r>
            <a:r>
              <a:rPr lang="en-US" sz="3200" dirty="0">
                <a:solidFill>
                  <a:schemeClr val="dk1"/>
                </a:solidFill>
                <a:latin typeface="Lato"/>
                <a:ea typeface="Lato"/>
                <a:cs typeface="Lato"/>
                <a:sym typeface="Lato"/>
              </a:rPr>
              <a:t> también </a:t>
            </a:r>
            <a:r>
              <a:rPr lang="en-US" sz="3200" dirty="0" err="1">
                <a:solidFill>
                  <a:schemeClr val="dk1"/>
                </a:solidFill>
                <a:latin typeface="Lato"/>
                <a:ea typeface="Lato"/>
                <a:cs typeface="Lato"/>
                <a:sym typeface="Lato"/>
              </a:rPr>
              <a:t>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digo</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tú</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eres</a:t>
            </a:r>
            <a:r>
              <a:rPr lang="en-US" sz="3200" dirty="0">
                <a:solidFill>
                  <a:schemeClr val="dk1"/>
                </a:solidFill>
                <a:latin typeface="Lato"/>
                <a:ea typeface="Lato"/>
                <a:cs typeface="Lato"/>
                <a:sym typeface="Lato"/>
              </a:rPr>
              <a:t> Pedro, y </a:t>
            </a:r>
            <a:r>
              <a:rPr lang="en-US" sz="3200" dirty="0" err="1">
                <a:solidFill>
                  <a:schemeClr val="dk1"/>
                </a:solidFill>
                <a:latin typeface="Lato"/>
                <a:ea typeface="Lato"/>
                <a:cs typeface="Lato"/>
                <a:sym typeface="Lato"/>
              </a:rPr>
              <a:t>sobre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roca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edificaré</a:t>
            </a:r>
            <a:r>
              <a:rPr lang="en-US" sz="3200" dirty="0">
                <a:solidFill>
                  <a:schemeClr val="dk1"/>
                </a:solidFill>
                <a:latin typeface="Lato"/>
                <a:ea typeface="Lato"/>
                <a:cs typeface="Lato"/>
                <a:sym typeface="Lato"/>
              </a:rPr>
              <a:t> mi </a:t>
            </a:r>
            <a:r>
              <a:rPr lang="en-US" sz="3200" dirty="0" err="1">
                <a:solidFill>
                  <a:schemeClr val="dk1"/>
                </a:solidFill>
                <a:latin typeface="Lato"/>
                <a:ea typeface="Lato"/>
                <a:cs typeface="Lato"/>
                <a:sym typeface="Lato"/>
              </a:rPr>
              <a:t>iglesia</a:t>
            </a:r>
            <a:r>
              <a:rPr lang="en-US" sz="3200" dirty="0">
                <a:solidFill>
                  <a:schemeClr val="dk1"/>
                </a:solidFill>
                <a:latin typeface="Lato"/>
                <a:ea typeface="Lato"/>
                <a:cs typeface="Lato"/>
                <a:sym typeface="Lato"/>
              </a:rPr>
              <a:t>; y las </a:t>
            </a:r>
            <a:r>
              <a:rPr lang="en-US" sz="3200" dirty="0" err="1">
                <a:solidFill>
                  <a:schemeClr val="dk1"/>
                </a:solidFill>
                <a:latin typeface="Lato"/>
                <a:ea typeface="Lato"/>
                <a:cs typeface="Lato"/>
                <a:sym typeface="Lato"/>
              </a:rPr>
              <a:t>puertas</a:t>
            </a:r>
            <a:r>
              <a:rPr lang="en-US" sz="3200" dirty="0">
                <a:solidFill>
                  <a:schemeClr val="dk1"/>
                </a:solidFill>
                <a:latin typeface="Lato"/>
                <a:ea typeface="Lato"/>
                <a:cs typeface="Lato"/>
                <a:sym typeface="Lato"/>
              </a:rPr>
              <a:t> del Hades no </a:t>
            </a:r>
            <a:r>
              <a:rPr lang="en-US" sz="3200" dirty="0" err="1">
                <a:solidFill>
                  <a:schemeClr val="dk1"/>
                </a:solidFill>
                <a:latin typeface="Lato"/>
                <a:ea typeface="Lato"/>
                <a:cs typeface="Lato"/>
                <a:sym typeface="Lato"/>
              </a:rPr>
              <a:t>prevalecerán</a:t>
            </a:r>
            <a:r>
              <a:rPr lang="en-US" sz="3200" dirty="0">
                <a:solidFill>
                  <a:schemeClr val="dk1"/>
                </a:solidFill>
                <a:latin typeface="Lato"/>
                <a:ea typeface="Lato"/>
                <a:cs typeface="Lato"/>
                <a:sym typeface="Lato"/>
              </a:rPr>
              <a:t> contra </a:t>
            </a:r>
            <a:r>
              <a:rPr lang="en-US" sz="3200" dirty="0" err="1">
                <a:solidFill>
                  <a:schemeClr val="dk1"/>
                </a:solidFill>
                <a:latin typeface="Lato"/>
                <a:ea typeface="Lato"/>
                <a:cs typeface="Lato"/>
                <a:sym typeface="Lato"/>
              </a:rPr>
              <a:t>ella</a:t>
            </a:r>
            <a:r>
              <a:rPr lang="en-US" sz="3200" dirty="0">
                <a:solidFill>
                  <a:schemeClr val="dk1"/>
                </a:solidFill>
                <a:latin typeface="Lato"/>
                <a:ea typeface="Lato"/>
                <a:cs typeface="Lato"/>
                <a:sym typeface="Lato"/>
              </a:rPr>
              <a:t>.</a:t>
            </a:r>
            <a:endParaRPr sz="32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2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dirty="0">
                <a:solidFill>
                  <a:schemeClr val="dk1"/>
                </a:solidFill>
                <a:latin typeface="Lato"/>
                <a:ea typeface="Lato"/>
                <a:cs typeface="Lato"/>
                <a:sym typeface="Lato"/>
              </a:rPr>
              <a:t>Mateo 16:15-18</a:t>
            </a:r>
            <a:endParaRPr sz="3200" b="1" u="none" strike="noStrike" cap="none" dirty="0">
              <a:solidFill>
                <a:schemeClr val="dk1"/>
              </a:solidFill>
              <a:latin typeface="Lato"/>
              <a:ea typeface="Lato"/>
              <a:cs typeface="Lato"/>
              <a:sym typeface="Lato"/>
            </a:endParaRPr>
          </a:p>
        </p:txBody>
      </p:sp>
      <p:sp>
        <p:nvSpPr>
          <p:cNvPr id="341" name="Google Shape;341;g2e1cad20c04_0_300">
            <a:extLst>
              <a:ext uri="{FF2B5EF4-FFF2-40B4-BE49-F238E27FC236}">
                <a16:creationId xmlns:a16="http://schemas.microsoft.com/office/drawing/2014/main" id="{7161DD37-6F0B-D56E-55F1-6265F095855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e1cad20c04_0_300">
            <a:extLst>
              <a:ext uri="{FF2B5EF4-FFF2-40B4-BE49-F238E27FC236}">
                <a16:creationId xmlns:a16="http://schemas.microsoft.com/office/drawing/2014/main" id="{E7DCF389-C3B1-1FE1-C03F-659D711A7FE3}"/>
              </a:ext>
            </a:extLst>
          </p:cNvPr>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343" name="Google Shape;343;g2e1cad20c04_0_300" descr="A green bird with leaves&#10;&#10;Description automatically generated">
            <a:extLst>
              <a:ext uri="{FF2B5EF4-FFF2-40B4-BE49-F238E27FC236}">
                <a16:creationId xmlns:a16="http://schemas.microsoft.com/office/drawing/2014/main" id="{8D252013-8F7A-F0EC-1A74-042A48B2B20D}"/>
              </a:ext>
            </a:extLst>
          </p:cNvPr>
          <p:cNvPicPr preferRelativeResize="0"/>
          <p:nvPr/>
        </p:nvPicPr>
        <p:blipFill rotWithShape="1">
          <a:blip r:embed="rId4">
            <a:alphaModFix/>
          </a:blip>
          <a:srcRect/>
          <a:stretch/>
        </p:blipFill>
        <p:spPr>
          <a:xfrm>
            <a:off x="10711503" y="114079"/>
            <a:ext cx="1399034" cy="1170434"/>
          </a:xfrm>
          <a:prstGeom prst="rect">
            <a:avLst/>
          </a:prstGeom>
          <a:noFill/>
          <a:ln>
            <a:noFill/>
          </a:ln>
        </p:spPr>
      </p:pic>
    </p:spTree>
    <p:extLst>
      <p:ext uri="{BB962C8B-B14F-4D97-AF65-F5344CB8AC3E}">
        <p14:creationId xmlns:p14="http://schemas.microsoft.com/office/powerpoint/2010/main" val="125387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g2e1cad20c04_0_300"/>
          <p:cNvSpPr txBox="1"/>
          <p:nvPr/>
        </p:nvSpPr>
        <p:spPr>
          <a:xfrm>
            <a:off x="2422885" y="1366897"/>
            <a:ext cx="8077603" cy="1754286"/>
          </a:xfrm>
          <a:prstGeom prst="rect">
            <a:avLst/>
          </a:prstGeom>
          <a:noFill/>
          <a:ln>
            <a:noFill/>
          </a:ln>
        </p:spPr>
        <p:txBody>
          <a:bodyPr spcFirstLastPara="1" wrap="square" lIns="91425" tIns="45700" rIns="91425" bIns="45700" anchor="t" anchorCtr="0">
            <a:spAutoFit/>
          </a:bodyPr>
          <a:lstStyle/>
          <a:p>
            <a:pPr>
              <a:buSzPts val="3600"/>
            </a:pPr>
            <a:r>
              <a:rPr lang="es-ES" sz="3600" b="1" dirty="0">
                <a:solidFill>
                  <a:srgbClr val="00B050"/>
                </a:solidFill>
                <a:latin typeface="Lato"/>
                <a:ea typeface="Lato"/>
                <a:cs typeface="Lato"/>
                <a:sym typeface="Lato"/>
              </a:rPr>
              <a:t>Según la iglesia católica romana, </a:t>
            </a:r>
            <a:r>
              <a:rPr lang="es-ES" sz="3600" b="1" dirty="0">
                <a:solidFill>
                  <a:schemeClr val="dk1"/>
                </a:solidFill>
                <a:latin typeface="Lato"/>
                <a:ea typeface="Lato"/>
                <a:cs typeface="Lato"/>
                <a:sym typeface="Lato"/>
              </a:rPr>
              <a:t>¿cuál es la Roca sobre la cual se construyó la iglesia cristiana primitiva? </a:t>
            </a:r>
          </a:p>
        </p:txBody>
      </p:sp>
      <p:sp>
        <p:nvSpPr>
          <p:cNvPr id="341" name="Google Shape;341;g2e1cad20c04_0_3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3" name="Google Shape;343;g2e1cad20c04_0_30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724FD3FE-D54E-B647-135A-14A48FDE6758}"/>
              </a:ext>
            </a:extLst>
          </p:cNvPr>
          <p:cNvSpPr txBox="1"/>
          <p:nvPr/>
        </p:nvSpPr>
        <p:spPr>
          <a:xfrm>
            <a:off x="2422885" y="3429000"/>
            <a:ext cx="8866439" cy="2062103"/>
          </a:xfrm>
          <a:prstGeom prst="rect">
            <a:avLst/>
          </a:prstGeom>
          <a:noFill/>
        </p:spPr>
        <p:txBody>
          <a:bodyPr wrap="square">
            <a:spAutoFit/>
          </a:bodyPr>
          <a:lstStyle/>
          <a:p>
            <a:r>
              <a:rPr lang="es-419" sz="3200" dirty="0">
                <a:solidFill>
                  <a:schemeClr val="tx1"/>
                </a:solidFill>
                <a:effectLst/>
                <a:latin typeface="Calibri" panose="020F0502020204030204" pitchFamily="34" charset="0"/>
                <a:ea typeface="Calibri" panose="020F0502020204030204" pitchFamily="34" charset="0"/>
              </a:rPr>
              <a:t>La iglesia católica romana (ICR), interpreta, cree y enseña que la roca sobre la que se edificó la iglesia fue Pedro y que él fue el primero en la línea ininterrumpida de Papas (sucesión apostólica)</a:t>
            </a:r>
            <a:endParaRPr lang="en-US" sz="32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a:extLst>
            <a:ext uri="{FF2B5EF4-FFF2-40B4-BE49-F238E27FC236}">
              <a16:creationId xmlns:a16="http://schemas.microsoft.com/office/drawing/2014/main" id="{8B0FFAF0-90B5-FE60-538C-A850137E687E}"/>
            </a:ext>
          </a:extLst>
        </p:cNvPr>
        <p:cNvGrpSpPr/>
        <p:nvPr/>
      </p:nvGrpSpPr>
      <p:grpSpPr>
        <a:xfrm>
          <a:off x="0" y="0"/>
          <a:ext cx="0" cy="0"/>
          <a:chOff x="0" y="0"/>
          <a:chExt cx="0" cy="0"/>
        </a:xfrm>
      </p:grpSpPr>
      <p:sp>
        <p:nvSpPr>
          <p:cNvPr id="340" name="Google Shape;340;g2e1cad20c04_0_300">
            <a:extLst>
              <a:ext uri="{FF2B5EF4-FFF2-40B4-BE49-F238E27FC236}">
                <a16:creationId xmlns:a16="http://schemas.microsoft.com/office/drawing/2014/main" id="{289E98EE-1DD3-9B9C-BB82-4BEBC5114574}"/>
              </a:ext>
            </a:extLst>
          </p:cNvPr>
          <p:cNvSpPr txBox="1"/>
          <p:nvPr/>
        </p:nvSpPr>
        <p:spPr>
          <a:xfrm>
            <a:off x="2422885" y="1305824"/>
            <a:ext cx="8077603" cy="646290"/>
          </a:xfrm>
          <a:prstGeom prst="rect">
            <a:avLst/>
          </a:prstGeom>
          <a:noFill/>
          <a:ln>
            <a:noFill/>
          </a:ln>
        </p:spPr>
        <p:txBody>
          <a:bodyPr spcFirstLastPara="1" wrap="square" lIns="91425" tIns="45700" rIns="91425" bIns="45700" anchor="t" anchorCtr="0">
            <a:spAutoFit/>
          </a:bodyPr>
          <a:lstStyle/>
          <a:p>
            <a:pPr>
              <a:buSzPts val="3600"/>
            </a:pPr>
            <a:r>
              <a:rPr lang="es-ES" sz="3600" b="1" dirty="0">
                <a:solidFill>
                  <a:srgbClr val="00B050"/>
                </a:solidFill>
                <a:latin typeface="Lato"/>
                <a:ea typeface="Lato"/>
                <a:cs typeface="Lato"/>
                <a:sym typeface="Lato"/>
              </a:rPr>
              <a:t>¿Qué dice la Biblia al respeto?</a:t>
            </a:r>
            <a:endParaRPr lang="es-ES" sz="3600" b="1" dirty="0">
              <a:solidFill>
                <a:schemeClr val="dk1"/>
              </a:solidFill>
              <a:latin typeface="Lato"/>
              <a:ea typeface="Lato"/>
              <a:cs typeface="Lato"/>
              <a:sym typeface="Lato"/>
            </a:endParaRPr>
          </a:p>
        </p:txBody>
      </p:sp>
      <p:sp>
        <p:nvSpPr>
          <p:cNvPr id="341" name="Google Shape;341;g2e1cad20c04_0_300">
            <a:extLst>
              <a:ext uri="{FF2B5EF4-FFF2-40B4-BE49-F238E27FC236}">
                <a16:creationId xmlns:a16="http://schemas.microsoft.com/office/drawing/2014/main" id="{74D82964-0E91-8D4C-9640-63AB7E0519C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3" name="Google Shape;343;g2e1cad20c04_0_300" descr="A green bird with leaves&#10;&#10;Description automatically generated">
            <a:extLst>
              <a:ext uri="{FF2B5EF4-FFF2-40B4-BE49-F238E27FC236}">
                <a16:creationId xmlns:a16="http://schemas.microsoft.com/office/drawing/2014/main" id="{2AB8948C-6D5D-F227-4FFE-C4E5F02BE85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07AD6C89-C4D0-54DC-D2C7-01CC12A5048C}"/>
              </a:ext>
            </a:extLst>
          </p:cNvPr>
          <p:cNvSpPr txBox="1"/>
          <p:nvPr/>
        </p:nvSpPr>
        <p:spPr>
          <a:xfrm>
            <a:off x="2422885" y="2443870"/>
            <a:ext cx="8866439" cy="2308324"/>
          </a:xfrm>
          <a:prstGeom prst="rect">
            <a:avLst/>
          </a:prstGeom>
          <a:noFill/>
        </p:spPr>
        <p:txBody>
          <a:bodyPr wrap="square">
            <a:spAutoFit/>
          </a:bodyPr>
          <a:lstStyle/>
          <a:p>
            <a:r>
              <a:rPr lang="es-419" sz="3600" dirty="0">
                <a:solidFill>
                  <a:schemeClr val="tx1"/>
                </a:solidFill>
                <a:latin typeface="Calibri" panose="020F0502020204030204" pitchFamily="34" charset="0"/>
              </a:rPr>
              <a:t>Jesús se está refiriendo a la confesión de Pedro; </a:t>
            </a:r>
            <a:r>
              <a:rPr lang="es-419" sz="3600" b="1" dirty="0">
                <a:solidFill>
                  <a:schemeClr val="tx1"/>
                </a:solidFill>
                <a:latin typeface="Calibri" panose="020F0502020204030204" pitchFamily="34" charset="0"/>
              </a:rPr>
              <a:t>la roca sobre la cual edificará su iglesia es la verdad de que Jesús es “el Cristo”, </a:t>
            </a:r>
            <a:r>
              <a:rPr lang="es-419" sz="3600" dirty="0">
                <a:solidFill>
                  <a:schemeClr val="tx1"/>
                </a:solidFill>
                <a:latin typeface="Calibri" panose="020F0502020204030204" pitchFamily="34" charset="0"/>
              </a:rPr>
              <a:t>el Salvador prometido. </a:t>
            </a:r>
            <a:endParaRPr lang="en-US" sz="3600" dirty="0">
              <a:solidFill>
                <a:schemeClr val="tx1"/>
              </a:solidFill>
            </a:endParaRPr>
          </a:p>
        </p:txBody>
      </p:sp>
    </p:spTree>
    <p:extLst>
      <p:ext uri="{BB962C8B-B14F-4D97-AF65-F5344CB8AC3E}">
        <p14:creationId xmlns:p14="http://schemas.microsoft.com/office/powerpoint/2010/main" val="275841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g2e1cad20c04_0_308"/>
          <p:cNvSpPr txBox="1"/>
          <p:nvPr/>
        </p:nvSpPr>
        <p:spPr>
          <a:xfrm>
            <a:off x="3287399" y="2175936"/>
            <a:ext cx="81072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nadie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puede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poner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fundamento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a:t>
            </a:r>
            <a:endParaRPr sz="36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3:11</a:t>
            </a:r>
            <a:endParaRPr sz="3600" b="1" u="none" strike="noStrike" cap="none" dirty="0">
              <a:solidFill>
                <a:schemeClr val="dk1"/>
              </a:solidFill>
              <a:latin typeface="Lato"/>
              <a:ea typeface="Lato"/>
              <a:cs typeface="Lato"/>
              <a:sym typeface="Lato"/>
            </a:endParaRPr>
          </a:p>
        </p:txBody>
      </p:sp>
      <p:sp>
        <p:nvSpPr>
          <p:cNvPr id="349" name="Google Shape;349;g2e1cad20c04_0_3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g2e1cad20c04_0_30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51" name="Google Shape;351;g2e1cad20c04_0_30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g2e1cad20c04_0_316"/>
          <p:cNvSpPr txBox="1"/>
          <p:nvPr/>
        </p:nvSpPr>
        <p:spPr>
          <a:xfrm>
            <a:off x="3287399" y="896145"/>
            <a:ext cx="810720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ya</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sois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extranjeros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advenedizos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conciudadanos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santos, y </a:t>
            </a:r>
            <a:r>
              <a:rPr lang="en-US" sz="3600" dirty="0" err="1">
                <a:solidFill>
                  <a:schemeClr val="dk1"/>
                </a:solidFill>
                <a:latin typeface="Lato"/>
                <a:ea typeface="Lato"/>
                <a:cs typeface="Lato"/>
                <a:sym typeface="Lato"/>
              </a:rPr>
              <a:t>miembros</a:t>
            </a:r>
            <a:r>
              <a:rPr lang="en-US" sz="3600" dirty="0">
                <a:solidFill>
                  <a:schemeClr val="dk1"/>
                </a:solidFill>
                <a:latin typeface="Lato"/>
                <a:ea typeface="Lato"/>
                <a:cs typeface="Lato"/>
                <a:sym typeface="Lato"/>
              </a:rPr>
              <a:t> de la familia de Dios,  </a:t>
            </a:r>
            <a:r>
              <a:rPr lang="en-US" sz="3600" dirty="0" err="1">
                <a:solidFill>
                  <a:schemeClr val="dk1"/>
                </a:solidFill>
                <a:latin typeface="Lato"/>
                <a:ea typeface="Lato"/>
                <a:cs typeface="Lato"/>
                <a:sym typeface="Lato"/>
              </a:rPr>
              <a:t>edificados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sobre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fundamento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apóstoles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profetas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siendo</a:t>
            </a:r>
            <a:r>
              <a:rPr lang="en-US" sz="3600" dirty="0">
                <a:solidFill>
                  <a:schemeClr val="dk1"/>
                </a:solidFill>
                <a:latin typeface="Lato"/>
                <a:ea typeface="Lato"/>
                <a:cs typeface="Lato"/>
                <a:sym typeface="Lato"/>
              </a:rPr>
              <a:t> la principal </a:t>
            </a:r>
            <a:r>
              <a:rPr lang="en-US" sz="3600" dirty="0" err="1">
                <a:solidFill>
                  <a:schemeClr val="dk1"/>
                </a:solidFill>
                <a:latin typeface="Lato"/>
                <a:ea typeface="Lato"/>
                <a:cs typeface="Lato"/>
                <a:sym typeface="Lato"/>
              </a:rPr>
              <a:t>piedra</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ángulo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mismo</a:t>
            </a:r>
            <a:r>
              <a:rPr lang="en-US" sz="3600" dirty="0">
                <a:solidFill>
                  <a:schemeClr val="dk1"/>
                </a:solidFill>
                <a:latin typeface="Lato"/>
                <a:ea typeface="Lato"/>
                <a:cs typeface="Lato"/>
                <a:sym typeface="Lato"/>
              </a:rPr>
              <a:t>.</a:t>
            </a:r>
            <a:endParaRPr sz="36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err="1">
                <a:solidFill>
                  <a:schemeClr val="dk1"/>
                </a:solidFill>
                <a:latin typeface="Lato"/>
                <a:ea typeface="Lato"/>
                <a:cs typeface="Lato"/>
                <a:sym typeface="Lato"/>
              </a:rPr>
              <a:t>Efesios</a:t>
            </a:r>
            <a:r>
              <a:rPr lang="en-US" sz="3600" b="1" dirty="0">
                <a:solidFill>
                  <a:schemeClr val="dk1"/>
                </a:solidFill>
                <a:latin typeface="Lato"/>
                <a:ea typeface="Lato"/>
                <a:cs typeface="Lato"/>
                <a:sym typeface="Lato"/>
              </a:rPr>
              <a:t> 2:19-20</a:t>
            </a:r>
            <a:endParaRPr sz="3600" b="1" u="none" strike="noStrike" cap="none" dirty="0">
              <a:solidFill>
                <a:schemeClr val="dk1"/>
              </a:solidFill>
              <a:latin typeface="Lato"/>
              <a:ea typeface="Lato"/>
              <a:cs typeface="Lato"/>
              <a:sym typeface="Lato"/>
            </a:endParaRPr>
          </a:p>
        </p:txBody>
      </p:sp>
      <p:sp>
        <p:nvSpPr>
          <p:cNvPr id="357" name="Google Shape;357;g2e1cad20c04_0_3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g2e1cad20c04_0_316"/>
          <p:cNvPicPr preferRelativeResize="0"/>
          <p:nvPr/>
        </p:nvPicPr>
        <p:blipFill rotWithShape="1">
          <a:blip r:embed="rId3">
            <a:alphaModFix/>
          </a:blip>
          <a:srcRect/>
          <a:stretch/>
        </p:blipFill>
        <p:spPr>
          <a:xfrm>
            <a:off x="80901" y="1568450"/>
            <a:ext cx="3125596" cy="3218436"/>
          </a:xfrm>
          <a:prstGeom prst="rect">
            <a:avLst/>
          </a:prstGeom>
          <a:noFill/>
          <a:ln>
            <a:noFill/>
          </a:ln>
          <a:effectLst>
            <a:outerShdw blurRad="50800" dist="38100" dir="2700000" algn="tl" rotWithShape="0">
              <a:srgbClr val="000000">
                <a:alpha val="40000"/>
              </a:srgbClr>
            </a:outerShdw>
          </a:effectLst>
        </p:spPr>
      </p:pic>
      <p:pic>
        <p:nvPicPr>
          <p:cNvPr id="359" name="Google Shape;359;g2e1cad20c04_0_3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a:extLst>
            <a:ext uri="{FF2B5EF4-FFF2-40B4-BE49-F238E27FC236}">
              <a16:creationId xmlns:a16="http://schemas.microsoft.com/office/drawing/2014/main" id="{C059DE88-C299-68C4-27AC-8B4A9C1B123B}"/>
            </a:ext>
          </a:extLst>
        </p:cNvPr>
        <p:cNvGrpSpPr/>
        <p:nvPr/>
      </p:nvGrpSpPr>
      <p:grpSpPr>
        <a:xfrm>
          <a:off x="0" y="0"/>
          <a:ext cx="0" cy="0"/>
          <a:chOff x="0" y="0"/>
          <a:chExt cx="0" cy="0"/>
        </a:xfrm>
      </p:grpSpPr>
      <p:sp>
        <p:nvSpPr>
          <p:cNvPr id="356" name="Google Shape;356;g2e1cad20c04_0_316">
            <a:extLst>
              <a:ext uri="{FF2B5EF4-FFF2-40B4-BE49-F238E27FC236}">
                <a16:creationId xmlns:a16="http://schemas.microsoft.com/office/drawing/2014/main" id="{11C80B8B-21AA-4F0D-34E7-37945A25B10B}"/>
              </a:ext>
            </a:extLst>
          </p:cNvPr>
          <p:cNvSpPr txBox="1"/>
          <p:nvPr/>
        </p:nvSpPr>
        <p:spPr>
          <a:xfrm>
            <a:off x="2287994" y="612864"/>
            <a:ext cx="9247513" cy="5632271"/>
          </a:xfrm>
          <a:prstGeom prst="rect">
            <a:avLst/>
          </a:prstGeom>
          <a:noFill/>
          <a:ln>
            <a:noFill/>
          </a:ln>
        </p:spPr>
        <p:txBody>
          <a:bodyPr spcFirstLastPara="1" wrap="square" lIns="91425" tIns="45700" rIns="91425" bIns="45700" anchor="t" anchorCtr="0">
            <a:spAutoFit/>
          </a:bodyPr>
          <a:lstStyle/>
          <a:p>
            <a:pPr>
              <a:buSzPts val="3600"/>
            </a:pPr>
            <a:r>
              <a:rPr lang="es-419" sz="3600" dirty="0">
                <a:effectLst/>
                <a:latin typeface="Calibri" panose="020F0502020204030204" pitchFamily="34" charset="0"/>
                <a:ea typeface="Calibri" panose="020F0502020204030204" pitchFamily="34" charset="0"/>
                <a:cs typeface="Calibri" panose="020F0502020204030204" pitchFamily="34" charset="0"/>
              </a:rPr>
              <a:t>No hay otro versículo de la Biblia que se refiera a Pedro como el fundamento de la iglesia. </a:t>
            </a:r>
            <a:br>
              <a:rPr lang="es-419" sz="3600" dirty="0">
                <a:effectLst/>
                <a:latin typeface="Calibri" panose="020F0502020204030204" pitchFamily="34" charset="0"/>
                <a:ea typeface="Calibri" panose="020F0502020204030204" pitchFamily="34" charset="0"/>
                <a:cs typeface="Calibri" panose="020F0502020204030204" pitchFamily="34" charset="0"/>
              </a:rPr>
            </a:br>
            <a:br>
              <a:rPr lang="es-419" sz="3600" dirty="0">
                <a:effectLst/>
                <a:latin typeface="Calibri" panose="020F0502020204030204" pitchFamily="34" charset="0"/>
                <a:ea typeface="Calibri" panose="020F0502020204030204" pitchFamily="34" charset="0"/>
                <a:cs typeface="Calibri" panose="020F0502020204030204" pitchFamily="34" charset="0"/>
              </a:rPr>
            </a:br>
            <a:r>
              <a:rPr lang="es-419" sz="3600" dirty="0">
                <a:effectLst/>
                <a:latin typeface="Calibri" panose="020F0502020204030204" pitchFamily="34" charset="0"/>
                <a:ea typeface="Calibri" panose="020F0502020204030204" pitchFamily="34" charset="0"/>
                <a:cs typeface="Calibri" panose="020F0502020204030204" pitchFamily="34" charset="0"/>
              </a:rPr>
              <a:t>En cambio, tenemos muchos que se refieren a Cristo como el fundamento de la iglesia. </a:t>
            </a:r>
          </a:p>
          <a:p>
            <a:pPr>
              <a:buSzPts val="3600"/>
            </a:pPr>
            <a:endParaRPr lang="es-419" sz="3600" dirty="0">
              <a:effectLst/>
              <a:latin typeface="Calibri" panose="020F0502020204030204" pitchFamily="34" charset="0"/>
              <a:ea typeface="Calibri" panose="020F0502020204030204" pitchFamily="34" charset="0"/>
              <a:cs typeface="Calibri" panose="020F0502020204030204" pitchFamily="34" charset="0"/>
            </a:endParaRPr>
          </a:p>
          <a:p>
            <a:pPr>
              <a:buSzPts val="3600"/>
            </a:pPr>
            <a:r>
              <a:rPr lang="es-419" sz="3600" dirty="0">
                <a:effectLst/>
                <a:latin typeface="Calibri" panose="020F0502020204030204" pitchFamily="34" charset="0"/>
                <a:ea typeface="Calibri" panose="020F0502020204030204" pitchFamily="34" charset="0"/>
                <a:cs typeface="Calibri" panose="020F0502020204030204" pitchFamily="34" charset="0"/>
              </a:rPr>
              <a:t>La iglesia está más bien edificada sobre Cristo, como Pedro confesó bellamente: </a:t>
            </a:r>
            <a:r>
              <a:rPr lang="es-419" sz="3600" b="1" dirty="0">
                <a:effectLst/>
                <a:latin typeface="Calibri" panose="020F0502020204030204" pitchFamily="34" charset="0"/>
                <a:ea typeface="Calibri" panose="020F0502020204030204" pitchFamily="34" charset="0"/>
                <a:cs typeface="Calibri" panose="020F0502020204030204" pitchFamily="34" charset="0"/>
              </a:rPr>
              <a:t>«¡Tú eres el Cristo (Mesías - Salvador) !, ¡el Hijo del Dios viviente!» (Mateo 16:16). </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57" name="Google Shape;357;g2e1cad20c04_0_316">
            <a:extLst>
              <a:ext uri="{FF2B5EF4-FFF2-40B4-BE49-F238E27FC236}">
                <a16:creationId xmlns:a16="http://schemas.microsoft.com/office/drawing/2014/main" id="{E12E7E62-4D90-D32A-3E45-9AF46727910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4755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0D285306-0567-EAC7-58A1-0847BA210FC8}"/>
            </a:ext>
          </a:extLst>
        </p:cNvPr>
        <p:cNvGrpSpPr/>
        <p:nvPr/>
      </p:nvGrpSpPr>
      <p:grpSpPr>
        <a:xfrm>
          <a:off x="0" y="0"/>
          <a:ext cx="0" cy="0"/>
          <a:chOff x="0" y="0"/>
          <a:chExt cx="0" cy="0"/>
        </a:xfrm>
      </p:grpSpPr>
      <p:sp>
        <p:nvSpPr>
          <p:cNvPr id="332" name="Google Shape;332;g2e1cad20c04_0_292">
            <a:extLst>
              <a:ext uri="{FF2B5EF4-FFF2-40B4-BE49-F238E27FC236}">
                <a16:creationId xmlns:a16="http://schemas.microsoft.com/office/drawing/2014/main" id="{8E56B9E3-802C-D7F1-2BAF-13F016EDFB0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2e1cad20c04_0_292">
            <a:extLst>
              <a:ext uri="{FF2B5EF4-FFF2-40B4-BE49-F238E27FC236}">
                <a16:creationId xmlns:a16="http://schemas.microsoft.com/office/drawing/2014/main" id="{7475AE8B-F2BB-EF49-D6C2-E0DDA322C236}"/>
              </a:ext>
            </a:extLst>
          </p:cNvPr>
          <p:cNvPicPr preferRelativeResize="0"/>
          <p:nvPr/>
        </p:nvPicPr>
        <p:blipFill rotWithShape="1">
          <a:blip r:embed="rId3">
            <a:alphaModFix/>
          </a:blip>
          <a:srcRect/>
          <a:stretch/>
        </p:blipFill>
        <p:spPr>
          <a:xfrm>
            <a:off x="96252" y="1819782"/>
            <a:ext cx="3125597" cy="3218436"/>
          </a:xfrm>
          <a:prstGeom prst="rect">
            <a:avLst/>
          </a:prstGeom>
          <a:noFill/>
          <a:ln>
            <a:noFill/>
          </a:ln>
          <a:effectLst>
            <a:outerShdw blurRad="50800" dist="38100" dir="2700000" algn="tl" rotWithShape="0">
              <a:srgbClr val="000000">
                <a:alpha val="40000"/>
              </a:srgbClr>
            </a:outerShdw>
          </a:effectLst>
        </p:spPr>
      </p:pic>
      <p:sp>
        <p:nvSpPr>
          <p:cNvPr id="334" name="Google Shape;334;g2e1cad20c04_0_292">
            <a:extLst>
              <a:ext uri="{FF2B5EF4-FFF2-40B4-BE49-F238E27FC236}">
                <a16:creationId xmlns:a16="http://schemas.microsoft.com/office/drawing/2014/main" id="{D9165230-0A91-18D4-BBDC-5F9D596429C6}"/>
              </a:ext>
            </a:extLst>
          </p:cNvPr>
          <p:cNvSpPr txBox="1"/>
          <p:nvPr/>
        </p:nvSpPr>
        <p:spPr>
          <a:xfrm>
            <a:off x="3318102" y="2459524"/>
            <a:ext cx="7592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4000" b="1" dirty="0">
                <a:solidFill>
                  <a:schemeClr val="dk1"/>
                </a:solidFill>
                <a:latin typeface="Lato"/>
                <a:ea typeface="Lato"/>
                <a:cs typeface="Lato"/>
                <a:sym typeface="Lato"/>
              </a:rPr>
              <a:t>Las diferentes denominaciones cristianas se pueden agrupar en tres categorías. ¿Cuáles son? </a:t>
            </a:r>
            <a:endParaRPr sz="4000" b="1" dirty="0">
              <a:solidFill>
                <a:schemeClr val="dk1"/>
              </a:solidFill>
              <a:latin typeface="Lato"/>
              <a:ea typeface="Lato"/>
              <a:cs typeface="Lato"/>
              <a:sym typeface="Lato"/>
            </a:endParaRPr>
          </a:p>
        </p:txBody>
      </p:sp>
      <p:pic>
        <p:nvPicPr>
          <p:cNvPr id="335" name="Google Shape;335;g2e1cad20c04_0_292" descr="A green bird with leaves&#10;&#10;Description automatically generated">
            <a:extLst>
              <a:ext uri="{FF2B5EF4-FFF2-40B4-BE49-F238E27FC236}">
                <a16:creationId xmlns:a16="http://schemas.microsoft.com/office/drawing/2014/main" id="{243873DD-BA86-E24F-A716-62B03D81107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72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3287476" y="1845931"/>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endParaRPr sz="6000" b="0" i="0" u="none" strike="noStrike" cap="none" dirty="0">
              <a:solidFill>
                <a:srgbClr val="009444"/>
              </a:solidFill>
              <a:latin typeface="Lato"/>
              <a:ea typeface="Lato"/>
              <a:cs typeface="Lato"/>
              <a:sym typeface="Lato"/>
            </a:endParaRPr>
          </a:p>
        </p:txBody>
      </p:sp>
      <p:cxnSp>
        <p:nvCxnSpPr>
          <p:cNvPr id="176" name="Google Shape;176;p2"/>
          <p:cNvCxnSpPr/>
          <p:nvPr/>
        </p:nvCxnSpPr>
        <p:spPr>
          <a:xfrm>
            <a:off x="3287476" y="29813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
          <p:cNvSpPr txBox="1"/>
          <p:nvPr/>
        </p:nvSpPr>
        <p:spPr>
          <a:xfrm>
            <a:off x="3287476" y="3428999"/>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Las </a:t>
            </a:r>
            <a:r>
              <a:rPr lang="en-US" sz="3888" dirty="0" err="1">
                <a:solidFill>
                  <a:schemeClr val="dk1"/>
                </a:solidFill>
                <a:latin typeface="Lato"/>
                <a:ea typeface="Lato"/>
                <a:cs typeface="Lato"/>
                <a:sym typeface="Lato"/>
              </a:rPr>
              <a:t>Diferentes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Denominaciones</a:t>
            </a:r>
            <a:r>
              <a:rPr lang="en-US" sz="3888" dirty="0">
                <a:solidFill>
                  <a:schemeClr val="dk1"/>
                </a:solidFill>
                <a:latin typeface="Lato"/>
                <a:ea typeface="Lato"/>
                <a:cs typeface="Lato"/>
                <a:sym typeface="Lato"/>
              </a:rPr>
              <a:t>: Su Desarrollo </a:t>
            </a:r>
            <a:r>
              <a:rPr lang="en-US" sz="3888" dirty="0" err="1">
                <a:solidFill>
                  <a:schemeClr val="dk1"/>
                </a:solidFill>
                <a:latin typeface="Lato"/>
                <a:ea typeface="Lato"/>
                <a:cs typeface="Lato"/>
                <a:sym typeface="Lato"/>
              </a:rPr>
              <a:t>Histórico</a:t>
            </a:r>
            <a:endParaRPr sz="3888" dirty="0">
              <a:solidFill>
                <a:schemeClr val="dk1"/>
              </a:solidFill>
              <a:latin typeface="Lato"/>
              <a:ea typeface="Lato"/>
              <a:cs typeface="Lato"/>
              <a:sym typeface="Lato"/>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281936B2-974A-AAAB-074C-93D10275878C}"/>
            </a:ext>
          </a:extLst>
        </p:cNvPr>
        <p:cNvGrpSpPr/>
        <p:nvPr/>
      </p:nvGrpSpPr>
      <p:grpSpPr>
        <a:xfrm>
          <a:off x="0" y="0"/>
          <a:ext cx="0" cy="0"/>
          <a:chOff x="0" y="0"/>
          <a:chExt cx="0" cy="0"/>
        </a:xfrm>
      </p:grpSpPr>
      <p:sp>
        <p:nvSpPr>
          <p:cNvPr id="364" name="Google Shape;364;g2e1cad20c04_0_324">
            <a:extLst>
              <a:ext uri="{FF2B5EF4-FFF2-40B4-BE49-F238E27FC236}">
                <a16:creationId xmlns:a16="http://schemas.microsoft.com/office/drawing/2014/main" id="{7652C9D7-9BA3-834B-F451-77304B77FA1A}"/>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5" name="Google Shape;365;g2e1cad20c04_0_324" descr="A green bird with leaves&#10;&#10;Description automatically generated">
            <a:extLst>
              <a:ext uri="{FF2B5EF4-FFF2-40B4-BE49-F238E27FC236}">
                <a16:creationId xmlns:a16="http://schemas.microsoft.com/office/drawing/2014/main" id="{85B9FB47-CB8B-F7C0-E646-CBE68D6381B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6" name="Google Shape;366;g2e1cad20c04_0_324">
            <a:extLst>
              <a:ext uri="{FF2B5EF4-FFF2-40B4-BE49-F238E27FC236}">
                <a16:creationId xmlns:a16="http://schemas.microsoft.com/office/drawing/2014/main" id="{A27D03E6-C71A-8B8A-1FEF-61AE861F260F}"/>
              </a:ext>
            </a:extLst>
          </p:cNvPr>
          <p:cNvSpPr/>
          <p:nvPr/>
        </p:nvSpPr>
        <p:spPr>
          <a:xfrm>
            <a:off x="462025" y="1282700"/>
            <a:ext cx="112200" cy="48963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67" name="Google Shape;367;g2e1cad20c04_0_324">
            <a:extLst>
              <a:ext uri="{FF2B5EF4-FFF2-40B4-BE49-F238E27FC236}">
                <a16:creationId xmlns:a16="http://schemas.microsoft.com/office/drawing/2014/main" id="{457C2B05-A63C-E6AB-4FAD-5A692C0147CF}"/>
              </a:ext>
            </a:extLst>
          </p:cNvPr>
          <p:cNvPicPr preferRelativeResize="0"/>
          <p:nvPr/>
        </p:nvPicPr>
        <p:blipFill rotWithShape="1">
          <a:blip r:embed="rId4">
            <a:alphaModFix/>
          </a:blip>
          <a:srcRect/>
          <a:stretch/>
        </p:blipFill>
        <p:spPr>
          <a:xfrm>
            <a:off x="574196" y="1282700"/>
            <a:ext cx="7054380" cy="4896250"/>
          </a:xfrm>
          <a:prstGeom prst="rect">
            <a:avLst/>
          </a:prstGeom>
          <a:noFill/>
          <a:ln>
            <a:noFill/>
          </a:ln>
        </p:spPr>
      </p:pic>
      <p:sp>
        <p:nvSpPr>
          <p:cNvPr id="368" name="Google Shape;368;g2e1cad20c04_0_324">
            <a:extLst>
              <a:ext uri="{FF2B5EF4-FFF2-40B4-BE49-F238E27FC236}">
                <a16:creationId xmlns:a16="http://schemas.microsoft.com/office/drawing/2014/main" id="{86F2C97F-4172-98A4-F449-4FB31A7A90F3}"/>
              </a:ext>
            </a:extLst>
          </p:cNvPr>
          <p:cNvSpPr txBox="1"/>
          <p:nvPr/>
        </p:nvSpPr>
        <p:spPr>
          <a:xfrm>
            <a:off x="462025" y="307238"/>
            <a:ext cx="87963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00" dirty="0">
                <a:solidFill>
                  <a:srgbClr val="009444"/>
                </a:solidFill>
                <a:highlight>
                  <a:schemeClr val="lt1"/>
                </a:highlight>
                <a:latin typeface="Lato"/>
                <a:ea typeface="Lato"/>
                <a:cs typeface="Lato"/>
                <a:sym typeface="Lato"/>
              </a:rPr>
              <a:t> </a:t>
            </a:r>
            <a:r>
              <a:rPr lang="en-US" sz="4800" b="1" dirty="0">
                <a:solidFill>
                  <a:srgbClr val="009444"/>
                </a:solidFill>
                <a:highlight>
                  <a:schemeClr val="lt1"/>
                </a:highlight>
                <a:latin typeface="Lato"/>
                <a:ea typeface="Lato"/>
                <a:cs typeface="Lato"/>
                <a:sym typeface="Lato"/>
              </a:rPr>
              <a:t>7 </a:t>
            </a:r>
            <a:r>
              <a:rPr lang="en-US" sz="4800" b="1" dirty="0" err="1">
                <a:solidFill>
                  <a:srgbClr val="009444"/>
                </a:solidFill>
                <a:highlight>
                  <a:schemeClr val="lt1"/>
                </a:highlight>
                <a:latin typeface="Lato"/>
                <a:ea typeface="Lato"/>
                <a:cs typeface="Lato"/>
                <a:sym typeface="Lato"/>
              </a:rPr>
              <a:t>Sedes</a:t>
            </a:r>
            <a:r>
              <a:rPr lang="en-US" sz="4800" b="1" dirty="0">
                <a:solidFill>
                  <a:srgbClr val="009444"/>
                </a:solidFill>
                <a:highlight>
                  <a:schemeClr val="lt1"/>
                </a:highlight>
                <a:latin typeface="Lato"/>
                <a:ea typeface="Lato"/>
                <a:cs typeface="Lato"/>
                <a:sym typeface="Lato"/>
              </a:rPr>
              <a:t> del </a:t>
            </a:r>
            <a:r>
              <a:rPr lang="en-US" sz="4800" b="1" dirty="0" err="1">
                <a:solidFill>
                  <a:srgbClr val="009444"/>
                </a:solidFill>
                <a:highlight>
                  <a:schemeClr val="lt1"/>
                </a:highlight>
                <a:latin typeface="Lato"/>
                <a:ea typeface="Lato"/>
                <a:cs typeface="Lato"/>
                <a:sym typeface="Lato"/>
              </a:rPr>
              <a:t>cristianismo</a:t>
            </a:r>
            <a:r>
              <a:rPr lang="en-US" sz="4800" b="1" dirty="0">
                <a:solidFill>
                  <a:srgbClr val="009444"/>
                </a:solidFill>
                <a:highlight>
                  <a:schemeClr val="lt1"/>
                </a:highlight>
                <a:latin typeface="Lato"/>
                <a:ea typeface="Lato"/>
                <a:cs typeface="Lato"/>
                <a:sym typeface="Lato"/>
              </a:rPr>
              <a:t>  </a:t>
            </a:r>
            <a:r>
              <a:rPr lang="en-US" sz="4800" dirty="0">
                <a:solidFill>
                  <a:schemeClr val="lt1"/>
                </a:solidFill>
                <a:highlight>
                  <a:schemeClr val="lt1"/>
                </a:highlight>
                <a:latin typeface="Lato"/>
                <a:ea typeface="Lato"/>
                <a:cs typeface="Lato"/>
                <a:sym typeface="Lato"/>
              </a:rPr>
              <a:t>.</a:t>
            </a:r>
            <a:endParaRPr sz="4800" dirty="0">
              <a:solidFill>
                <a:schemeClr val="lt1"/>
              </a:solidFill>
              <a:highlight>
                <a:schemeClr val="lt1"/>
              </a:highlight>
              <a:latin typeface="Lato"/>
              <a:ea typeface="Lato"/>
              <a:cs typeface="Lato"/>
              <a:sym typeface="Lato"/>
            </a:endParaRPr>
          </a:p>
        </p:txBody>
      </p:sp>
      <p:sp>
        <p:nvSpPr>
          <p:cNvPr id="369" name="Google Shape;369;g2e1cad20c04_0_324">
            <a:extLst>
              <a:ext uri="{FF2B5EF4-FFF2-40B4-BE49-F238E27FC236}">
                <a16:creationId xmlns:a16="http://schemas.microsoft.com/office/drawing/2014/main" id="{28715AF8-0368-58F0-5450-698F644A3D1D}"/>
              </a:ext>
            </a:extLst>
          </p:cNvPr>
          <p:cNvSpPr txBox="1"/>
          <p:nvPr/>
        </p:nvSpPr>
        <p:spPr>
          <a:xfrm>
            <a:off x="7942750" y="1800100"/>
            <a:ext cx="3665700" cy="3850500"/>
          </a:xfrm>
          <a:prstGeom prst="rect">
            <a:avLst/>
          </a:prstGeom>
          <a:noFill/>
          <a:ln>
            <a:noFill/>
          </a:ln>
        </p:spPr>
        <p:txBody>
          <a:bodyPr spcFirstLastPara="1" wrap="square" lIns="91425" tIns="45700" rIns="91425" bIns="45700" anchor="t" anchorCtr="0">
            <a:spAutoFit/>
          </a:bodyPr>
          <a:lstStyle/>
          <a:p>
            <a:pPr marL="7112" marR="0" lvl="0" algn="l" rtl="0">
              <a:spcBef>
                <a:spcPts val="0"/>
              </a:spcBef>
              <a:spcAft>
                <a:spcPts val="0"/>
              </a:spcAft>
              <a:buClr>
                <a:schemeClr val="dk1"/>
              </a:buClr>
              <a:buSzPts val="3488"/>
            </a:pPr>
            <a:r>
              <a:rPr lang="en-US" sz="3488" u="sng" dirty="0">
                <a:solidFill>
                  <a:schemeClr val="dk1"/>
                </a:solidFill>
                <a:latin typeface="Lato"/>
                <a:ea typeface="Lato"/>
                <a:cs typeface="Lato"/>
                <a:sym typeface="Lato"/>
              </a:rPr>
              <a:t>Roma</a:t>
            </a:r>
            <a:endParaRPr sz="3488" u="sng"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err="1">
                <a:solidFill>
                  <a:schemeClr val="dk1"/>
                </a:solidFill>
                <a:latin typeface="Lato"/>
                <a:ea typeface="Lato"/>
                <a:cs typeface="Lato"/>
                <a:sym typeface="Lato"/>
              </a:rPr>
              <a:t>Constantinopla</a:t>
            </a:r>
            <a:endParaRPr sz="3488"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err="1">
                <a:solidFill>
                  <a:schemeClr val="dk1"/>
                </a:solidFill>
                <a:latin typeface="Lato"/>
                <a:ea typeface="Lato"/>
                <a:cs typeface="Lato"/>
                <a:sym typeface="Lato"/>
              </a:rPr>
              <a:t>Éfeso</a:t>
            </a:r>
            <a:endParaRPr sz="3488"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err="1">
                <a:solidFill>
                  <a:schemeClr val="dk1"/>
                </a:solidFill>
                <a:latin typeface="Lato"/>
                <a:ea typeface="Lato"/>
                <a:cs typeface="Lato"/>
                <a:sym typeface="Lato"/>
              </a:rPr>
              <a:t>Alejandría</a:t>
            </a:r>
            <a:endParaRPr sz="3488"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a:solidFill>
                  <a:schemeClr val="dk1"/>
                </a:solidFill>
                <a:latin typeface="Lato"/>
                <a:ea typeface="Lato"/>
                <a:cs typeface="Lato"/>
                <a:sym typeface="Lato"/>
              </a:rPr>
              <a:t>Jerusalén</a:t>
            </a:r>
            <a:endParaRPr sz="3488"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err="1">
                <a:solidFill>
                  <a:schemeClr val="dk1"/>
                </a:solidFill>
                <a:latin typeface="Lato"/>
                <a:ea typeface="Lato"/>
                <a:cs typeface="Lato"/>
                <a:sym typeface="Lato"/>
              </a:rPr>
              <a:t>Corinto</a:t>
            </a:r>
            <a:endParaRPr sz="3488" dirty="0">
              <a:solidFill>
                <a:schemeClr val="dk1"/>
              </a:solidFill>
              <a:latin typeface="Lato"/>
              <a:ea typeface="Lato"/>
              <a:cs typeface="Lato"/>
              <a:sym typeface="Lato"/>
            </a:endParaRPr>
          </a:p>
          <a:p>
            <a:pPr marL="7112" marR="0" lvl="0" algn="l" rtl="0">
              <a:spcBef>
                <a:spcPts val="0"/>
              </a:spcBef>
              <a:spcAft>
                <a:spcPts val="0"/>
              </a:spcAft>
              <a:buClr>
                <a:schemeClr val="dk1"/>
              </a:buClr>
              <a:buSzPts val="3488"/>
            </a:pPr>
            <a:r>
              <a:rPr lang="en-US" sz="3488" dirty="0" err="1">
                <a:solidFill>
                  <a:schemeClr val="dk1"/>
                </a:solidFill>
                <a:latin typeface="Lato"/>
                <a:ea typeface="Lato"/>
                <a:cs typeface="Lato"/>
                <a:sym typeface="Lato"/>
              </a:rPr>
              <a:t>Antioquía</a:t>
            </a:r>
            <a:endParaRPr sz="3488"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99053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aphicFrame>
        <p:nvGraphicFramePr>
          <p:cNvPr id="383" name="Google Shape;383;g2ae502832d3_0_26"/>
          <p:cNvGraphicFramePr/>
          <p:nvPr/>
        </p:nvGraphicFramePr>
        <p:xfrm>
          <a:off x="1028700" y="1987550"/>
          <a:ext cx="10287000" cy="3646975"/>
        </p:xfrm>
        <a:graphic>
          <a:graphicData uri="http://schemas.openxmlformats.org/drawingml/2006/table">
            <a:tbl>
              <a:tblPr>
                <a:noFill/>
                <a:tableStyleId>{12561C8E-0D14-4599-9E14-766974686E72}</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455 d.C.</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a:ea typeface="Lato"/>
                          <a:cs typeface="Lato"/>
                          <a:sym typeface="Lato"/>
                        </a:rPr>
                        <a:t>1054 d.C.</a:t>
                      </a:r>
                      <a:endParaRPr sz="3800" b="1">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lvl="0" indent="0" algn="l" rtl="0">
                        <a:spcBef>
                          <a:spcPts val="0"/>
                        </a:spcBef>
                        <a:spcAft>
                          <a:spcPts val="0"/>
                        </a:spcAft>
                        <a:buNone/>
                      </a:pPr>
                      <a:r>
                        <a:rPr lang="en-US" sz="3400">
                          <a:latin typeface="Lato"/>
                          <a:ea typeface="Lato"/>
                          <a:cs typeface="Lato"/>
                          <a:sym typeface="Lato"/>
                        </a:rPr>
                        <a:t>El obispo de Roma </a:t>
                      </a:r>
                      <a:endParaRPr sz="3400">
                        <a:latin typeface="Lato"/>
                        <a:ea typeface="Lato"/>
                        <a:cs typeface="Lato"/>
                        <a:sym typeface="Lato"/>
                      </a:endParaRPr>
                    </a:p>
                    <a:p>
                      <a:pPr marL="0" lvl="0" indent="0" algn="l" rtl="0">
                        <a:spcBef>
                          <a:spcPts val="0"/>
                        </a:spcBef>
                        <a:spcAft>
                          <a:spcPts val="0"/>
                        </a:spcAft>
                        <a:buNone/>
                      </a:pPr>
                      <a:r>
                        <a:rPr lang="en-US" sz="3400">
                          <a:latin typeface="Lato"/>
                          <a:ea typeface="Lato"/>
                          <a:cs typeface="Lato"/>
                          <a:sym typeface="Lato"/>
                        </a:rPr>
                        <a:t>emitió un edicto: todos </a:t>
                      </a:r>
                      <a:endParaRPr sz="3400">
                        <a:latin typeface="Lato"/>
                        <a:ea typeface="Lato"/>
                        <a:cs typeface="Lato"/>
                        <a:sym typeface="Lato"/>
                      </a:endParaRPr>
                    </a:p>
                    <a:p>
                      <a:pPr marL="0" lvl="0" indent="0" algn="l" rtl="0">
                        <a:spcBef>
                          <a:spcPts val="0"/>
                        </a:spcBef>
                        <a:spcAft>
                          <a:spcPts val="0"/>
                        </a:spcAft>
                        <a:buNone/>
                      </a:pPr>
                      <a:r>
                        <a:rPr lang="en-US" sz="3400">
                          <a:latin typeface="Lato"/>
                          <a:ea typeface="Lato"/>
                          <a:cs typeface="Lato"/>
                          <a:sym typeface="Lato"/>
                        </a:rPr>
                        <a:t>los obispos estaban sujetos al obispo en Roma.</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a:latin typeface="Lato"/>
                          <a:ea typeface="Lato"/>
                          <a:cs typeface="Lato"/>
                          <a:sym typeface="Lato"/>
                        </a:rPr>
                        <a:t>El obispo de Constantinopla rechazó </a:t>
                      </a:r>
                      <a:endParaRPr sz="3400">
                        <a:latin typeface="Lato"/>
                        <a:ea typeface="Lato"/>
                        <a:cs typeface="Lato"/>
                        <a:sym typeface="Lato"/>
                      </a:endParaRPr>
                    </a:p>
                    <a:p>
                      <a:pPr marL="0" lvl="0" indent="0" algn="l" rtl="0">
                        <a:spcBef>
                          <a:spcPts val="0"/>
                        </a:spcBef>
                        <a:spcAft>
                          <a:spcPts val="0"/>
                        </a:spcAft>
                        <a:buNone/>
                      </a:pPr>
                      <a:r>
                        <a:rPr lang="en-US" sz="3400">
                          <a:latin typeface="Lato"/>
                          <a:ea typeface="Lato"/>
                          <a:cs typeface="Lato"/>
                          <a:sym typeface="Lato"/>
                        </a:rPr>
                        <a:t>la primacía de Roma.</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CuadroTexto 2">
            <a:extLst>
              <a:ext uri="{FF2B5EF4-FFF2-40B4-BE49-F238E27FC236}">
                <a16:creationId xmlns:a16="http://schemas.microsoft.com/office/drawing/2014/main" id="{8CAB2F2A-7075-E09B-EEBD-EA8A45A2C28B}"/>
              </a:ext>
            </a:extLst>
          </p:cNvPr>
          <p:cNvSpPr txBox="1"/>
          <p:nvPr/>
        </p:nvSpPr>
        <p:spPr>
          <a:xfrm>
            <a:off x="832607" y="838754"/>
            <a:ext cx="10679186" cy="769441"/>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tx1"/>
                </a:solidFill>
                <a:latin typeface="Lato"/>
                <a:ea typeface="Lato"/>
                <a:cs typeface="Lato"/>
                <a:sym typeface="Lato"/>
              </a:rPr>
              <a:t>Lo que sucedió en 455 d.C. y en 1054 d.C</a:t>
            </a:r>
            <a:r>
              <a:rPr lang="es-ES" sz="4400" b="1" dirty="0">
                <a:solidFill>
                  <a:srgbClr val="00B050"/>
                </a:solidFill>
                <a:latin typeface="Lato"/>
                <a:ea typeface="Lato"/>
                <a:cs typeface="Lato"/>
                <a:sym typeface="Lato"/>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g2e1cad20c04_0_37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7" name="Google Shape;397;g2e1cad20c04_0_37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98" name="Google Shape;398;g2e1cad20c04_0_377"/>
          <p:cNvSpPr txBox="1"/>
          <p:nvPr/>
        </p:nvSpPr>
        <p:spPr>
          <a:xfrm>
            <a:off x="2093150" y="1203186"/>
            <a:ext cx="9501900" cy="5185995"/>
          </a:xfrm>
          <a:prstGeom prst="rect">
            <a:avLst/>
          </a:prstGeom>
          <a:noFill/>
          <a:ln>
            <a:noFill/>
          </a:ln>
        </p:spPr>
        <p:txBody>
          <a:bodyPr spcFirstLastPara="1" wrap="square" lIns="91425" tIns="45700" rIns="91425" bIns="45700" anchor="t" anchorCtr="0">
            <a:spAutoFit/>
          </a:bodyPr>
          <a:lstStyle/>
          <a:p>
            <a:pPr marL="12700" lvl="0" algn="l" rtl="0">
              <a:spcBef>
                <a:spcPts val="0"/>
              </a:spcBef>
              <a:spcAft>
                <a:spcPts val="0"/>
              </a:spcAft>
              <a:buClr>
                <a:schemeClr val="dk1"/>
              </a:buClr>
              <a:buSzPts val="3400"/>
            </a:pPr>
            <a:r>
              <a:rPr lang="en-US" sz="3400" b="1" dirty="0">
                <a:solidFill>
                  <a:schemeClr val="dk1"/>
                </a:solidFill>
                <a:latin typeface="Lato"/>
                <a:ea typeface="Lato"/>
                <a:cs typeface="Lato"/>
                <a:sym typeface="Lato"/>
              </a:rPr>
              <a:t>Savonarola: </a:t>
            </a:r>
            <a:r>
              <a:rPr lang="en-US" sz="3400" dirty="0" err="1">
                <a:solidFill>
                  <a:schemeClr val="dk1"/>
                </a:solidFill>
                <a:latin typeface="Lato"/>
                <a:ea typeface="Lato"/>
                <a:cs typeface="Lato"/>
                <a:sym typeface="Lato"/>
              </a:rPr>
              <a:t>Habló</a:t>
            </a:r>
            <a:r>
              <a:rPr lang="en-US" sz="3400" dirty="0">
                <a:solidFill>
                  <a:schemeClr val="dk1"/>
                </a:solidFill>
                <a:latin typeface="Lato"/>
                <a:ea typeface="Lato"/>
                <a:cs typeface="Lato"/>
                <a:sym typeface="Lato"/>
              </a:rPr>
              <a:t> contra la </a:t>
            </a:r>
            <a:r>
              <a:rPr lang="en-US" sz="3400" dirty="0" err="1">
                <a:solidFill>
                  <a:schemeClr val="dk1"/>
                </a:solidFill>
                <a:latin typeface="Lato"/>
                <a:ea typeface="Lato"/>
                <a:cs typeface="Lato"/>
                <a:sym typeface="Lato"/>
              </a:rPr>
              <a:t>corrupción</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inmoralidad</a:t>
            </a:r>
            <a:r>
              <a:rPr lang="en-US" sz="3400" dirty="0">
                <a:solidFill>
                  <a:schemeClr val="dk1"/>
                </a:solidFill>
                <a:latin typeface="Lato"/>
                <a:ea typeface="Lato"/>
                <a:cs typeface="Lato"/>
                <a:sym typeface="Lato"/>
              </a:rPr>
              <a:t> de la Iglesia Católica Romana.</a:t>
            </a:r>
            <a:br>
              <a:rPr lang="en-US" sz="3400" dirty="0">
                <a:solidFill>
                  <a:schemeClr val="dk1"/>
                </a:solidFill>
                <a:latin typeface="Lato"/>
                <a:ea typeface="Lato"/>
                <a:cs typeface="Lato"/>
                <a:sym typeface="Lato"/>
              </a:rPr>
            </a:br>
            <a:endParaRPr sz="3400" dirty="0">
              <a:solidFill>
                <a:schemeClr val="dk1"/>
              </a:solidFill>
              <a:latin typeface="Lato"/>
              <a:ea typeface="Lato"/>
              <a:cs typeface="Lato"/>
              <a:sym typeface="Lato"/>
            </a:endParaRPr>
          </a:p>
          <a:p>
            <a:pPr marL="12700" lvl="0" algn="l" rtl="0">
              <a:spcBef>
                <a:spcPts val="1000"/>
              </a:spcBef>
              <a:spcAft>
                <a:spcPts val="0"/>
              </a:spcAft>
              <a:buClr>
                <a:schemeClr val="dk1"/>
              </a:buClr>
              <a:buSzPts val="3400"/>
            </a:pPr>
            <a:r>
              <a:rPr lang="en-US" sz="3400" b="1" dirty="0">
                <a:solidFill>
                  <a:schemeClr val="dk1"/>
                </a:solidFill>
                <a:latin typeface="Lato"/>
                <a:ea typeface="Lato"/>
                <a:cs typeface="Lato"/>
                <a:sym typeface="Lato"/>
              </a:rPr>
              <a:t>Juan Hus: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Quiso</a:t>
            </a:r>
            <a:r>
              <a:rPr lang="en-US" sz="3400" dirty="0">
                <a:solidFill>
                  <a:schemeClr val="dk1"/>
                </a:solidFill>
                <a:latin typeface="Lato"/>
                <a:ea typeface="Lato"/>
                <a:cs typeface="Lato"/>
                <a:sym typeface="Lato"/>
              </a:rPr>
              <a:t> que la Biblia fuera </a:t>
            </a:r>
            <a:r>
              <a:rPr lang="en-US" sz="3400" dirty="0" err="1">
                <a:solidFill>
                  <a:schemeClr val="dk1"/>
                </a:solidFill>
                <a:latin typeface="Lato"/>
                <a:ea typeface="Lato"/>
                <a:cs typeface="Lato"/>
                <a:sym typeface="Lato"/>
              </a:rPr>
              <a:t>estudiada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predicada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idioma</a:t>
            </a:r>
            <a:r>
              <a:rPr lang="en-US" sz="3400" dirty="0">
                <a:solidFill>
                  <a:schemeClr val="dk1"/>
                </a:solidFill>
                <a:latin typeface="Lato"/>
                <a:ea typeface="Lato"/>
                <a:cs typeface="Lato"/>
                <a:sym typeface="Lato"/>
              </a:rPr>
              <a:t> del pueblo; </a:t>
            </a:r>
            <a:r>
              <a:rPr lang="en-US" sz="3400" dirty="0" err="1">
                <a:solidFill>
                  <a:schemeClr val="dk1"/>
                </a:solidFill>
                <a:latin typeface="Lato"/>
                <a:ea typeface="Lato"/>
                <a:cs typeface="Lato"/>
                <a:sym typeface="Lato"/>
              </a:rPr>
              <a:t>tenía</a:t>
            </a:r>
            <a:r>
              <a:rPr lang="en-US" sz="3400" dirty="0">
                <a:solidFill>
                  <a:schemeClr val="dk1"/>
                </a:solidFill>
                <a:latin typeface="Lato"/>
                <a:ea typeface="Lato"/>
                <a:cs typeface="Lato"/>
                <a:sym typeface="Lato"/>
              </a:rPr>
              <a:t> profundo </a:t>
            </a:r>
            <a:r>
              <a:rPr lang="en-US" sz="3400" dirty="0" err="1">
                <a:solidFill>
                  <a:schemeClr val="dk1"/>
                </a:solidFill>
                <a:latin typeface="Lato"/>
                <a:ea typeface="Lato"/>
                <a:cs typeface="Lato"/>
                <a:sym typeface="Lato"/>
              </a:rPr>
              <a:t>impacto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Martín </a:t>
            </a:r>
            <a:r>
              <a:rPr lang="en-US" sz="3400" dirty="0" err="1">
                <a:solidFill>
                  <a:schemeClr val="dk1"/>
                </a:solidFill>
                <a:latin typeface="Lato"/>
                <a:ea typeface="Lato"/>
                <a:cs typeface="Lato"/>
                <a:sym typeface="Lato"/>
              </a:rPr>
              <a:t>Lutero</a:t>
            </a:r>
            <a:r>
              <a:rPr lang="en-US" sz="3400" dirty="0">
                <a:solidFill>
                  <a:schemeClr val="dk1"/>
                </a:solidFill>
                <a:latin typeface="Lato"/>
                <a:ea typeface="Lato"/>
                <a:cs typeface="Lato"/>
                <a:sym typeface="Lato"/>
              </a:rPr>
              <a:t>.</a:t>
            </a:r>
            <a:br>
              <a:rPr lang="en-US" sz="3400" dirty="0">
                <a:solidFill>
                  <a:schemeClr val="dk1"/>
                </a:solidFill>
                <a:latin typeface="Lato"/>
                <a:ea typeface="Lato"/>
                <a:cs typeface="Lato"/>
                <a:sym typeface="Lato"/>
              </a:rPr>
            </a:br>
            <a:endParaRPr sz="3400" dirty="0">
              <a:solidFill>
                <a:schemeClr val="dk1"/>
              </a:solidFill>
              <a:latin typeface="Lato"/>
              <a:ea typeface="Lato"/>
              <a:cs typeface="Lato"/>
              <a:sym typeface="Lato"/>
            </a:endParaRPr>
          </a:p>
          <a:p>
            <a:pPr marL="12700" marR="0" lvl="0" algn="l" rtl="0">
              <a:lnSpc>
                <a:spcPct val="100000"/>
              </a:lnSpc>
              <a:spcBef>
                <a:spcPts val="1000"/>
              </a:spcBef>
              <a:spcAft>
                <a:spcPts val="1000"/>
              </a:spcAft>
              <a:buClr>
                <a:schemeClr val="dk1"/>
              </a:buClr>
              <a:buSzPts val="3400"/>
            </a:pPr>
            <a:r>
              <a:rPr lang="en-US" sz="3400" b="1" dirty="0">
                <a:solidFill>
                  <a:schemeClr val="dk1"/>
                </a:solidFill>
                <a:latin typeface="Lato"/>
                <a:ea typeface="Lato"/>
                <a:cs typeface="Lato"/>
                <a:sym typeface="Lato"/>
              </a:rPr>
              <a:t>Juan Wycliffe: </a:t>
            </a:r>
            <a:r>
              <a:rPr lang="en-US" sz="3400" dirty="0" err="1">
                <a:solidFill>
                  <a:schemeClr val="dk1"/>
                </a:solidFill>
                <a:latin typeface="Lato"/>
                <a:ea typeface="Lato"/>
                <a:cs typeface="Lato"/>
                <a:sym typeface="Lato"/>
              </a:rPr>
              <a:t>Mejor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conocido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traducir</a:t>
            </a:r>
            <a:r>
              <a:rPr lang="en-US" sz="3400" dirty="0">
                <a:solidFill>
                  <a:schemeClr val="dk1"/>
                </a:solidFill>
                <a:latin typeface="Lato"/>
                <a:ea typeface="Lato"/>
                <a:cs typeface="Lato"/>
                <a:sym typeface="Lato"/>
              </a:rPr>
              <a:t> la Biblia </a:t>
            </a:r>
            <a:r>
              <a:rPr lang="en-US" sz="3400" dirty="0" err="1">
                <a:solidFill>
                  <a:schemeClr val="dk1"/>
                </a:solidFill>
                <a:latin typeface="Lato"/>
                <a:ea typeface="Lato"/>
                <a:cs typeface="Lato"/>
                <a:sym typeface="Lato"/>
              </a:rPr>
              <a:t>Vulgata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idioma</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gente</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sp>
        <p:nvSpPr>
          <p:cNvPr id="3" name="CuadroTexto 2">
            <a:extLst>
              <a:ext uri="{FF2B5EF4-FFF2-40B4-BE49-F238E27FC236}">
                <a16:creationId xmlns:a16="http://schemas.microsoft.com/office/drawing/2014/main" id="{3C011BE7-9EF8-FF8F-4F3B-9768F6486E66}"/>
              </a:ext>
            </a:extLst>
          </p:cNvPr>
          <p:cNvSpPr txBox="1"/>
          <p:nvPr/>
        </p:nvSpPr>
        <p:spPr>
          <a:xfrm>
            <a:off x="2093150" y="263325"/>
            <a:ext cx="5754848" cy="769441"/>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4400" b="1" dirty="0" err="1">
                <a:solidFill>
                  <a:srgbClr val="00B050"/>
                </a:solidFill>
                <a:latin typeface="Lato"/>
                <a:ea typeface="Lato"/>
                <a:cs typeface="Lato"/>
                <a:sym typeface="Lato"/>
              </a:rPr>
              <a:t>Reseña</a:t>
            </a:r>
            <a:r>
              <a:rPr lang="en-US" sz="4400" b="1" dirty="0">
                <a:solidFill>
                  <a:srgbClr val="00B050"/>
                </a:solidFill>
                <a:latin typeface="Lato"/>
                <a:ea typeface="Lato"/>
                <a:cs typeface="Lato"/>
                <a:sym typeface="Lato"/>
              </a:rPr>
              <a:t> </a:t>
            </a:r>
            <a:r>
              <a:rPr lang="en-US" sz="4400" b="1" dirty="0" err="1">
                <a:solidFill>
                  <a:srgbClr val="00B050"/>
                </a:solidFill>
                <a:latin typeface="Lato"/>
                <a:ea typeface="Lato"/>
                <a:cs typeface="Lato"/>
                <a:sym typeface="Lato"/>
              </a:rPr>
              <a:t>histórica</a:t>
            </a:r>
            <a:r>
              <a:rPr lang="en-US" sz="4400" b="1" dirty="0">
                <a:solidFill>
                  <a:srgbClr val="00B050"/>
                </a:solidFill>
                <a:latin typeface="Lato"/>
                <a:ea typeface="Lato"/>
                <a:cs typeface="Lato"/>
                <a:sym typeface="Lato"/>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a:extLst>
            <a:ext uri="{FF2B5EF4-FFF2-40B4-BE49-F238E27FC236}">
              <a16:creationId xmlns:a16="http://schemas.microsoft.com/office/drawing/2014/main" id="{42C91465-6D50-2F5C-4FF5-0A30F82CFFC1}"/>
            </a:ext>
          </a:extLst>
        </p:cNvPr>
        <p:cNvGrpSpPr/>
        <p:nvPr/>
      </p:nvGrpSpPr>
      <p:grpSpPr>
        <a:xfrm>
          <a:off x="0" y="0"/>
          <a:ext cx="0" cy="0"/>
          <a:chOff x="0" y="0"/>
          <a:chExt cx="0" cy="0"/>
        </a:xfrm>
      </p:grpSpPr>
      <p:sp>
        <p:nvSpPr>
          <p:cNvPr id="403" name="Google Shape;403;g2e1cad20c04_1_7">
            <a:extLst>
              <a:ext uri="{FF2B5EF4-FFF2-40B4-BE49-F238E27FC236}">
                <a16:creationId xmlns:a16="http://schemas.microsoft.com/office/drawing/2014/main" id="{B01C486C-2451-4161-FA3C-76CAFEE5FD33}"/>
              </a:ext>
            </a:extLst>
          </p:cNvPr>
          <p:cNvSpPr txBox="1"/>
          <p:nvPr/>
        </p:nvSpPr>
        <p:spPr>
          <a:xfrm>
            <a:off x="3279450" y="2731600"/>
            <a:ext cx="8260627" cy="158808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b="1" dirty="0">
                <a:solidFill>
                  <a:srgbClr val="009444"/>
                </a:solidFill>
                <a:latin typeface="Lato"/>
                <a:ea typeface="Lato"/>
                <a:cs typeface="Lato"/>
                <a:sym typeface="Lato"/>
              </a:rPr>
              <a:t>El </a:t>
            </a:r>
            <a:r>
              <a:rPr lang="en-US" sz="4860" b="1" dirty="0" err="1">
                <a:solidFill>
                  <a:srgbClr val="009444"/>
                </a:solidFill>
                <a:latin typeface="Lato"/>
                <a:ea typeface="Lato"/>
                <a:cs typeface="Lato"/>
                <a:sym typeface="Lato"/>
              </a:rPr>
              <a:t>origen</a:t>
            </a:r>
            <a:r>
              <a:rPr lang="en-US" sz="4860" b="1" dirty="0">
                <a:solidFill>
                  <a:srgbClr val="009444"/>
                </a:solidFill>
                <a:latin typeface="Lato"/>
                <a:ea typeface="Lato"/>
                <a:cs typeface="Lato"/>
                <a:sym typeface="Lato"/>
              </a:rPr>
              <a:t> las  </a:t>
            </a:r>
            <a:r>
              <a:rPr lang="en-US" sz="4860" b="1" dirty="0" err="1">
                <a:solidFill>
                  <a:srgbClr val="009444"/>
                </a:solidFill>
                <a:latin typeface="Lato"/>
                <a:ea typeface="Lato"/>
                <a:cs typeface="Lato"/>
                <a:sym typeface="Lato"/>
              </a:rPr>
              <a:t>denominaciones</a:t>
            </a:r>
            <a:r>
              <a:rPr lang="en-US" sz="4860" b="1" dirty="0">
                <a:solidFill>
                  <a:srgbClr val="009444"/>
                </a:solidFill>
                <a:latin typeface="Lato"/>
                <a:ea typeface="Lato"/>
                <a:cs typeface="Lato"/>
                <a:sym typeface="Lato"/>
              </a:rPr>
              <a:t> </a:t>
            </a:r>
            <a:r>
              <a:rPr lang="en-US" sz="4860" b="1" dirty="0" err="1">
                <a:solidFill>
                  <a:srgbClr val="009444"/>
                </a:solidFill>
                <a:latin typeface="Lato"/>
                <a:ea typeface="Lato"/>
                <a:cs typeface="Lato"/>
                <a:sym typeface="Lato"/>
              </a:rPr>
              <a:t>cristianas</a:t>
            </a:r>
            <a:r>
              <a:rPr lang="en-US" sz="4860" b="1" dirty="0">
                <a:solidFill>
                  <a:srgbClr val="009444"/>
                </a:solidFill>
                <a:latin typeface="Lato"/>
                <a:ea typeface="Lato"/>
                <a:cs typeface="Lato"/>
                <a:sym typeface="Lato"/>
              </a:rPr>
              <a:t> </a:t>
            </a:r>
            <a:endParaRPr sz="4860" b="1" dirty="0">
              <a:solidFill>
                <a:srgbClr val="009444"/>
              </a:solidFill>
              <a:latin typeface="Lato"/>
              <a:ea typeface="Lato"/>
              <a:cs typeface="Lato"/>
              <a:sym typeface="Lato"/>
            </a:endParaRPr>
          </a:p>
        </p:txBody>
      </p:sp>
      <p:sp>
        <p:nvSpPr>
          <p:cNvPr id="404" name="Google Shape;404;g2e1cad20c04_1_7">
            <a:extLst>
              <a:ext uri="{FF2B5EF4-FFF2-40B4-BE49-F238E27FC236}">
                <a16:creationId xmlns:a16="http://schemas.microsoft.com/office/drawing/2014/main" id="{A3D0B01A-458D-21D9-C0E6-2C68BBFA463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5" name="Google Shape;405;g2e1cad20c04_1_7" descr="A green bird with leaves&#10;&#10;Description automatically generated">
            <a:extLst>
              <a:ext uri="{FF2B5EF4-FFF2-40B4-BE49-F238E27FC236}">
                <a16:creationId xmlns:a16="http://schemas.microsoft.com/office/drawing/2014/main" id="{32C968B0-AE4A-191C-6E52-41CD9037ED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6" name="Google Shape;406;g2e1cad20c04_1_7">
            <a:extLst>
              <a:ext uri="{FF2B5EF4-FFF2-40B4-BE49-F238E27FC236}">
                <a16:creationId xmlns:a16="http://schemas.microsoft.com/office/drawing/2014/main" id="{420D4CCA-0E40-7F07-267C-E4D38FC33E61}"/>
              </a:ext>
            </a:extLst>
          </p:cNvPr>
          <p:cNvPicPr preferRelativeResize="0"/>
          <p:nvPr/>
        </p:nvPicPr>
        <p:blipFill rotWithShape="1">
          <a:blip r:embed="rId4">
            <a:alphaModFix/>
          </a:blip>
          <a:srcRect/>
          <a:stretch/>
        </p:blipFill>
        <p:spPr>
          <a:xfrm>
            <a:off x="-421576" y="1460358"/>
            <a:ext cx="4130549" cy="4130573"/>
          </a:xfrm>
          <a:prstGeom prst="rect">
            <a:avLst/>
          </a:prstGeom>
          <a:noFill/>
          <a:ln>
            <a:noFill/>
          </a:ln>
        </p:spPr>
      </p:pic>
    </p:spTree>
    <p:extLst>
      <p:ext uri="{BB962C8B-B14F-4D97-AF65-F5344CB8AC3E}">
        <p14:creationId xmlns:p14="http://schemas.microsoft.com/office/powerpoint/2010/main" val="75556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a:extLst>
            <a:ext uri="{FF2B5EF4-FFF2-40B4-BE49-F238E27FC236}">
              <a16:creationId xmlns:a16="http://schemas.microsoft.com/office/drawing/2014/main" id="{8180C3D6-9952-6A1C-C21C-45321192B875}"/>
            </a:ext>
          </a:extLst>
        </p:cNvPr>
        <p:cNvGrpSpPr/>
        <p:nvPr/>
      </p:nvGrpSpPr>
      <p:grpSpPr>
        <a:xfrm>
          <a:off x="0" y="0"/>
          <a:ext cx="0" cy="0"/>
          <a:chOff x="0" y="0"/>
          <a:chExt cx="0" cy="0"/>
        </a:xfrm>
      </p:grpSpPr>
      <p:sp>
        <p:nvSpPr>
          <p:cNvPr id="404" name="Google Shape;404;g2e1cad20c04_1_7">
            <a:extLst>
              <a:ext uri="{FF2B5EF4-FFF2-40B4-BE49-F238E27FC236}">
                <a16:creationId xmlns:a16="http://schemas.microsoft.com/office/drawing/2014/main" id="{71C9DA2F-BC2C-AF7F-BDA8-FDCBC75D45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5" name="Google Shape;405;g2e1cad20c04_1_7" descr="A green bird with leaves&#10;&#10;Description automatically generated">
            <a:extLst>
              <a:ext uri="{FF2B5EF4-FFF2-40B4-BE49-F238E27FC236}">
                <a16:creationId xmlns:a16="http://schemas.microsoft.com/office/drawing/2014/main" id="{74E37E4D-A262-21D0-769B-60333C910AD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414;g2e1cad20c04_1_17">
            <a:extLst>
              <a:ext uri="{FF2B5EF4-FFF2-40B4-BE49-F238E27FC236}">
                <a16:creationId xmlns:a16="http://schemas.microsoft.com/office/drawing/2014/main" id="{767FE581-1757-941B-EF3A-47D132650A5F}"/>
              </a:ext>
            </a:extLst>
          </p:cNvPr>
          <p:cNvPicPr preferRelativeResize="0"/>
          <p:nvPr/>
        </p:nvPicPr>
        <p:blipFill>
          <a:blip r:embed="rId4"/>
          <a:stretch>
            <a:fillRect/>
          </a:stretch>
        </p:blipFill>
        <p:spPr>
          <a:xfrm>
            <a:off x="1643699" y="1734516"/>
            <a:ext cx="8555378" cy="4525607"/>
          </a:xfrm>
          <a:prstGeom prst="rect">
            <a:avLst/>
          </a:prstGeom>
          <a:noFill/>
          <a:ln>
            <a:noFill/>
          </a:ln>
        </p:spPr>
      </p:pic>
      <p:sp>
        <p:nvSpPr>
          <p:cNvPr id="3" name="CuadroTexto 2">
            <a:extLst>
              <a:ext uri="{FF2B5EF4-FFF2-40B4-BE49-F238E27FC236}">
                <a16:creationId xmlns:a16="http://schemas.microsoft.com/office/drawing/2014/main" id="{58806982-57B5-C8EE-129A-B9FF94D2157D}"/>
              </a:ext>
            </a:extLst>
          </p:cNvPr>
          <p:cNvSpPr txBox="1"/>
          <p:nvPr/>
        </p:nvSpPr>
        <p:spPr>
          <a:xfrm>
            <a:off x="1952473" y="482538"/>
            <a:ext cx="5754848" cy="769441"/>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Reforma  </a:t>
            </a:r>
          </a:p>
        </p:txBody>
      </p:sp>
    </p:spTree>
    <p:extLst>
      <p:ext uri="{BB962C8B-B14F-4D97-AF65-F5344CB8AC3E}">
        <p14:creationId xmlns:p14="http://schemas.microsoft.com/office/powerpoint/2010/main" val="173915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4" name="Google Shape;404;g2e1cad20c04_1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5" name="Google Shape;405;g2e1cad20c04_1_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398;g2e1cad20c04_0_377">
            <a:extLst>
              <a:ext uri="{FF2B5EF4-FFF2-40B4-BE49-F238E27FC236}">
                <a16:creationId xmlns:a16="http://schemas.microsoft.com/office/drawing/2014/main" id="{A4B69DAC-A243-125C-E42A-11F72B655200}"/>
              </a:ext>
            </a:extLst>
          </p:cNvPr>
          <p:cNvSpPr txBox="1"/>
          <p:nvPr/>
        </p:nvSpPr>
        <p:spPr>
          <a:xfrm>
            <a:off x="2322996" y="2151747"/>
            <a:ext cx="8877010" cy="2554505"/>
          </a:xfrm>
          <a:prstGeom prst="rect">
            <a:avLst/>
          </a:prstGeom>
          <a:noFill/>
          <a:ln>
            <a:noFill/>
          </a:ln>
        </p:spPr>
        <p:txBody>
          <a:bodyPr spcFirstLastPara="1" wrap="square" lIns="91425" tIns="45700" rIns="91425" bIns="45700" anchor="t" anchorCtr="0">
            <a:spAutoFit/>
          </a:bodyPr>
          <a:lstStyle/>
          <a:p>
            <a:pPr marL="12700" lvl="0" algn="l" rtl="0">
              <a:spcBef>
                <a:spcPts val="0"/>
              </a:spcBef>
              <a:spcAft>
                <a:spcPts val="0"/>
              </a:spcAft>
              <a:buClr>
                <a:schemeClr val="dk1"/>
              </a:buClr>
              <a:buSzPts val="3400"/>
            </a:pP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trabajaran</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reformar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cristianismo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Ulrico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Zwinglio</a:t>
            </a:r>
            <a:r>
              <a:rPr lang="en-US" sz="4000" b="1" dirty="0">
                <a:solidFill>
                  <a:schemeClr val="dk1"/>
                </a:solidFill>
                <a:latin typeface="Lato"/>
                <a:ea typeface="Lato"/>
                <a:cs typeface="Lato"/>
                <a:sym typeface="Lato"/>
              </a:rPr>
              <a:t> y Juan Calvino -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padres de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reformadas</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protestantes</a:t>
            </a:r>
            <a:r>
              <a:rPr lang="en-US" sz="4000" b="1"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a:extLst>
            <a:ext uri="{FF2B5EF4-FFF2-40B4-BE49-F238E27FC236}">
              <a16:creationId xmlns:a16="http://schemas.microsoft.com/office/drawing/2014/main" id="{8CB524DB-DAFD-BB3A-7A7A-F1052641BD25}"/>
            </a:ext>
          </a:extLst>
        </p:cNvPr>
        <p:cNvGrpSpPr/>
        <p:nvPr/>
      </p:nvGrpSpPr>
      <p:grpSpPr>
        <a:xfrm>
          <a:off x="0" y="0"/>
          <a:ext cx="0" cy="0"/>
          <a:chOff x="0" y="0"/>
          <a:chExt cx="0" cy="0"/>
        </a:xfrm>
      </p:grpSpPr>
      <p:sp>
        <p:nvSpPr>
          <p:cNvPr id="419" name="Google Shape;419;g2e1cad20c04_1_27">
            <a:extLst>
              <a:ext uri="{FF2B5EF4-FFF2-40B4-BE49-F238E27FC236}">
                <a16:creationId xmlns:a16="http://schemas.microsoft.com/office/drawing/2014/main" id="{5B6325DC-37AE-E77D-0FDE-3BE432EB07AD}"/>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421" name="Google Shape;421;g2e1cad20c04_1_27">
            <a:extLst>
              <a:ext uri="{FF2B5EF4-FFF2-40B4-BE49-F238E27FC236}">
                <a16:creationId xmlns:a16="http://schemas.microsoft.com/office/drawing/2014/main" id="{E357E2E9-D85D-29D5-EA9A-F1640AB8E07D}"/>
              </a:ext>
            </a:extLst>
          </p:cNvPr>
          <p:cNvCxnSpPr>
            <a:stCxn id="422" idx="2"/>
            <a:endCxn id="423" idx="1"/>
          </p:cNvCxnSpPr>
          <p:nvPr/>
        </p:nvCxnSpPr>
        <p:spPr>
          <a:xfrm>
            <a:off x="3045088" y="3664850"/>
            <a:ext cx="1231800" cy="600"/>
          </a:xfrm>
          <a:prstGeom prst="bentConnector3">
            <a:avLst>
              <a:gd name="adj1" fmla="val 50004"/>
            </a:avLst>
          </a:prstGeom>
          <a:noFill/>
          <a:ln w="28575" cap="flat" cmpd="sng">
            <a:solidFill>
              <a:srgbClr val="595959"/>
            </a:solidFill>
            <a:prstDash val="solid"/>
            <a:round/>
            <a:headEnd type="none" w="sm" len="sm"/>
            <a:tailEnd type="none" w="sm" len="sm"/>
          </a:ln>
        </p:spPr>
      </p:cxnSp>
      <p:cxnSp>
        <p:nvCxnSpPr>
          <p:cNvPr id="424" name="Google Shape;424;g2e1cad20c04_1_27">
            <a:extLst>
              <a:ext uri="{FF2B5EF4-FFF2-40B4-BE49-F238E27FC236}">
                <a16:creationId xmlns:a16="http://schemas.microsoft.com/office/drawing/2014/main" id="{0745C714-EEE7-5118-2D90-F0E261237E87}"/>
              </a:ext>
            </a:extLst>
          </p:cNvPr>
          <p:cNvCxnSpPr>
            <a:stCxn id="422" idx="2"/>
            <a:endCxn id="425" idx="1"/>
          </p:cNvCxnSpPr>
          <p:nvPr/>
        </p:nvCxnSpPr>
        <p:spPr>
          <a:xfrm rot="10800000" flipH="1">
            <a:off x="3045088" y="2326850"/>
            <a:ext cx="1231800" cy="1338000"/>
          </a:xfrm>
          <a:prstGeom prst="bentConnector3">
            <a:avLst>
              <a:gd name="adj1" fmla="val 50004"/>
            </a:avLst>
          </a:prstGeom>
          <a:noFill/>
          <a:ln w="28575" cap="flat" cmpd="sng">
            <a:solidFill>
              <a:srgbClr val="595959"/>
            </a:solidFill>
            <a:prstDash val="solid"/>
            <a:round/>
            <a:headEnd type="none" w="sm" len="sm"/>
            <a:tailEnd type="none" w="sm" len="sm"/>
          </a:ln>
        </p:spPr>
      </p:cxnSp>
      <p:sp>
        <p:nvSpPr>
          <p:cNvPr id="422" name="Google Shape;422;g2e1cad20c04_1_27">
            <a:extLst>
              <a:ext uri="{FF2B5EF4-FFF2-40B4-BE49-F238E27FC236}">
                <a16:creationId xmlns:a16="http://schemas.microsoft.com/office/drawing/2014/main" id="{A1BC540A-0E85-65C8-30C7-4CDE97B0BA48}"/>
              </a:ext>
            </a:extLst>
          </p:cNvPr>
          <p:cNvSpPr/>
          <p:nvPr/>
        </p:nvSpPr>
        <p:spPr>
          <a:xfrm rot="-5400000">
            <a:off x="93838" y="3133850"/>
            <a:ext cx="4840500" cy="10620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a:ea typeface="Lato"/>
                <a:cs typeface="Lato"/>
                <a:sym typeface="Lato"/>
              </a:rPr>
              <a:t>La Iglesia Cristiana</a:t>
            </a:r>
            <a:endParaRPr sz="2900">
              <a:solidFill>
                <a:srgbClr val="FFFFFF"/>
              </a:solidFill>
              <a:latin typeface="Lato"/>
              <a:ea typeface="Lato"/>
              <a:cs typeface="Lato"/>
              <a:sym typeface="Lato"/>
            </a:endParaRPr>
          </a:p>
        </p:txBody>
      </p:sp>
      <p:sp>
        <p:nvSpPr>
          <p:cNvPr id="425" name="Google Shape;425;g2e1cad20c04_1_27">
            <a:extLst>
              <a:ext uri="{FF2B5EF4-FFF2-40B4-BE49-F238E27FC236}">
                <a16:creationId xmlns:a16="http://schemas.microsoft.com/office/drawing/2014/main" id="{385E934F-0877-CA48-9C3F-030497C21703}"/>
              </a:ext>
            </a:extLst>
          </p:cNvPr>
          <p:cNvSpPr/>
          <p:nvPr/>
        </p:nvSpPr>
        <p:spPr>
          <a:xfrm>
            <a:off x="4277005" y="1934496"/>
            <a:ext cx="5931900" cy="7845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a:ea typeface="Lato"/>
                <a:cs typeface="Lato"/>
                <a:sym typeface="Lato"/>
              </a:rPr>
              <a:t>La Iglesia Católica Romana</a:t>
            </a:r>
            <a:endParaRPr sz="2900">
              <a:solidFill>
                <a:srgbClr val="FFFFFF"/>
              </a:solidFill>
              <a:latin typeface="Lato"/>
              <a:ea typeface="Lato"/>
              <a:cs typeface="Lato"/>
              <a:sym typeface="Lato"/>
            </a:endParaRPr>
          </a:p>
        </p:txBody>
      </p:sp>
      <p:sp>
        <p:nvSpPr>
          <p:cNvPr id="423" name="Google Shape;423;g2e1cad20c04_1_27">
            <a:extLst>
              <a:ext uri="{FF2B5EF4-FFF2-40B4-BE49-F238E27FC236}">
                <a16:creationId xmlns:a16="http://schemas.microsoft.com/office/drawing/2014/main" id="{24EB190B-8E27-EA5A-7531-701B85DD3B2B}"/>
              </a:ext>
            </a:extLst>
          </p:cNvPr>
          <p:cNvSpPr/>
          <p:nvPr/>
        </p:nvSpPr>
        <p:spPr>
          <a:xfrm>
            <a:off x="4277005" y="3272945"/>
            <a:ext cx="5931900" cy="7845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a:ea typeface="Lato"/>
                <a:cs typeface="Lato"/>
                <a:sym typeface="Lato"/>
              </a:rPr>
              <a:t>La Iglesia Luterana</a:t>
            </a:r>
            <a:endParaRPr sz="2900">
              <a:solidFill>
                <a:srgbClr val="FFFFFF"/>
              </a:solidFill>
              <a:latin typeface="Lato"/>
              <a:ea typeface="Lato"/>
              <a:cs typeface="Lato"/>
              <a:sym typeface="Lato"/>
            </a:endParaRPr>
          </a:p>
        </p:txBody>
      </p:sp>
      <p:sp>
        <p:nvSpPr>
          <p:cNvPr id="426" name="Google Shape;426;g2e1cad20c04_1_27">
            <a:extLst>
              <a:ext uri="{FF2B5EF4-FFF2-40B4-BE49-F238E27FC236}">
                <a16:creationId xmlns:a16="http://schemas.microsoft.com/office/drawing/2014/main" id="{666E49EF-8977-D283-72A4-DC695B3A9D83}"/>
              </a:ext>
            </a:extLst>
          </p:cNvPr>
          <p:cNvSpPr/>
          <p:nvPr/>
        </p:nvSpPr>
        <p:spPr>
          <a:xfrm>
            <a:off x="4276894" y="4531161"/>
            <a:ext cx="5931900" cy="9777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a:ea typeface="Lato"/>
                <a:cs typeface="Lato"/>
                <a:sym typeface="Lato"/>
              </a:rPr>
              <a:t>Las Iglesias Protestantes o Reformadas</a:t>
            </a:r>
            <a:endParaRPr sz="2900">
              <a:solidFill>
                <a:srgbClr val="FFFFFF"/>
              </a:solidFill>
              <a:latin typeface="Lato"/>
              <a:ea typeface="Lato"/>
              <a:cs typeface="Lato"/>
              <a:sym typeface="Lato"/>
            </a:endParaRPr>
          </a:p>
        </p:txBody>
      </p:sp>
      <p:cxnSp>
        <p:nvCxnSpPr>
          <p:cNvPr id="427" name="Google Shape;427;g2e1cad20c04_1_27">
            <a:extLst>
              <a:ext uri="{FF2B5EF4-FFF2-40B4-BE49-F238E27FC236}">
                <a16:creationId xmlns:a16="http://schemas.microsoft.com/office/drawing/2014/main" id="{EE60A611-8CD6-A3B2-9648-84FE3F1CA2BF}"/>
              </a:ext>
            </a:extLst>
          </p:cNvPr>
          <p:cNvCxnSpPr/>
          <p:nvPr/>
        </p:nvCxnSpPr>
        <p:spPr>
          <a:xfrm>
            <a:off x="3044951" y="3645052"/>
            <a:ext cx="1231800" cy="1337700"/>
          </a:xfrm>
          <a:prstGeom prst="bentConnector3">
            <a:avLst>
              <a:gd name="adj1" fmla="val 50000"/>
            </a:avLst>
          </a:prstGeom>
          <a:noFill/>
          <a:ln w="28575" cap="flat" cmpd="sng">
            <a:solidFill>
              <a:srgbClr val="595959"/>
            </a:solidFill>
            <a:prstDash val="solid"/>
            <a:round/>
            <a:headEnd type="none" w="sm" len="sm"/>
            <a:tailEnd type="none" w="sm" len="sm"/>
          </a:ln>
        </p:spPr>
      </p:cxnSp>
      <p:sp>
        <p:nvSpPr>
          <p:cNvPr id="2" name="CuadroTexto 2">
            <a:extLst>
              <a:ext uri="{FF2B5EF4-FFF2-40B4-BE49-F238E27FC236}">
                <a16:creationId xmlns:a16="http://schemas.microsoft.com/office/drawing/2014/main" id="{308BE004-C45C-734C-016A-06CFC71E3375}"/>
              </a:ext>
            </a:extLst>
          </p:cNvPr>
          <p:cNvSpPr txBox="1"/>
          <p:nvPr/>
        </p:nvSpPr>
        <p:spPr>
          <a:xfrm>
            <a:off x="3424383" y="513588"/>
            <a:ext cx="8105153" cy="769441"/>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Las </a:t>
            </a:r>
            <a:r>
              <a:rPr lang="en-US" sz="4400" b="1" dirty="0" err="1">
                <a:solidFill>
                  <a:srgbClr val="00B050"/>
                </a:solidFill>
                <a:latin typeface="Lato"/>
                <a:ea typeface="Lato"/>
                <a:cs typeface="Lato"/>
                <a:sym typeface="Lato"/>
              </a:rPr>
              <a:t>demoninaciones</a:t>
            </a:r>
            <a:r>
              <a:rPr lang="en-US" sz="4400" b="1" dirty="0">
                <a:solidFill>
                  <a:srgbClr val="00B050"/>
                </a:solidFill>
                <a:latin typeface="Lato"/>
                <a:ea typeface="Lato"/>
                <a:cs typeface="Lato"/>
                <a:sym typeface="Lato"/>
              </a:rPr>
              <a:t> </a:t>
            </a:r>
            <a:r>
              <a:rPr lang="en-US" sz="4400" b="1" dirty="0" err="1">
                <a:solidFill>
                  <a:srgbClr val="00B050"/>
                </a:solidFill>
                <a:latin typeface="Lato"/>
                <a:ea typeface="Lato"/>
                <a:cs typeface="Lato"/>
                <a:sym typeface="Lato"/>
              </a:rPr>
              <a:t>cristianas</a:t>
            </a:r>
            <a:endParaRPr lang="en-US" sz="4400" b="1" dirty="0">
              <a:solidFill>
                <a:srgbClr val="00B050"/>
              </a:solidFill>
              <a:latin typeface="Lato"/>
              <a:ea typeface="Lato"/>
              <a:cs typeface="Lato"/>
              <a:sym typeface="Lato"/>
            </a:endParaRPr>
          </a:p>
        </p:txBody>
      </p:sp>
    </p:spTree>
    <p:extLst>
      <p:ext uri="{BB962C8B-B14F-4D97-AF65-F5344CB8AC3E}">
        <p14:creationId xmlns:p14="http://schemas.microsoft.com/office/powerpoint/2010/main" val="77273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3" name="Google Shape;43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4" name="Google Shape;43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6" name="Google Shape;43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37" name="Google Shape;43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443" name="Google Shape;44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4" name="Google Shape;444;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5" name="Google Shape;44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p:cNvGrpSpPr/>
          <p:nvPr/>
        </p:nvGrpSpPr>
        <p:grpSpPr>
          <a:xfrm>
            <a:off x="497262" y="2011050"/>
            <a:ext cx="11380250" cy="3947713"/>
            <a:chOff x="0" y="0"/>
            <a:chExt cx="10620858" cy="3947713"/>
          </a:xfrm>
        </p:grpSpPr>
        <p:sp>
          <p:nvSpPr>
            <p:cNvPr id="204" name="Google Shape;204;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endParaRPr sz="2500" b="0" i="0" u="none" strike="noStrike" cap="none" dirty="0">
                <a:solidFill>
                  <a:schemeClr val="tx1"/>
                </a:solidFill>
                <a:latin typeface="Lato"/>
                <a:ea typeface="Lato"/>
                <a:cs typeface="Lato"/>
                <a:sym typeface="Lato"/>
              </a:endParaRPr>
            </a:p>
          </p:txBody>
        </p:sp>
        <p:sp>
          <p:nvSpPr>
            <p:cNvPr id="208" name="Google Shape;208;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p5"/>
            <p:cNvSpPr txBox="1"/>
            <p:nvPr/>
          </p:nvSpPr>
          <p:spPr>
            <a:xfrm>
              <a:off x="1473164" y="1409726"/>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s-419" sz="2500" dirty="0">
                  <a:solidFill>
                    <a:schemeClr val="tx2"/>
                  </a:solidFill>
                  <a:effectLst/>
                  <a:latin typeface="Calibri" panose="020F0502020204030204" pitchFamily="34" charset="0"/>
                  <a:ea typeface="Calibri" panose="020F0502020204030204" pitchFamily="34" charset="0"/>
                </a:rPr>
                <a:t>Analizar tres pasajes bíblicos que hablen de nuestra identidad espiritual</a:t>
              </a:r>
              <a:endParaRPr sz="2500" dirty="0">
                <a:solidFill>
                  <a:schemeClr val="tx2"/>
                </a:solidFill>
                <a:latin typeface="Lato"/>
                <a:ea typeface="Lato"/>
                <a:cs typeface="Lato"/>
                <a:sym typeface="Lato"/>
              </a:endParaRPr>
            </a:p>
          </p:txBody>
        </p:sp>
        <p:sp>
          <p:nvSpPr>
            <p:cNvPr id="212" name="Google Shape;212;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lt1"/>
                  </a:solidFill>
                  <a:latin typeface="Lato"/>
                  <a:ea typeface="Lato"/>
                  <a:cs typeface="Lato"/>
                  <a:sym typeface="Lato"/>
                </a:rPr>
                <a:t>Identificar</a:t>
              </a:r>
              <a:r>
                <a:rPr lang="en-US" sz="2500" dirty="0">
                  <a:solidFill>
                    <a:schemeClr val="lt1"/>
                  </a:solidFill>
                  <a:latin typeface="Lato"/>
                  <a:ea typeface="Lato"/>
                  <a:cs typeface="Lato"/>
                  <a:sym typeface="Lato"/>
                </a:rPr>
                <a:t> las </a:t>
              </a:r>
              <a:r>
                <a:rPr lang="en-US" sz="2500" dirty="0" err="1">
                  <a:solidFill>
                    <a:schemeClr val="lt1"/>
                  </a:solidFill>
                  <a:latin typeface="Lato"/>
                  <a:ea typeface="Lato"/>
                  <a:cs typeface="Lato"/>
                  <a:sym typeface="Lato"/>
                </a:rPr>
                <a:t>tres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ramas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principales</a:t>
              </a:r>
              <a:r>
                <a:rPr lang="en-US" sz="2500" dirty="0">
                  <a:solidFill>
                    <a:schemeClr val="lt1"/>
                  </a:solidFill>
                  <a:latin typeface="Lato"/>
                  <a:ea typeface="Lato"/>
                  <a:cs typeface="Lato"/>
                  <a:sym typeface="Lato"/>
                </a:rPr>
                <a:t> del </a:t>
              </a:r>
              <a:r>
                <a:rPr lang="en-US" sz="2500" dirty="0" err="1">
                  <a:solidFill>
                    <a:schemeClr val="lt1"/>
                  </a:solidFill>
                  <a:latin typeface="Lato"/>
                  <a:ea typeface="Lato"/>
                  <a:cs typeface="Lato"/>
                  <a:sym typeface="Lato"/>
                </a:rPr>
                <a:t>cristianismo</a:t>
              </a:r>
              <a:r>
                <a:rPr lang="en-US" sz="2500"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216" name="Google Shape;216;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pic>
        <p:nvPicPr>
          <p:cNvPr id="221" name="Google Shape;221;g2e1cad20c04_0_114"/>
          <p:cNvPicPr preferRelativeResize="0"/>
          <p:nvPr/>
        </p:nvPicPr>
        <p:blipFill rotWithShape="1">
          <a:blip r:embed="rId3">
            <a:alphaModFix/>
          </a:blip>
          <a:srcRect/>
          <a:stretch/>
        </p:blipFill>
        <p:spPr>
          <a:xfrm>
            <a:off x="610998" y="0"/>
            <a:ext cx="11430000" cy="6010275"/>
          </a:xfrm>
          <a:prstGeom prst="rect">
            <a:avLst/>
          </a:prstGeom>
          <a:noFill/>
          <a:ln>
            <a:noFill/>
          </a:ln>
        </p:spPr>
      </p:pic>
      <p:sp>
        <p:nvSpPr>
          <p:cNvPr id="222" name="Google Shape;222;g2e1cad20c04_0_114"/>
          <p:cNvSpPr txBox="1"/>
          <p:nvPr/>
        </p:nvSpPr>
        <p:spPr>
          <a:xfrm>
            <a:off x="2619719" y="4230118"/>
            <a:ext cx="7189500"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Panorama de </a:t>
            </a:r>
            <a:r>
              <a:rPr lang="en-US" sz="4860" dirty="0" err="1">
                <a:solidFill>
                  <a:srgbClr val="009444"/>
                </a:solidFill>
                <a:latin typeface="Lato"/>
                <a:ea typeface="Lato"/>
                <a:cs typeface="Lato"/>
                <a:sym typeface="Lato"/>
              </a:rPr>
              <a:t>cursos</a:t>
            </a:r>
            <a:r>
              <a:rPr lang="en-US" sz="4860" dirty="0">
                <a:solidFill>
                  <a:srgbClr val="009444"/>
                </a:solidFill>
                <a:latin typeface="Lato"/>
                <a:ea typeface="Lato"/>
                <a:cs typeface="Lato"/>
                <a:sym typeface="Lato"/>
              </a:rPr>
              <a:t>: </a:t>
            </a:r>
          </a:p>
          <a:p>
            <a:pPr marL="0" marR="0" lvl="0" indent="0" algn="l" rtl="0">
              <a:spcBef>
                <a:spcPts val="0"/>
              </a:spcBef>
              <a:spcAft>
                <a:spcPts val="0"/>
              </a:spcAft>
              <a:buNone/>
            </a:pPr>
            <a:r>
              <a:rPr lang="en-US" sz="4860" dirty="0">
                <a:solidFill>
                  <a:srgbClr val="009444"/>
                </a:solidFill>
                <a:latin typeface="Lato"/>
                <a:ea typeface="Lato"/>
                <a:cs typeface="Lato"/>
                <a:sym typeface="Lato"/>
              </a:rPr>
              <a:t>Nivel </a:t>
            </a:r>
            <a:r>
              <a:rPr lang="en-US" sz="4860" dirty="0" err="1">
                <a:solidFill>
                  <a:srgbClr val="009444"/>
                </a:solidFill>
                <a:latin typeface="Lato"/>
                <a:ea typeface="Lato"/>
                <a:cs typeface="Lato"/>
                <a:sym typeface="Lato"/>
              </a:rPr>
              <a:t>Discipulado</a:t>
            </a:r>
            <a:endParaRPr sz="6000" dirty="0">
              <a:solidFill>
                <a:srgbClr val="009444"/>
              </a:solidFill>
              <a:latin typeface="Lato"/>
              <a:ea typeface="Lato"/>
              <a:cs typeface="Lato"/>
              <a:sym typeface="Lato"/>
            </a:endParaRPr>
          </a:p>
        </p:txBody>
      </p:sp>
      <p:cxnSp>
        <p:nvCxnSpPr>
          <p:cNvPr id="223" name="Google Shape;223;g2e1cad20c04_0_114"/>
          <p:cNvCxnSpPr/>
          <p:nvPr/>
        </p:nvCxnSpPr>
        <p:spPr>
          <a:xfrm>
            <a:off x="2379216" y="5918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4" name="Google Shape;224;g2e1cad20c04_0_1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5" name="Google Shape;225;g2e1cad20c04_0_1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6" name="Google Shape;226;g2e1cad20c04_0_11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e1cad20c04_0_124"/>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2" name="Google Shape;232;g2e1cad20c04_0_124"/>
          <p:cNvGrpSpPr/>
          <p:nvPr/>
        </p:nvGrpSpPr>
        <p:grpSpPr>
          <a:xfrm>
            <a:off x="516025" y="815975"/>
            <a:ext cx="9959670" cy="4973376"/>
            <a:chOff x="37158" y="274036"/>
            <a:chExt cx="9935824" cy="4973376"/>
          </a:xfrm>
        </p:grpSpPr>
        <p:sp>
          <p:nvSpPr>
            <p:cNvPr id="233" name="Google Shape;233;g2e1cad20c04_0_124"/>
            <p:cNvSpPr/>
            <p:nvPr/>
          </p:nvSpPr>
          <p:spPr>
            <a:xfrm>
              <a:off x="2048937" y="2809731"/>
              <a:ext cx="2499300" cy="1914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e1cad20c04_0_124"/>
            <p:cNvSpPr txBox="1"/>
            <p:nvPr/>
          </p:nvSpPr>
          <p:spPr>
            <a:xfrm>
              <a:off x="3219954" y="3688124"/>
              <a:ext cx="157500" cy="157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235" name="Google Shape;235;g2e1cad20c04_0_124"/>
            <p:cNvSpPr/>
            <p:nvPr/>
          </p:nvSpPr>
          <p:spPr>
            <a:xfrm>
              <a:off x="2048937" y="2809731"/>
              <a:ext cx="2499300" cy="6054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2e1cad20c04_0_124"/>
            <p:cNvSpPr txBox="1"/>
            <p:nvPr/>
          </p:nvSpPr>
          <p:spPr>
            <a:xfrm>
              <a:off x="3234367" y="3048141"/>
              <a:ext cx="128700" cy="128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237" name="Google Shape;237;g2e1cad20c04_0_124"/>
            <p:cNvSpPr/>
            <p:nvPr/>
          </p:nvSpPr>
          <p:spPr>
            <a:xfrm>
              <a:off x="2048937" y="2106345"/>
              <a:ext cx="2499300" cy="7035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2e1cad20c04_0_124"/>
            <p:cNvSpPr txBox="1"/>
            <p:nvPr/>
          </p:nvSpPr>
          <p:spPr>
            <a:xfrm>
              <a:off x="3233746" y="2393125"/>
              <a:ext cx="129900" cy="1299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239" name="Google Shape;239;g2e1cad20c04_0_124"/>
            <p:cNvSpPr/>
            <p:nvPr/>
          </p:nvSpPr>
          <p:spPr>
            <a:xfrm>
              <a:off x="2048937" y="797553"/>
              <a:ext cx="2499300" cy="20121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e1cad20c04_0_124"/>
            <p:cNvSpPr txBox="1"/>
            <p:nvPr/>
          </p:nvSpPr>
          <p:spPr>
            <a:xfrm>
              <a:off x="3218441" y="1723423"/>
              <a:ext cx="160500" cy="160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241" name="Google Shape;241;g2e1cad20c04_0_124"/>
            <p:cNvSpPr/>
            <p:nvPr/>
          </p:nvSpPr>
          <p:spPr>
            <a:xfrm>
              <a:off x="37158" y="2163559"/>
              <a:ext cx="2731200" cy="129240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e1cad20c04_0_124"/>
            <p:cNvSpPr txBox="1"/>
            <p:nvPr/>
          </p:nvSpPr>
          <p:spPr>
            <a:xfrm>
              <a:off x="37158" y="2163559"/>
              <a:ext cx="2731200" cy="1292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b="1" cap="none">
                  <a:solidFill>
                    <a:schemeClr val="lt1"/>
                  </a:solidFill>
                  <a:latin typeface="Lato"/>
                  <a:ea typeface="Lato"/>
                  <a:cs typeface="Lato"/>
                  <a:sym typeface="Lato"/>
                </a:rPr>
                <a:t>DISCIPULADO</a:t>
              </a:r>
              <a:br>
                <a:rPr lang="en-US" sz="5300" b="1">
                  <a:solidFill>
                    <a:srgbClr val="E3BB3D"/>
                  </a:solidFill>
                  <a:latin typeface="Lato"/>
                  <a:ea typeface="Lato"/>
                  <a:cs typeface="Lato"/>
                  <a:sym typeface="Lato"/>
                </a:rPr>
              </a:br>
              <a:r>
                <a:rPr lang="en-US" sz="1600" b="1" cap="none">
                  <a:solidFill>
                    <a:srgbClr val="E3BB3D"/>
                  </a:solidFill>
                  <a:latin typeface="Lato"/>
                  <a:ea typeface="Lato"/>
                  <a:cs typeface="Lato"/>
                  <a:sym typeface="Lato"/>
                </a:rPr>
                <a:t>13 CURSOS EN TOTAL</a:t>
              </a:r>
              <a:endParaRPr b="1">
                <a:latin typeface="Lato"/>
                <a:ea typeface="Lato"/>
                <a:cs typeface="Lato"/>
                <a:sym typeface="Lato"/>
              </a:endParaRPr>
            </a:p>
          </p:txBody>
        </p:sp>
        <p:sp>
          <p:nvSpPr>
            <p:cNvPr id="243" name="Google Shape;243;g2e1cad20c04_0_124"/>
            <p:cNvSpPr/>
            <p:nvPr/>
          </p:nvSpPr>
          <p:spPr>
            <a:xfrm>
              <a:off x="4548382" y="274036"/>
              <a:ext cx="54246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2e1cad20c04_0_124"/>
            <p:cNvSpPr txBox="1"/>
            <p:nvPr/>
          </p:nvSpPr>
          <p:spPr>
            <a:xfrm>
              <a:off x="4548382" y="274036"/>
              <a:ext cx="54246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245" name="Google Shape;245;g2e1cad20c04_0_124"/>
            <p:cNvSpPr/>
            <p:nvPr/>
          </p:nvSpPr>
          <p:spPr>
            <a:xfrm>
              <a:off x="4548382" y="1582828"/>
              <a:ext cx="5363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2e1cad20c04_0_124"/>
            <p:cNvSpPr txBox="1"/>
            <p:nvPr/>
          </p:nvSpPr>
          <p:spPr>
            <a:xfrm>
              <a:off x="4548382" y="1582828"/>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Identificación Espiritual y Legalismo </a:t>
              </a:r>
              <a:endParaRPr>
                <a:latin typeface="Lato"/>
                <a:ea typeface="Lato"/>
                <a:cs typeface="Lato"/>
                <a:sym typeface="Lato"/>
              </a:endParaRPr>
            </a:p>
            <a:p>
              <a:pPr marL="0" marR="0" lvl="0" indent="0" algn="ctr" rtl="0">
                <a:lnSpc>
                  <a:spcPct val="10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sp>
          <p:nvSpPr>
            <p:cNvPr id="247" name="Google Shape;247;g2e1cad20c04_0_124"/>
            <p:cNvSpPr/>
            <p:nvPr/>
          </p:nvSpPr>
          <p:spPr>
            <a:xfrm>
              <a:off x="4548382" y="2891620"/>
              <a:ext cx="53292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2e1cad20c04_0_124"/>
            <p:cNvSpPr txBox="1"/>
            <p:nvPr/>
          </p:nvSpPr>
          <p:spPr>
            <a:xfrm>
              <a:off x="4548382" y="2891620"/>
              <a:ext cx="53292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Las Enseñanzas de Jesús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3 CURSOS</a:t>
              </a:r>
              <a:endParaRPr sz="1600" cap="none">
                <a:solidFill>
                  <a:srgbClr val="7F7F7F"/>
                </a:solidFill>
                <a:latin typeface="Lato"/>
                <a:ea typeface="Lato"/>
                <a:cs typeface="Lato"/>
                <a:sym typeface="Lato"/>
              </a:endParaRPr>
            </a:p>
          </p:txBody>
        </p:sp>
        <p:sp>
          <p:nvSpPr>
            <p:cNvPr id="249" name="Google Shape;249;g2e1cad20c04_0_124"/>
            <p:cNvSpPr/>
            <p:nvPr/>
          </p:nvSpPr>
          <p:spPr>
            <a:xfrm>
              <a:off x="4548382" y="4200412"/>
              <a:ext cx="5312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2e1cad20c04_0_124"/>
            <p:cNvSpPr txBox="1"/>
            <p:nvPr/>
          </p:nvSpPr>
          <p:spPr>
            <a:xfrm>
              <a:off x="4548382" y="4200412"/>
              <a:ext cx="5312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Palabra Crece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grpSp>
      <p:pic>
        <p:nvPicPr>
          <p:cNvPr id="251" name="Google Shape;251;g2e1cad20c04_0_12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g2e1cad20c04_0_244"/>
          <p:cNvSpPr txBox="1"/>
          <p:nvPr/>
        </p:nvSpPr>
        <p:spPr>
          <a:xfrm>
            <a:off x="2209525" y="357206"/>
            <a:ext cx="7189500"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Propósito</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r>
              <a:rPr lang="en-US" sz="4860" dirty="0">
                <a:solidFill>
                  <a:srgbClr val="009444"/>
                </a:solidFill>
                <a:latin typeface="Lato"/>
                <a:ea typeface="Lato"/>
                <a:cs typeface="Lato"/>
                <a:sym typeface="Lato"/>
              </a:rPr>
              <a:t> Identidad </a:t>
            </a:r>
            <a:r>
              <a:rPr lang="en-US" sz="4860" dirty="0" err="1">
                <a:solidFill>
                  <a:srgbClr val="009444"/>
                </a:solidFill>
                <a:latin typeface="Lato"/>
                <a:ea typeface="Lato"/>
                <a:cs typeface="Lato"/>
                <a:sym typeface="Lato"/>
              </a:rPr>
              <a:t>Espiritual</a:t>
            </a:r>
            <a:endParaRPr sz="6000" dirty="0">
              <a:solidFill>
                <a:srgbClr val="009444"/>
              </a:solidFill>
              <a:latin typeface="Lato"/>
              <a:ea typeface="Lato"/>
              <a:cs typeface="Lato"/>
              <a:sym typeface="Lato"/>
            </a:endParaRPr>
          </a:p>
        </p:txBody>
      </p:sp>
      <p:cxnSp>
        <p:nvCxnSpPr>
          <p:cNvPr id="257" name="Google Shape;257;g2e1cad20c04_0_24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8" name="Google Shape;258;g2e1cad20c04_0_244"/>
          <p:cNvSpPr txBox="1"/>
          <p:nvPr/>
        </p:nvSpPr>
        <p:spPr>
          <a:xfrm>
            <a:off x="2209525" y="2301162"/>
            <a:ext cx="9325983" cy="3539390"/>
          </a:xfrm>
          <a:prstGeom prst="rect">
            <a:avLst/>
          </a:prstGeom>
          <a:noFill/>
          <a:ln>
            <a:noFill/>
          </a:ln>
        </p:spPr>
        <p:txBody>
          <a:bodyPr spcFirstLastPara="1" wrap="square" lIns="91425" tIns="45700" rIns="91425" bIns="45700" anchor="t" anchorCtr="0">
            <a:spAutoFit/>
          </a:bodyPr>
          <a:lstStyle/>
          <a:p>
            <a:pPr marL="457200" marR="0" lvl="0" indent="-450088" algn="l" rtl="0">
              <a:spcBef>
                <a:spcPts val="0"/>
              </a:spcBef>
              <a:spcAft>
                <a:spcPts val="0"/>
              </a:spcAft>
              <a:buClr>
                <a:schemeClr val="dk1"/>
              </a:buClr>
              <a:buSzPts val="3488"/>
              <a:buFont typeface="Lato"/>
              <a:buChar char="●"/>
            </a:pPr>
            <a:r>
              <a:rPr lang="en-US" sz="3200" dirty="0">
                <a:solidFill>
                  <a:schemeClr val="dk1"/>
                </a:solidFill>
                <a:latin typeface="Lato"/>
                <a:ea typeface="Lato"/>
                <a:cs typeface="Lato"/>
                <a:sym typeface="Lato"/>
              </a:rPr>
              <a:t>usar la Biblia para </a:t>
            </a:r>
            <a:r>
              <a:rPr lang="en-US" sz="3200" dirty="0" err="1">
                <a:solidFill>
                  <a:schemeClr val="dk1"/>
                </a:solidFill>
                <a:latin typeface="Lato"/>
                <a:ea typeface="Lato"/>
                <a:cs typeface="Lato"/>
                <a:sym typeface="Lato"/>
              </a:rPr>
              <a:t>ayudarle</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entender</a:t>
            </a:r>
            <a:r>
              <a:rPr lang="en-US" sz="3200" dirty="0">
                <a:solidFill>
                  <a:schemeClr val="dk1"/>
                </a:solidFill>
                <a:latin typeface="Lato"/>
                <a:ea typeface="Lato"/>
                <a:cs typeface="Lato"/>
                <a:sym typeface="Lato"/>
              </a:rPr>
              <a:t> lo que </a:t>
            </a:r>
            <a:r>
              <a:rPr lang="en-US" sz="3200" dirty="0" err="1">
                <a:solidFill>
                  <a:schemeClr val="dk1"/>
                </a:solidFill>
                <a:latin typeface="Lato"/>
                <a:ea typeface="Lato"/>
                <a:cs typeface="Lato"/>
                <a:sym typeface="Lato"/>
              </a:rPr>
              <a:t>usted</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cree</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qué</a:t>
            </a:r>
            <a:endParaRPr sz="3200" dirty="0">
              <a:solidFill>
                <a:schemeClr val="dk1"/>
              </a:solidFill>
              <a:latin typeface="Lato"/>
              <a:ea typeface="Lato"/>
              <a:cs typeface="Lato"/>
              <a:sym typeface="Lato"/>
            </a:endParaRPr>
          </a:p>
          <a:p>
            <a:pPr marL="457200" marR="0" lvl="0" indent="-450088" algn="l" rtl="0">
              <a:spcBef>
                <a:spcPts val="0"/>
              </a:spcBef>
              <a:spcAft>
                <a:spcPts val="0"/>
              </a:spcAft>
              <a:buClr>
                <a:schemeClr val="dk1"/>
              </a:buClr>
              <a:buSzPts val="3488"/>
              <a:buFont typeface="Lato"/>
              <a:buChar char="●"/>
            </a:pPr>
            <a:r>
              <a:rPr lang="en-US" sz="3200" dirty="0" err="1">
                <a:solidFill>
                  <a:schemeClr val="dk1"/>
                </a:solidFill>
                <a:latin typeface="Lato"/>
                <a:ea typeface="Lato"/>
                <a:cs typeface="Lato"/>
                <a:sym typeface="Lato"/>
              </a:rPr>
              <a:t>explicar</a:t>
            </a:r>
            <a:r>
              <a:rPr lang="en-US" sz="3200" dirty="0">
                <a:solidFill>
                  <a:schemeClr val="dk1"/>
                </a:solidFill>
                <a:latin typeface="Lato"/>
                <a:ea typeface="Lato"/>
                <a:cs typeface="Lato"/>
                <a:sym typeface="Lato"/>
              </a:rPr>
              <a:t> lo que </a:t>
            </a:r>
            <a:r>
              <a:rPr lang="en-US" sz="3200" dirty="0" err="1">
                <a:solidFill>
                  <a:schemeClr val="dk1"/>
                </a:solidFill>
                <a:latin typeface="Lato"/>
                <a:ea typeface="Lato"/>
                <a:cs typeface="Lato"/>
                <a:sym typeface="Lato"/>
              </a:rPr>
              <a:t>significa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Luterana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Confesional</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a:p>
            <a:pPr marL="0" marR="0" lvl="0" indent="0" algn="l" rtl="0">
              <a:spcBef>
                <a:spcPts val="0"/>
              </a:spcBef>
              <a:spcAft>
                <a:spcPts val="0"/>
              </a:spcAft>
              <a:buNone/>
            </a:pPr>
            <a:endParaRPr sz="3200" dirty="0">
              <a:solidFill>
                <a:schemeClr val="dk1"/>
              </a:solidFill>
              <a:latin typeface="Lato"/>
              <a:ea typeface="Lato"/>
              <a:cs typeface="Lato"/>
              <a:sym typeface="Lato"/>
            </a:endParaRPr>
          </a:p>
          <a:p>
            <a:pPr marL="0" marR="0" lvl="0" indent="0" algn="l" rtl="0">
              <a:spcBef>
                <a:spcPts val="0"/>
              </a:spcBef>
              <a:spcAft>
                <a:spcPts val="0"/>
              </a:spcAft>
              <a:buNone/>
            </a:pPr>
            <a:r>
              <a:rPr lang="en-US" sz="3200" i="1" dirty="0" err="1">
                <a:solidFill>
                  <a:schemeClr val="dk1"/>
                </a:solidFill>
                <a:latin typeface="Lato"/>
                <a:ea typeface="Lato"/>
                <a:cs typeface="Lato"/>
                <a:sym typeface="Lato"/>
              </a:rPr>
              <a:t>Queremos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ayudarle</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tener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una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identidad</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espiritual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basada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únicamente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lo que dice la Palabra de Dios, </a:t>
            </a:r>
            <a:r>
              <a:rPr lang="en-US" sz="3200" i="1" dirty="0" err="1">
                <a:solidFill>
                  <a:schemeClr val="dk1"/>
                </a:solidFill>
                <a:latin typeface="Lato"/>
                <a:ea typeface="Lato"/>
                <a:cs typeface="Lato"/>
                <a:sym typeface="Lato"/>
              </a:rPr>
              <a:t>porque</a:t>
            </a:r>
            <a:r>
              <a:rPr lang="en-US" sz="3200" i="1" dirty="0">
                <a:solidFill>
                  <a:schemeClr val="dk1"/>
                </a:solidFill>
                <a:latin typeface="Lato"/>
                <a:ea typeface="Lato"/>
                <a:cs typeface="Lato"/>
                <a:sym typeface="Lato"/>
              </a:rPr>
              <a:t> la Palabra de Dios es la </a:t>
            </a:r>
            <a:r>
              <a:rPr lang="en-US" sz="3200" i="1" dirty="0" err="1">
                <a:solidFill>
                  <a:schemeClr val="dk1"/>
                </a:solidFill>
                <a:latin typeface="Lato"/>
                <a:ea typeface="Lato"/>
                <a:cs typeface="Lato"/>
                <a:sym typeface="Lato"/>
              </a:rPr>
              <a:t>verdad</a:t>
            </a:r>
            <a:r>
              <a:rPr lang="en-US" sz="3200" i="1" dirty="0">
                <a:solidFill>
                  <a:schemeClr val="dk1"/>
                </a:solidFill>
                <a:latin typeface="Lato"/>
                <a:ea typeface="Lato"/>
                <a:cs typeface="Lato"/>
                <a:sym typeface="Lato"/>
              </a:rPr>
              <a:t>.</a:t>
            </a:r>
            <a:endParaRPr sz="3200" i="1" dirty="0">
              <a:solidFill>
                <a:schemeClr val="dk1"/>
              </a:solidFill>
              <a:latin typeface="Lato"/>
              <a:ea typeface="Lato"/>
              <a:cs typeface="Lato"/>
              <a:sym typeface="Lato"/>
            </a:endParaRPr>
          </a:p>
        </p:txBody>
      </p:sp>
      <p:sp>
        <p:nvSpPr>
          <p:cNvPr id="259" name="Google Shape;259;g2e1cad20c04_0_2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g2e1cad20c04_0_24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1" name="Google Shape;261;g2e1cad20c04_0_24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e1cad20c04_0_223"/>
          <p:cNvSpPr txBox="1"/>
          <p:nvPr/>
        </p:nvSpPr>
        <p:spPr>
          <a:xfrm>
            <a:off x="1517927" y="303874"/>
            <a:ext cx="89589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400" b="0" i="0" u="none" strike="noStrike" cap="none" dirty="0" err="1">
                <a:solidFill>
                  <a:srgbClr val="009444"/>
                </a:solidFill>
                <a:latin typeface="Lato"/>
                <a:ea typeface="Lato"/>
                <a:cs typeface="Lato"/>
                <a:sym typeface="Lato"/>
              </a:rPr>
              <a:t>Objetivos</a:t>
            </a:r>
            <a:r>
              <a:rPr lang="en-US" sz="4400" b="0" i="0" u="none" strike="noStrike" cap="none" dirty="0">
                <a:solidFill>
                  <a:srgbClr val="009444"/>
                </a:solidFill>
                <a:latin typeface="Lato"/>
                <a:ea typeface="Lato"/>
                <a:cs typeface="Lato"/>
                <a:sym typeface="Lato"/>
              </a:rPr>
              <a:t> de</a:t>
            </a:r>
            <a:r>
              <a:rPr lang="en-US" sz="4400" dirty="0">
                <a:solidFill>
                  <a:srgbClr val="009444"/>
                </a:solidFill>
                <a:latin typeface="Lato"/>
                <a:ea typeface="Lato"/>
                <a:cs typeface="Lato"/>
                <a:sym typeface="Lato"/>
              </a:rPr>
              <a:t>l </a:t>
            </a:r>
            <a:r>
              <a:rPr lang="en-US" sz="4400" dirty="0" err="1">
                <a:solidFill>
                  <a:srgbClr val="009444"/>
                </a:solidFill>
                <a:latin typeface="Lato"/>
                <a:ea typeface="Lato"/>
                <a:cs typeface="Lato"/>
                <a:sym typeface="Lato"/>
              </a:rPr>
              <a:t>Curso</a:t>
            </a:r>
            <a:endParaRPr sz="4400" b="0" i="0" u="none" strike="noStrike" cap="none" dirty="0">
              <a:solidFill>
                <a:srgbClr val="009444"/>
              </a:solidFill>
              <a:latin typeface="Lato"/>
              <a:ea typeface="Lato"/>
              <a:cs typeface="Lato"/>
              <a:sym typeface="Lato"/>
            </a:endParaRPr>
          </a:p>
        </p:txBody>
      </p:sp>
      <p:pic>
        <p:nvPicPr>
          <p:cNvPr id="268" name="Google Shape;268;g2e1cad20c04_0_2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9" name="Google Shape;269;g2e1cad20c04_0_223"/>
          <p:cNvSpPr/>
          <p:nvPr/>
        </p:nvSpPr>
        <p:spPr>
          <a:xfrm>
            <a:off x="497303" y="1242833"/>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70" name="Google Shape;270;g2e1cad20c04_0_223"/>
          <p:cNvSpPr/>
          <p:nvPr/>
        </p:nvSpPr>
        <p:spPr>
          <a:xfrm>
            <a:off x="836075" y="1584338"/>
            <a:ext cx="664759"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273" name="Google Shape;273;g2e1cad20c04_0_223"/>
          <p:cNvSpPr/>
          <p:nvPr/>
        </p:nvSpPr>
        <p:spPr>
          <a:xfrm>
            <a:off x="497303" y="2635051"/>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74" name="Google Shape;274;g2e1cad20c04_0_223"/>
          <p:cNvSpPr/>
          <p:nvPr/>
        </p:nvSpPr>
        <p:spPr>
          <a:xfrm>
            <a:off x="853168" y="3016289"/>
            <a:ext cx="664759"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2" name="Google Shape;269;g2e1cad20c04_0_223">
            <a:extLst>
              <a:ext uri="{FF2B5EF4-FFF2-40B4-BE49-F238E27FC236}">
                <a16:creationId xmlns:a16="http://schemas.microsoft.com/office/drawing/2014/main" id="{D68DA89C-8567-2D63-B5AD-8B1C80310ECF}"/>
              </a:ext>
            </a:extLst>
          </p:cNvPr>
          <p:cNvSpPr/>
          <p:nvPr/>
        </p:nvSpPr>
        <p:spPr>
          <a:xfrm>
            <a:off x="497303" y="4002978"/>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 name="Google Shape;269;g2e1cad20c04_0_223">
            <a:extLst>
              <a:ext uri="{FF2B5EF4-FFF2-40B4-BE49-F238E27FC236}">
                <a16:creationId xmlns:a16="http://schemas.microsoft.com/office/drawing/2014/main" id="{34A6ED9D-ADA9-73DB-CD89-F750ACABFD8C}"/>
              </a:ext>
            </a:extLst>
          </p:cNvPr>
          <p:cNvSpPr/>
          <p:nvPr/>
        </p:nvSpPr>
        <p:spPr>
          <a:xfrm>
            <a:off x="497303" y="5370905"/>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 name="Google Shape;274;g2e1cad20c04_0_223">
            <a:extLst>
              <a:ext uri="{FF2B5EF4-FFF2-40B4-BE49-F238E27FC236}">
                <a16:creationId xmlns:a16="http://schemas.microsoft.com/office/drawing/2014/main" id="{3E15A3AB-0BC1-0EB5-8DFB-34B121FAF594}"/>
              </a:ext>
            </a:extLst>
          </p:cNvPr>
          <p:cNvSpPr/>
          <p:nvPr/>
        </p:nvSpPr>
        <p:spPr>
          <a:xfrm>
            <a:off x="853168" y="4320210"/>
            <a:ext cx="664759"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5" name="Google Shape;274;g2e1cad20c04_0_223">
            <a:extLst>
              <a:ext uri="{FF2B5EF4-FFF2-40B4-BE49-F238E27FC236}">
                <a16:creationId xmlns:a16="http://schemas.microsoft.com/office/drawing/2014/main" id="{8BAB8835-C0B5-8127-88FA-60E84BAA75C2}"/>
              </a:ext>
            </a:extLst>
          </p:cNvPr>
          <p:cNvSpPr/>
          <p:nvPr/>
        </p:nvSpPr>
        <p:spPr>
          <a:xfrm>
            <a:off x="853168" y="5625275"/>
            <a:ext cx="664759"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6" name="TextBox 5">
            <a:extLst>
              <a:ext uri="{FF2B5EF4-FFF2-40B4-BE49-F238E27FC236}">
                <a16:creationId xmlns:a16="http://schemas.microsoft.com/office/drawing/2014/main" id="{421A2506-3EA8-27A2-C804-2FA4ABA1E1FA}"/>
              </a:ext>
            </a:extLst>
          </p:cNvPr>
          <p:cNvSpPr txBox="1"/>
          <p:nvPr/>
        </p:nvSpPr>
        <p:spPr>
          <a:xfrm>
            <a:off x="1899139" y="1319682"/>
            <a:ext cx="9230529" cy="1077218"/>
          </a:xfrm>
          <a:prstGeom prst="rect">
            <a:avLst/>
          </a:prstGeom>
          <a:noFill/>
        </p:spPr>
        <p:txBody>
          <a:bodyPr wrap="square" rtlCol="0">
            <a:spAutoFit/>
          </a:bodyPr>
          <a:lstStyle/>
          <a:p>
            <a:r>
              <a:rPr lang="en-US" sz="3200" dirty="0" err="1"/>
              <a:t>Comparar</a:t>
            </a:r>
            <a:r>
              <a:rPr lang="en-US" sz="3200" dirty="0"/>
              <a:t> lo que </a:t>
            </a:r>
            <a:r>
              <a:rPr lang="en-US" sz="3200" dirty="0" err="1"/>
              <a:t>enseñan</a:t>
            </a:r>
            <a:r>
              <a:rPr lang="en-US" sz="3200" dirty="0"/>
              <a:t> </a:t>
            </a:r>
            <a:r>
              <a:rPr lang="en-US" sz="3200" dirty="0" err="1"/>
              <a:t>distintas</a:t>
            </a:r>
            <a:r>
              <a:rPr lang="en-US" sz="3200" dirty="0"/>
              <a:t> </a:t>
            </a:r>
            <a:r>
              <a:rPr lang="en-US" sz="3200" dirty="0" err="1"/>
              <a:t>iglesias</a:t>
            </a:r>
            <a:r>
              <a:rPr lang="en-US" sz="3200" dirty="0"/>
              <a:t> con la Palabra de Dios</a:t>
            </a:r>
          </a:p>
        </p:txBody>
      </p:sp>
      <p:sp>
        <p:nvSpPr>
          <p:cNvPr id="7" name="TextBox 6">
            <a:extLst>
              <a:ext uri="{FF2B5EF4-FFF2-40B4-BE49-F238E27FC236}">
                <a16:creationId xmlns:a16="http://schemas.microsoft.com/office/drawing/2014/main" id="{D7C38995-B362-A1FF-F76C-AF39A03BB57B}"/>
              </a:ext>
            </a:extLst>
          </p:cNvPr>
          <p:cNvSpPr txBox="1"/>
          <p:nvPr/>
        </p:nvSpPr>
        <p:spPr>
          <a:xfrm>
            <a:off x="1899139" y="2644157"/>
            <a:ext cx="9230529" cy="1077218"/>
          </a:xfrm>
          <a:prstGeom prst="rect">
            <a:avLst/>
          </a:prstGeom>
          <a:noFill/>
        </p:spPr>
        <p:txBody>
          <a:bodyPr wrap="square" rtlCol="0">
            <a:spAutoFit/>
          </a:bodyPr>
          <a:lstStyle/>
          <a:p>
            <a:r>
              <a:rPr lang="en-US" sz="3200" dirty="0" err="1"/>
              <a:t>Identificar</a:t>
            </a:r>
            <a:r>
              <a:rPr lang="en-US" sz="3200" dirty="0"/>
              <a:t> </a:t>
            </a:r>
            <a:r>
              <a:rPr lang="en-US" sz="3200" dirty="0" err="1"/>
              <a:t>los</a:t>
            </a:r>
            <a:r>
              <a:rPr lang="en-US" sz="3200" dirty="0"/>
              <a:t> </a:t>
            </a:r>
            <a:r>
              <a:rPr lang="en-US" sz="3200" dirty="0" err="1"/>
              <a:t>principios</a:t>
            </a:r>
            <a:r>
              <a:rPr lang="en-US" sz="3200" dirty="0"/>
              <a:t> </a:t>
            </a:r>
            <a:r>
              <a:rPr lang="en-US" sz="3200" dirty="0" err="1"/>
              <a:t>doctrinales</a:t>
            </a:r>
            <a:r>
              <a:rPr lang="en-US" sz="3200" dirty="0"/>
              <a:t> que </a:t>
            </a:r>
            <a:r>
              <a:rPr lang="en-US" sz="3200" dirty="0" err="1"/>
              <a:t>definen</a:t>
            </a:r>
            <a:r>
              <a:rPr lang="en-US" sz="3200" dirty="0"/>
              <a:t> la </a:t>
            </a:r>
            <a:r>
              <a:rPr lang="en-US" sz="3200" dirty="0" err="1"/>
              <a:t>identidad</a:t>
            </a:r>
            <a:r>
              <a:rPr lang="en-US" sz="3200" dirty="0"/>
              <a:t> spiritual </a:t>
            </a:r>
            <a:r>
              <a:rPr lang="en-US" sz="3200" dirty="0" err="1"/>
              <a:t>luterana</a:t>
            </a:r>
            <a:r>
              <a:rPr lang="en-US" sz="3200" dirty="0"/>
              <a:t>. </a:t>
            </a:r>
          </a:p>
        </p:txBody>
      </p:sp>
      <p:sp>
        <p:nvSpPr>
          <p:cNvPr id="9" name="TextBox 8">
            <a:extLst>
              <a:ext uri="{FF2B5EF4-FFF2-40B4-BE49-F238E27FC236}">
                <a16:creationId xmlns:a16="http://schemas.microsoft.com/office/drawing/2014/main" id="{CBDF634C-AD69-E755-BEFA-C889012F5503}"/>
              </a:ext>
            </a:extLst>
          </p:cNvPr>
          <p:cNvSpPr txBox="1"/>
          <p:nvPr/>
        </p:nvSpPr>
        <p:spPr>
          <a:xfrm>
            <a:off x="1899139" y="4028219"/>
            <a:ext cx="9230529" cy="1077218"/>
          </a:xfrm>
          <a:prstGeom prst="rect">
            <a:avLst/>
          </a:prstGeom>
          <a:noFill/>
        </p:spPr>
        <p:txBody>
          <a:bodyPr wrap="square" rtlCol="0">
            <a:spAutoFit/>
          </a:bodyPr>
          <a:lstStyle/>
          <a:p>
            <a:r>
              <a:rPr lang="en-US" sz="3200" dirty="0" err="1"/>
              <a:t>Fortalecer</a:t>
            </a:r>
            <a:r>
              <a:rPr lang="en-US" sz="3200" dirty="0"/>
              <a:t> la </a:t>
            </a:r>
            <a:r>
              <a:rPr lang="en-US" sz="3200" dirty="0" err="1"/>
              <a:t>confiaza</a:t>
            </a:r>
            <a:r>
              <a:rPr lang="en-US" sz="3200" dirty="0"/>
              <a:t> </a:t>
            </a:r>
            <a:r>
              <a:rPr lang="en-US" sz="3200" dirty="0" err="1"/>
              <a:t>en</a:t>
            </a:r>
            <a:r>
              <a:rPr lang="en-US" sz="3200" dirty="0"/>
              <a:t> la Biblia </a:t>
            </a:r>
            <a:r>
              <a:rPr lang="en-US" sz="3200" dirty="0" err="1"/>
              <a:t>como</a:t>
            </a:r>
            <a:r>
              <a:rPr lang="en-US" sz="3200" dirty="0"/>
              <a:t> </a:t>
            </a:r>
            <a:r>
              <a:rPr lang="en-US" sz="3200" dirty="0" err="1"/>
              <a:t>única</a:t>
            </a:r>
            <a:r>
              <a:rPr lang="en-US" sz="3200" dirty="0"/>
              <a:t> Fuente y norma de </a:t>
            </a:r>
            <a:r>
              <a:rPr lang="en-US" sz="3200" dirty="0" err="1"/>
              <a:t>fe</a:t>
            </a:r>
            <a:r>
              <a:rPr lang="en-US" sz="3200" dirty="0"/>
              <a:t>. </a:t>
            </a:r>
          </a:p>
        </p:txBody>
      </p:sp>
      <p:sp>
        <p:nvSpPr>
          <p:cNvPr id="10" name="TextBox 9">
            <a:extLst>
              <a:ext uri="{FF2B5EF4-FFF2-40B4-BE49-F238E27FC236}">
                <a16:creationId xmlns:a16="http://schemas.microsoft.com/office/drawing/2014/main" id="{85A363AA-D59F-2022-7206-D451D66B0392}"/>
              </a:ext>
            </a:extLst>
          </p:cNvPr>
          <p:cNvSpPr txBox="1"/>
          <p:nvPr/>
        </p:nvSpPr>
        <p:spPr>
          <a:xfrm>
            <a:off x="1899139" y="5370905"/>
            <a:ext cx="9230529" cy="1077218"/>
          </a:xfrm>
          <a:prstGeom prst="rect">
            <a:avLst/>
          </a:prstGeom>
          <a:noFill/>
        </p:spPr>
        <p:txBody>
          <a:bodyPr wrap="square" rtlCol="0">
            <a:spAutoFit/>
          </a:bodyPr>
          <a:lstStyle/>
          <a:p>
            <a:r>
              <a:rPr lang="en-US" sz="3200" dirty="0" err="1"/>
              <a:t>Confesar</a:t>
            </a:r>
            <a:r>
              <a:rPr lang="en-US" sz="3200" dirty="0"/>
              <a:t> con </a:t>
            </a:r>
            <a:r>
              <a:rPr lang="en-US" sz="3200" dirty="0" err="1"/>
              <a:t>convicción</a:t>
            </a:r>
            <a:r>
              <a:rPr lang="en-US" sz="3200" dirty="0"/>
              <a:t> </a:t>
            </a:r>
            <a:r>
              <a:rPr lang="en-US" sz="3200" dirty="0" err="1"/>
              <a:t>una</a:t>
            </a:r>
            <a:r>
              <a:rPr lang="en-US" sz="3200" dirty="0"/>
              <a:t> </a:t>
            </a:r>
            <a:r>
              <a:rPr lang="en-US" sz="3200" dirty="0" err="1"/>
              <a:t>fe</a:t>
            </a:r>
            <a:r>
              <a:rPr lang="en-US" sz="3200" dirty="0"/>
              <a:t> </a:t>
            </a:r>
            <a:r>
              <a:rPr lang="en-US" sz="3200" dirty="0" err="1"/>
              <a:t>bíblica</a:t>
            </a:r>
            <a:r>
              <a:rPr lang="en-US" sz="3200" dirty="0"/>
              <a:t>, </a:t>
            </a:r>
            <a:r>
              <a:rPr lang="en-US" sz="3200" dirty="0" err="1"/>
              <a:t>centrada</a:t>
            </a:r>
            <a:r>
              <a:rPr lang="en-US" sz="3200" dirty="0"/>
              <a:t> </a:t>
            </a:r>
            <a:r>
              <a:rPr lang="en-US" sz="3200" dirty="0" err="1"/>
              <a:t>en</a:t>
            </a:r>
            <a:r>
              <a:rPr lang="en-US" sz="3200" dirty="0"/>
              <a:t> Cristo y </a:t>
            </a:r>
            <a:r>
              <a:rPr lang="en-US" sz="3200" dirty="0" err="1"/>
              <a:t>su</a:t>
            </a:r>
            <a:r>
              <a:rPr lang="en-US" sz="3200" dirty="0"/>
              <a:t> </a:t>
            </a:r>
            <a:r>
              <a:rPr lang="en-US" sz="3200" dirty="0" err="1"/>
              <a:t>obra</a:t>
            </a:r>
            <a:r>
              <a:rPr lang="en-US" sz="3200" dirty="0"/>
              <a:t> </a:t>
            </a:r>
            <a:r>
              <a:rPr lang="en-US" sz="3200" dirty="0" err="1"/>
              <a:t>salvadora</a:t>
            </a:r>
            <a:r>
              <a:rPr lang="en-US" sz="3200" dirty="0"/>
              <a:t>.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70D5D7-C82D-42D2-B3F5-E9C4C39E2B0A}">
  <ds:schemaRefs>
    <ds:schemaRef ds:uri="http://schemas.microsoft.com/sharepoint/v3/contenttype/forms"/>
  </ds:schemaRefs>
</ds:datastoreItem>
</file>

<file path=customXml/itemProps2.xml><?xml version="1.0" encoding="utf-8"?>
<ds:datastoreItem xmlns:ds="http://schemas.openxmlformats.org/officeDocument/2006/customXml" ds:itemID="{DF1B4A7F-93BB-4E61-8E07-E9A056ABE5EC}">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CBF9590B-9B2F-4605-8D5A-C987FEF8F07C}"/>
</file>

<file path=docProps/app.xml><?xml version="1.0" encoding="utf-8"?>
<Properties xmlns="http://schemas.openxmlformats.org/officeDocument/2006/extended-properties" xmlns:vt="http://schemas.openxmlformats.org/officeDocument/2006/docPropsVTypes">
  <TotalTime>618</TotalTime>
  <Words>3705</Words>
  <Application>Microsoft Macintosh PowerPoint</Application>
  <PresentationFormat>Widescreen</PresentationFormat>
  <Paragraphs>244</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Overlock</vt:lpstr>
      <vt:lpstr>Lato</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36</cp:revision>
  <dcterms:created xsi:type="dcterms:W3CDTF">2023-11-29T19:33:05Z</dcterms:created>
  <dcterms:modified xsi:type="dcterms:W3CDTF">2025-06-16T23:24:13Z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