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hUFX3zXWAgzL7WNVHvWiQjK5zc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Efesios-La-Gracia-Maravillosa" TargetMode="External"/><Relationship Id="rId3" Type="http://schemas.openxmlformats.org/officeDocument/2006/relationships/hyperlink" Target="https://www.academiacristo.com/Biblioteca-Teologica/Efesios-La-Gracia-Maravillosa" TargetMode="External"/><Relationship Id="rId4" Type="http://schemas.openxmlformats.org/officeDocument/2006/relationships/hyperlink" Target="https://www.academiacristo.com/Biblioteca-Teologica/Efesios-La-Gracia-Maravillosa" TargetMode="External"/><Relationship Id="rId5" Type="http://schemas.openxmlformats.org/officeDocument/2006/relationships/hyperlink" Target="https://www.academiacristo.com/Biblioteca-Teologica/Efesios-La-Gracia-Maravillosa"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 Recuérdales que, especialmente para facilitar nuestro estudio de Los cuatro conceptos, es muy importante ver el video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Lucas 18:9-14.</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el pequeño fariseo que todos tenemos dentro no quiere tener nada que ver con la gracia de Dios? </a:t>
            </a:r>
            <a:endParaRPr>
              <a:solidFill>
                <a:schemeClr val="dk1"/>
              </a:solidFill>
              <a:latin typeface="Calibri"/>
              <a:ea typeface="Calibri"/>
              <a:cs typeface="Calibri"/>
              <a:sym typeface="Calibri"/>
            </a:endParaRPr>
          </a:p>
          <a:p>
            <a:pPr indent="-298450" lvl="1" marL="9144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video concluyó con tres preguntas. ¿Cómo contestarías a cada pregunta, basándote en la Biblia? </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es la gracia de Dios?</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fue el plan de salvación misericordioso de Dios?</a:t>
            </a:r>
            <a:endParaRPr>
              <a:solidFill>
                <a:schemeClr val="dk1"/>
              </a:solidFill>
              <a:latin typeface="Calibri"/>
              <a:ea typeface="Calibri"/>
              <a:cs typeface="Calibri"/>
              <a:sym typeface="Calibri"/>
            </a:endParaRPr>
          </a:p>
          <a:p>
            <a:pPr indent="-255269" lvl="2" marL="1371600" rtl="0" algn="l">
              <a:lnSpc>
                <a:spcPct val="107916"/>
              </a:lnSpc>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 es el resultado de Dios al mostrarnos su gracia?</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mejor enseñar Los cuatro conceptos en dos lecciones o en cuatro?</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b5a7b38856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Cuando les enseñas a los maestros cómo enseñar, dedica tiempo adicional para compartir tus ideas sobre cómo enseñar. Haz referencia a los cuatro consejos de enseñanza cuando sea pertinente. Si surgen preguntas sobre el contenido, contéstalas. A continuación, hay algunas sugerencias que puedes compartir con quienes están trabajando en la enseñanza a otras personas.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69" name="Google Shape;169;g2b5a7b38856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682446946a_0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Captar: Fíjate que otra vez estamos hablando sobre un tipo de persona que se menciona con frecuencia en los evangelios. En la primera lección hablamos sobre el fariseo. En esta lección hablaremos sobre el recaudador de impuestos. Es muy difícil entender esta segunda historia sin comprender cómo se veían los fariseos a sí mismos y cómo veían las personas a los recaudadores de impuestos. Y aún más (como recalca el video), cómo veía la gente a los fariseos. Habían quedado atónitos porque el fariseo se fue a casa sin ser declarado justo.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77" name="Google Shape;177;g2682446946a_0_2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682446946a_0_2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Contar: Puedes preguntarle al grupo: ¿Qué preguntas tienen sobre esta historia? ¿Qué preguntas podrían tener sus estudiantes sobre esta historia? Usando tus propias palabras, resalta el versículo nueve. También recuerda el punto clave del video: el recaudador de impuestos no merecía irse a casa justificado. En sus propias palabras, él era culpable.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85" name="Google Shape;185;g2682446946a_0_2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Tener en cuenta: La cuarta pregunta muchas veces se malinterpreta. A veces los alumnos quieren hablar sobre el año en que sucedió el evento. Lo más importante es el contexto de la historia. En esta historia podría valer la pena mostrarles a los alumnos cuándo Jesús contó esta historia. El "cuándo" aquí es "cuando Jesús hablaba con personas que se consideraban justas". Esta es una historia sencilla. Tener en cuenta todos los detalles va a ser fácil. También es un concepto muy importante, así que anima a los alumnos a que aprovechen todas las oportunidades para mostrar cómo brilla la gracia de Dios. Puedes preguntarles: ¿En qué preguntas de las siete puedes tú, como instructor, aprovechar la oportunidad para enfatizar la gracia de Dios?</a:t>
            </a:r>
            <a:r>
              <a:rPr i="1"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a:solidFill>
                <a:schemeClr val="dk1"/>
              </a:solidFill>
              <a:latin typeface="Calibri"/>
              <a:ea typeface="Calibri"/>
              <a:cs typeface="Calibri"/>
              <a:sym typeface="Calibri"/>
            </a:endParaRPr>
          </a:p>
        </p:txBody>
      </p:sp>
      <p:sp>
        <p:nvSpPr>
          <p:cNvPr id="193" name="Google Shape;193;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682446946a_0_2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Consolidar: Puedes compartir lo siguiente sobre esta sección: "En esta parte deben enfatizar mucho la tercera pregunta (acerca del amor de Dios). Deben mencionar específicamente el perdón de pecados que fue mencionado previamente en la segunda pregunta de esta sección (acerca de cuáles son los pecados que debemos confesar) y en el estudio del primer concepto clave. Además, vinculen ese perdón a su causa: la obra salvadora de Cristo por nosotros. Asegúrense de mostrar que este amor inmerecido no es solo para el recaudador de impuestos sino también para nosotros. Dios es así. Dios trabaja así. Recuerden que con la quinta pregunta queremos que los alumnos piensen en personas y circunstancias específicas y no solo que contesten "para todas las personas". ¿De qué maneras el maestro puede resaltar el significado de la gracia en esta sección?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01" name="Google Shape;201;g2682446946a_0_2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82446946a_0_4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GRACIA: Deja que los estudiantes respondan las tres últimas preguntas. Puedes sugerir: "Como no se menciona específicamente que somos salvos por la gracia, es importante incluir una lectura de Romanos 8:1 al repasar las últimas tres preguntas. Con eso se hará énfasis en que Jesús nos ha declarado inocentes, o no culpables. Ese pasaje también los llevará al siguiente concepto: "los que están unidos a Cristo Jesús" son quienes tienen fe en él.</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Debemos reconocer ante ellos que estamos enseñándoles a maestros y concluir con la siguiente pregunta: ¿Cuáles son los puntos clave para recordar de esta historia cuando la compartes con otras personas? </a:t>
            </a:r>
            <a:r>
              <a:rPr i="1" lang="en-US">
                <a:solidFill>
                  <a:schemeClr val="dk1"/>
                </a:solidFill>
                <a:latin typeface="Calibri"/>
                <a:ea typeface="Calibri"/>
                <a:cs typeface="Calibri"/>
                <a:sym typeface="Calibri"/>
              </a:rPr>
              <a:t>Puede haber diferentes respuestas, pero asegúrate de que las respuestas se centren en la verdad de que somos salvos por gracia: el perdón es un regalo gratuito de Dios para quienes no lo merecen en absoluto.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11" name="Google Shape;211;g2682446946a_0_4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82446946a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Juego de roles: cómo fomentar la participación de los estudiantes</a:t>
            </a:r>
            <a:endParaRPr i="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nuestra lección sobre la enseñanza, aprendimos que los estudiantes aprenden mejor cuando la clase es interactiva, es decir, cuando los estudiantes participan activamente en el aprendizaje. ¿Cómo pueden los maestros ayudarlos a hacerlo?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22" name="Google Shape;222;g2682446946a_0_2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682446946a_0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lnSpc>
                <a:spcPct val="107916"/>
              </a:lnSpc>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forma como el maestro puede alentar la participación de los estudiantes es permitiéndoles que hagan preguntas. Un maestro podría preguntarles a los estudiantes después de cada sección de la clase: ¿Qué preguntas tienen?</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Otra forma como el maestro puede ayudar a los estudiantes a que sean activos es animándolos a que respondan las preguntas de la hoja del estudiante. A continuación, algunos consejos para hacerlo:</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Dales tiempo a tus alumnos para que piensen. El maestro se ha preparado para la clase y sabe la respuesta, pero los estudiantes están viéndola por primera vez. Permite que la digieran durante 10 o 20 segundos. El silencio puede parecer incómodo, pero los animará a participar.</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Reformula la pregunta. Si los estudiantes tienen problemas para encontrar la respuesta, trata de hacer la pregunta con palabras diferentes y más simples. Por ejemplo: La pregunta "¿Qué pediré que Dios obre en mí para poner en práctica esta palabra de Dios?" podría reformularse: "¿Qué podemos hacer para agradecerle a Dios, según esta historia?". </a:t>
            </a:r>
            <a:endParaRPr>
              <a:solidFill>
                <a:schemeClr val="dk1"/>
              </a:solidFill>
              <a:latin typeface="Calibri"/>
              <a:ea typeface="Calibri"/>
              <a:cs typeface="Calibri"/>
              <a:sym typeface="Calibri"/>
            </a:endParaRPr>
          </a:p>
          <a:p>
            <a:pPr indent="-298450" lvl="3" marL="1828800" rtl="0" algn="l">
              <a:lnSpc>
                <a:spcPct val="107916"/>
              </a:lnSpc>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Ayúdalos a que encuentren la respuesta. Si los estudiantes tienen problemas para encontrar la respuesta, puedes darles una pista. Por ejemplo, diles qué versículo de la historia contiene la respuesta a la pregunta.</a:t>
            </a:r>
            <a:endParaRPr>
              <a:solidFill>
                <a:schemeClr val="dk1"/>
              </a:solidFill>
              <a:latin typeface="Calibri"/>
              <a:ea typeface="Calibri"/>
              <a:cs typeface="Calibri"/>
              <a:sym typeface="Calibri"/>
            </a:endParaRPr>
          </a:p>
          <a:p>
            <a:pPr indent="-255269"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Divide a los estudiantes en grupos pequeños. Pídeles que se turnen para interpretar al maestro, haciendo la siguiente pregunta (u otra) de la lección de hoy: ¿Cuál fue el plan de salvación misericordioso de Dios? El resto del grupo interpreta a los estudiantes reticentes a responder y se le da al "maestro" la oportunidad de practicar el fomento de la participación.</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31" name="Google Shape;231;g2682446946a_0_3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682446946a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Menciona lo siguiente [en pantalla]: El proyecto final, la importancia de ver el video especialmente para estas lecciones y el día y la hora de la siguiente clase. </a:t>
            </a:r>
            <a:endParaRPr b="1">
              <a:solidFill>
                <a:schemeClr val="dk1"/>
              </a:solidFill>
              <a:latin typeface="Calibri"/>
              <a:ea typeface="Calibri"/>
              <a:cs typeface="Calibri"/>
              <a:sym typeface="Calibri"/>
            </a:endParaRPr>
          </a:p>
        </p:txBody>
      </p:sp>
      <p:sp>
        <p:nvSpPr>
          <p:cNvPr id="240" name="Google Shape;240;g2682446946a_0_3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82446946a_0_5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Nota importante: Hay que empezar su proyecto final desde ya, agendando por lo menos la primera sesión que va a enseñar. Nota al maestro: Comuníquese con los consejeros para que sepan que sus líderes van a estar trabajando con el proyecto final de los Cuatro Conceptos.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a:solidFill>
                <a:schemeClr val="dk1"/>
              </a:solidFill>
              <a:latin typeface="Calibri"/>
              <a:ea typeface="Calibri"/>
              <a:cs typeface="Calibri"/>
              <a:sym typeface="Calibri"/>
            </a:endParaRPr>
          </a:p>
        </p:txBody>
      </p:sp>
      <p:sp>
        <p:nvSpPr>
          <p:cNvPr id="247" name="Google Shape;247;g2682446946a_0_5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lnSpc>
                <a:spcPct val="100000"/>
              </a:lnSpc>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257" name="Google Shape;257;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267" name="Google Shape;267;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275" name="Google Shape;275;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Información adicional para el maestro: Temas que pueden surgir durante la clase </a:t>
            </a:r>
            <a:endParaRPr b="1">
              <a:solidFill>
                <a:schemeClr val="dk1"/>
              </a:solidFill>
              <a:latin typeface="Calibri"/>
              <a:ea typeface="Calibri"/>
              <a:cs typeface="Calibri"/>
              <a:sym typeface="Calibri"/>
            </a:endParaRPr>
          </a:p>
          <a:p>
            <a:pPr indent="-298450" lvl="0" marL="914400" rtl="0" algn="l">
              <a:lnSpc>
                <a:spcPct val="107916"/>
              </a:lnSpc>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Pasajes adicionales que se pueden usar: </a:t>
            </a:r>
            <a:r>
              <a:rPr lang="en-US">
                <a:solidFill>
                  <a:schemeClr val="dk1"/>
                </a:solidFill>
                <a:latin typeface="Calibri"/>
                <a:ea typeface="Calibri"/>
                <a:cs typeface="Calibri"/>
                <a:sym typeface="Calibri"/>
              </a:rPr>
              <a:t>Obviamente hay muchísimos pasajes que se pueden usar, que no se mencionan en esta lección. Aquí tenemos algunos pasajes adicionales acerca de la gracia para compartir con el grupo: 1 Timoteo 2:4, Ezequiel 33:11, 2 Pedro 3:9, Deuteronomio 23:5, Salmo 136:1-3, Efesios 2:4-9, Tito 3:3-5, Juan 3:16, Efesios 1:6-7, 1 Juan 4:9-10, Gálatas 4:4-5, Hebreos 4:15, 1 Pedro 2:21-22, 1 Juan 3:5, Isaías 53, Romanos 4:25 y Romanos 5:8.</a:t>
            </a:r>
            <a:endParaRPr>
              <a:solidFill>
                <a:schemeClr val="dk1"/>
              </a:solidFill>
              <a:latin typeface="Calibri"/>
              <a:ea typeface="Calibri"/>
              <a:cs typeface="Calibri"/>
              <a:sym typeface="Calibri"/>
            </a:endParaRPr>
          </a:p>
          <a:p>
            <a:pPr indent="-298450" lvl="0" marL="914400" rtl="0" algn="l">
              <a:lnSpc>
                <a:spcPct val="107916"/>
              </a:lnSpc>
              <a:spcBef>
                <a:spcPts val="1000"/>
              </a:spcBef>
              <a:spcAft>
                <a:spcPts val="800"/>
              </a:spcAft>
              <a:buClr>
                <a:schemeClr val="dk1"/>
              </a:buClr>
              <a:buSzPts val="1100"/>
              <a:buFont typeface="Calibri"/>
              <a:buAutoNum type="arabicPeriod"/>
            </a:pPr>
            <a:r>
              <a:rPr b="1" lang="en-US">
                <a:solidFill>
                  <a:schemeClr val="dk1"/>
                </a:solidFill>
                <a:latin typeface="Calibri"/>
                <a:ea typeface="Calibri"/>
                <a:cs typeface="Calibri"/>
                <a:sym typeface="Calibri"/>
              </a:rPr>
              <a:t>Recurso recomendado: </a:t>
            </a:r>
            <a:r>
              <a:rPr lang="en-US">
                <a:solidFill>
                  <a:schemeClr val="dk1"/>
                </a:solidFill>
                <a:latin typeface="Calibri"/>
                <a:ea typeface="Calibri"/>
                <a:cs typeface="Calibri"/>
                <a:sym typeface="Calibri"/>
              </a:rPr>
              <a:t>Una lectura recomendada para estudio de los instructores o para recomendarles a los alumnos es Efesios: La Gracia Maravillosa”: </a:t>
            </a:r>
            <a:r>
              <a:rPr lang="en-US">
                <a:solidFill>
                  <a:schemeClr val="dk1"/>
                </a:solidFill>
                <a:uFill>
                  <a:noFill/>
                </a:uFill>
                <a:latin typeface="Calibri"/>
                <a:ea typeface="Calibri"/>
                <a:cs typeface="Calibri"/>
                <a:sym typeface="Calibri"/>
                <a:hlinkClick r:id="rId2">
                  <a:extLst>
                    <a:ext uri="{A12FA001-AC4F-418D-AE19-62706E023703}">
                      <ahyp:hlinkClr val="tx"/>
                    </a:ext>
                  </a:extLst>
                </a:hlinkClick>
              </a:rPr>
              <a:t> </a:t>
            </a:r>
            <a:r>
              <a:rPr lang="en-US">
                <a:solidFill>
                  <a:srgbClr val="0563C1"/>
                </a:solidFill>
                <a:uFill>
                  <a:noFill/>
                </a:uFill>
                <a:latin typeface="Calibri"/>
                <a:ea typeface="Calibri"/>
                <a:cs typeface="Calibri"/>
                <a:sym typeface="Calibri"/>
                <a:hlinkClick r:id="rId3">
                  <a:extLst>
                    <a:ext uri="{A12FA001-AC4F-418D-AE19-62706E023703}">
                      <ahyp:hlinkClr val="tx"/>
                    </a:ext>
                  </a:extLst>
                </a:hlinkClick>
              </a:rPr>
              <a:t> </a:t>
            </a:r>
            <a:r>
              <a:rPr lang="en-US" u="sng">
                <a:solidFill>
                  <a:srgbClr val="0563C1"/>
                </a:solidFill>
                <a:latin typeface="Calibri"/>
                <a:ea typeface="Calibri"/>
                <a:cs typeface="Calibri"/>
                <a:sym typeface="Calibri"/>
                <a:hlinkClick r:id="rId4">
                  <a:extLst>
                    <a:ext uri="{A12FA001-AC4F-418D-AE19-62706E023703}">
                      <ahyp:hlinkClr val="tx"/>
                    </a:ext>
                  </a:extLst>
                </a:hlinkClick>
              </a:rPr>
              <a:t>https://www.academiacristo.com/Biblioteca-Teologica/Efesios-La-Gracia-Maravillosa</a:t>
            </a:r>
            <a:r>
              <a:rPr lang="en-US">
                <a:solidFill>
                  <a:srgbClr val="0563C1"/>
                </a:solidFill>
                <a:uFill>
                  <a:noFill/>
                </a:uFill>
                <a:latin typeface="Calibri"/>
                <a:ea typeface="Calibri"/>
                <a:cs typeface="Calibri"/>
                <a:sym typeface="Calibri"/>
                <a:hlinkClick r:id="rId5">
                  <a:extLst>
                    <a:ext uri="{A12FA001-AC4F-418D-AE19-62706E023703}">
                      <ahyp:hlinkClr val="tx"/>
                    </a:ext>
                  </a:extLst>
                </a:hlinkClick>
              </a:rPr>
              <a:t> </a:t>
            </a:r>
            <a:r>
              <a:rPr lang="en-US">
                <a:solidFill>
                  <a:srgbClr val="0563C1"/>
                </a:solidFill>
                <a:latin typeface="Calibri"/>
                <a:ea typeface="Calibri"/>
                <a:cs typeface="Calibri"/>
                <a:sym typeface="Calibri"/>
              </a:rPr>
              <a:t> </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p:txBody>
      </p:sp>
      <p:sp>
        <p:nvSpPr>
          <p:cNvPr id="283" name="Google Shape;283;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Saluda </a:t>
            </a:r>
            <a:r>
              <a:rPr lang="en-US">
                <a:solidFill>
                  <a:schemeClr val="dk1"/>
                </a:solidFill>
                <a:latin typeface="Calibri"/>
                <a:ea typeface="Calibri"/>
                <a:cs typeface="Calibri"/>
                <a:sym typeface="Calibri"/>
              </a:rPr>
              <a:t>a los estudiantes mientras entran a la clase en vivo. Limita el tiempo para esto, haciendo énfasis en que el tiempo de calidad es limitado y debemos usarlo aprendiendo y enseñando (5 minutos).</a:t>
            </a:r>
            <a:endParaRPr b="1">
              <a:solidFill>
                <a:schemeClr val="dk1"/>
              </a:solidFill>
              <a:latin typeface="Calibri"/>
              <a:ea typeface="Calibri"/>
              <a:cs typeface="Calibri"/>
              <a:sym typeface="Calibri"/>
            </a:endParaRPr>
          </a:p>
          <a:p>
            <a:pPr indent="0" lvl="0" marL="0" rtl="0" algn="l">
              <a:lnSpc>
                <a:spcPct val="100000"/>
              </a:lnSpc>
              <a:spcBef>
                <a:spcPts val="600"/>
              </a:spcBef>
              <a:spcAft>
                <a:spcPts val="0"/>
              </a:spcAft>
              <a:buSzPts val="1100"/>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La oración de apertura </a:t>
            </a:r>
            <a:r>
              <a:rPr lang="en-US">
                <a:solidFill>
                  <a:schemeClr val="dk1"/>
                </a:solidFill>
                <a:latin typeface="Calibri"/>
                <a:ea typeface="Calibri"/>
                <a:cs typeface="Calibri"/>
                <a:sym typeface="Calibri"/>
              </a:rPr>
              <a:t>pide las bendiciones de Dios, se enfoca en el tema de la lección, concluye el momento para los saludos y da por iniciada la lección. Se puede usar la oración del cobrador de impuestos de la historia del día: </a:t>
            </a:r>
            <a:r>
              <a:rPr i="1" lang="en-US">
                <a:solidFill>
                  <a:schemeClr val="dk1"/>
                </a:solidFill>
                <a:latin typeface="Calibri"/>
                <a:ea typeface="Calibri"/>
                <a:cs typeface="Calibri"/>
                <a:sym typeface="Calibri"/>
              </a:rPr>
              <a:t>Dios, ten misericordia de mí, porque soy un pecador. Amén. </a:t>
            </a:r>
            <a:r>
              <a:rPr lang="en-US">
                <a:solidFill>
                  <a:schemeClr val="dk1"/>
                </a:solidFill>
                <a:latin typeface="Calibri"/>
                <a:ea typeface="Calibri"/>
                <a:cs typeface="Calibri"/>
                <a:sym typeface="Calibri"/>
              </a:rPr>
              <a:t>(5 minutos)</a:t>
            </a:r>
            <a:endParaRPr b="1">
              <a:solidFill>
                <a:schemeClr val="dk1"/>
              </a:solidFill>
              <a:latin typeface="Calibri"/>
              <a:ea typeface="Calibri"/>
              <a:cs typeface="Calibri"/>
              <a:sym typeface="Calibri"/>
            </a:endParaRPr>
          </a:p>
          <a:p>
            <a:pPr indent="0" lvl="0" marL="0" rtl="0" algn="l">
              <a:lnSpc>
                <a:spcPct val="100000"/>
              </a:lnSpc>
              <a:spcBef>
                <a:spcPts val="6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6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Repasar la Lección #2, La Gracia, desde el punto de vista de un maestro.</a:t>
            </a:r>
            <a:endParaRPr b="1">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Discutir las ventajas y desventajas de enseñar este curso en dos clases o cuatro.</a:t>
            </a:r>
            <a:endParaRPr b="1">
              <a:solidFill>
                <a:schemeClr val="dk1"/>
              </a:solidFill>
              <a:latin typeface="Calibri"/>
              <a:ea typeface="Calibri"/>
              <a:cs typeface="Calibri"/>
              <a:sym typeface="Calibri"/>
            </a:endParaRPr>
          </a:p>
          <a:p>
            <a:pPr indent="-298450" lvl="1" marL="91440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Hacer un juego de roles sobre cómo los maestros pueden animar a los estudiantes a que participen.</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Repasar el video, la pregunta y presentar la lección.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 la primera pregunta que se envió en el grupo de WhatsApp: </a:t>
            </a:r>
            <a:r>
              <a:rPr i="1" lang="en-US">
                <a:solidFill>
                  <a:schemeClr val="dk1"/>
                </a:solidFill>
                <a:latin typeface="Calibri"/>
                <a:ea typeface="Calibri"/>
                <a:cs typeface="Calibri"/>
                <a:sym typeface="Calibri"/>
              </a:rPr>
              <a:t>¿Por qué el pequeño fariseo que todos tenemos dentro no quiere tener nada que ver con la gracia de Dios?</a:t>
            </a:r>
            <a:r>
              <a:rPr lang="en-US">
                <a:solidFill>
                  <a:schemeClr val="dk1"/>
                </a:solidFill>
                <a:latin typeface="Calibri"/>
                <a:ea typeface="Calibri"/>
                <a:cs typeface="Calibri"/>
                <a:sym typeface="Calibri"/>
              </a:rPr>
              <a:t> </a:t>
            </a:r>
            <a:endParaRPr i="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Dedica un tiempo para escuchar varias respuestas de los alumnos. </a:t>
            </a:r>
            <a:endParaRPr>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Termina con la siguiente conclusión (si esta respuesta no ha surgido ya de los alumnos): </a:t>
            </a:r>
            <a:r>
              <a:rPr i="1" lang="en-US">
                <a:solidFill>
                  <a:schemeClr val="dk1"/>
                </a:solidFill>
                <a:latin typeface="Calibri"/>
                <a:ea typeface="Calibri"/>
                <a:cs typeface="Calibri"/>
                <a:sym typeface="Calibri"/>
              </a:rPr>
              <a:t>Esa pregunta sirve como puente entre la lección anterior y esta. Una parte de nosotros piensa que somos lo suficientemente buenos para complacer a Dios con nuestras obras. El significado de la gracia es el amor inmerecido de Dios. El fariseo que hay dentro de nosotros no quiere admitir que el amor de Dios es verdadera y totalmente inmerecido. </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43" name="Google Shape;14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6826f97e8f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7916"/>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¿Es mejor enseñar los cuatro conceptos en dos lecciones o en cuatro? </a:t>
            </a:r>
            <a:endParaRPr i="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bueno analizarlo. Cada estrategia tiene sus ventajas. </a:t>
            </a:r>
            <a:endParaRPr i="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desventaja de dictar el curso en dos sesiones es que cada sesión podría alargarse mucho. </a:t>
            </a:r>
            <a:endParaRPr i="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 ventaja de dictar el curso en dos sesiones puede ser que "el pecado" es seguido inmediatamente por "la gracia" y que "las obras" siguen a "la fe". Hacer que a la Ley dura del concepto 1 le siga la gracia del concepto 2 tiene ventajas. Y dado que las obras fluyen de la fe, esos conceptos también se agrupan naturalmente.</a:t>
            </a:r>
            <a:endParaRPr i="1">
              <a:solidFill>
                <a:schemeClr val="dk1"/>
              </a:solidFill>
              <a:latin typeface="Calibri"/>
              <a:ea typeface="Calibri"/>
              <a:cs typeface="Calibri"/>
              <a:sym typeface="Calibri"/>
            </a:endParaRPr>
          </a:p>
          <a:p>
            <a:pPr indent="-184150" lvl="2" marL="137160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 vas a intentar dictar los cuatro conceptos en dos clases, necesitarás por lo menos dos horas para cada sesión (una hora por concepto).</a:t>
            </a:r>
            <a:endParaRPr>
              <a:solidFill>
                <a:schemeClr val="dk1"/>
              </a:solidFill>
              <a:latin typeface="Calibri"/>
              <a:ea typeface="Calibri"/>
              <a:cs typeface="Calibri"/>
              <a:sym typeface="Calibri"/>
            </a:endParaRPr>
          </a:p>
          <a:p>
            <a:pPr indent="0" lvl="0" marL="0" rtl="0" algn="l">
              <a:lnSpc>
                <a:spcPct val="107916"/>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51" name="Google Shape;151;g26826f97e8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682446946a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Enseñar a los maestros cómo enseñar: Gracia</a:t>
            </a:r>
            <a:r>
              <a:rPr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Muéstrales a los estudiantes otra vez dónde pueden encontrar y descargar los recursos que necesitarán para impartir el curso.</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59" name="Google Shape;159;g2682446946a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g2b5a7b38856_0_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2" name="Google Shape;172;g2b5a7b38856_0_17"/>
          <p:cNvSpPr txBox="1"/>
          <p:nvPr/>
        </p:nvSpPr>
        <p:spPr>
          <a:xfrm>
            <a:off x="2180850" y="2608650"/>
            <a:ext cx="9193800" cy="255510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Prepararse bien</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Crear un ambiente positivo </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Interactuar</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Dejar que sea la Biblia la que hable</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173" name="Google Shape;173;g2b5a7b38856_0_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74" name="Google Shape;174;g2b5a7b38856_0_17"/>
          <p:cNvSpPr txBox="1"/>
          <p:nvPr/>
        </p:nvSpPr>
        <p:spPr>
          <a:xfrm>
            <a:off x="2180851" y="1686975"/>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Consejos para enseñar bien</a:t>
            </a:r>
            <a:endParaRPr b="0" i="0" sz="6000" u="none" cap="none" strike="noStrike">
              <a:solidFill>
                <a:srgbClr val="009444"/>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g2682446946a_0_24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0" name="Google Shape;180;g2682446946a_0_24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1" name="Google Shape;181;g2682446946a_0_249"/>
          <p:cNvSpPr txBox="1"/>
          <p:nvPr/>
        </p:nvSpPr>
        <p:spPr>
          <a:xfrm>
            <a:off x="3765926" y="2741613"/>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Captar</a:t>
            </a:r>
            <a:endParaRPr b="1" i="0" sz="6000" u="none" cap="none" strike="noStrike">
              <a:solidFill>
                <a:srgbClr val="009444"/>
              </a:solidFill>
              <a:latin typeface="Lato"/>
              <a:ea typeface="Lato"/>
              <a:cs typeface="Lato"/>
              <a:sym typeface="Lato"/>
            </a:endParaRPr>
          </a:p>
        </p:txBody>
      </p:sp>
      <p:pic>
        <p:nvPicPr>
          <p:cNvPr id="182" name="Google Shape;182;g2682446946a_0_249"/>
          <p:cNvPicPr preferRelativeResize="0"/>
          <p:nvPr/>
        </p:nvPicPr>
        <p:blipFill rotWithShape="1">
          <a:blip r:embed="rId4">
            <a:alphaModFix/>
          </a:blip>
          <a:srcRect b="0" l="0" r="0" t="0"/>
          <a:stretch/>
        </p:blipFill>
        <p:spPr>
          <a:xfrm>
            <a:off x="97449" y="1210237"/>
            <a:ext cx="4055476" cy="4055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g2682446946a_0_25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88" name="Google Shape;188;g2682446946a_0_25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9" name="Google Shape;189;g2682446946a_0_258"/>
          <p:cNvSpPr txBox="1"/>
          <p:nvPr/>
        </p:nvSpPr>
        <p:spPr>
          <a:xfrm>
            <a:off x="3765926" y="2741613"/>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Contar</a:t>
            </a:r>
            <a:endParaRPr b="1" i="0" sz="6000" u="none" cap="none" strike="noStrike">
              <a:solidFill>
                <a:srgbClr val="009444"/>
              </a:solidFill>
              <a:latin typeface="Lato"/>
              <a:ea typeface="Lato"/>
              <a:cs typeface="Lato"/>
              <a:sym typeface="Lato"/>
            </a:endParaRPr>
          </a:p>
        </p:txBody>
      </p:sp>
      <p:pic>
        <p:nvPicPr>
          <p:cNvPr id="190" name="Google Shape;190;g2682446946a_0_258"/>
          <p:cNvPicPr preferRelativeResize="0"/>
          <p:nvPr/>
        </p:nvPicPr>
        <p:blipFill rotWithShape="1">
          <a:blip r:embed="rId4">
            <a:alphaModFix/>
          </a:blip>
          <a:srcRect b="0" l="0" r="0" t="0"/>
          <a:stretch/>
        </p:blipFill>
        <p:spPr>
          <a:xfrm>
            <a:off x="66675" y="1144068"/>
            <a:ext cx="4187800" cy="4187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6" name="Google Shape;196;g2ae502832d3_0_1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97" name="Google Shape;197;g2ae502832d3_0_137"/>
          <p:cNvSpPr txBox="1"/>
          <p:nvPr/>
        </p:nvSpPr>
        <p:spPr>
          <a:xfrm>
            <a:off x="3875725" y="1943050"/>
            <a:ext cx="78303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qué preguntas de las siete puedes tú, como instructor, aprovechar la oportunidad para enfatizar la gracia de Dios?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98" name="Google Shape;198;g2ae502832d3_0_1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g2682446946a_0_26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4" name="Google Shape;204;g2682446946a_0_26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5" name="Google Shape;205;g2682446946a_0_266"/>
          <p:cNvSpPr txBox="1"/>
          <p:nvPr/>
        </p:nvSpPr>
        <p:spPr>
          <a:xfrm>
            <a:off x="3875725" y="700650"/>
            <a:ext cx="78303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06" name="Google Shape;206;g2682446946a_0_26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07" name="Google Shape;207;g2682446946a_0_266"/>
          <p:cNvSpPr txBox="1"/>
          <p:nvPr/>
        </p:nvSpPr>
        <p:spPr>
          <a:xfrm>
            <a:off x="3724076" y="1714563"/>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1" i="0" lang="en-US" sz="4860" u="none" cap="none" strike="noStrike">
                <a:solidFill>
                  <a:srgbClr val="009444"/>
                </a:solidFill>
                <a:latin typeface="Lato"/>
                <a:ea typeface="Lato"/>
                <a:cs typeface="Lato"/>
                <a:sym typeface="Lato"/>
              </a:rPr>
              <a:t>Consolidar</a:t>
            </a:r>
            <a:endParaRPr b="1" i="0" sz="6000" u="none" cap="none" strike="noStrike">
              <a:solidFill>
                <a:srgbClr val="009444"/>
              </a:solidFill>
              <a:latin typeface="Lato"/>
              <a:ea typeface="Lato"/>
              <a:cs typeface="Lato"/>
              <a:sym typeface="Lato"/>
            </a:endParaRPr>
          </a:p>
        </p:txBody>
      </p:sp>
      <p:sp>
        <p:nvSpPr>
          <p:cNvPr id="208" name="Google Shape;208;g2682446946a_0_266"/>
          <p:cNvSpPr txBox="1"/>
          <p:nvPr/>
        </p:nvSpPr>
        <p:spPr>
          <a:xfrm>
            <a:off x="3724075" y="2554875"/>
            <a:ext cx="78303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¿De qué maneras el maestro puede resaltar el significado de la gracia en esta sección?</a:t>
            </a:r>
            <a:endParaRPr b="1" sz="4000">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2" name="Shape 212"/>
        <p:cNvGrpSpPr/>
        <p:nvPr/>
      </p:nvGrpSpPr>
      <p:grpSpPr>
        <a:xfrm>
          <a:off x="0" y="0"/>
          <a:ext cx="0" cy="0"/>
          <a:chOff x="0" y="0"/>
          <a:chExt cx="0" cy="0"/>
        </a:xfrm>
      </p:grpSpPr>
      <p:sp>
        <p:nvSpPr>
          <p:cNvPr id="213" name="Google Shape;213;g2682446946a_0_409"/>
          <p:cNvSpPr txBox="1"/>
          <p:nvPr/>
        </p:nvSpPr>
        <p:spPr>
          <a:xfrm>
            <a:off x="5838751" y="1953975"/>
            <a:ext cx="6060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La Gracia</a:t>
            </a:r>
            <a:endParaRPr b="0" i="0" sz="6000" u="none" cap="none" strike="noStrike">
              <a:solidFill>
                <a:srgbClr val="009444"/>
              </a:solidFill>
              <a:latin typeface="Lato"/>
              <a:ea typeface="Lato"/>
              <a:cs typeface="Lato"/>
              <a:sym typeface="Lato"/>
            </a:endParaRPr>
          </a:p>
        </p:txBody>
      </p:sp>
      <p:cxnSp>
        <p:nvCxnSpPr>
          <p:cNvPr id="214" name="Google Shape;214;g2682446946a_0_409"/>
          <p:cNvCxnSpPr/>
          <p:nvPr/>
        </p:nvCxnSpPr>
        <p:spPr>
          <a:xfrm>
            <a:off x="4230827" y="2990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5" name="Google Shape;215;g2682446946a_0_409"/>
          <p:cNvSpPr txBox="1"/>
          <p:nvPr/>
        </p:nvSpPr>
        <p:spPr>
          <a:xfrm>
            <a:off x="5838750" y="3287900"/>
            <a:ext cx="6060900" cy="2178300"/>
          </a:xfrm>
          <a:prstGeom prst="rect">
            <a:avLst/>
          </a:prstGeom>
          <a:noFill/>
          <a:ln>
            <a:noFill/>
          </a:ln>
        </p:spPr>
        <p:txBody>
          <a:bodyPr anchorCtr="0" anchor="t" bIns="45700" lIns="91425" spcFirstLastPara="1" rIns="91425" wrap="square" tIns="45700">
            <a:spAutoFit/>
          </a:bodyPr>
          <a:lstStyle/>
          <a:p>
            <a:pPr indent="-443738" lvl="0" marL="457200" marR="0" rtl="0" algn="l">
              <a:lnSpc>
                <a:spcPct val="100000"/>
              </a:lnSpc>
              <a:spcBef>
                <a:spcPts val="0"/>
              </a:spcBef>
              <a:spcAft>
                <a:spcPts val="0"/>
              </a:spcAft>
              <a:buClr>
                <a:schemeClr val="dk1"/>
              </a:buClr>
              <a:buSzPts val="3388"/>
              <a:buFont typeface="Lato"/>
              <a:buChar char="●"/>
            </a:pPr>
            <a:r>
              <a:rPr b="0" i="0" lang="en-US" sz="3388" u="none" cap="none" strike="noStrike">
                <a:solidFill>
                  <a:schemeClr val="dk1"/>
                </a:solidFill>
                <a:latin typeface="Lato"/>
                <a:ea typeface="Lato"/>
                <a:cs typeface="Lato"/>
                <a:sym typeface="Lato"/>
              </a:rPr>
              <a:t>Usa Romanos </a:t>
            </a:r>
            <a:r>
              <a:rPr lang="en-US" sz="3388">
                <a:solidFill>
                  <a:schemeClr val="dk1"/>
                </a:solidFill>
                <a:latin typeface="Lato"/>
                <a:ea typeface="Lato"/>
                <a:cs typeface="Lato"/>
                <a:sym typeface="Lato"/>
              </a:rPr>
              <a:t>8:1</a:t>
            </a:r>
            <a:endParaRPr b="0" i="0" sz="3388" u="none" cap="none" strike="noStrike">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i="1" lang="en-US" sz="3388">
                <a:solidFill>
                  <a:schemeClr val="dk1"/>
                </a:solidFill>
                <a:latin typeface="Lato"/>
                <a:ea typeface="Lato"/>
                <a:cs typeface="Lato"/>
                <a:sym typeface="Lato"/>
              </a:rPr>
              <a:t>Somos salvos por gracia</a:t>
            </a:r>
            <a:endParaRPr i="1" sz="3388">
              <a:solidFill>
                <a:schemeClr val="dk1"/>
              </a:solidFill>
              <a:latin typeface="Lato"/>
              <a:ea typeface="Lato"/>
              <a:cs typeface="Lato"/>
              <a:sym typeface="Lato"/>
            </a:endParaRPr>
          </a:p>
          <a:p>
            <a:pPr indent="-443738" lvl="0" marL="457200" marR="0" rtl="0" algn="l">
              <a:lnSpc>
                <a:spcPct val="100000"/>
              </a:lnSpc>
              <a:spcBef>
                <a:spcPts val="0"/>
              </a:spcBef>
              <a:spcAft>
                <a:spcPts val="0"/>
              </a:spcAft>
              <a:buClr>
                <a:schemeClr val="dk1"/>
              </a:buClr>
              <a:buSzPts val="3388"/>
              <a:buFont typeface="Lato"/>
              <a:buChar char="●"/>
            </a:pPr>
            <a:r>
              <a:rPr i="1" lang="en-US" sz="3388">
                <a:solidFill>
                  <a:schemeClr val="dk1"/>
                </a:solidFill>
                <a:latin typeface="Lato"/>
                <a:ea typeface="Lato"/>
                <a:cs typeface="Lato"/>
                <a:sym typeface="Lato"/>
              </a:rPr>
              <a:t>El perdón es un regalo gratuito de Dios </a:t>
            </a:r>
            <a:endParaRPr i="1" sz="3388">
              <a:solidFill>
                <a:schemeClr val="dk1"/>
              </a:solidFill>
              <a:latin typeface="Lato"/>
              <a:ea typeface="Lato"/>
              <a:cs typeface="Lato"/>
              <a:sym typeface="Lato"/>
            </a:endParaRPr>
          </a:p>
        </p:txBody>
      </p:sp>
      <p:sp>
        <p:nvSpPr>
          <p:cNvPr id="216" name="Google Shape;216;g2682446946a_0_409"/>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7" name="Google Shape;217;g2682446946a_0_40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8" name="Google Shape;218;g2682446946a_0_409"/>
          <p:cNvPicPr preferRelativeResize="0"/>
          <p:nvPr/>
        </p:nvPicPr>
        <p:blipFill rotWithShape="1">
          <a:blip r:embed="rId4">
            <a:alphaModFix/>
          </a:blip>
          <a:srcRect b="23058" l="0" r="0" t="5507"/>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19" name="Google Shape;219;g2682446946a_0_409"/>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g2682446946a_0_284"/>
          <p:cNvSpPr txBox="1"/>
          <p:nvPr/>
        </p:nvSpPr>
        <p:spPr>
          <a:xfrm>
            <a:off x="4078901" y="2284450"/>
            <a:ext cx="7362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4860" u="none" cap="none" strike="noStrike">
                <a:solidFill>
                  <a:srgbClr val="009444"/>
                </a:solidFill>
                <a:latin typeface="Lato"/>
                <a:ea typeface="Lato"/>
                <a:cs typeface="Lato"/>
                <a:sym typeface="Lato"/>
              </a:rPr>
              <a:t>Juego de roles:</a:t>
            </a:r>
            <a:endParaRPr b="0" i="0" sz="4860" u="none" cap="none" strike="noStrike">
              <a:solidFill>
                <a:srgbClr val="009444"/>
              </a:solidFill>
              <a:latin typeface="Lato"/>
              <a:ea typeface="Lato"/>
              <a:cs typeface="Lato"/>
              <a:sym typeface="Lato"/>
            </a:endParaRPr>
          </a:p>
        </p:txBody>
      </p:sp>
      <p:sp>
        <p:nvSpPr>
          <p:cNvPr id="225" name="Google Shape;225;g2682446946a_0_28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6" name="Google Shape;226;g2682446946a_0_28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27" name="Google Shape;227;g2682446946a_0_284"/>
          <p:cNvPicPr preferRelativeResize="0"/>
          <p:nvPr/>
        </p:nvPicPr>
        <p:blipFill rotWithShape="1">
          <a:blip r:embed="rId4">
            <a:alphaModFix/>
          </a:blip>
          <a:srcRect b="0" l="0" r="0" t="0"/>
          <a:stretch/>
        </p:blipFill>
        <p:spPr>
          <a:xfrm>
            <a:off x="-109350" y="1193687"/>
            <a:ext cx="4165800" cy="4165800"/>
          </a:xfrm>
          <a:prstGeom prst="rect">
            <a:avLst/>
          </a:prstGeom>
          <a:noFill/>
          <a:ln>
            <a:noFill/>
          </a:ln>
        </p:spPr>
      </p:pic>
      <p:sp>
        <p:nvSpPr>
          <p:cNvPr id="228" name="Google Shape;228;g2682446946a_0_284"/>
          <p:cNvSpPr txBox="1"/>
          <p:nvPr/>
        </p:nvSpPr>
        <p:spPr>
          <a:xfrm>
            <a:off x="4078900" y="3068250"/>
            <a:ext cx="73626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lang="en-US" sz="4000">
                <a:solidFill>
                  <a:schemeClr val="dk1"/>
                </a:solidFill>
                <a:latin typeface="Lato"/>
                <a:ea typeface="Lato"/>
                <a:cs typeface="Lato"/>
                <a:sym typeface="Lato"/>
              </a:rPr>
              <a:t>cómo fomentar la participación de los estudiantes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682446946a_0_371"/>
          <p:cNvSpPr txBox="1"/>
          <p:nvPr/>
        </p:nvSpPr>
        <p:spPr>
          <a:xfrm>
            <a:off x="3857250" y="2684850"/>
            <a:ext cx="9193800" cy="3170700"/>
          </a:xfrm>
          <a:prstGeom prst="rect">
            <a:avLst/>
          </a:prstGeom>
          <a:noFill/>
          <a:ln>
            <a:noFill/>
          </a:ln>
        </p:spPr>
        <p:txBody>
          <a:bodyPr anchorCtr="0" anchor="t" bIns="45700" lIns="91425" spcFirstLastPara="1" rIns="91425" wrap="square" tIns="45700">
            <a:spAutoFit/>
          </a:bodyPr>
          <a:lstStyle/>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“¿Qué preguntas tienen?”</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Dales tiempo para que piensen</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Reformula la pregunta</a:t>
            </a:r>
            <a:endParaRPr sz="4000">
              <a:solidFill>
                <a:schemeClr val="dk1"/>
              </a:solidFill>
              <a:latin typeface="Lato"/>
              <a:ea typeface="Lato"/>
              <a:cs typeface="Lato"/>
              <a:sym typeface="Lato"/>
            </a:endParaRPr>
          </a:p>
          <a:p>
            <a:pPr indent="-482600" lvl="0" marL="457200" marR="0" rtl="0" algn="l">
              <a:lnSpc>
                <a:spcPct val="100000"/>
              </a:lnSpc>
              <a:spcBef>
                <a:spcPts val="0"/>
              </a:spcBef>
              <a:spcAft>
                <a:spcPts val="0"/>
              </a:spcAft>
              <a:buClr>
                <a:schemeClr val="dk1"/>
              </a:buClr>
              <a:buSzPts val="4000"/>
              <a:buFont typeface="Lato"/>
              <a:buChar char="●"/>
            </a:pPr>
            <a:r>
              <a:rPr lang="en-US" sz="4000">
                <a:solidFill>
                  <a:schemeClr val="dk1"/>
                </a:solidFill>
                <a:latin typeface="Lato"/>
                <a:ea typeface="Lato"/>
                <a:cs typeface="Lato"/>
                <a:sym typeface="Lato"/>
              </a:rPr>
              <a:t>Ayúdalos a que encuentren la respuesta</a:t>
            </a:r>
            <a:endParaRPr sz="4000">
              <a:solidFill>
                <a:schemeClr val="dk1"/>
              </a:solidFill>
              <a:latin typeface="Lato"/>
              <a:ea typeface="Lato"/>
              <a:cs typeface="Lato"/>
              <a:sym typeface="Lato"/>
            </a:endParaRPr>
          </a:p>
        </p:txBody>
      </p:sp>
      <p:sp>
        <p:nvSpPr>
          <p:cNvPr id="234" name="Google Shape;234;g2682446946a_0_37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35" name="Google Shape;235;g2682446946a_0_37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36" name="Google Shape;236;g2682446946a_0_371"/>
          <p:cNvSpPr txBox="1"/>
          <p:nvPr/>
        </p:nvSpPr>
        <p:spPr>
          <a:xfrm>
            <a:off x="3857251" y="1763175"/>
            <a:ext cx="81336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Fomentar la Participación </a:t>
            </a:r>
            <a:endParaRPr b="0" i="0" sz="6000" u="none" cap="none" strike="noStrike">
              <a:solidFill>
                <a:srgbClr val="009444"/>
              </a:solidFill>
              <a:latin typeface="Lato"/>
              <a:ea typeface="Lato"/>
              <a:cs typeface="Lato"/>
              <a:sym typeface="Lato"/>
            </a:endParaRPr>
          </a:p>
        </p:txBody>
      </p:sp>
      <p:pic>
        <p:nvPicPr>
          <p:cNvPr id="237" name="Google Shape;237;g2682446946a_0_371"/>
          <p:cNvPicPr preferRelativeResize="0"/>
          <p:nvPr/>
        </p:nvPicPr>
        <p:blipFill rotWithShape="1">
          <a:blip r:embed="rId4">
            <a:alphaModFix/>
          </a:blip>
          <a:srcRect b="0" l="0" r="0" t="0"/>
          <a:stretch/>
        </p:blipFill>
        <p:spPr>
          <a:xfrm>
            <a:off x="-119075" y="1091400"/>
            <a:ext cx="4351725" cy="435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1" name="Shape 241"/>
        <p:cNvGrpSpPr/>
        <p:nvPr/>
      </p:nvGrpSpPr>
      <p:grpSpPr>
        <a:xfrm>
          <a:off x="0" y="0"/>
          <a:ext cx="0" cy="0"/>
          <a:chOff x="0" y="0"/>
          <a:chExt cx="0" cy="0"/>
        </a:xfrm>
      </p:grpSpPr>
      <p:sp>
        <p:nvSpPr>
          <p:cNvPr id="242" name="Google Shape;242;g2682446946a_0_389"/>
          <p:cNvSpPr txBox="1"/>
          <p:nvPr/>
        </p:nvSpPr>
        <p:spPr>
          <a:xfrm>
            <a:off x="2281975" y="2151450"/>
            <a:ext cx="8391000" cy="255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Lato"/>
                <a:ea typeface="Lato"/>
                <a:cs typeface="Lato"/>
                <a:sym typeface="Lato"/>
              </a:rPr>
              <a:t>El proyecto final, la importancia de ver el video especialmente para estas lecciones y el día y la hora de la siguiente clase.</a:t>
            </a:r>
            <a:endParaRPr b="1" i="0" sz="4000" u="none" cap="none" strike="noStrike">
              <a:solidFill>
                <a:schemeClr val="dk1"/>
              </a:solidFill>
              <a:latin typeface="Lato"/>
              <a:ea typeface="Lato"/>
              <a:cs typeface="Lato"/>
              <a:sym typeface="Lato"/>
            </a:endParaRPr>
          </a:p>
        </p:txBody>
      </p:sp>
      <p:sp>
        <p:nvSpPr>
          <p:cNvPr id="243" name="Google Shape;243;g2682446946a_0_3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44" name="Google Shape;244;g2682446946a_0_38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682446946a_0_503"/>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g2682446946a_0_503"/>
          <p:cNvPicPr preferRelativeResize="0"/>
          <p:nvPr/>
        </p:nvPicPr>
        <p:blipFill rotWithShape="1">
          <a:blip r:embed="rId3">
            <a:alphaModFix/>
          </a:blip>
          <a:srcRect b="0" l="8248" r="0" t="0"/>
          <a:stretch/>
        </p:blipFill>
        <p:spPr>
          <a:xfrm>
            <a:off x="275975" y="248475"/>
            <a:ext cx="8756326" cy="6361050"/>
          </a:xfrm>
          <a:prstGeom prst="rect">
            <a:avLst/>
          </a:prstGeom>
          <a:noFill/>
          <a:ln>
            <a:noFill/>
          </a:ln>
        </p:spPr>
      </p:pic>
      <p:pic>
        <p:nvPicPr>
          <p:cNvPr descr="A green bird with leaves&#10;&#10;Description automatically generated" id="251" name="Google Shape;251;g2682446946a_0_50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52" name="Google Shape;252;g2682446946a_0_503"/>
          <p:cNvSpPr/>
          <p:nvPr/>
        </p:nvSpPr>
        <p:spPr>
          <a:xfrm>
            <a:off x="2466000" y="3643250"/>
            <a:ext cx="8756400" cy="2352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3" name="Google Shape;253;g2682446946a_0_503"/>
          <p:cNvSpPr txBox="1"/>
          <p:nvPr/>
        </p:nvSpPr>
        <p:spPr>
          <a:xfrm>
            <a:off x="2812075" y="3807975"/>
            <a:ext cx="83910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lang="en-US" sz="4000">
                <a:solidFill>
                  <a:schemeClr val="dk1"/>
                </a:solidFill>
                <a:latin typeface="Lato"/>
                <a:ea typeface="Lato"/>
                <a:cs typeface="Lato"/>
                <a:sym typeface="Lato"/>
              </a:rPr>
              <a:t>Hay que empezar su proyecto final desde ya, agendando por lo menos la primera sesión que va a enseñar. </a:t>
            </a:r>
            <a:endParaRPr b="1" i="0" sz="4000" u="none" cap="none" strike="noStrike">
              <a:solidFill>
                <a:schemeClr val="dk1"/>
              </a:solidFill>
              <a:latin typeface="Lato"/>
              <a:ea typeface="Lato"/>
              <a:cs typeface="Lato"/>
              <a:sym typeface="Lato"/>
            </a:endParaRPr>
          </a:p>
        </p:txBody>
      </p:sp>
      <p:cxnSp>
        <p:nvCxnSpPr>
          <p:cNvPr id="254" name="Google Shape;254;g2682446946a_0_503"/>
          <p:cNvCxnSpPr/>
          <p:nvPr/>
        </p:nvCxnSpPr>
        <p:spPr>
          <a:xfrm flipH="1">
            <a:off x="2492475" y="3631100"/>
            <a:ext cx="10800" cy="2370600"/>
          </a:xfrm>
          <a:prstGeom prst="straightConnector1">
            <a:avLst/>
          </a:prstGeom>
          <a:noFill/>
          <a:ln cap="flat" cmpd="sng" w="152400">
            <a:solidFill>
              <a:srgbClr val="E3BB3D"/>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2b5a1eaf5a7_0_41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60" name="Google Shape;260;g2b5a1eaf5a7_0_41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2" name="Google Shape;262;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3" name="Google Shape;263;g2b5a1eaf5a7_0_417"/>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64" name="Google Shape;264;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70" name="Google Shape;270;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1" name="Google Shape;271;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2" name="Google Shape;272;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78" name="Google Shape;278;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9" name="Google Shape;279;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80" name="Google Shape;280;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6" name="Google Shape;286;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7" name="Google Shape;287;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88" name="Google Shape;288;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89" name="Google Shape;289;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90" name="Google Shape;290;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1" name="Google Shape;291;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10</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654225"/>
            <a:ext cx="74352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3888" u="none" cap="none" strike="noStrike">
                <a:solidFill>
                  <a:schemeClr val="dk1"/>
                </a:solidFill>
                <a:latin typeface="Lato"/>
                <a:ea typeface="Lato"/>
                <a:cs typeface="Lato"/>
                <a:sym typeface="Lato"/>
              </a:rPr>
              <a:t>Los Cuatro Conceptos: </a:t>
            </a:r>
            <a:r>
              <a:rPr lang="en-US" sz="3888">
                <a:solidFill>
                  <a:schemeClr val="dk1"/>
                </a:solidFill>
                <a:latin typeface="Lato"/>
                <a:ea typeface="Lato"/>
                <a:cs typeface="Lato"/>
                <a:sym typeface="Lato"/>
              </a:rPr>
              <a:t>Gracia</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127" name="Google Shape;127;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8" name="Google Shape;128;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129" name="Google Shape;129;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Repasar la Lección #2, La Gracia, desde el punto de vista de un maestro.</a:t>
            </a:r>
            <a:endParaRPr b="0" i="0" sz="2500" u="none" cap="none" strike="noStrike">
              <a:solidFill>
                <a:schemeClr val="lt1"/>
              </a:solidFill>
              <a:latin typeface="Lato"/>
              <a:ea typeface="Lato"/>
              <a:cs typeface="Lato"/>
              <a:sym typeface="Lato"/>
            </a:endParaRPr>
          </a:p>
        </p:txBody>
      </p:sp>
      <p:sp>
        <p:nvSpPr>
          <p:cNvPr id="133" name="Google Shape;133;g26612c5aba9_0_152"/>
          <p:cNvSpPr/>
          <p:nvPr/>
        </p:nvSpPr>
        <p:spPr>
          <a:xfrm>
            <a:off x="551025" y="3183075"/>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g26612c5aba9_0_152"/>
          <p:cNvSpPr/>
          <p:nvPr/>
        </p:nvSpPr>
        <p:spPr>
          <a:xfrm>
            <a:off x="916558" y="33969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g26612c5aba9_0_152"/>
          <p:cNvSpPr/>
          <p:nvPr/>
        </p:nvSpPr>
        <p:spPr>
          <a:xfrm>
            <a:off x="1946745" y="3183075"/>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g26612c5aba9_0_152"/>
          <p:cNvSpPr txBox="1"/>
          <p:nvPr/>
        </p:nvSpPr>
        <p:spPr>
          <a:xfrm>
            <a:off x="1946745" y="3183075"/>
            <a:ext cx="9801600" cy="950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Discutir las ventajas y desventajas de enseñar este curso en dos clases o cuatro.</a:t>
            </a:r>
            <a:endParaRPr sz="2500">
              <a:solidFill>
                <a:schemeClr val="lt1"/>
              </a:solidFill>
              <a:latin typeface="Lato"/>
              <a:ea typeface="Lato"/>
              <a:cs typeface="Lato"/>
              <a:sym typeface="Lato"/>
            </a:endParaRPr>
          </a:p>
        </p:txBody>
      </p:sp>
      <p:sp>
        <p:nvSpPr>
          <p:cNvPr id="137" name="Google Shape;137;g26612c5aba9_0_152"/>
          <p:cNvSpPr/>
          <p:nvPr/>
        </p:nvSpPr>
        <p:spPr>
          <a:xfrm>
            <a:off x="550925" y="43713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g26612c5aba9_0_152"/>
          <p:cNvSpPr/>
          <p:nvPr/>
        </p:nvSpPr>
        <p:spPr>
          <a:xfrm>
            <a:off x="916470" y="45852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g26612c5aba9_0_152"/>
          <p:cNvSpPr/>
          <p:nvPr/>
        </p:nvSpPr>
        <p:spPr>
          <a:xfrm>
            <a:off x="1946646" y="43713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g26612c5aba9_0_152"/>
          <p:cNvSpPr txBox="1"/>
          <p:nvPr/>
        </p:nvSpPr>
        <p:spPr>
          <a:xfrm>
            <a:off x="1946646" y="4371322"/>
            <a:ext cx="9801600" cy="9504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Hacer un juego de roles sobre cómo los maestros pueden animar a los estudiantes a que participen.</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6" name="Google Shape;146;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7" name="Google Shape;147;p28"/>
          <p:cNvSpPr txBox="1"/>
          <p:nvPr/>
        </p:nvSpPr>
        <p:spPr>
          <a:xfrm>
            <a:off x="3602250" y="2151450"/>
            <a:ext cx="8297400" cy="2555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¿Por qué el pequeño fariseo que todos tenemos dentro no quiere tener nada que ver con la gracia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de Dios? </a:t>
            </a:r>
            <a:endParaRPr b="1" sz="4000">
              <a:solidFill>
                <a:schemeClr val="dk1"/>
              </a:solidFill>
              <a:latin typeface="Lato"/>
              <a:ea typeface="Lato"/>
              <a:cs typeface="Lato"/>
              <a:sym typeface="Lato"/>
            </a:endParaRPr>
          </a:p>
        </p:txBody>
      </p:sp>
      <p:pic>
        <p:nvPicPr>
          <p:cNvPr descr="A green bird with leaves&#10;&#10;Description automatically generated" id="148" name="Google Shape;148;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26826f97e8f_0_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4" name="Google Shape;154;g26826f97e8f_0_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5" name="Google Shape;155;g26826f97e8f_0_4"/>
          <p:cNvSpPr txBox="1"/>
          <p:nvPr/>
        </p:nvSpPr>
        <p:spPr>
          <a:xfrm>
            <a:off x="3602250" y="2151450"/>
            <a:ext cx="82974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¿Es mejor enseñar los cuatro conceptos en dos lecciones o </a:t>
            </a:r>
            <a:endParaRPr b="1" sz="40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en cuatro? </a:t>
            </a:r>
            <a:endParaRPr b="1" sz="4000">
              <a:solidFill>
                <a:schemeClr val="dk1"/>
              </a:solidFill>
              <a:latin typeface="Lato"/>
              <a:ea typeface="Lato"/>
              <a:cs typeface="Lato"/>
              <a:sym typeface="Lato"/>
            </a:endParaRPr>
          </a:p>
        </p:txBody>
      </p:sp>
      <p:pic>
        <p:nvPicPr>
          <p:cNvPr descr="A green bird with leaves&#10;&#10;Description automatically generated" id="156" name="Google Shape;156;g26826f97e8f_0_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g2682446946a_0_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g2682446946a_0_17"/>
          <p:cNvSpPr txBox="1"/>
          <p:nvPr/>
        </p:nvSpPr>
        <p:spPr>
          <a:xfrm>
            <a:off x="3956050" y="2840400"/>
            <a:ext cx="7830300" cy="394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4000" u="none" cap="none" strike="noStrike">
                <a:solidFill>
                  <a:schemeClr val="dk1"/>
                </a:solidFill>
                <a:latin typeface="Lato"/>
                <a:ea typeface="Lato"/>
                <a:cs typeface="Lato"/>
                <a:sym typeface="Lato"/>
              </a:rPr>
              <a:t>academiacristo.com</a:t>
            </a:r>
            <a:endParaRPr b="1"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Videos</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Hojas del estudiante</a:t>
            </a:r>
            <a:endParaRPr b="0" i="0" sz="4000" u="none" cap="none" strike="noStrike">
              <a:solidFill>
                <a:schemeClr val="dk1"/>
              </a:solidFill>
              <a:latin typeface="Lato"/>
              <a:ea typeface="Lato"/>
              <a:cs typeface="Lato"/>
              <a:sym typeface="Lato"/>
            </a:endParaRPr>
          </a:p>
          <a:p>
            <a:pPr indent="-457200" lvl="0" marL="457200" marR="0" rtl="0" algn="l">
              <a:lnSpc>
                <a:spcPct val="100000"/>
              </a:lnSpc>
              <a:spcBef>
                <a:spcPts val="0"/>
              </a:spcBef>
              <a:spcAft>
                <a:spcPts val="0"/>
              </a:spcAft>
              <a:buClr>
                <a:schemeClr val="dk1"/>
              </a:buClr>
              <a:buSzPts val="4000"/>
              <a:buFont typeface="Lato"/>
              <a:buChar char="●"/>
            </a:pPr>
            <a:r>
              <a:rPr b="0" i="0" lang="en-US" sz="4000" u="none" cap="none" strike="noStrike">
                <a:solidFill>
                  <a:schemeClr val="dk1"/>
                </a:solidFill>
                <a:latin typeface="Lato"/>
                <a:ea typeface="Lato"/>
                <a:cs typeface="Lato"/>
                <a:sym typeface="Lato"/>
              </a:rPr>
              <a:t>Guía del maestro</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4000" u="none" cap="none" strike="noStrike">
              <a:solidFill>
                <a:schemeClr val="dk1"/>
              </a:solidFill>
              <a:latin typeface="Lato"/>
              <a:ea typeface="Lato"/>
              <a:cs typeface="Lato"/>
              <a:sym typeface="Lato"/>
            </a:endParaRPr>
          </a:p>
        </p:txBody>
      </p:sp>
      <p:pic>
        <p:nvPicPr>
          <p:cNvPr descr="A green bird with leaves&#10;&#10;Description automatically generated" id="163" name="Google Shape;163;g2682446946a_0_1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4" name="Google Shape;164;g2682446946a_0_17"/>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sp>
        <p:nvSpPr>
          <p:cNvPr id="165" name="Google Shape;165;g2682446946a_0_17"/>
          <p:cNvSpPr txBox="1"/>
          <p:nvPr/>
        </p:nvSpPr>
        <p:spPr>
          <a:xfrm>
            <a:off x="3956051" y="1229650"/>
            <a:ext cx="60609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Recursos</a:t>
            </a:r>
            <a:endParaRPr b="0" i="0" sz="6000" u="none" cap="none" strike="noStrike">
              <a:solidFill>
                <a:srgbClr val="009444"/>
              </a:solidFill>
              <a:latin typeface="Lato"/>
              <a:ea typeface="Lato"/>
              <a:cs typeface="Lato"/>
              <a:sym typeface="Lato"/>
            </a:endParaRPr>
          </a:p>
        </p:txBody>
      </p:sp>
      <p:cxnSp>
        <p:nvCxnSpPr>
          <p:cNvPr id="166" name="Google Shape;166;g2682446946a_0_17"/>
          <p:cNvCxnSpPr/>
          <p:nvPr/>
        </p:nvCxnSpPr>
        <p:spPr>
          <a:xfrm>
            <a:off x="3965777" y="2373951"/>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