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7" r:id="rId6"/>
    <p:sldId id="259" r:id="rId7"/>
    <p:sldId id="258" r:id="rId8"/>
    <p:sldId id="260" r:id="rId9"/>
    <p:sldId id="261" r:id="rId10"/>
    <p:sldId id="262" r:id="rId11"/>
    <p:sldId id="263" r:id="rId12"/>
    <p:sldId id="264" r:id="rId13"/>
    <p:sldId id="265" r:id="rId14"/>
    <p:sldId id="266" r:id="rId15"/>
    <p:sldId id="300" r:id="rId16"/>
    <p:sldId id="268" r:id="rId17"/>
    <p:sldId id="269" r:id="rId18"/>
    <p:sldId id="310" r:id="rId19"/>
    <p:sldId id="311" r:id="rId20"/>
    <p:sldId id="312" r:id="rId21"/>
    <p:sldId id="275" r:id="rId22"/>
    <p:sldId id="270" r:id="rId23"/>
    <p:sldId id="294" r:id="rId24"/>
    <p:sldId id="313" r:id="rId25"/>
    <p:sldId id="314" r:id="rId26"/>
    <p:sldId id="274" r:id="rId27"/>
    <p:sldId id="277" r:id="rId28"/>
    <p:sldId id="278" r:id="rId29"/>
    <p:sldId id="315" r:id="rId30"/>
    <p:sldId id="279" r:id="rId31"/>
    <p:sldId id="280" r:id="rId32"/>
    <p:sldId id="292" r:id="rId33"/>
    <p:sldId id="309" r:id="rId34"/>
    <p:sldId id="316" r:id="rId35"/>
    <p:sldId id="285" r:id="rId36"/>
    <p:sldId id="286" r:id="rId37"/>
    <p:sldId id="287" r:id="rId38"/>
    <p:sldId id="28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443"/>
    <a:srgbClr val="5F39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2" autoAdjust="0"/>
    <p:restoredTop sz="94660"/>
  </p:normalViewPr>
  <p:slideViewPr>
    <p:cSldViewPr snapToGrid="0">
      <p:cViewPr varScale="1">
        <p:scale>
          <a:sx n="67" d="100"/>
          <a:sy n="67" d="100"/>
        </p:scale>
        <p:origin x="1424" y="176"/>
      </p:cViewPr>
      <p:guideLst/>
    </p:cSldViewPr>
  </p:slideViewPr>
  <p:notesTextViewPr>
    <p:cViewPr>
      <p:scale>
        <a:sx n="1" d="1"/>
        <a:sy n="1" d="1"/>
      </p:scale>
      <p:origin x="0" y="0"/>
    </p:cViewPr>
  </p:notesTextViewPr>
  <p:sorterViewPr>
    <p:cViewPr>
      <p:scale>
        <a:sx n="100" d="100"/>
        <a:sy n="100" d="100"/>
      </p:scale>
      <p:origin x="0" y="-51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20166-486D-4A91-A14D-0F5886A2BE21}" type="datetimeFigureOut">
              <a:rPr lang="en-US" smtClean="0"/>
              <a:t>1/29/23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E2035-59E8-4149-BD1B-827783978824}" type="slidenum">
              <a:rPr lang="en-US" smtClean="0"/>
              <a:t>‹#›</a:t>
            </a:fld>
            <a:endParaRPr lang="en-US"/>
          </a:p>
        </p:txBody>
      </p:sp>
    </p:spTree>
    <p:extLst>
      <p:ext uri="{BB962C8B-B14F-4D97-AF65-F5344CB8AC3E}">
        <p14:creationId xmlns:p14="http://schemas.microsoft.com/office/powerpoint/2010/main" val="138428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F107E-542C-4F93-8F1B-75D8E47B02A2}"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288234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F107E-542C-4F93-8F1B-75D8E47B02A2}"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41958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F107E-542C-4F93-8F1B-75D8E47B02A2}"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9952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F107E-542C-4F93-8F1B-75D8E47B02A2}"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66055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F107E-542C-4F93-8F1B-75D8E47B02A2}"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5546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F107E-542C-4F93-8F1B-75D8E47B02A2}"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14819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F107E-542C-4F93-8F1B-75D8E47B02A2}" type="datetimeFigureOut">
              <a:rPr lang="en-US" smtClean="0"/>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71176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F107E-542C-4F93-8F1B-75D8E47B02A2}" type="datetimeFigureOut">
              <a:rPr lang="en-US" smtClean="0"/>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30152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F107E-542C-4F93-8F1B-75D8E47B02A2}" type="datetimeFigureOut">
              <a:rPr lang="en-US" smtClean="0"/>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18321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3F107E-542C-4F93-8F1B-75D8E47B02A2}"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295851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3F107E-542C-4F93-8F1B-75D8E47B02A2}"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21150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F107E-542C-4F93-8F1B-75D8E47B02A2}" type="datetimeFigureOut">
              <a:rPr lang="en-US" smtClean="0"/>
              <a:t>1/29/23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EF412-7A27-464D-A465-13275E072503}" type="slidenum">
              <a:rPr lang="en-US" smtClean="0"/>
              <a:t>‹#›</a:t>
            </a:fld>
            <a:endParaRPr lang="en-US"/>
          </a:p>
        </p:txBody>
      </p:sp>
    </p:spTree>
    <p:extLst>
      <p:ext uri="{BB962C8B-B14F-4D97-AF65-F5344CB8AC3E}">
        <p14:creationId xmlns:p14="http://schemas.microsoft.com/office/powerpoint/2010/main" val="82942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109" y="523366"/>
            <a:ext cx="8878298" cy="5826680"/>
          </a:xfrm>
          <a:prstGeom prst="rect">
            <a:avLst/>
          </a:prstGeom>
        </p:spPr>
      </p:pic>
    </p:spTree>
    <p:extLst>
      <p:ext uri="{BB962C8B-B14F-4D97-AF65-F5344CB8AC3E}">
        <p14:creationId xmlns:p14="http://schemas.microsoft.com/office/powerpoint/2010/main" val="51060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11000" y="264061"/>
            <a:ext cx="10315127" cy="1200329"/>
          </a:xfrm>
          <a:prstGeom prst="rect">
            <a:avLst/>
          </a:prstGeom>
          <a:noFill/>
        </p:spPr>
        <p:txBody>
          <a:bodyPr wrap="square" rtlCol="0">
            <a:spAutoFit/>
          </a:bodyPr>
          <a:lstStyle/>
          <a:p>
            <a:pPr algn="ctr"/>
            <a:r>
              <a:rPr lang="es-ES" sz="3600" dirty="0">
                <a:solidFill>
                  <a:srgbClr val="5F3913"/>
                </a:solidFill>
                <a:latin typeface="Berlin Sans FB Demi" panose="020E0802020502020306" pitchFamily="34" charset="0"/>
              </a:rPr>
              <a:t>¿Por qué los demonios (diablo) tienen derecho a los bebés recién nacidos? </a:t>
            </a:r>
            <a:endParaRPr lang="en-US" sz="3600" dirty="0">
              <a:solidFill>
                <a:srgbClr val="5F3913"/>
              </a:solidFill>
              <a:latin typeface="Berlin Sans FB Demi" panose="020E0802020502020306" pitchFamily="34" charset="0"/>
            </a:endParaRPr>
          </a:p>
        </p:txBody>
      </p:sp>
      <p:sp>
        <p:nvSpPr>
          <p:cNvPr id="4" name="TextBox 3"/>
          <p:cNvSpPr txBox="1"/>
          <p:nvPr/>
        </p:nvSpPr>
        <p:spPr>
          <a:xfrm>
            <a:off x="749398" y="1570668"/>
            <a:ext cx="10838329" cy="4708981"/>
          </a:xfrm>
          <a:prstGeom prst="rect">
            <a:avLst/>
          </a:prstGeom>
          <a:noFill/>
        </p:spPr>
        <p:txBody>
          <a:bodyPr wrap="square" rtlCol="0">
            <a:spAutoFit/>
          </a:bodyPr>
          <a:lstStyle/>
          <a:p>
            <a:pPr marL="285750" indent="-285750">
              <a:buFont typeface="Arial" panose="020B0604020202020204" pitchFamily="34" charset="0"/>
              <a:buChar char="•"/>
            </a:pPr>
            <a:r>
              <a:rPr lang="es-ES" sz="3000" dirty="0">
                <a:solidFill>
                  <a:srgbClr val="018443"/>
                </a:solidFill>
                <a:latin typeface="Berlin Sans FB" panose="020E0602020502020306" pitchFamily="34" charset="0"/>
              </a:rPr>
              <a:t>Adán y Eva fueron creados a “imagen de Dios” (Génesis 1:27), es decir, sin pecado, con un conocimiento perfecto de Dios y un deseo perfecto de servirlo por amor. </a:t>
            </a:r>
          </a:p>
          <a:p>
            <a:pPr marL="285750" indent="-285750">
              <a:buFont typeface="Arial" panose="020B0604020202020204" pitchFamily="34" charset="0"/>
              <a:buChar char="•"/>
            </a:pPr>
            <a:r>
              <a:rPr lang="es-ES" sz="3000" dirty="0">
                <a:solidFill>
                  <a:srgbClr val="5F3913"/>
                </a:solidFill>
                <a:latin typeface="Berlin Sans FB" panose="020E0602020502020306" pitchFamily="34" charset="0"/>
              </a:rPr>
              <a:t>Con la </a:t>
            </a:r>
            <a:r>
              <a:rPr lang="es-ES" sz="3000" dirty="0" err="1">
                <a:solidFill>
                  <a:srgbClr val="5F3913"/>
                </a:solidFill>
                <a:latin typeface="Berlin Sans FB" panose="020E0602020502020306" pitchFamily="34" charset="0"/>
              </a:rPr>
              <a:t>ca</a:t>
            </a:r>
            <a:r>
              <a:rPr lang="es-CO" sz="3000" dirty="0" err="1">
                <a:solidFill>
                  <a:srgbClr val="5F3913"/>
                </a:solidFill>
                <a:latin typeface="Berlin Sans FB" panose="020E0602020502020306" pitchFamily="34" charset="0"/>
              </a:rPr>
              <a:t>ída</a:t>
            </a:r>
            <a:r>
              <a:rPr lang="es-CO" sz="3000" dirty="0">
                <a:solidFill>
                  <a:srgbClr val="5F3913"/>
                </a:solidFill>
                <a:latin typeface="Berlin Sans FB" panose="020E0602020502020306" pitchFamily="34" charset="0"/>
              </a:rPr>
              <a:t> de </a:t>
            </a:r>
            <a:r>
              <a:rPr lang="es-ES" sz="3000" dirty="0">
                <a:solidFill>
                  <a:srgbClr val="5F3913"/>
                </a:solidFill>
                <a:latin typeface="Berlin Sans FB" panose="020E0602020502020306" pitchFamily="34" charset="0"/>
              </a:rPr>
              <a:t>Adán y Eva, todo cambio. Sus hijos y todos los hijos posteriores nacen a imagen del hombre. Como dijo David en el Salmo 51:5: “¡Yo fui formado en la maldad! ¡Mi madre me concibió en pecado!” </a:t>
            </a:r>
          </a:p>
          <a:p>
            <a:pPr marL="285750" indent="-285750">
              <a:buFont typeface="Arial" panose="020B0604020202020204" pitchFamily="34" charset="0"/>
              <a:buChar char="•"/>
            </a:pPr>
            <a:r>
              <a:rPr lang="es-ES" sz="3000" dirty="0">
                <a:solidFill>
                  <a:srgbClr val="018443"/>
                </a:solidFill>
                <a:latin typeface="Berlin Sans FB" panose="020E0602020502020306" pitchFamily="34" charset="0"/>
              </a:rPr>
              <a:t>Hasta que los bebés, desde el momento de la concepción, se liberen de la condena que viene con el pecado original, estarán en posesión espiritual del demonio.</a:t>
            </a:r>
          </a:p>
        </p:txBody>
      </p:sp>
      <p:sp>
        <p:nvSpPr>
          <p:cNvPr id="8" name="TextBox 7"/>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10</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6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13943" y="1930296"/>
            <a:ext cx="10364114"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¿Qué libera a un bebé de la posesión espiritual del demonio y cómo? </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23606" y="4013031"/>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11</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766916" y="309284"/>
            <a:ext cx="10825316" cy="1200329"/>
          </a:xfrm>
          <a:prstGeom prst="rect">
            <a:avLst/>
          </a:prstGeom>
          <a:noFill/>
        </p:spPr>
        <p:txBody>
          <a:bodyPr wrap="square" rtlCol="0">
            <a:spAutoFit/>
          </a:bodyPr>
          <a:lstStyle/>
          <a:p>
            <a:pPr algn="ctr"/>
            <a:r>
              <a:rPr lang="es-ES" sz="3600" dirty="0">
                <a:solidFill>
                  <a:srgbClr val="5F3913"/>
                </a:solidFill>
                <a:latin typeface="Berlin Sans FB Demi" panose="020E0802020502020306" pitchFamily="34" charset="0"/>
              </a:rPr>
              <a:t>¿Qué libera a un bebé de la posesión espiritual del demonio y cómo? </a:t>
            </a:r>
            <a:endParaRPr lang="en-US" sz="3600" dirty="0">
              <a:solidFill>
                <a:srgbClr val="5F3913"/>
              </a:solidFill>
              <a:latin typeface="Berlin Sans FB Demi" panose="020E08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12</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95594" y="1877144"/>
            <a:ext cx="10167959" cy="4031873"/>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Lo único que libera a un bebé de la posesión espiritual del demonio es el perdón de los pecados. Eso viene solo por la fe en Jesucristo. </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Es a través del sacramento del bautismo que el Espíritu Santo obra fe en el corazón del niño y, a través de esa fe, todos sus pecados son perdonados.</a:t>
            </a:r>
          </a:p>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En ese momento, él o ella se convierte en una “posesión” de Dios. Tal es la bendición del bautismo.</a:t>
            </a:r>
          </a:p>
        </p:txBody>
      </p:sp>
    </p:spTree>
    <p:extLst>
      <p:ext uri="{BB962C8B-B14F-4D97-AF65-F5344CB8AC3E}">
        <p14:creationId xmlns:p14="http://schemas.microsoft.com/office/powerpoint/2010/main" val="14687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92009" y="1824516"/>
            <a:ext cx="10364114"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¿Cómo puede el diablo tomar posesión espiritual de un niño? </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23606" y="3817758"/>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13</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6507" y="455140"/>
            <a:ext cx="10364114" cy="1200329"/>
          </a:xfrm>
          <a:prstGeom prst="rect">
            <a:avLst/>
          </a:prstGeom>
          <a:noFill/>
        </p:spPr>
        <p:txBody>
          <a:bodyPr wrap="square" rtlCol="0">
            <a:spAutoFit/>
          </a:bodyPr>
          <a:lstStyle/>
          <a:p>
            <a:pPr algn="ctr"/>
            <a:r>
              <a:rPr lang="es-ES" sz="3600" dirty="0">
                <a:solidFill>
                  <a:srgbClr val="5F3913"/>
                </a:solidFill>
                <a:latin typeface="Berlin Sans FB Demi" panose="020E0802020502020306" pitchFamily="34" charset="0"/>
              </a:rPr>
              <a:t>¿Cómo puede el diablo tomar posesión espiritual de un niño? </a:t>
            </a:r>
            <a:endParaRPr lang="en-US" sz="3600" dirty="0">
              <a:solidFill>
                <a:srgbClr val="5F3913"/>
              </a:solidFill>
              <a:latin typeface="Berlin Sans FB Demi" panose="020E0802020502020306" pitchFamily="34" charset="0"/>
            </a:endParaRPr>
          </a:p>
        </p:txBody>
      </p:sp>
      <p:sp>
        <p:nvSpPr>
          <p:cNvPr id="4" name="TextBox 3"/>
          <p:cNvSpPr txBox="1"/>
          <p:nvPr/>
        </p:nvSpPr>
        <p:spPr>
          <a:xfrm>
            <a:off x="1081082" y="1864900"/>
            <a:ext cx="10174963" cy="4524315"/>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Cuando un niño es bautizado con agua en el nombre del Dios Trino, se le da el don de la fe. Pero la fe debe nutrirse a través de los medios de la gracia (el poder del evangelio que se encuentra en la Palabra y los sacramentos). </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Es por eso que, el día del bautismo, los padres (y los padrinos, si los padres le han pedido a alguien que sirva en este papel) prometen criar a sus hijos en la fe cristiana. </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14</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9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6507" y="455140"/>
            <a:ext cx="10364114" cy="1323439"/>
          </a:xfrm>
          <a:prstGeom prst="rect">
            <a:avLst/>
          </a:prstGeom>
          <a:noFill/>
        </p:spPr>
        <p:txBody>
          <a:bodyPr wrap="square" rtlCol="0">
            <a:spAutoFit/>
          </a:bodyPr>
          <a:lstStyle/>
          <a:p>
            <a:pPr algn="ctr"/>
            <a:r>
              <a:rPr lang="es-ES" sz="4000" dirty="0">
                <a:solidFill>
                  <a:srgbClr val="5F3913"/>
                </a:solidFill>
                <a:latin typeface="Berlin Sans FB Demi" panose="020E0802020502020306" pitchFamily="34" charset="0"/>
              </a:rPr>
              <a:t>¿Cómo puede el diablo tomar posesión espiritual de un niño? </a:t>
            </a:r>
            <a:endParaRPr lang="en-US" sz="4000" dirty="0">
              <a:solidFill>
                <a:srgbClr val="5F3913"/>
              </a:solidFill>
              <a:latin typeface="Berlin Sans FB Demi" panose="020E0802020502020306" pitchFamily="34" charset="0"/>
            </a:endParaRPr>
          </a:p>
        </p:txBody>
      </p:sp>
      <p:sp>
        <p:nvSpPr>
          <p:cNvPr id="4" name="TextBox 3"/>
          <p:cNvSpPr txBox="1"/>
          <p:nvPr/>
        </p:nvSpPr>
        <p:spPr>
          <a:xfrm>
            <a:off x="1175658" y="1871186"/>
            <a:ext cx="10174963" cy="4524315"/>
          </a:xfrm>
          <a:prstGeom prst="rect">
            <a:avLst/>
          </a:prstGeom>
          <a:noFill/>
        </p:spPr>
        <p:txBody>
          <a:bodyPr wrap="square" rtlCol="0">
            <a:spAutoFit/>
          </a:bodyPr>
          <a:lstStyle/>
          <a:p>
            <a:r>
              <a:rPr lang="es-ES" sz="3600" dirty="0">
                <a:solidFill>
                  <a:srgbClr val="018443"/>
                </a:solidFill>
                <a:latin typeface="Berlin Sans FB" panose="020E0602020502020306" pitchFamily="34" charset="0"/>
              </a:rPr>
              <a:t>Un niño que es bautizado pero nunca expuesto a la Palabra de Dios eventualmente perderá su fe, su perdón y su vida eterna. Como un misionero por muchos años en Brasil les dijo a los padres de los muchos bebés que había bautizado: “Si no toman en serio tu promesa de criar a este niño en la fe cristiana, preferiría que el niño muera de bebé mientras él o ella todavía tiene fe”.</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15</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6508" y="1824516"/>
            <a:ext cx="10364114"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¿Cuál es la diferencia entre el bautismo de bebés y adultos? </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23606" y="3993732"/>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16</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5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6507" y="455140"/>
            <a:ext cx="10364114" cy="1323439"/>
          </a:xfrm>
          <a:prstGeom prst="rect">
            <a:avLst/>
          </a:prstGeom>
          <a:noFill/>
        </p:spPr>
        <p:txBody>
          <a:bodyPr wrap="square" rtlCol="0">
            <a:spAutoFit/>
          </a:bodyPr>
          <a:lstStyle/>
          <a:p>
            <a:pPr algn="ctr"/>
            <a:r>
              <a:rPr lang="es-ES" sz="4000" dirty="0">
                <a:solidFill>
                  <a:srgbClr val="5F3913"/>
                </a:solidFill>
                <a:latin typeface="Berlin Sans FB Demi" panose="020E0802020502020306" pitchFamily="34" charset="0"/>
              </a:rPr>
              <a:t>¿Cuál es la diferencia entre el bautismo de bebés y adultos? </a:t>
            </a:r>
            <a:endParaRPr lang="en-US" sz="4000" dirty="0">
              <a:solidFill>
                <a:srgbClr val="5F3913"/>
              </a:solidFill>
              <a:latin typeface="Berlin Sans FB Demi" panose="020E0802020502020306" pitchFamily="34" charset="0"/>
            </a:endParaRPr>
          </a:p>
        </p:txBody>
      </p:sp>
      <p:sp>
        <p:nvSpPr>
          <p:cNvPr id="4" name="TextBox 3"/>
          <p:cNvSpPr txBox="1"/>
          <p:nvPr/>
        </p:nvSpPr>
        <p:spPr>
          <a:xfrm>
            <a:off x="1008518" y="2120850"/>
            <a:ext cx="10174963" cy="3539430"/>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El bautismo en sí es el mismo: aplicación de agua en el nombre del Dios Trino. </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Con los adultos, sin embargo, primero explicamos el propósito, los beneficios y las bendiciones del bautismo. </a:t>
            </a:r>
          </a:p>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El poder del evangelio que se encuentra en el bautismo también estará en funcionamiento cuando el adulto sea bautizado. La fe ya presente se fortalecerá.</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17</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47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6508" y="917453"/>
            <a:ext cx="10364114"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Resumamos  5-10 minutos</a:t>
            </a:r>
            <a:endParaRPr lang="en-US" sz="4400" dirty="0">
              <a:solidFill>
                <a:srgbClr val="018443"/>
              </a:solidFill>
              <a:latin typeface="Berlin Sans FB Demi" panose="020E0802020502020306" pitchFamily="34" charset="0"/>
            </a:endParaRPr>
          </a:p>
        </p:txBody>
      </p:sp>
      <p:pic>
        <p:nvPicPr>
          <p:cNvPr id="18434" name="Picture 2" descr="Image result for professor teaching carto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23" y="1776161"/>
            <a:ext cx="6250484" cy="416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5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19</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01633" y="5284931"/>
            <a:ext cx="3344688" cy="707886"/>
          </a:xfrm>
          <a:prstGeom prst="rect">
            <a:avLst/>
          </a:prstGeom>
          <a:noFill/>
        </p:spPr>
        <p:txBody>
          <a:bodyPr wrap="square" rtlCol="0">
            <a:spAutoFit/>
          </a:bodyPr>
          <a:lstStyle/>
          <a:p>
            <a:pPr algn="ctr"/>
            <a:r>
              <a:rPr lang="es-ES" sz="4000" dirty="0">
                <a:latin typeface="Berlin Sans FB" panose="020E0602020502020306" pitchFamily="34" charset="0"/>
              </a:rPr>
              <a:t>Posesión Física</a:t>
            </a:r>
          </a:p>
        </p:txBody>
      </p:sp>
      <p:sp>
        <p:nvSpPr>
          <p:cNvPr id="8" name="TextBox 7"/>
          <p:cNvSpPr txBox="1"/>
          <p:nvPr/>
        </p:nvSpPr>
        <p:spPr>
          <a:xfrm>
            <a:off x="802130" y="512437"/>
            <a:ext cx="10275172"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Posesión demoniaca</a:t>
            </a:r>
          </a:p>
        </p:txBody>
      </p:sp>
      <p:pic>
        <p:nvPicPr>
          <p:cNvPr id="4" name="Picture 2" descr="Image result for devil poss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200" y="1542013"/>
            <a:ext cx="3323121" cy="3584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07254" y="5324068"/>
            <a:ext cx="4203059" cy="707886"/>
          </a:xfrm>
          <a:prstGeom prst="rect">
            <a:avLst/>
          </a:prstGeom>
          <a:noFill/>
        </p:spPr>
        <p:txBody>
          <a:bodyPr wrap="square" rtlCol="0">
            <a:spAutoFit/>
          </a:bodyPr>
          <a:lstStyle/>
          <a:p>
            <a:pPr algn="ctr"/>
            <a:r>
              <a:rPr lang="es-ES" sz="4000" dirty="0">
                <a:latin typeface="Berlin Sans FB" panose="020E0602020502020306" pitchFamily="34" charset="0"/>
              </a:rPr>
              <a:t>Posesión Espiritual</a:t>
            </a:r>
          </a:p>
        </p:txBody>
      </p:sp>
      <p:pic>
        <p:nvPicPr>
          <p:cNvPr id="6" name="Picture 4" descr="Image result for ateis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649" y="1542013"/>
            <a:ext cx="2996271" cy="366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2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8" y="1791724"/>
            <a:ext cx="12192000" cy="769441"/>
          </a:xfrm>
          <a:prstGeom prst="rect">
            <a:avLst/>
          </a:prstGeom>
          <a:noFill/>
        </p:spPr>
        <p:txBody>
          <a:bodyPr wrap="square" rtlCol="0">
            <a:spAutoFit/>
          </a:bodyPr>
          <a:lstStyle/>
          <a:p>
            <a:pPr algn="ctr"/>
            <a:r>
              <a:rPr lang="es-CO" sz="4400" dirty="0">
                <a:solidFill>
                  <a:srgbClr val="018443"/>
                </a:solidFill>
                <a:latin typeface="Berlin Sans FB Demi" panose="020E0802020502020306" pitchFamily="34" charset="0"/>
              </a:rPr>
              <a:t>Adoremos al Señor </a:t>
            </a:r>
            <a:r>
              <a:rPr lang="en-US" sz="4400" dirty="0">
                <a:solidFill>
                  <a:srgbClr val="018443"/>
                </a:solidFill>
                <a:latin typeface="Berlin Sans FB Demi" panose="020E0802020502020306" pitchFamily="34" charset="0"/>
              </a:rPr>
              <a:t>– 6/8</a:t>
            </a:r>
            <a:endParaRPr lang="es-CO" sz="4400" dirty="0">
              <a:solidFill>
                <a:srgbClr val="018443"/>
              </a:solidFill>
              <a:latin typeface="Berlin Sans FB Demi" panose="020E0802020502020306" pitchFamily="34" charset="0"/>
            </a:endParaRP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13" name="TextBox 1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a:t>
            </a:r>
          </a:p>
        </p:txBody>
      </p:sp>
      <p:cxnSp>
        <p:nvCxnSpPr>
          <p:cNvPr id="14" name="Straight Connector 13"/>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83717" y="3429000"/>
            <a:ext cx="8141590" cy="1323439"/>
          </a:xfrm>
          <a:prstGeom prst="rect">
            <a:avLst/>
          </a:prstGeom>
          <a:solidFill>
            <a:srgbClr val="E6E6E6"/>
          </a:solidFill>
        </p:spPr>
        <p:txBody>
          <a:bodyPr wrap="square" rtlCol="0">
            <a:spAutoFit/>
          </a:bodyPr>
          <a:lstStyle/>
          <a:p>
            <a:pPr algn="ctr"/>
            <a:r>
              <a:rPr lang="es-ES" sz="4000" dirty="0">
                <a:solidFill>
                  <a:srgbClr val="5F3913"/>
                </a:solidFill>
                <a:latin typeface="Berlin Sans FB" panose="020E0602020502020306" pitchFamily="34" charset="0"/>
              </a:rPr>
              <a:t>El sacramento del bautismo en la adoración</a:t>
            </a:r>
            <a:endParaRPr lang="en-US" sz="4000" dirty="0">
              <a:solidFill>
                <a:srgbClr val="5F3913"/>
              </a:solidFill>
              <a:latin typeface="Berlin Sans FB" panose="020E0602020502020306" pitchFamily="34" charset="0"/>
            </a:endParaRPr>
          </a:p>
        </p:txBody>
      </p:sp>
    </p:spTree>
    <p:extLst>
      <p:ext uri="{BB962C8B-B14F-4D97-AF65-F5344CB8AC3E}">
        <p14:creationId xmlns:p14="http://schemas.microsoft.com/office/powerpoint/2010/main" val="306236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75416"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20</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76223" y="396930"/>
            <a:ext cx="9360879"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El Día de su Liberación</a:t>
            </a:r>
          </a:p>
        </p:txBody>
      </p:sp>
      <p:sp>
        <p:nvSpPr>
          <p:cNvPr id="8" name="TextBox 7"/>
          <p:cNvSpPr txBox="1"/>
          <p:nvPr/>
        </p:nvSpPr>
        <p:spPr>
          <a:xfrm>
            <a:off x="6077243" y="1953039"/>
            <a:ext cx="5303520" cy="3170099"/>
          </a:xfrm>
          <a:prstGeom prst="rect">
            <a:avLst/>
          </a:prstGeom>
          <a:noFill/>
        </p:spPr>
        <p:txBody>
          <a:bodyPr wrap="square" rtlCol="0">
            <a:spAutoFit/>
          </a:bodyPr>
          <a:lstStyle/>
          <a:p>
            <a:pPr marL="571500" indent="-571500">
              <a:buFont typeface="Arial" panose="020B0604020202020204" pitchFamily="34" charset="0"/>
              <a:buChar char="•"/>
            </a:pPr>
            <a:r>
              <a:rPr lang="es-ES" sz="4000" dirty="0">
                <a:solidFill>
                  <a:srgbClr val="5F3913"/>
                </a:solidFill>
                <a:latin typeface="Berlin Sans FB Demi" panose="020E0802020502020306" pitchFamily="34" charset="0"/>
              </a:rPr>
              <a:t>Nacen con pecado -Imagen del Hombre </a:t>
            </a:r>
          </a:p>
          <a:p>
            <a:pPr marL="571500" indent="-571500">
              <a:buFont typeface="Arial" panose="020B0604020202020204" pitchFamily="34" charset="0"/>
              <a:buChar char="•"/>
            </a:pPr>
            <a:r>
              <a:rPr lang="es-ES" sz="4000" dirty="0">
                <a:solidFill>
                  <a:srgbClr val="018443"/>
                </a:solidFill>
                <a:latin typeface="Berlin Sans FB Demi" panose="020E0802020502020306" pitchFamily="34" charset="0"/>
              </a:rPr>
              <a:t>Posesión del diablo</a:t>
            </a:r>
          </a:p>
          <a:p>
            <a:pPr marL="571500" indent="-571500">
              <a:buFont typeface="Arial" panose="020B0604020202020204" pitchFamily="34" charset="0"/>
              <a:buChar char="•"/>
            </a:pPr>
            <a:r>
              <a:rPr lang="es-ES" sz="4000" dirty="0">
                <a:solidFill>
                  <a:srgbClr val="5F3913"/>
                </a:solidFill>
                <a:latin typeface="Berlin Sans FB Demi" panose="020E0802020502020306" pitchFamily="34" charset="0"/>
              </a:rPr>
              <a:t>Su bautismo – el día de su liberación</a:t>
            </a:r>
            <a:endParaRPr lang="en-US" sz="4000" dirty="0">
              <a:solidFill>
                <a:srgbClr val="5F3913"/>
              </a:solidFill>
              <a:latin typeface="Berlin Sans FB Demi" panose="020E0802020502020306" pitchFamily="34" charset="0"/>
            </a:endParaRPr>
          </a:p>
        </p:txBody>
      </p:sp>
      <p:pic>
        <p:nvPicPr>
          <p:cNvPr id="2050" name="Picture 2" descr="Image result for baby being baptized"/>
          <p:cNvPicPr>
            <a:picLocks noChangeAspect="1" noChangeArrowheads="1"/>
          </p:cNvPicPr>
          <p:nvPr/>
        </p:nvPicPr>
        <p:blipFill rotWithShape="1">
          <a:blip r:embed="rId3">
            <a:extLst>
              <a:ext uri="{28A0092B-C50C-407E-A947-70E740481C1C}">
                <a14:useLocalDpi xmlns:a14="http://schemas.microsoft.com/office/drawing/2010/main" val="0"/>
              </a:ext>
            </a:extLst>
          </a:blip>
          <a:srcRect l="27955" t="7560"/>
          <a:stretch/>
        </p:blipFill>
        <p:spPr bwMode="auto">
          <a:xfrm>
            <a:off x="1374697" y="1721877"/>
            <a:ext cx="4346916" cy="37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8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75416"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21</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64682" y="502787"/>
            <a:ext cx="9983959"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Promesa de los Padres</a:t>
            </a:r>
            <a:r>
              <a:rPr lang="en-US" sz="4400" dirty="0">
                <a:solidFill>
                  <a:srgbClr val="5F3913"/>
                </a:solidFill>
                <a:latin typeface="Berlin Sans FB Demi" panose="020E0802020502020306" pitchFamily="34" charset="0"/>
              </a:rPr>
              <a:t>/</a:t>
            </a:r>
            <a:r>
              <a:rPr lang="es-CO" sz="4400" dirty="0">
                <a:solidFill>
                  <a:srgbClr val="5F3913"/>
                </a:solidFill>
                <a:latin typeface="Berlin Sans FB Demi" panose="020E0802020502020306" pitchFamily="34" charset="0"/>
              </a:rPr>
              <a:t>Padrinos: Criar al bebé en la verdadera fe cristiana</a:t>
            </a:r>
            <a:endParaRPr lang="es-ES" sz="4400" dirty="0">
              <a:solidFill>
                <a:srgbClr val="5F3913"/>
              </a:solidFill>
              <a:latin typeface="Berlin Sans FB Demi" panose="020E0802020502020306" pitchFamily="34" charset="0"/>
            </a:endParaRPr>
          </a:p>
        </p:txBody>
      </p:sp>
      <p:sp>
        <p:nvSpPr>
          <p:cNvPr id="8" name="TextBox 7"/>
          <p:cNvSpPr txBox="1"/>
          <p:nvPr/>
        </p:nvSpPr>
        <p:spPr>
          <a:xfrm>
            <a:off x="5956662" y="2178616"/>
            <a:ext cx="5303520" cy="3416320"/>
          </a:xfrm>
          <a:prstGeom prst="rect">
            <a:avLst/>
          </a:prstGeom>
          <a:noFill/>
        </p:spPr>
        <p:txBody>
          <a:bodyPr wrap="square" rtlCol="0">
            <a:spAutoFit/>
          </a:bodyPr>
          <a:lstStyle/>
          <a:p>
            <a:r>
              <a:rPr lang="es-ES" sz="3600" dirty="0">
                <a:solidFill>
                  <a:srgbClr val="018443"/>
                </a:solidFill>
                <a:latin typeface="Berlin Sans FB Demi" panose="020E0802020502020306" pitchFamily="34" charset="0"/>
              </a:rPr>
              <a:t>“Si no toman en serio su promesa de criar a este niño en la fe cristiana, preferiría que el niño muera de pequeño mientras aún tiene fe”</a:t>
            </a:r>
          </a:p>
        </p:txBody>
      </p:sp>
      <p:pic>
        <p:nvPicPr>
          <p:cNvPr id="2050" name="Picture 2" descr="Image result for baby being baptized"/>
          <p:cNvPicPr>
            <a:picLocks noChangeAspect="1" noChangeArrowheads="1"/>
          </p:cNvPicPr>
          <p:nvPr/>
        </p:nvPicPr>
        <p:blipFill rotWithShape="1">
          <a:blip r:embed="rId3">
            <a:extLst>
              <a:ext uri="{28A0092B-C50C-407E-A947-70E740481C1C}">
                <a14:useLocalDpi xmlns:a14="http://schemas.microsoft.com/office/drawing/2010/main" val="0"/>
              </a:ext>
            </a:extLst>
          </a:blip>
          <a:srcRect l="27955" t="7560"/>
          <a:stretch/>
        </p:blipFill>
        <p:spPr bwMode="auto">
          <a:xfrm>
            <a:off x="1374697" y="2299862"/>
            <a:ext cx="3633401" cy="31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3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6536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22</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01633" y="5284931"/>
            <a:ext cx="3344688" cy="707886"/>
          </a:xfrm>
          <a:prstGeom prst="rect">
            <a:avLst/>
          </a:prstGeom>
          <a:noFill/>
        </p:spPr>
        <p:txBody>
          <a:bodyPr wrap="square" rtlCol="0">
            <a:spAutoFit/>
          </a:bodyPr>
          <a:lstStyle/>
          <a:p>
            <a:pPr algn="ctr"/>
            <a:r>
              <a:rPr lang="es-ES" sz="4000" dirty="0">
                <a:latin typeface="Berlin Sans FB" panose="020E0602020502020306" pitchFamily="34" charset="0"/>
              </a:rPr>
              <a:t>Nueva fe</a:t>
            </a:r>
          </a:p>
        </p:txBody>
      </p:sp>
      <p:sp>
        <p:nvSpPr>
          <p:cNvPr id="8" name="TextBox 7"/>
          <p:cNvSpPr txBox="1"/>
          <p:nvPr/>
        </p:nvSpPr>
        <p:spPr>
          <a:xfrm>
            <a:off x="802130" y="512437"/>
            <a:ext cx="10275172"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El Poder del Bautismo</a:t>
            </a:r>
          </a:p>
        </p:txBody>
      </p:sp>
      <p:sp>
        <p:nvSpPr>
          <p:cNvPr id="11" name="TextBox 10"/>
          <p:cNvSpPr txBox="1"/>
          <p:nvPr/>
        </p:nvSpPr>
        <p:spPr>
          <a:xfrm>
            <a:off x="6203852" y="5164669"/>
            <a:ext cx="4503766" cy="1323439"/>
          </a:xfrm>
          <a:prstGeom prst="rect">
            <a:avLst/>
          </a:prstGeom>
          <a:noFill/>
        </p:spPr>
        <p:txBody>
          <a:bodyPr wrap="square" rtlCol="0">
            <a:spAutoFit/>
          </a:bodyPr>
          <a:lstStyle/>
          <a:p>
            <a:pPr algn="ctr"/>
            <a:r>
              <a:rPr lang="es-ES" sz="4000" dirty="0">
                <a:latin typeface="Berlin Sans FB" panose="020E0602020502020306" pitchFamily="34" charset="0"/>
              </a:rPr>
              <a:t>Fe aumentada y fortalecida</a:t>
            </a:r>
          </a:p>
        </p:txBody>
      </p:sp>
      <p:pic>
        <p:nvPicPr>
          <p:cNvPr id="3074" name="Picture 2" descr="Image result for baby being baptized"/>
          <p:cNvPicPr>
            <a:picLocks noChangeAspect="1" noChangeArrowheads="1"/>
          </p:cNvPicPr>
          <p:nvPr/>
        </p:nvPicPr>
        <p:blipFill rotWithShape="1">
          <a:blip r:embed="rId3">
            <a:extLst>
              <a:ext uri="{28A0092B-C50C-407E-A947-70E740481C1C}">
                <a14:useLocalDpi xmlns:a14="http://schemas.microsoft.com/office/drawing/2010/main" val="0"/>
              </a:ext>
            </a:extLst>
          </a:blip>
          <a:srcRect l="36339" r="4736"/>
          <a:stretch/>
        </p:blipFill>
        <p:spPr bwMode="auto">
          <a:xfrm>
            <a:off x="1501633" y="1698645"/>
            <a:ext cx="3745616" cy="33054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dult baptized"/>
          <p:cNvPicPr>
            <a:picLocks noChangeAspect="1" noChangeArrowheads="1"/>
          </p:cNvPicPr>
          <p:nvPr/>
        </p:nvPicPr>
        <p:blipFill rotWithShape="1">
          <a:blip r:embed="rId4">
            <a:extLst>
              <a:ext uri="{28A0092B-C50C-407E-A947-70E740481C1C}">
                <a14:useLocalDpi xmlns:a14="http://schemas.microsoft.com/office/drawing/2010/main" val="0"/>
              </a:ext>
            </a:extLst>
          </a:blip>
          <a:srcRect l="36914" t="9456" b="8363"/>
          <a:stretch/>
        </p:blipFill>
        <p:spPr bwMode="auto">
          <a:xfrm>
            <a:off x="6530342" y="1653449"/>
            <a:ext cx="3850787" cy="33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5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5014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23</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3943" y="68337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Profundicemos</a:t>
            </a:r>
            <a:endParaRPr lang="en-US" sz="4400" dirty="0">
              <a:solidFill>
                <a:srgbClr val="5F3913"/>
              </a:solidFill>
              <a:latin typeface="Berlin Sans FB Demi" panose="020E0802020502020306" pitchFamily="34" charset="0"/>
            </a:endParaRPr>
          </a:p>
        </p:txBody>
      </p:sp>
      <p:pic>
        <p:nvPicPr>
          <p:cNvPr id="15362" name="Picture 2" descr="Image result for cartoon man diving&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34"/>
          <a:stretch/>
        </p:blipFill>
        <p:spPr bwMode="auto">
          <a:xfrm>
            <a:off x="1393360" y="2114315"/>
            <a:ext cx="3090545" cy="34368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04449" y="4760944"/>
            <a:ext cx="3586401" cy="707886"/>
          </a:xfrm>
          <a:prstGeom prst="rect">
            <a:avLst/>
          </a:prstGeom>
          <a:noFill/>
        </p:spPr>
        <p:txBody>
          <a:bodyPr wrap="square" rtlCol="0">
            <a:spAutoFit/>
          </a:bodyPr>
          <a:lstStyle/>
          <a:p>
            <a:pPr algn="ctr"/>
            <a:r>
              <a:rPr lang="es-CO" sz="4000" dirty="0">
                <a:solidFill>
                  <a:srgbClr val="018443"/>
                </a:solidFill>
                <a:latin typeface="Berlin Sans FB Demi" panose="020E0802020502020306" pitchFamily="34" charset="0"/>
              </a:rPr>
              <a:t>15 - 20 Minutos</a:t>
            </a:r>
            <a:endParaRPr lang="en-US" sz="4000" dirty="0">
              <a:solidFill>
                <a:srgbClr val="018443"/>
              </a:solidFill>
              <a:latin typeface="Berlin Sans FB Demi" panose="020E0802020502020306" pitchFamily="34" charset="0"/>
            </a:endParaRPr>
          </a:p>
        </p:txBody>
      </p:sp>
      <p:pic>
        <p:nvPicPr>
          <p:cNvPr id="15364" name="Picture 4" descr="Image result for clock&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462" y="2200216"/>
            <a:ext cx="2525611" cy="2525611"/>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18251760">
            <a:off x="8675646" y="3222288"/>
            <a:ext cx="289932" cy="748021"/>
          </a:xfrm>
          <a:prstGeom prst="downArrow">
            <a:avLst/>
          </a:prstGeom>
          <a:solidFill>
            <a:srgbClr val="0184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03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5215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24</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3943" y="2149987"/>
            <a:ext cx="10364114" cy="2123658"/>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#1 - </a:t>
            </a:r>
            <a:r>
              <a:rPr lang="es-ES" sz="4400" dirty="0">
                <a:solidFill>
                  <a:srgbClr val="018443"/>
                </a:solidFill>
                <a:latin typeface="Berlin Sans FB Demi" panose="020E0802020502020306" pitchFamily="34" charset="0"/>
              </a:rPr>
              <a:t>¿Qué responsabilidad recae en los padres al criar a sus hijos en la fe cristiana?</a:t>
            </a:r>
            <a:endParaRPr lang="en-US" sz="4400" dirty="0">
              <a:solidFill>
                <a:srgbClr val="5F3913"/>
              </a:solidFill>
              <a:latin typeface="Berlin Sans FB Demi" panose="020E0802020502020306" pitchFamily="34" charset="0"/>
            </a:endParaRPr>
          </a:p>
        </p:txBody>
      </p:sp>
    </p:spTree>
    <p:extLst>
      <p:ext uri="{BB962C8B-B14F-4D97-AF65-F5344CB8AC3E}">
        <p14:creationId xmlns:p14="http://schemas.microsoft.com/office/powerpoint/2010/main" val="213818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5215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25</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401528"/>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2" name="TextBox 1"/>
          <p:cNvSpPr txBox="1"/>
          <p:nvPr/>
        </p:nvSpPr>
        <p:spPr>
          <a:xfrm>
            <a:off x="697769" y="1478932"/>
            <a:ext cx="10684864" cy="4524315"/>
          </a:xfrm>
          <a:prstGeom prst="rect">
            <a:avLst/>
          </a:prstGeom>
          <a:noFill/>
        </p:spPr>
        <p:txBody>
          <a:bodyPr wrap="square" rtlCol="0">
            <a:spAutoFit/>
          </a:bodyPr>
          <a:lstStyle/>
          <a:p>
            <a:pPr marL="685800" indent="-685800">
              <a:buFont typeface="Arial" panose="020B0604020202020204" pitchFamily="34" charset="0"/>
              <a:buChar char="•"/>
            </a:pPr>
            <a:r>
              <a:rPr lang="es-ES" sz="3200" dirty="0">
                <a:solidFill>
                  <a:srgbClr val="018443"/>
                </a:solidFill>
                <a:latin typeface="Berlin Sans FB" panose="020E0602020502020306" pitchFamily="34" charset="0"/>
              </a:rPr>
              <a:t>La responsabilidad principal de los padres es la de criar a sus hijos en la fe cristiana.</a:t>
            </a:r>
          </a:p>
          <a:p>
            <a:pPr marL="685800" indent="-685800">
              <a:buFont typeface="Arial" panose="020B0604020202020204" pitchFamily="34" charset="0"/>
              <a:buChar char="•"/>
            </a:pPr>
            <a:r>
              <a:rPr lang="es-ES" sz="3200" dirty="0">
                <a:solidFill>
                  <a:srgbClr val="5F3913"/>
                </a:solidFill>
                <a:latin typeface="Berlin Sans FB" panose="020E0602020502020306" pitchFamily="34" charset="0"/>
              </a:rPr>
              <a:t>Directamente por llevarlos a los cultos de adoración regularmente y como prioridad – orar por ellos y con ellos - Leer historias bíblicas con ellos - enséñeles a compartir una parte de lo que tienen con el Señor. </a:t>
            </a:r>
          </a:p>
          <a:p>
            <a:pPr marL="685800" indent="-685800">
              <a:buFont typeface="Arial" panose="020B0604020202020204" pitchFamily="34" charset="0"/>
              <a:buChar char="•"/>
            </a:pPr>
            <a:r>
              <a:rPr lang="es-ES" sz="3200" dirty="0">
                <a:solidFill>
                  <a:srgbClr val="018443"/>
                </a:solidFill>
                <a:latin typeface="Berlin Sans FB" panose="020E0602020502020306" pitchFamily="34" charset="0"/>
              </a:rPr>
              <a:t>Todo esto es valioso. Sin embargo, de igual o mayor importancia es que los padres vivan su fe y creen un ambiente hogareño donde Jesús sea un invitado de honor.</a:t>
            </a:r>
          </a:p>
        </p:txBody>
      </p:sp>
    </p:spTree>
    <p:extLst>
      <p:ext uri="{BB962C8B-B14F-4D97-AF65-F5344CB8AC3E}">
        <p14:creationId xmlns:p14="http://schemas.microsoft.com/office/powerpoint/2010/main" val="38846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5215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26</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430888"/>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2" name="TextBox 1"/>
          <p:cNvSpPr txBox="1"/>
          <p:nvPr/>
        </p:nvSpPr>
        <p:spPr>
          <a:xfrm>
            <a:off x="697769" y="1471350"/>
            <a:ext cx="10684864" cy="4524315"/>
          </a:xfrm>
          <a:prstGeom prst="rect">
            <a:avLst/>
          </a:prstGeom>
          <a:noFill/>
        </p:spPr>
        <p:txBody>
          <a:bodyPr wrap="square" rtlCol="0">
            <a:spAutoFit/>
          </a:bodyPr>
          <a:lstStyle/>
          <a:p>
            <a:pPr marL="685800" indent="-685800">
              <a:buFont typeface="Arial" panose="020B0604020202020204" pitchFamily="34" charset="0"/>
              <a:buChar char="•"/>
            </a:pPr>
            <a:r>
              <a:rPr lang="es-ES" sz="3200" dirty="0">
                <a:solidFill>
                  <a:srgbClr val="018443"/>
                </a:solidFill>
                <a:latin typeface="Berlin Sans FB" panose="020E0602020502020306" pitchFamily="34" charset="0"/>
              </a:rPr>
              <a:t>Indirectamente, usando las actividades de la iglesia: escuela dominical, grupo juvenil, clases de confirmación, clases bíblicas, etc. </a:t>
            </a:r>
          </a:p>
          <a:p>
            <a:pPr marL="685800" indent="-685800">
              <a:buFont typeface="Arial" panose="020B0604020202020204" pitchFamily="34" charset="0"/>
              <a:buChar char="•"/>
            </a:pPr>
            <a:r>
              <a:rPr lang="es-ES" sz="3200" dirty="0">
                <a:solidFill>
                  <a:srgbClr val="018443"/>
                </a:solidFill>
                <a:latin typeface="Berlin Sans FB" panose="020E0602020502020306" pitchFamily="34" charset="0"/>
              </a:rPr>
              <a:t>El exponer intencionalmente a su hijo a la Palabra de Dios en el hogar y la iglesia forma un buen hábito que continuará cuando su hijo sea adulto. Como dice </a:t>
            </a:r>
            <a:r>
              <a:rPr lang="es-ES" sz="3200" dirty="0">
                <a:solidFill>
                  <a:srgbClr val="5F3913"/>
                </a:solidFill>
                <a:latin typeface="Berlin Sans FB" panose="020E0602020502020306" pitchFamily="34" charset="0"/>
              </a:rPr>
              <a:t>Proverbios 22:6, “Enseña al niño a seguir fielmente su camino, y aunque llegue a anciano no se apartará de él.” Ver también Efesios 6: 4</a:t>
            </a:r>
          </a:p>
        </p:txBody>
      </p:sp>
    </p:spTree>
    <p:extLst>
      <p:ext uri="{BB962C8B-B14F-4D97-AF65-F5344CB8AC3E}">
        <p14:creationId xmlns:p14="http://schemas.microsoft.com/office/powerpoint/2010/main" val="27020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5215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27</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8198" y="2071247"/>
            <a:ext cx="10055603" cy="2123658"/>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#2 </a:t>
            </a:r>
            <a:r>
              <a:rPr lang="es-ES" sz="4400" dirty="0">
                <a:solidFill>
                  <a:srgbClr val="018443"/>
                </a:solidFill>
                <a:latin typeface="Berlin Sans FB Demi" panose="020E0802020502020306" pitchFamily="34" charset="0"/>
              </a:rPr>
              <a:t>- </a:t>
            </a:r>
            <a:r>
              <a:rPr lang="es-ES" sz="4400" b="1" dirty="0">
                <a:solidFill>
                  <a:srgbClr val="018443"/>
                </a:solidFill>
                <a:latin typeface="Berlin Sans FB Demi" panose="020E0802020502020306" pitchFamily="34" charset="0"/>
              </a:rPr>
              <a:t>¿Qué responsabilidad recae en los padrinos, si los hay, con respecto al bienestar espiritual de su ahijado?</a:t>
            </a:r>
            <a:endParaRPr lang="en-US" sz="4400" dirty="0">
              <a:solidFill>
                <a:srgbClr val="018443"/>
              </a:solidFill>
              <a:latin typeface="Berlin Sans FB Demi" panose="020E0802020502020306" pitchFamily="34" charset="0"/>
            </a:endParaRPr>
          </a:p>
        </p:txBody>
      </p:sp>
    </p:spTree>
    <p:extLst>
      <p:ext uri="{BB962C8B-B14F-4D97-AF65-F5344CB8AC3E}">
        <p14:creationId xmlns:p14="http://schemas.microsoft.com/office/powerpoint/2010/main" val="156580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628920"/>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079508" y="1723858"/>
            <a:ext cx="10032984" cy="4031873"/>
          </a:xfrm>
          <a:prstGeom prst="rect">
            <a:avLst/>
          </a:prstGeom>
          <a:noFill/>
        </p:spPr>
        <p:txBody>
          <a:bodyPr wrap="square" rtlCol="0">
            <a:spAutoFit/>
          </a:bodyPr>
          <a:lstStyle/>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Los padres dados por Dios (padrinos) pueden ayudar a los padres en el bienestar espiritual de su ahijado.  </a:t>
            </a:r>
          </a:p>
          <a:p>
            <a:pPr marL="571500" indent="-571500">
              <a:buFont typeface="Arial" panose="020B0604020202020204" pitchFamily="34" charset="0"/>
              <a:buChar char="•"/>
            </a:pPr>
            <a:r>
              <a:rPr lang="es-ES" sz="3200" dirty="0">
                <a:solidFill>
                  <a:srgbClr val="5F3913"/>
                </a:solidFill>
                <a:latin typeface="Berlin Sans FB" panose="020E0602020502020306" pitchFamily="34" charset="0"/>
              </a:rPr>
              <a:t>Orar diariamente por su ahijado.</a:t>
            </a:r>
          </a:p>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Ofrecer, cuando físicamente presente, palabras de aliento cristiano a su ahijado.</a:t>
            </a:r>
          </a:p>
          <a:p>
            <a:pPr marL="571500" indent="-571500">
              <a:buFont typeface="Arial" panose="020B0604020202020204" pitchFamily="34" charset="0"/>
              <a:buChar char="•"/>
            </a:pPr>
            <a:r>
              <a:rPr lang="es-ES" sz="3200" dirty="0">
                <a:solidFill>
                  <a:srgbClr val="5F3913"/>
                </a:solidFill>
                <a:latin typeface="Berlin Sans FB" panose="020E0602020502020306" pitchFamily="34" charset="0"/>
              </a:rPr>
              <a:t>Esta participación en el bienestar de su ahijado supone que la persona elegida para este importante papel sea un cristiano practicante que comparte sus creencias.</a:t>
            </a:r>
          </a:p>
        </p:txBody>
      </p:sp>
    </p:spTree>
    <p:extLst>
      <p:ext uri="{BB962C8B-B14F-4D97-AF65-F5344CB8AC3E}">
        <p14:creationId xmlns:p14="http://schemas.microsoft.com/office/powerpoint/2010/main" val="9736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29</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3943" y="1969618"/>
            <a:ext cx="10364114" cy="2800767"/>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#3 - </a:t>
            </a:r>
            <a:r>
              <a:rPr lang="es-ES" sz="4400" dirty="0">
                <a:solidFill>
                  <a:srgbClr val="018443"/>
                </a:solidFill>
                <a:latin typeface="Berlin Sans FB Demi" panose="020E0802020502020306" pitchFamily="34" charset="0"/>
              </a:rPr>
              <a:t>¿Cómo responder a las personas que dicen que el bautismo infantil no tiene sentido ya que el bebé no sabe lo que está sucediendo?</a:t>
            </a:r>
            <a:endParaRPr lang="en-US" sz="4400" dirty="0">
              <a:solidFill>
                <a:srgbClr val="5F3913"/>
              </a:solidFill>
              <a:latin typeface="Berlin Sans FB Demi" panose="020E0802020502020306" pitchFamily="34" charset="0"/>
            </a:endParaRPr>
          </a:p>
        </p:txBody>
      </p:sp>
    </p:spTree>
    <p:extLst>
      <p:ext uri="{BB962C8B-B14F-4D97-AF65-F5344CB8AC3E}">
        <p14:creationId xmlns:p14="http://schemas.microsoft.com/office/powerpoint/2010/main" val="380589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8" name="TextBox 7"/>
          <p:cNvSpPr txBox="1"/>
          <p:nvPr/>
        </p:nvSpPr>
        <p:spPr>
          <a:xfrm>
            <a:off x="0" y="540853"/>
            <a:ext cx="12192000" cy="769441"/>
          </a:xfrm>
          <a:prstGeom prst="rect">
            <a:avLst/>
          </a:prstGeom>
          <a:noFill/>
        </p:spPr>
        <p:txBody>
          <a:bodyPr wrap="square" rtlCol="0">
            <a:spAutoFit/>
          </a:bodyPr>
          <a:lstStyle/>
          <a:p>
            <a:pPr algn="ctr"/>
            <a:r>
              <a:rPr lang="en-US" sz="4400" dirty="0" err="1">
                <a:solidFill>
                  <a:srgbClr val="018443"/>
                </a:solidFill>
                <a:latin typeface="Berlin Sans FB Demi" panose="020E0802020502020306" pitchFamily="34" charset="0"/>
              </a:rPr>
              <a:t>Introducciones</a:t>
            </a:r>
            <a:r>
              <a:rPr lang="en-US" sz="4400" dirty="0">
                <a:solidFill>
                  <a:srgbClr val="018443"/>
                </a:solidFill>
                <a:latin typeface="Berlin Sans FB Demi" panose="020E0802020502020306" pitchFamily="34" charset="0"/>
              </a:rPr>
              <a:t> – 5 </a:t>
            </a:r>
            <a:r>
              <a:rPr lang="en-US" sz="4400" dirty="0" err="1">
                <a:solidFill>
                  <a:srgbClr val="018443"/>
                </a:solidFill>
                <a:latin typeface="Berlin Sans FB Demi" panose="020E0802020502020306" pitchFamily="34" charset="0"/>
              </a:rPr>
              <a:t>minutos</a:t>
            </a:r>
            <a:endParaRPr lang="en-US" sz="4400" dirty="0">
              <a:solidFill>
                <a:srgbClr val="018443"/>
              </a:solidFill>
              <a:latin typeface="Berlin Sans FB Demi" panose="020E0802020502020306" pitchFamily="34" charset="0"/>
            </a:endParaRPr>
          </a:p>
        </p:txBody>
      </p:sp>
      <p:pic>
        <p:nvPicPr>
          <p:cNvPr id="2050" name="Picture 2" descr="Image result for two men greeti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91" y="2180716"/>
            <a:ext cx="3298371" cy="3298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355" y="2285342"/>
            <a:ext cx="7968343" cy="3170099"/>
          </a:xfrm>
          <a:prstGeom prst="rect">
            <a:avLst/>
          </a:prstGeom>
          <a:noFill/>
        </p:spPr>
        <p:txBody>
          <a:bodyPr wrap="square" rtlCol="0">
            <a:spAutoFit/>
          </a:bodyPr>
          <a:lstStyle/>
          <a:p>
            <a:r>
              <a:rPr lang="es-CO" sz="4000" dirty="0">
                <a:solidFill>
                  <a:srgbClr val="5F3913"/>
                </a:solidFill>
                <a:latin typeface="Berlin Sans FB" panose="020E0602020502020306" pitchFamily="34" charset="0"/>
              </a:rPr>
              <a:t>Mi Nombre es _____________________</a:t>
            </a:r>
          </a:p>
          <a:p>
            <a:endParaRPr lang="es-CO" sz="4000" dirty="0">
              <a:solidFill>
                <a:srgbClr val="5F3913"/>
              </a:solidFill>
              <a:latin typeface="Berlin Sans FB" panose="020E0602020502020306" pitchFamily="34" charset="0"/>
            </a:endParaRPr>
          </a:p>
          <a:p>
            <a:r>
              <a:rPr lang="es-CO" sz="4000" dirty="0">
                <a:solidFill>
                  <a:srgbClr val="5F3913"/>
                </a:solidFill>
                <a:latin typeface="Berlin Sans FB" panose="020E0602020502020306" pitchFamily="34" charset="0"/>
              </a:rPr>
              <a:t>Vivo en ___________________________</a:t>
            </a:r>
          </a:p>
          <a:p>
            <a:endParaRPr lang="es-CO" sz="4000" dirty="0">
              <a:solidFill>
                <a:srgbClr val="5F3913"/>
              </a:solidFill>
              <a:latin typeface="Berlin Sans FB" panose="020E0602020502020306" pitchFamily="34" charset="0"/>
            </a:endParaRPr>
          </a:p>
          <a:p>
            <a:r>
              <a:rPr lang="es-CO" sz="4000" dirty="0">
                <a:solidFill>
                  <a:srgbClr val="5F3913"/>
                </a:solidFill>
                <a:latin typeface="Berlin Sans FB" panose="020E0602020502020306" pitchFamily="34" charset="0"/>
              </a:rPr>
              <a:t>Soy un ____________________________</a:t>
            </a:r>
            <a:endParaRPr lang="en-US" sz="4000" dirty="0">
              <a:solidFill>
                <a:srgbClr val="5F3913"/>
              </a:solidFill>
              <a:latin typeface="Berlin Sans FB" panose="020E0602020502020306" pitchFamily="34" charset="0"/>
            </a:endParaRPr>
          </a:p>
        </p:txBody>
      </p:sp>
      <p:sp>
        <p:nvSpPr>
          <p:cNvPr id="10" name="TextBox 9"/>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a:t>
            </a:r>
          </a:p>
        </p:txBody>
      </p:sp>
      <p:cxnSp>
        <p:nvCxnSpPr>
          <p:cNvPr id="11" name="Straight Connector 10"/>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672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67848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30</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429049"/>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4895556" y="1611453"/>
            <a:ext cx="6569613" cy="4524315"/>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Un bebé es capaz de amar a su madre. El hecho de que no puedan expresarlo en palabras no niega su existencia. </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Del mismo modo, el Todopoderoso Espíritu Santo puede crear una relación amorosa entre el niño y Jesús. Finalmente, la fe entra por el corazón, no por la cabeza.</a:t>
            </a:r>
          </a:p>
        </p:txBody>
      </p:sp>
      <p:pic>
        <p:nvPicPr>
          <p:cNvPr id="5122" name="Picture 2" descr="Image result for mother with infant"/>
          <p:cNvPicPr>
            <a:picLocks noChangeAspect="1" noChangeArrowheads="1"/>
          </p:cNvPicPr>
          <p:nvPr/>
        </p:nvPicPr>
        <p:blipFill rotWithShape="1">
          <a:blip r:embed="rId3">
            <a:extLst>
              <a:ext uri="{28A0092B-C50C-407E-A947-70E740481C1C}">
                <a14:useLocalDpi xmlns:a14="http://schemas.microsoft.com/office/drawing/2010/main" val="0"/>
              </a:ext>
            </a:extLst>
          </a:blip>
          <a:srcRect l="6216" r="37548"/>
          <a:stretch/>
        </p:blipFill>
        <p:spPr bwMode="auto">
          <a:xfrm>
            <a:off x="690280" y="1688990"/>
            <a:ext cx="4205276" cy="415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81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67848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31</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3578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189274" y="1646114"/>
            <a:ext cx="10032984" cy="4031873"/>
          </a:xfrm>
          <a:prstGeom prst="rect">
            <a:avLst/>
          </a:prstGeom>
          <a:noFill/>
        </p:spPr>
        <p:txBody>
          <a:bodyPr wrap="square" rtlCol="0">
            <a:spAutoFit/>
          </a:bodyPr>
          <a:lstStyle/>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En el bautismo, vemos la preocupación amorosa del Padre por toda su creación. </a:t>
            </a:r>
          </a:p>
          <a:p>
            <a:pPr marL="571500" indent="-571500">
              <a:buFont typeface="Arial" panose="020B0604020202020204" pitchFamily="34" charset="0"/>
              <a:buChar char="•"/>
            </a:pPr>
            <a:r>
              <a:rPr lang="es-ES" sz="3200" dirty="0">
                <a:solidFill>
                  <a:srgbClr val="5F3913"/>
                </a:solidFill>
                <a:latin typeface="Berlin Sans FB" panose="020E0602020502020306" pitchFamily="34" charset="0"/>
              </a:rPr>
              <a:t>Los niños pequeños nacen pecaminosos y necesitan perdón tanto como un adulto. </a:t>
            </a:r>
          </a:p>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Dios dio el bautismo para que estos pequeños (incluidos los infantes) también puedan ser llevados a la fe, que sus pecados sean perdonados y se conviertan en parte de la familia de Dios.</a:t>
            </a:r>
          </a:p>
        </p:txBody>
      </p:sp>
    </p:spTree>
    <p:extLst>
      <p:ext uri="{BB962C8B-B14F-4D97-AF65-F5344CB8AC3E}">
        <p14:creationId xmlns:p14="http://schemas.microsoft.com/office/powerpoint/2010/main" val="26313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63161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32</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3943" y="60444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Oración</a:t>
            </a:r>
            <a:endParaRPr lang="en-US" sz="4400" dirty="0">
              <a:solidFill>
                <a:srgbClr val="5F3913"/>
              </a:solidFill>
              <a:latin typeface="Berlin Sans FB Demi" panose="020E0802020502020306" pitchFamily="34" charset="0"/>
            </a:endParaRPr>
          </a:p>
        </p:txBody>
      </p:sp>
      <p:pic>
        <p:nvPicPr>
          <p:cNvPr id="4" name="Picture 3"/>
          <p:cNvPicPr>
            <a:picLocks noChangeAspect="1"/>
          </p:cNvPicPr>
          <p:nvPr/>
        </p:nvPicPr>
        <p:blipFill>
          <a:blip r:embed="rId3"/>
          <a:stretch>
            <a:fillRect/>
          </a:stretch>
        </p:blipFill>
        <p:spPr>
          <a:xfrm>
            <a:off x="2120134" y="1746968"/>
            <a:ext cx="7840134" cy="3994973"/>
          </a:xfrm>
          <a:prstGeom prst="rect">
            <a:avLst/>
          </a:prstGeom>
        </p:spPr>
      </p:pic>
    </p:spTree>
    <p:extLst>
      <p:ext uri="{BB962C8B-B14F-4D97-AF65-F5344CB8AC3E}">
        <p14:creationId xmlns:p14="http://schemas.microsoft.com/office/powerpoint/2010/main" val="388810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47972"/>
            <a:ext cx="167848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33</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259134"/>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La Tarea</a:t>
            </a:r>
            <a:endParaRPr lang="en-US" sz="4400" dirty="0">
              <a:solidFill>
                <a:srgbClr val="5F3913"/>
              </a:solidFill>
              <a:latin typeface="Berlin Sans FB Demi" panose="020E0802020502020306" pitchFamily="34" charset="0"/>
            </a:endParaRPr>
          </a:p>
        </p:txBody>
      </p:sp>
      <p:sp>
        <p:nvSpPr>
          <p:cNvPr id="8" name="TextBox 7"/>
          <p:cNvSpPr txBox="1"/>
          <p:nvPr/>
        </p:nvSpPr>
        <p:spPr>
          <a:xfrm>
            <a:off x="741436" y="1376116"/>
            <a:ext cx="10854244" cy="4524315"/>
          </a:xfrm>
          <a:prstGeom prst="rect">
            <a:avLst/>
          </a:prstGeom>
          <a:noFill/>
        </p:spPr>
        <p:txBody>
          <a:bodyPr wrap="square" rtlCol="0">
            <a:spAutoFit/>
          </a:bodyPr>
          <a:lstStyle/>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¿Cuál es la diferencia entre posesión física y espiritual del demonio?</a:t>
            </a:r>
          </a:p>
          <a:p>
            <a:pPr marL="571500" indent="-571500">
              <a:buFont typeface="Arial" panose="020B0604020202020204" pitchFamily="34" charset="0"/>
              <a:buChar char="•"/>
            </a:pPr>
            <a:r>
              <a:rPr lang="es-ES" sz="3200" dirty="0">
                <a:solidFill>
                  <a:srgbClr val="5F3913"/>
                </a:solidFill>
                <a:latin typeface="Berlin Sans FB" panose="020E0602020502020306" pitchFamily="34" charset="0"/>
              </a:rPr>
              <a:t>¿Por qué los demonios (diablo) tienen derecho sobre los bebés recién nacidos?</a:t>
            </a:r>
          </a:p>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¿Qué libera a un bebé de la posesión espiritual del demonio y cómo?</a:t>
            </a:r>
          </a:p>
          <a:p>
            <a:pPr marL="571500" indent="-571500">
              <a:buFont typeface="Arial" panose="020B0604020202020204" pitchFamily="34" charset="0"/>
              <a:buChar char="•"/>
            </a:pPr>
            <a:r>
              <a:rPr lang="es-ES" sz="3200" dirty="0">
                <a:solidFill>
                  <a:srgbClr val="5F3913"/>
                </a:solidFill>
                <a:latin typeface="Berlin Sans FB" panose="020E0602020502020306" pitchFamily="34" charset="0"/>
              </a:rPr>
              <a:t>¿Cómo puede el diablo tomar la posesión espiritual de un niño?</a:t>
            </a:r>
          </a:p>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¿Cuál es la diferencia entre el bautismo de bebés y adultos?</a:t>
            </a:r>
          </a:p>
        </p:txBody>
      </p:sp>
    </p:spTree>
    <p:extLst>
      <p:ext uri="{BB962C8B-B14F-4D97-AF65-F5344CB8AC3E}">
        <p14:creationId xmlns:p14="http://schemas.microsoft.com/office/powerpoint/2010/main" val="24700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34</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422828"/>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La Despedida</a:t>
            </a:r>
            <a:endParaRPr lang="en-US" sz="4400" dirty="0">
              <a:solidFill>
                <a:srgbClr val="5F3913"/>
              </a:solidFill>
              <a:latin typeface="Berlin Sans FB Demi" panose="020E0802020502020306" pitchFamily="34" charset="0"/>
            </a:endParaRPr>
          </a:p>
        </p:txBody>
      </p:sp>
      <p:pic>
        <p:nvPicPr>
          <p:cNvPr id="25602" name="Picture 2" descr="Image result for la despedid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662" y="1682769"/>
            <a:ext cx="7460708" cy="419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4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36" y="100351"/>
            <a:ext cx="10168128" cy="6673174"/>
          </a:xfrm>
          <a:prstGeom prst="rect">
            <a:avLst/>
          </a:prstGeom>
        </p:spPr>
      </p:pic>
    </p:spTree>
    <p:extLst>
      <p:ext uri="{BB962C8B-B14F-4D97-AF65-F5344CB8AC3E}">
        <p14:creationId xmlns:p14="http://schemas.microsoft.com/office/powerpoint/2010/main" val="341623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5058" y="5168834"/>
            <a:ext cx="980260" cy="643328"/>
          </a:xfrm>
          <a:prstGeom prst="rect">
            <a:avLst/>
          </a:prstGeom>
        </p:spPr>
      </p:pic>
      <p:sp>
        <p:nvSpPr>
          <p:cNvPr id="10" name="TextBox 9"/>
          <p:cNvSpPr txBox="1"/>
          <p:nvPr/>
        </p:nvSpPr>
        <p:spPr>
          <a:xfrm>
            <a:off x="1139148" y="480074"/>
            <a:ext cx="10141072" cy="5632311"/>
          </a:xfrm>
          <a:prstGeom prst="rect">
            <a:avLst/>
          </a:prstGeom>
          <a:noFill/>
        </p:spPr>
        <p:txBody>
          <a:bodyPr wrap="square" rtlCol="0">
            <a:spAutoFit/>
          </a:bodyPr>
          <a:lstStyle/>
          <a:p>
            <a:r>
              <a:rPr lang="es-ES" sz="3600" dirty="0">
                <a:solidFill>
                  <a:srgbClr val="5F3913"/>
                </a:solidFill>
                <a:latin typeface="Berlin Sans FB" panose="020E0602020502020306" pitchFamily="34" charset="0"/>
              </a:rPr>
              <a:t>«Te doy gracias, Padre celestial, por medio de Jesucristo, tu amado Hijo, porque me has protegido durante esta noche de todo mal y peligro, y te ruego que también durante este día me guardes de pecados y de todo mal, para que te agrade todo mi obrar y vivir; pues en tus manos me encomiendo a mí mismo, mi cuerpo y mi alma y todo. Tu santo ángel me acompañe para que el maligno no tenga ningún poder sobre mí.» </a:t>
            </a:r>
            <a:r>
              <a:rPr lang="es-ES" sz="3600" dirty="0">
                <a:solidFill>
                  <a:srgbClr val="018443"/>
                </a:solidFill>
                <a:latin typeface="Berlin Sans FB" panose="020E0602020502020306" pitchFamily="34" charset="0"/>
              </a:rPr>
              <a:t>Amén.</a:t>
            </a:r>
            <a:r>
              <a:rPr lang="es-ES" sz="3600" dirty="0">
                <a:solidFill>
                  <a:srgbClr val="5F3913"/>
                </a:solidFill>
                <a:latin typeface="Berlin Sans FB" panose="020E0602020502020306" pitchFamily="34" charset="0"/>
              </a:rPr>
              <a:t> (Oración matutina de Lutero)</a:t>
            </a:r>
            <a:endParaRPr lang="en-US" sz="3600" dirty="0">
              <a:solidFill>
                <a:srgbClr val="5F3913"/>
              </a:solidFill>
              <a:latin typeface="Berlin Sans FB" panose="020E0602020502020306" pitchFamily="34" charset="0"/>
            </a:endParaRPr>
          </a:p>
        </p:txBody>
      </p:sp>
      <p:pic>
        <p:nvPicPr>
          <p:cNvPr id="12" name="Picture 4" descr="Image result for praying han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88" t="4477" r="16984" b="8684"/>
          <a:stretch/>
        </p:blipFill>
        <p:spPr bwMode="auto">
          <a:xfrm>
            <a:off x="10798213" y="5360526"/>
            <a:ext cx="964015" cy="12853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4</a:t>
            </a:r>
          </a:p>
        </p:txBody>
      </p:sp>
      <p:cxnSp>
        <p:nvCxnSpPr>
          <p:cNvPr id="14" name="Straight Connector 13"/>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69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9" name="TextBox 8"/>
          <p:cNvSpPr txBox="1"/>
          <p:nvPr/>
        </p:nvSpPr>
        <p:spPr>
          <a:xfrm>
            <a:off x="3547223" y="1423240"/>
            <a:ext cx="7527659" cy="3477875"/>
          </a:xfrm>
          <a:prstGeom prst="rect">
            <a:avLst/>
          </a:prstGeom>
          <a:noFill/>
        </p:spPr>
        <p:txBody>
          <a:bodyPr wrap="square" rtlCol="0">
            <a:spAutoFit/>
          </a:bodyPr>
          <a:lstStyle/>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venir preparado</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respetar la hora</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los que nos sirven</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los </a:t>
            </a:r>
            <a:r>
              <a:rPr lang="es-CO" sz="4400" dirty="0" err="1">
                <a:solidFill>
                  <a:srgbClr val="5F3913"/>
                </a:solidFill>
                <a:latin typeface="Berlin Sans FB" panose="020E0602020502020306" pitchFamily="34" charset="0"/>
              </a:rPr>
              <a:t>co</a:t>
            </a:r>
            <a:r>
              <a:rPr lang="es-CO" sz="4400" dirty="0">
                <a:solidFill>
                  <a:srgbClr val="5F3913"/>
                </a:solidFill>
                <a:latin typeface="Berlin Sans FB" panose="020E0602020502020306" pitchFamily="34" charset="0"/>
              </a:rPr>
              <a:t>-alumnos</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el grupo de </a:t>
            </a:r>
            <a:r>
              <a:rPr lang="es-CO" sz="4400" dirty="0" err="1">
                <a:solidFill>
                  <a:srgbClr val="5F3913"/>
                </a:solidFill>
                <a:latin typeface="Berlin Sans FB" panose="020E0602020502020306" pitchFamily="34" charset="0"/>
              </a:rPr>
              <a:t>Whatsapp</a:t>
            </a:r>
            <a:endParaRPr lang="en-US" sz="4400" dirty="0">
              <a:solidFill>
                <a:srgbClr val="5F3913"/>
              </a:solidFill>
              <a:latin typeface="Berlin Sans FB" panose="020E0602020502020306" pitchFamily="34" charset="0"/>
            </a:endParaRPr>
          </a:p>
        </p:txBody>
      </p:sp>
      <p:pic>
        <p:nvPicPr>
          <p:cNvPr id="3078" name="Picture 6" descr="Image result for respeto&quot;"/>
          <p:cNvPicPr>
            <a:picLocks noChangeAspect="1" noChangeArrowheads="1"/>
          </p:cNvPicPr>
          <p:nvPr/>
        </p:nvPicPr>
        <p:blipFill rotWithShape="1">
          <a:blip r:embed="rId3">
            <a:extLst>
              <a:ext uri="{28A0092B-C50C-407E-A947-70E740481C1C}">
                <a14:useLocalDpi xmlns:a14="http://schemas.microsoft.com/office/drawing/2010/main" val="0"/>
              </a:ext>
            </a:extLst>
          </a:blip>
          <a:srcRect t="11683" b="36396"/>
          <a:stretch/>
        </p:blipFill>
        <p:spPr bwMode="auto">
          <a:xfrm rot="16200000">
            <a:off x="-644268" y="2316028"/>
            <a:ext cx="5215075" cy="1692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5</a:t>
            </a:r>
          </a:p>
        </p:txBody>
      </p:sp>
      <p:cxnSp>
        <p:nvCxnSpPr>
          <p:cNvPr id="12" name="Straight Connector 11"/>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51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pic>
        <p:nvPicPr>
          <p:cNvPr id="4098" name="Picture 2" descr="Image result for repas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27" y="1951037"/>
            <a:ext cx="6800843" cy="1837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42957" y="4178484"/>
            <a:ext cx="7202984" cy="769441"/>
          </a:xfrm>
          <a:prstGeom prst="rect">
            <a:avLst/>
          </a:prstGeom>
          <a:noFill/>
        </p:spPr>
        <p:txBody>
          <a:bodyPr wrap="square" rtlCol="0">
            <a:spAutoFit/>
          </a:bodyPr>
          <a:lstStyle/>
          <a:p>
            <a:pPr algn="ctr"/>
            <a:r>
              <a:rPr lang="es-CO" sz="4400" dirty="0">
                <a:solidFill>
                  <a:srgbClr val="018443"/>
                </a:solidFill>
                <a:latin typeface="Berlin Sans FB Demi" panose="020E0802020502020306" pitchFamily="34" charset="0"/>
              </a:rPr>
              <a:t>15-20 Minutos</a:t>
            </a:r>
            <a:endParaRPr lang="en-US" sz="4400" dirty="0">
              <a:solidFill>
                <a:srgbClr val="018443"/>
              </a:solidFill>
              <a:latin typeface="Berlin Sans FB Demi" panose="020E08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6</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63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114873" y="1886249"/>
            <a:ext cx="10107385"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¿Cuál es la diferencia entre la posesión demoníaca física y espiritual? </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14873" y="3959789"/>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9" name="TextBox 8"/>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7</a:t>
            </a:r>
          </a:p>
        </p:txBody>
      </p:sp>
      <p:cxnSp>
        <p:nvCxnSpPr>
          <p:cNvPr id="10" name="Straight Connector 9"/>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7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4245" y="244128"/>
            <a:ext cx="10107385" cy="1323439"/>
          </a:xfrm>
          <a:prstGeom prst="rect">
            <a:avLst/>
          </a:prstGeom>
          <a:noFill/>
        </p:spPr>
        <p:txBody>
          <a:bodyPr wrap="square" rtlCol="0">
            <a:spAutoFit/>
          </a:bodyPr>
          <a:lstStyle/>
          <a:p>
            <a:pPr algn="ctr"/>
            <a:r>
              <a:rPr lang="es-ES" sz="4000" dirty="0">
                <a:solidFill>
                  <a:srgbClr val="5F3913"/>
                </a:solidFill>
                <a:latin typeface="Berlin Sans FB Demi" panose="020E0802020502020306" pitchFamily="34" charset="0"/>
              </a:rPr>
              <a:t>¿Cuál es la diferencia entre la posesión demoníaca física y espiritual? </a:t>
            </a:r>
            <a:endParaRPr lang="en-US" sz="4000" dirty="0">
              <a:solidFill>
                <a:srgbClr val="5F3913"/>
              </a:solidFill>
              <a:latin typeface="Berlin Sans FB Demi" panose="020E0802020502020306" pitchFamily="34" charset="0"/>
            </a:endParaRPr>
          </a:p>
        </p:txBody>
      </p:sp>
      <p:sp>
        <p:nvSpPr>
          <p:cNvPr id="4" name="TextBox 3"/>
          <p:cNvSpPr txBox="1"/>
          <p:nvPr/>
        </p:nvSpPr>
        <p:spPr>
          <a:xfrm>
            <a:off x="713483" y="1800341"/>
            <a:ext cx="10508775" cy="4031873"/>
          </a:xfrm>
          <a:prstGeom prst="rect">
            <a:avLst/>
          </a:prstGeom>
          <a:noFill/>
        </p:spPr>
        <p:txBody>
          <a:bodyPr wrap="square" rtlCol="0">
            <a:spAutoFit/>
          </a:bodyPr>
          <a:lstStyle/>
          <a:p>
            <a:pPr marL="571500" indent="-571500">
              <a:buFont typeface="Arial" panose="020B0604020202020204" pitchFamily="34" charset="0"/>
              <a:buChar char="•"/>
            </a:pPr>
            <a:r>
              <a:rPr lang="es-ES" sz="3200" dirty="0">
                <a:solidFill>
                  <a:srgbClr val="018443"/>
                </a:solidFill>
                <a:latin typeface="Berlin Sans FB" panose="020E0602020502020306" pitchFamily="34" charset="0"/>
              </a:rPr>
              <a:t>La posesión física del demonio es cuando un demonio entra en el cuerpo de una persona y lo controla contra la voluntad de la persona. La Biblia tiene varios ejemplos de personas poseídas por un demonio.  La posesión física de demonios no es tan común hoy pero todavía existe. </a:t>
            </a:r>
          </a:p>
          <a:p>
            <a:pPr marL="571500" indent="-571500">
              <a:buFont typeface="Arial" panose="020B0604020202020204" pitchFamily="34" charset="0"/>
              <a:buChar char="•"/>
            </a:pPr>
            <a:r>
              <a:rPr lang="es-ES" sz="3200" dirty="0">
                <a:solidFill>
                  <a:srgbClr val="5F3913"/>
                </a:solidFill>
                <a:latin typeface="Berlin Sans FB" panose="020E0602020502020306" pitchFamily="34" charset="0"/>
              </a:rPr>
              <a:t>La posesión espiritual del demonio simplemente se refiere a aquellos sin fe en Cristo como su Salvador que, por lo tanto, pertenecen al diablo. Ellos son sus hijos. El los posee.</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8</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31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1092009" y="1824516"/>
            <a:ext cx="10364114"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¿Por qué los demonios (diablo) tienen derecho a los bebés recién nacidos? </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23606" y="3960141"/>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517266"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9</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1C6D7C-F8AF-47BA-A7A6-D6F802EB7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643615-7588-4D4A-81ED-F5E15A51CC6C}">
  <ds:schemaRefs>
    <ds:schemaRef ds:uri="http://schemas.microsoft.com/office/2006/metadata/properties"/>
    <ds:schemaRef ds:uri="http://schemas.microsoft.com/office/infopath/2007/PartnerControls"/>
    <ds:schemaRef ds:uri="d9dd568f-92e7-4aa1-8e50-87aa9ffea924"/>
  </ds:schemaRefs>
</ds:datastoreItem>
</file>

<file path=customXml/itemProps3.xml><?xml version="1.0" encoding="utf-8"?>
<ds:datastoreItem xmlns:ds="http://schemas.openxmlformats.org/officeDocument/2006/customXml" ds:itemID="{58D0EB42-B73D-4CB7-92AC-475A8AA01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7400</TotalTime>
  <Words>1547</Words>
  <Application>Microsoft Macintosh PowerPoint</Application>
  <PresentationFormat>Widescreen</PresentationFormat>
  <Paragraphs>123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Berlin Sans FB</vt:lpstr>
      <vt:lpstr>Berlin Sans FB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129</cp:revision>
  <dcterms:created xsi:type="dcterms:W3CDTF">2019-11-25T17:14:25Z</dcterms:created>
  <dcterms:modified xsi:type="dcterms:W3CDTF">2023-01-30T01:19:03Z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