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2" r:id="rId3"/>
    <p:sldId id="259" r:id="rId5"/>
    <p:sldId id="257" r:id="rId6"/>
    <p:sldId id="260" r:id="rId7"/>
    <p:sldId id="262" r:id="rId8"/>
    <p:sldId id="261" r:id="rId9"/>
    <p:sldId id="293" r:id="rId10"/>
    <p:sldId id="294" r:id="rId11"/>
    <p:sldId id="264" r:id="rId12"/>
    <p:sldId id="263" r:id="rId13"/>
    <p:sldId id="295" r:id="rId14"/>
    <p:sldId id="296" r:id="rId15"/>
    <p:sldId id="297" r:id="rId16"/>
    <p:sldId id="310" r:id="rId17"/>
    <p:sldId id="298" r:id="rId18"/>
    <p:sldId id="299" r:id="rId19"/>
    <p:sldId id="300" r:id="rId20"/>
    <p:sldId id="275" r:id="rId21"/>
    <p:sldId id="276" r:id="rId22"/>
    <p:sldId id="301" r:id="rId23"/>
    <p:sldId id="302" r:id="rId24"/>
    <p:sldId id="303" r:id="rId25"/>
    <p:sldId id="305" r:id="rId26"/>
    <p:sldId id="280" r:id="rId27"/>
    <p:sldId id="281" r:id="rId28"/>
    <p:sldId id="282" r:id="rId29"/>
    <p:sldId id="284" r:id="rId30"/>
    <p:sldId id="306" r:id="rId31"/>
    <p:sldId id="287" r:id="rId32"/>
    <p:sldId id="307" r:id="rId33"/>
    <p:sldId id="308" r:id="rId34"/>
    <p:sldId id="309" r:id="rId35"/>
    <p:sldId id="286" r:id="rId36"/>
    <p:sldId id="288" r:id="rId37"/>
    <p:sldId id="289" r:id="rId38"/>
  </p:sldIdLst>
  <p:sldSz cx="12192000" cy="6858000"/>
  <p:notesSz cx="6858000" cy="9144000"/>
  <p:embeddedFontLst>
    <p:embeddedFont>
      <p:font typeface="Calibri" panose="020F0502020204030204"/>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Lato" panose="020F0502020204030203"/>
      <p:regular r:id="rId51"/>
      <p:bold r:id="rId52"/>
      <p:italic r:id="rId53"/>
      <p:boldItalic r:id="rId54"/>
    </p:embeddedFont>
    <p:embeddedFont>
      <p:font typeface="Overlock" panose="020F0502020204030204"/>
      <p:regular r:id="rId55"/>
    </p:embeddedFont>
    <p:embeddedFont>
      <p:font typeface="Lato" panose="020F05020202040302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801"/>
    <p:restoredTop sz="45525"/>
  </p:normalViewPr>
  <p:slideViewPr>
    <p:cSldViewPr snapToGrid="0">
      <p:cViewPr varScale="1">
        <p:scale>
          <a:sx n="47" d="100"/>
          <a:sy n="47" d="100"/>
        </p:scale>
        <p:origin x="5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font" Target="fonts/font17.fntdata"/><Relationship Id="rId58" Type="http://schemas.openxmlformats.org/officeDocument/2006/relationships/font" Target="fonts/font16.fntdata"/><Relationship Id="rId57" Type="http://schemas.openxmlformats.org/officeDocument/2006/relationships/font" Target="fonts/font15.fntdata"/><Relationship Id="rId56" Type="http://schemas.openxmlformats.org/officeDocument/2006/relationships/font" Target="fonts/font14.fntdata"/><Relationship Id="rId55" Type="http://schemas.openxmlformats.org/officeDocument/2006/relationships/font" Target="fonts/font13.fntdata"/><Relationship Id="rId54" Type="http://schemas.openxmlformats.org/officeDocument/2006/relationships/font" Target="fonts/font12.fntdata"/><Relationship Id="rId53" Type="http://schemas.openxmlformats.org/officeDocument/2006/relationships/font" Target="fonts/font11.fntdata"/><Relationship Id="rId52" Type="http://schemas.openxmlformats.org/officeDocument/2006/relationships/font" Target="fonts/font10.fntdata"/><Relationship Id="rId51" Type="http://schemas.openxmlformats.org/officeDocument/2006/relationships/font" Target="fonts/font9.fntdata"/><Relationship Id="rId50" Type="http://schemas.openxmlformats.org/officeDocument/2006/relationships/font" Target="fonts/font8.fntdata"/><Relationship Id="rId5" Type="http://schemas.openxmlformats.org/officeDocument/2006/relationships/slide" Target="slides/slide2.xml"/><Relationship Id="rId49" Type="http://schemas.openxmlformats.org/officeDocument/2006/relationships/font" Target="fonts/font7.fntdata"/><Relationship Id="rId48" Type="http://schemas.openxmlformats.org/officeDocument/2006/relationships/font" Target="fonts/font6.fntdata"/><Relationship Id="rId47" Type="http://schemas.openxmlformats.org/officeDocument/2006/relationships/font" Target="fonts/font5.fntdata"/><Relationship Id="rId46" Type="http://schemas.openxmlformats.org/officeDocument/2006/relationships/font" Target="fonts/font4.fntdata"/><Relationship Id="rId45" Type="http://schemas.openxmlformats.org/officeDocument/2006/relationships/font" Target="fonts/font3.fntdata"/><Relationship Id="rId44" Type="http://schemas.openxmlformats.org/officeDocument/2006/relationships/font" Target="fonts/font2.fntdata"/><Relationship Id="rId43" Type="http://schemas.openxmlformats.org/officeDocument/2006/relationships/font" Target="fonts/font1.fntdata"/><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cademiacristo.com/Escrituras/Una-respuesta-cristiana-a-la-evolucion" TargetMode="Externa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6YCEsn3SjNw" TargetMode="External"/><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Pid</a:t>
            </a:r>
            <a:r>
              <a:rPr lang="es-CO" altLang="es-ES" sz="1800" i="1" dirty="0">
                <a:solidFill>
                  <a:srgbClr val="00B050"/>
                </a:solidFill>
                <a:effectLst/>
                <a:latin typeface="Calibri" panose="020F0502020204030204" pitchFamily="34" charset="0"/>
                <a:ea typeface="Times New Roman" panose="02020603050405020304" pitchFamily="18" charset="0"/>
              </a:rPr>
              <a:t>e</a:t>
            </a:r>
            <a:r>
              <a:rPr lang="es-ES" sz="1800" i="1" dirty="0">
                <a:solidFill>
                  <a:srgbClr val="00B050"/>
                </a:solidFill>
                <a:effectLst/>
                <a:latin typeface="Calibri" panose="020F0502020204030204" pitchFamily="34" charset="0"/>
                <a:ea typeface="Times New Roman" panose="02020603050405020304" pitchFamily="18" charset="0"/>
              </a:rPr>
              <a:t> a los estudiantes que compartan lo siguiente. Si hay demasiados estudiantes, puede pedirles que escriban sus respuestas en el chat.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1. Nombre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2. Ubicación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3. ¿Qué esperas aprender en esta clase?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Después de </a:t>
            </a:r>
            <a:r>
              <a:rPr lang="es-CO" altLang="es-ES" sz="1800" i="1" dirty="0">
                <a:solidFill>
                  <a:srgbClr val="00B050"/>
                </a:solidFill>
                <a:effectLst/>
                <a:latin typeface="Calibri" panose="020F0502020204030204" pitchFamily="34" charset="0"/>
                <a:ea typeface="Times New Roman" panose="02020603050405020304" pitchFamily="18" charset="0"/>
              </a:rPr>
              <a:t> los </a:t>
            </a:r>
            <a:r>
              <a:rPr lang="es-ES" sz="1800" i="1" dirty="0">
                <a:solidFill>
                  <a:srgbClr val="00B050"/>
                </a:solidFill>
                <a:effectLst/>
                <a:latin typeface="Calibri" panose="020F0502020204030204" pitchFamily="34" charset="0"/>
                <a:ea typeface="Times New Roman" panose="02020603050405020304" pitchFamily="18" charset="0"/>
              </a:rPr>
              <a:t>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veremos el comienzo de todo lo que existe. Veremos cómo Dios creó todo perfectamente en seis días normales con el poder de su Palabra. También hoy veremos la teoría de la evolución y como va en contra de la Palabra de Dios.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pPr marL="158750" indent="0">
              <a:buFontTx/>
              <a:buNone/>
            </a:pPr>
            <a:endParaRPr lang="en-US" dirty="0"/>
          </a:p>
          <a:p>
            <a:endParaRPr lang="en-US" dirty="0"/>
          </a:p>
          <a:p>
            <a:endParaRPr lang="en-US" dirty="0"/>
          </a:p>
          <a:p>
            <a:endParaRPr lang="en-US"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la pregunta de nuestra tarea: </a:t>
            </a:r>
            <a:r>
              <a:rPr lang="es-ES" sz="1800" b="1" dirty="0">
                <a:effectLst/>
                <a:latin typeface="Calibri" panose="020F0502020204030204" pitchFamily="34" charset="0"/>
                <a:ea typeface="Times New Roman" panose="02020603050405020304" pitchFamily="18" charset="0"/>
              </a:rPr>
              <a:t>¿Seis días = millones y millones de años? o ¿Seis días = seis días normales?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Algunos dicen que Dios hizo todo en seis “días,” pero afirman que cada uno de los seis días de</a:t>
            </a:r>
            <a:r>
              <a:rPr lang="es-CO" altLang="es-ES" sz="1800" dirty="0">
                <a:solidFill>
                  <a:srgbClr val="000000"/>
                </a:solidFill>
                <a:effectLst/>
                <a:latin typeface="Calibri" panose="020F0502020204030204" pitchFamily="34" charset="0"/>
                <a:ea typeface="Times New Roman" panose="02020603050405020304" pitchFamily="18" charset="0"/>
              </a:rPr>
              <a:t>bió haber</a:t>
            </a:r>
            <a:r>
              <a:rPr lang="es-ES" sz="1800" dirty="0">
                <a:solidFill>
                  <a:srgbClr val="000000"/>
                </a:solidFill>
                <a:effectLst/>
                <a:latin typeface="Calibri" panose="020F0502020204030204" pitchFamily="34" charset="0"/>
                <a:ea typeface="Times New Roman" panose="02020603050405020304" pitchFamily="18" charset="0"/>
              </a:rPr>
              <a:t> durado algunos millones de años. Otros dicen que todo lo hizo Dios en seis días normales de 24 horas. ¿Cuál de los dos está en lo correcto? ¿Y que pistas encuentran en el texto al respecto? </a:t>
            </a:r>
            <a:endParaRPr lang="es-ES" sz="1800"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Pide que los estudiantes </a:t>
            </a:r>
            <a:r>
              <a:rPr lang="es-CO" altLang="es-ES" sz="1800" i="1" dirty="0">
                <a:solidFill>
                  <a:srgbClr val="00B050"/>
                </a:solidFill>
                <a:effectLst/>
                <a:latin typeface="Calibri" panose="020F0502020204030204" pitchFamily="34" charset="0"/>
                <a:ea typeface="Times New Roman" panose="02020603050405020304" pitchFamily="18" charset="0"/>
              </a:rPr>
              <a:t>que </a:t>
            </a:r>
            <a:r>
              <a:rPr lang="es-ES" sz="1800" i="1" dirty="0">
                <a:solidFill>
                  <a:srgbClr val="00B050"/>
                </a:solidFill>
                <a:effectLst/>
                <a:latin typeface="Calibri" panose="020F0502020204030204" pitchFamily="34" charset="0"/>
                <a:ea typeface="Times New Roman" panose="02020603050405020304" pitchFamily="18" charset="0"/>
              </a:rPr>
              <a:t>compart</a:t>
            </a:r>
            <a:r>
              <a:rPr lang="es-CO" altLang="es-ES" sz="1800" i="1" dirty="0">
                <a:solidFill>
                  <a:srgbClr val="00B050"/>
                </a:solidFill>
                <a:effectLst/>
                <a:latin typeface="Calibri" panose="020F0502020204030204" pitchFamily="34" charset="0"/>
                <a:ea typeface="Times New Roman" panose="02020603050405020304" pitchFamily="18" charset="0"/>
              </a:rPr>
              <a:t>a</a:t>
            </a:r>
            <a:r>
              <a:rPr lang="es-ES" sz="1800" i="1" dirty="0">
                <a:solidFill>
                  <a:srgbClr val="00B050"/>
                </a:solidFill>
                <a:effectLst/>
                <a:latin typeface="Calibri" panose="020F0502020204030204" pitchFamily="34" charset="0"/>
                <a:ea typeface="Times New Roman" panose="02020603050405020304" pitchFamily="18" charset="0"/>
              </a:rPr>
              <a:t>n sus respuestas en voz alt</a:t>
            </a:r>
            <a:r>
              <a:rPr lang="es-CO" altLang="es-ES" sz="1800" i="1" dirty="0">
                <a:solidFill>
                  <a:srgbClr val="00B050"/>
                </a:solidFill>
                <a:effectLst/>
                <a:latin typeface="Calibri" panose="020F0502020204030204" pitchFamily="34" charset="0"/>
                <a:ea typeface="Times New Roman" panose="02020603050405020304" pitchFamily="18" charset="0"/>
              </a:rPr>
              <a:t>a</a:t>
            </a:r>
            <a:r>
              <a:rPr lang="es-ES" sz="1800" i="1" dirty="0">
                <a:solidFill>
                  <a:srgbClr val="00B050"/>
                </a:solidFill>
                <a:effectLst/>
                <a:latin typeface="Calibri" panose="020F0502020204030204" pitchFamily="34" charset="0"/>
                <a:ea typeface="Times New Roman" panose="02020603050405020304" pitchFamily="18" charset="0"/>
              </a:rPr>
              <a:t> o por chat.</a:t>
            </a:r>
            <a:endParaRPr lang="es-ES" sz="1800" i="1" dirty="0">
              <a:solidFill>
                <a:srgbClr val="00B05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endParaRPr lang="es-ES" sz="1800" i="1" dirty="0">
              <a:solidFill>
                <a:srgbClr val="00B05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i="1" dirty="0">
                <a:solidFill>
                  <a:srgbClr val="00B050"/>
                </a:solidFill>
                <a:effectLst/>
                <a:latin typeface="Calibri" panose="020F0502020204030204" pitchFamily="34" charset="0"/>
                <a:ea typeface="Times New Roman" panose="02020603050405020304" pitchFamily="18" charset="0"/>
              </a:rPr>
              <a:t> </a:t>
            </a:r>
            <a:r>
              <a:rPr lang="es-ES" sz="1800" dirty="0">
                <a:effectLst/>
                <a:latin typeface="Calibri" panose="020F0502020204030204" pitchFamily="34" charset="0"/>
                <a:ea typeface="Times New Roman" panose="02020603050405020304" pitchFamily="18" charset="0"/>
              </a:rPr>
              <a:t>¿Por qué algunos dicen que eran seis “largos periodos” (u no seis días normales)?” Lo dicen tratando de armonizar el relato bíblico de la creación de la teoría de la evolución.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Después de cada día dice, “Cayó la tarde, y llegó la mañana. Ése fue el día (primero, segundo…).”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Éxodo 20:11 Porque yo, el Señor, hice en seis días los cielos, la tierra, el mar y todo lo que hay en ellos, pero reposé en el día séptimo. Por eso yo, el Señor, bendije el día de reposo y lo santifiqué.</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Génesis 1:1-25 (Reina Valera Contemporánea)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En el principio creó Dios los cielos y la tierra. 2 Y la tierra estaba desordenada y vacía, y las tinieblas estaban sobre la faz del abismo, y el Espíritu de Dios se movía sobre la faz de las aguas.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Y dijo Dios: Sea la luz; y fue la luz. 4 Y vio Dios que la luz era buena; y separó Dios </a:t>
            </a:r>
            <a:r>
              <a:rPr lang="es-ES" sz="1800" u="sng" dirty="0">
                <a:effectLst/>
                <a:latin typeface="Calibri" panose="020F0502020204030204" pitchFamily="34" charset="0"/>
                <a:ea typeface="Calibri" panose="020F0502020204030204" pitchFamily="34" charset="0"/>
                <a:cs typeface="Calibri" panose="020F0502020204030204" pitchFamily="34" charset="0"/>
              </a:rPr>
              <a:t>la luz de las tinieblas</a:t>
            </a:r>
            <a:r>
              <a:rPr lang="es-ES" sz="1800" dirty="0">
                <a:effectLst/>
                <a:latin typeface="Calibri" panose="020F0502020204030204" pitchFamily="34" charset="0"/>
                <a:ea typeface="Calibri" panose="020F0502020204030204" pitchFamily="34" charset="0"/>
                <a:cs typeface="Calibri" panose="020F0502020204030204" pitchFamily="34" charset="0"/>
              </a:rPr>
              <a:t>. 5 Y llamó Dios a la luz Día, y a las tinieblas llamó Noche. Y fue la tarde y la mañana </a:t>
            </a:r>
            <a:r>
              <a:rPr lang="es-ES" sz="1800" b="1" dirty="0">
                <a:effectLst/>
                <a:latin typeface="Calibri" panose="020F0502020204030204" pitchFamily="34" charset="0"/>
                <a:ea typeface="Calibri" panose="020F0502020204030204" pitchFamily="34" charset="0"/>
                <a:cs typeface="Calibri" panose="020F0502020204030204" pitchFamily="34" charset="0"/>
              </a:rPr>
              <a:t>un día.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6 Luego dijo Dios: H</a:t>
            </a:r>
            <a:r>
              <a:rPr lang="es-ES" sz="1800" u="sng" dirty="0">
                <a:effectLst/>
                <a:latin typeface="Calibri" panose="020F0502020204030204" pitchFamily="34" charset="0"/>
                <a:ea typeface="Calibri" panose="020F0502020204030204" pitchFamily="34" charset="0"/>
                <a:cs typeface="Calibri" panose="020F0502020204030204" pitchFamily="34" charset="0"/>
              </a:rPr>
              <a:t>aya expansión en medio de las aguas, y separe las aguas de las aguas.</a:t>
            </a:r>
            <a:r>
              <a:rPr lang="es-ES" sz="1800" dirty="0">
                <a:effectLst/>
                <a:latin typeface="Calibri" panose="020F0502020204030204" pitchFamily="34" charset="0"/>
                <a:ea typeface="Calibri" panose="020F0502020204030204" pitchFamily="34" charset="0"/>
                <a:cs typeface="Calibri" panose="020F0502020204030204" pitchFamily="34" charset="0"/>
              </a:rPr>
              <a:t> 7 E hizo Dios la expansión, y separó las aguas que estaban debajo de la expansión, de las aguas que estaban sobre la expansión. Y fue así. 8 Y llamó Dios a la expansión Cielos. Y fue la tarde y la mañana </a:t>
            </a:r>
            <a:r>
              <a:rPr lang="es-ES" sz="1800" b="1" dirty="0">
                <a:effectLst/>
                <a:latin typeface="Calibri" panose="020F0502020204030204" pitchFamily="34" charset="0"/>
                <a:ea typeface="Calibri" panose="020F0502020204030204" pitchFamily="34" charset="0"/>
                <a:cs typeface="Calibri" panose="020F0502020204030204" pitchFamily="34" charset="0"/>
              </a:rPr>
              <a:t>el día segundo.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9 Dijo también Dios: Júntense las aguas que están debajo de los cielos en un lugar, y descúbrase lo seco. Y fue así. 10 Y llamó Dios a </a:t>
            </a:r>
            <a:r>
              <a:rPr lang="es-ES" sz="1800" u="sng" dirty="0">
                <a:effectLst/>
                <a:latin typeface="Calibri" panose="020F0502020204030204" pitchFamily="34" charset="0"/>
                <a:ea typeface="Calibri" panose="020F0502020204030204" pitchFamily="34" charset="0"/>
                <a:cs typeface="Calibri" panose="020F0502020204030204" pitchFamily="34" charset="0"/>
              </a:rPr>
              <a:t>lo seco Tierra,</a:t>
            </a:r>
            <a:r>
              <a:rPr lang="es-ES" sz="1800" dirty="0">
                <a:effectLst/>
                <a:latin typeface="Calibri" panose="020F0502020204030204" pitchFamily="34" charset="0"/>
                <a:ea typeface="Calibri" panose="020F0502020204030204" pitchFamily="34" charset="0"/>
                <a:cs typeface="Calibri" panose="020F0502020204030204" pitchFamily="34" charset="0"/>
              </a:rPr>
              <a:t> y a la reunión de las aguas llamó </a:t>
            </a:r>
            <a:r>
              <a:rPr lang="es-ES" sz="1800" u="sng" dirty="0">
                <a:effectLst/>
                <a:latin typeface="Calibri" panose="020F0502020204030204" pitchFamily="34" charset="0"/>
                <a:ea typeface="Calibri" panose="020F0502020204030204" pitchFamily="34" charset="0"/>
                <a:cs typeface="Calibri" panose="020F0502020204030204" pitchFamily="34" charset="0"/>
              </a:rPr>
              <a:t>Mares.</a:t>
            </a:r>
            <a:r>
              <a:rPr lang="es-ES" sz="1800" dirty="0">
                <a:effectLst/>
                <a:latin typeface="Calibri" panose="020F0502020204030204" pitchFamily="34" charset="0"/>
                <a:ea typeface="Calibri" panose="020F0502020204030204" pitchFamily="34" charset="0"/>
                <a:cs typeface="Calibri" panose="020F0502020204030204" pitchFamily="34" charset="0"/>
              </a:rPr>
              <a:t> Y vio Dios que era bueno. 11 Después dijo Dios: Produzca la tierra </a:t>
            </a:r>
            <a:r>
              <a:rPr lang="es-ES" sz="1800" u="sng" dirty="0">
                <a:effectLst/>
                <a:latin typeface="Calibri" panose="020F0502020204030204" pitchFamily="34" charset="0"/>
                <a:ea typeface="Calibri" panose="020F0502020204030204" pitchFamily="34" charset="0"/>
                <a:cs typeface="Calibri" panose="020F0502020204030204" pitchFamily="34" charset="0"/>
              </a:rPr>
              <a:t>hierba verde</a:t>
            </a:r>
            <a:r>
              <a:rPr lang="es-ES" sz="1800" dirty="0">
                <a:effectLst/>
                <a:latin typeface="Calibri" panose="020F0502020204030204" pitchFamily="34" charset="0"/>
                <a:ea typeface="Calibri" panose="020F0502020204030204" pitchFamily="34" charset="0"/>
                <a:cs typeface="Calibri" panose="020F0502020204030204" pitchFamily="34" charset="0"/>
              </a:rPr>
              <a:t>, hierba que dé semilla; árbol de fruto que dé fruto según su género, que su semilla esté en él, sobre la tierra. Y fue así.12 Produjo, pues, la tierra hierba verde, hierba que da semilla según su naturaleza, y árbol que da fruto, cuya semilla está en él, según su género. Y vio Dios que era bueno. 13 Y fue la tarde y la mañana </a:t>
            </a:r>
            <a:r>
              <a:rPr lang="es-ES" sz="1800" b="1" dirty="0">
                <a:effectLst/>
                <a:latin typeface="Calibri" panose="020F0502020204030204" pitchFamily="34" charset="0"/>
                <a:ea typeface="Calibri" panose="020F0502020204030204" pitchFamily="34" charset="0"/>
                <a:cs typeface="Calibri" panose="020F0502020204030204" pitchFamily="34" charset="0"/>
              </a:rPr>
              <a:t>el día tercero.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14 Dijo luego Dios: Haya </a:t>
            </a:r>
            <a:r>
              <a:rPr lang="es-ES" sz="1800" u="sng" dirty="0">
                <a:effectLst/>
                <a:latin typeface="Calibri" panose="020F0502020204030204" pitchFamily="34" charset="0"/>
                <a:ea typeface="Calibri" panose="020F0502020204030204" pitchFamily="34" charset="0"/>
                <a:cs typeface="Calibri" panose="020F0502020204030204" pitchFamily="34" charset="0"/>
              </a:rPr>
              <a:t>lumbreras</a:t>
            </a:r>
            <a:r>
              <a:rPr lang="es-ES" sz="1800" dirty="0">
                <a:effectLst/>
                <a:latin typeface="Calibri" panose="020F0502020204030204" pitchFamily="34" charset="0"/>
                <a:ea typeface="Calibri" panose="020F0502020204030204" pitchFamily="34" charset="0"/>
                <a:cs typeface="Calibri" panose="020F0502020204030204" pitchFamily="34" charset="0"/>
              </a:rPr>
              <a:t> en la expansión de los cielos para separar el día de la noche; y sirvan de señales para las estaciones, para días y años, 15 y sean por lumbreras en la expansión de los cielos para alumbrar sobre la tierra. Y fue así. 16 E hizo Dios las dos grandes lumbreras; la lumbrera mayor para que señorease en el día, y la lumbrera menor para que señorease en la noche; hizo también las estrellas. 17 Y las puso Dios en la expansión de los cielos para alumbrar sobre la tierra, 18 y para señorear en el día y en la noche, y para separar la luz de las tinieblas. Y vio Dios que era bueno. 19 Y fue la tarde y la mañana </a:t>
            </a:r>
            <a:r>
              <a:rPr lang="es-ES" sz="1800" b="1" dirty="0">
                <a:effectLst/>
                <a:latin typeface="Calibri" panose="020F0502020204030204" pitchFamily="34" charset="0"/>
                <a:ea typeface="Calibri" panose="020F0502020204030204" pitchFamily="34" charset="0"/>
                <a:cs typeface="Calibri" panose="020F0502020204030204" pitchFamily="34" charset="0"/>
              </a:rPr>
              <a:t>el día cuarto.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20 Dijo Dios: Produzcan las aguas seres vivientes, y aves que vuelen sobre la tierra, en la abierta expansión de los cielos. 21 Y creó Dios los grandes monstruos marinos, y todo ser viviente que se mueve, que las aguas produjeron según su género, y toda ave alada según su especie. Y vio Dios que era bueno. 22 Y Dios los bendijo, diciendo: Fructificad y multiplicaos, y </a:t>
            </a:r>
            <a:r>
              <a:rPr lang="es-ES" sz="1800" u="sng" dirty="0">
                <a:effectLst/>
                <a:latin typeface="Calibri" panose="020F0502020204030204" pitchFamily="34" charset="0"/>
                <a:ea typeface="Calibri" panose="020F0502020204030204" pitchFamily="34" charset="0"/>
                <a:cs typeface="Calibri" panose="020F0502020204030204" pitchFamily="34" charset="0"/>
              </a:rPr>
              <a:t>llenad las aguas en los mares, y multiplíquense las aves en la tierra</a:t>
            </a:r>
            <a:r>
              <a:rPr lang="es-ES" sz="1800" dirty="0">
                <a:effectLst/>
                <a:latin typeface="Calibri" panose="020F0502020204030204" pitchFamily="34" charset="0"/>
                <a:ea typeface="Calibri" panose="020F0502020204030204" pitchFamily="34" charset="0"/>
                <a:cs typeface="Calibri" panose="020F0502020204030204" pitchFamily="34" charset="0"/>
              </a:rPr>
              <a:t>. 23 Y fue la tarde y la mañana </a:t>
            </a:r>
            <a:r>
              <a:rPr lang="es-ES" sz="1800" b="1" dirty="0">
                <a:effectLst/>
                <a:latin typeface="Calibri" panose="020F0502020204030204" pitchFamily="34" charset="0"/>
                <a:ea typeface="Calibri" panose="020F0502020204030204" pitchFamily="34" charset="0"/>
                <a:cs typeface="Calibri" panose="020F0502020204030204" pitchFamily="34" charset="0"/>
              </a:rPr>
              <a:t>el día quinto.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24 Luego dijo Dios: Produzca la tierra seres vivientes según su género, bestias y serpientes y animales de la tierra según su especie. Y fue así. 25 E hizo Dios animales de la tierra según su género, y ganado según su género, y </a:t>
            </a:r>
            <a:r>
              <a:rPr lang="es-ES" sz="1800" u="sng" dirty="0">
                <a:effectLst/>
                <a:latin typeface="Calibri" panose="020F0502020204030204" pitchFamily="34" charset="0"/>
                <a:ea typeface="Calibri" panose="020F0502020204030204" pitchFamily="34" charset="0"/>
                <a:cs typeface="Calibri" panose="020F0502020204030204" pitchFamily="34" charset="0"/>
              </a:rPr>
              <a:t>todo animal que se arrastra</a:t>
            </a:r>
            <a:r>
              <a:rPr lang="es-ES" sz="1800" dirty="0">
                <a:effectLst/>
                <a:latin typeface="Calibri" panose="020F0502020204030204" pitchFamily="34" charset="0"/>
                <a:ea typeface="Calibri" panose="020F0502020204030204" pitchFamily="34" charset="0"/>
                <a:cs typeface="Calibri" panose="020F0502020204030204" pitchFamily="34" charset="0"/>
              </a:rPr>
              <a:t> sobre la tierra según su especie. Y vio Dios que era bueno.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Dios (v.1)</a:t>
            </a:r>
            <a:endParaRPr lang="es-ES" sz="1800" dirty="0">
              <a:solidFill>
                <a:srgbClr val="000000"/>
              </a:solidFill>
              <a:effectLst/>
              <a:latin typeface="Calibri" panose="020F0502020204030204" pitchFamily="34"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El Espíritu de Dios (v.2)</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(o animales)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tierra desordenada y vacía, las tinieblas, faz del abismo, superficie de las aguas (v.1,2)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luz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bóveda/la expansión (cielos) (v.7,8)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tierra seca y los mares (v.9,10)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hierba verde, hierba que dé semilla, arboles frutales, fruto (v.11)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lumbreras: el sol, la luna, las estrellas (v.14)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animales marinos y las aves (v.20)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bestias, serpientes y los animales de la tierra (v.24)</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cielos y la tierra</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el principio (v.1). </a:t>
            </a:r>
            <a:endParaRPr lang="es-ES" sz="1800" dirty="0">
              <a:solidFill>
                <a:srgbClr val="00000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primeros seis días. (Seis días normales)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No hay problemas. El problema es lo que vemos en nuestro alrededor ahora hoy en día: la creación caída (Romanos 8:18-23 habla al respecto).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Aún no. Pero en Cristo, nos espera algo parecido, y hasta algo mucho mejor en el cielo. (Apocalipsis 21-22).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panose="020B0604020202020204"/>
              <a:buNone/>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a:t>
            </a:r>
            <a:r>
              <a:rPr lang="es-CO" altLang="es-ES" sz="1800" i="1" dirty="0">
                <a:solidFill>
                  <a:srgbClr val="00B050"/>
                </a:solidFill>
                <a:effectLst/>
                <a:latin typeface="Calibri" panose="020F0502020204030204" pitchFamily="34" charset="0"/>
                <a:ea typeface="Times New Roman" panose="02020603050405020304" pitchFamily="18" charset="0"/>
              </a:rPr>
              <a:t>s</a:t>
            </a:r>
            <a:r>
              <a:rPr lang="es-ES" sz="1800" i="1" dirty="0">
                <a:solidFill>
                  <a:srgbClr val="00B050"/>
                </a:solidFill>
                <a:effectLst/>
                <a:latin typeface="Calibri" panose="020F0502020204030204" pitchFamily="34" charset="0"/>
                <a:ea typeface="Times New Roman" panose="02020603050405020304" pitchFamily="18" charset="0"/>
              </a:rPr>
              <a:t>us vidas propias.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600"/>
              </a:spcAft>
              <a:buClr>
                <a:schemeClr val="dk1"/>
              </a:buClr>
              <a:buSzPts val="1100"/>
              <a:buFont typeface="Arial" panose="020B0604020202020204"/>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creó un mundo perfecto en 6 días naturales.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Amado Padre en el cielo, ¡qué maravilloso y poderoso eres! Me asombra el poder de tu palabra que creó todas las cosas. Gracias por crearme y cuidarme. Gracias por hacerme tu hijo por la fe en Jesús. Cada vez que veo algo hermoso que tú creaste, me recuerda que tú eres mi Padre amoroso y poderoso. Oro a ti en el nombre de Jesús. Amén.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Dudamos del poder del </a:t>
            </a:r>
            <a:r>
              <a:rPr lang="es-CO" altLang="es-ES" sz="1800" dirty="0">
                <a:solidFill>
                  <a:srgbClr val="000000"/>
                </a:solidFill>
                <a:effectLst/>
                <a:latin typeface="Calibri" panose="020F0502020204030204" pitchFamily="34" charset="0"/>
                <a:ea typeface="Times New Roman" panose="02020603050405020304" pitchFamily="18" charset="0"/>
              </a:rPr>
              <a:t>D</a:t>
            </a:r>
            <a:r>
              <a:rPr lang="es-ES" sz="1800" dirty="0">
                <a:solidFill>
                  <a:srgbClr val="000000"/>
                </a:solidFill>
                <a:effectLst/>
                <a:latin typeface="Calibri" panose="020F0502020204030204" pitchFamily="34" charset="0"/>
                <a:ea typeface="Times New Roman" panose="02020603050405020304" pitchFamily="18" charset="0"/>
              </a:rPr>
              <a:t>ios todopoderoso, creador de los cielos y la tierra.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Nosotros, como humanos, dañamos el mundo perfecto que Dios creó.</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Nos comportamos como si fuéramos los dueños del mundo (y no como mayordomos). Se nos olvida que fuimos hechos por él y para él. Él es Dios, y nosotros no los somos.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Somos, a veces, tentados a tratar de armonizar la creación con la evolución para no ser criticados tanto por los que dicen que la evolución ha sido científicamente comprobada</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El mundo perfecto que Dios nos creó muestra su gran amor por nosotros </a:t>
            </a:r>
            <a:r>
              <a:rPr lang="es-ES" sz="1800" i="1" dirty="0">
                <a:solidFill>
                  <a:srgbClr val="000000"/>
                </a:solidFill>
                <a:effectLst/>
                <a:latin typeface="Calibri" panose="020F0502020204030204" pitchFamily="34" charset="0"/>
                <a:ea typeface="Times New Roman" panose="02020603050405020304" pitchFamily="18" charset="0"/>
              </a:rPr>
              <a:t>(Salmo 104:24 ¡Tus obras, Señor, son innumerables! ¡Todas las hiciste con gran sabiduría! ¡La tierra está llena de tus criaturas!)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Él hizo bueno en gran manera todo, y nos da la promesa de que esto volverá a ser así, y aún mucho mejor, en la gloriosa venida de su Hijo, al cual esperamos con ansias, pues él hace nuevas y perfectas todas las cosas.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Alabarlo como el creador.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Dar testimonio de la creación aun en ambientes hostiles.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Cuidar el mundo que él creó.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1: La Creación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MX" sz="1800" dirty="0">
                <a:solidFill>
                  <a:srgbClr val="000000"/>
                </a:solidFill>
                <a:effectLst/>
                <a:latin typeface="Calibri" panose="020F0502020204030204" pitchFamily="34" charset="0"/>
                <a:ea typeface="Times New Roman" panose="02020603050405020304" pitchFamily="18" charset="0"/>
              </a:rPr>
              <a:t>Identificar el </a:t>
            </a:r>
            <a:r>
              <a:rPr lang="es-ES" sz="1800" dirty="0">
                <a:solidFill>
                  <a:srgbClr val="000000"/>
                </a:solidFill>
                <a:effectLst/>
                <a:latin typeface="Calibri" panose="020F0502020204030204" pitchFamily="34" charset="0"/>
                <a:ea typeface="Times New Roman" panose="02020603050405020304" pitchFamily="18" charset="0"/>
              </a:rPr>
              <a:t>propósito y los objetivos del curso.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1:1-25.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Identificar razones bíblicas </a:t>
            </a:r>
            <a:r>
              <a:rPr lang="es-CO" altLang="es-ES" sz="1800" u="sng" dirty="0">
                <a:solidFill>
                  <a:srgbClr val="000000"/>
                </a:solidFill>
                <a:effectLst/>
                <a:latin typeface="Calibri" panose="020F0502020204030204" pitchFamily="34" charset="0"/>
                <a:ea typeface="Times New Roman" panose="02020603050405020304" pitchFamily="18" charset="0"/>
              </a:rPr>
              <a:t>de </a:t>
            </a:r>
            <a:r>
              <a:rPr lang="es-ES" sz="1800" u="sng" dirty="0">
                <a:solidFill>
                  <a:srgbClr val="000000"/>
                </a:solidFill>
                <a:effectLst/>
                <a:latin typeface="Calibri" panose="020F0502020204030204" pitchFamily="34" charset="0"/>
                <a:ea typeface="Times New Roman" panose="02020603050405020304" pitchFamily="18" charset="0"/>
              </a:rPr>
              <a:t>por</a:t>
            </a:r>
            <a:r>
              <a:rPr lang="es-CO" altLang="es-ES" sz="1800" u="sng" dirty="0">
                <a:solidFill>
                  <a:srgbClr val="000000"/>
                </a:solidFill>
                <a:effectLst/>
                <a:latin typeface="Calibri" panose="020F0502020204030204" pitchFamily="34" charset="0"/>
                <a:ea typeface="Times New Roman" panose="02020603050405020304" pitchFamily="18" charset="0"/>
              </a:rPr>
              <a:t> </a:t>
            </a:r>
            <a:r>
              <a:rPr lang="es-ES" sz="1800" u="sng" dirty="0">
                <a:solidFill>
                  <a:srgbClr val="000000"/>
                </a:solidFill>
                <a:effectLst/>
                <a:latin typeface="Calibri" panose="020F0502020204030204" pitchFamily="34" charset="0"/>
                <a:ea typeface="Times New Roman" panose="02020603050405020304" pitchFamily="18" charset="0"/>
              </a:rPr>
              <a:t>qu</a:t>
            </a:r>
            <a:r>
              <a:rPr lang="es-CO" altLang="es-ES" sz="1800" u="sng" dirty="0">
                <a:solidFill>
                  <a:srgbClr val="000000"/>
                </a:solidFill>
                <a:effectLst/>
                <a:latin typeface="Calibri" panose="020F0502020204030204" pitchFamily="34" charset="0"/>
                <a:ea typeface="Times New Roman" panose="02020603050405020304" pitchFamily="18" charset="0"/>
              </a:rPr>
              <a:t>é</a:t>
            </a:r>
            <a:r>
              <a:rPr lang="es-ES" sz="1800" u="sng" dirty="0">
                <a:solidFill>
                  <a:srgbClr val="000000"/>
                </a:solidFill>
                <a:effectLst/>
                <a:latin typeface="Calibri" panose="020F0502020204030204" pitchFamily="34" charset="0"/>
                <a:ea typeface="Times New Roman" panose="02020603050405020304" pitchFamily="18" charset="0"/>
              </a:rPr>
              <a:t> la teoría de la evolución no cabe en Génesis.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9"/>
        <p:cNvGrpSpPr/>
        <p:nvPr/>
      </p:nvGrpSpPr>
      <p:grpSpPr>
        <a:xfrm>
          <a:off x="0" y="0"/>
          <a:ext cx="0" cy="0"/>
          <a:chOff x="0" y="0"/>
          <a:chExt cx="0" cy="0"/>
        </a:xfrm>
      </p:grpSpPr>
      <p:sp>
        <p:nvSpPr>
          <p:cNvPr id="440" name="Google Shape;44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solidFill>
                  <a:srgbClr val="000000"/>
                </a:solidFill>
                <a:effectLst/>
                <a:latin typeface="Calibri" panose="020F0502020204030204" pitchFamily="34" charset="0"/>
                <a:ea typeface="Times New Roman" panose="02020603050405020304" pitchFamily="18" charset="0"/>
              </a:rPr>
              <a:t>La teoría de evolución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Compart</a:t>
            </a:r>
            <a:r>
              <a:rPr lang="es-CO" altLang="es-ES" sz="1800" dirty="0">
                <a:solidFill>
                  <a:srgbClr val="000000"/>
                </a:solidFill>
                <a:effectLst/>
                <a:latin typeface="Calibri" panose="020F0502020204030204" pitchFamily="34" charset="0"/>
                <a:ea typeface="Times New Roman" panose="02020603050405020304" pitchFamily="18" charset="0"/>
              </a:rPr>
              <a:t>a</a:t>
            </a:r>
            <a:r>
              <a:rPr lang="es-ES" sz="1800" dirty="0">
                <a:solidFill>
                  <a:srgbClr val="000000"/>
                </a:solidFill>
                <a:effectLst/>
                <a:latin typeface="Calibri" panose="020F0502020204030204" pitchFamily="34" charset="0"/>
                <a:ea typeface="Times New Roman" panose="02020603050405020304" pitchFamily="18" charset="0"/>
              </a:rPr>
              <a:t>n una experiencia que ha</a:t>
            </a:r>
            <a:r>
              <a:rPr lang="es-CO" altLang="es-ES" sz="1800" dirty="0">
                <a:solidFill>
                  <a:srgbClr val="000000"/>
                </a:solidFill>
                <a:effectLst/>
                <a:latin typeface="Calibri" panose="020F0502020204030204" pitchFamily="34" charset="0"/>
                <a:ea typeface="Times New Roman" panose="02020603050405020304" pitchFamily="18" charset="0"/>
              </a:rPr>
              <a:t>yan</a:t>
            </a:r>
            <a:r>
              <a:rPr lang="es-ES" sz="1800" dirty="0">
                <a:solidFill>
                  <a:srgbClr val="000000"/>
                </a:solidFill>
                <a:effectLst/>
                <a:latin typeface="Calibri" panose="020F0502020204030204" pitchFamily="34" charset="0"/>
                <a:ea typeface="Times New Roman" panose="02020603050405020304" pitchFamily="18" charset="0"/>
              </a:rPr>
              <a:t> tenido con personas que creen en la evolución. ¿Han tenido experiencias con vecinos, en museos, con científicos o con profesores en la universidad o han visto programas en la tele que habl</a:t>
            </a:r>
            <a:r>
              <a:rPr lang="es-CO" altLang="es-ES" sz="1800" dirty="0">
                <a:solidFill>
                  <a:srgbClr val="000000"/>
                </a:solidFill>
                <a:effectLst/>
                <a:latin typeface="Calibri" panose="020F0502020204030204" pitchFamily="34" charset="0"/>
                <a:ea typeface="Times New Roman" panose="02020603050405020304" pitchFamily="18" charset="0"/>
              </a:rPr>
              <a:t>e</a:t>
            </a:r>
            <a:r>
              <a:rPr lang="es-ES" sz="1800" dirty="0">
                <a:solidFill>
                  <a:srgbClr val="000000"/>
                </a:solidFill>
                <a:effectLst/>
                <a:latin typeface="Calibri" panose="020F0502020204030204" pitchFamily="34" charset="0"/>
                <a:ea typeface="Times New Roman" panose="02020603050405020304" pitchFamily="18" charset="0"/>
              </a:rPr>
              <a:t>n de la evolución como si fuera la verdad absoluta? </a:t>
            </a:r>
            <a:endParaRPr lang="es-ES" sz="1800"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Permite que los estudiantes platiquen sus experiencias.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441" name="Google Shape;44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4"/>
        <p:cNvGrpSpPr/>
        <p:nvPr/>
      </p:nvGrpSpPr>
      <p:grpSpPr>
        <a:xfrm>
          <a:off x="0" y="0"/>
          <a:ext cx="0" cy="0"/>
          <a:chOff x="0" y="0"/>
          <a:chExt cx="0" cy="0"/>
        </a:xfrm>
      </p:grpSpPr>
      <p:sp>
        <p:nvSpPr>
          <p:cNvPr id="455" name="Google Shape;45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Charles Darwin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1859, publicó su libro “El Origen de las Especies.”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esa obra, desecha la enseñanza bíblica de la creación de las criaturas del mundo, a favor de la idea de un desarrollo evolutivo de las especies.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Darwin no vio ninguna necesidad de Dios como causa inicial del universo.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De joven, Darwin viajó por el mundo. Hasta llegó a pasar tiempo en las Islas Galápagos, conocidas por sus numerosas especies locales. Lo triste es que Darwin, al ver tantas criaturas maravillosas de la zona, no vio la mano creadora de Dios. </a:t>
            </a: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0"/>
              </a:spcAft>
              <a:buClr>
                <a:schemeClr val="dk1"/>
              </a:buClr>
              <a:buSzPts val="1100"/>
              <a:buFont typeface="Calibri" panose="020F0502020204030204"/>
              <a:buAutoNum type="arabicPeriod"/>
            </a:pPr>
            <a:endParaRPr dirty="0"/>
          </a:p>
        </p:txBody>
      </p:sp>
      <p:sp>
        <p:nvSpPr>
          <p:cNvPr id="456" name="Google Shape;45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6"/>
        <p:cNvGrpSpPr/>
        <p:nvPr/>
      </p:nvGrpSpPr>
      <p:grpSpPr>
        <a:xfrm>
          <a:off x="0" y="0"/>
          <a:ext cx="0" cy="0"/>
          <a:chOff x="0" y="0"/>
          <a:chExt cx="0" cy="0"/>
        </a:xfrm>
      </p:grpSpPr>
      <p:sp>
        <p:nvSpPr>
          <p:cNvPr id="467" name="Google Shape;46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La teoría de la evolución escupe en la cara de Dios y su plan de salvación. Consideran lo siguiente: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evolución niega el relato bíblico de la creación.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evolución rechaza la caída en pecado y el pecado heredado.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evolución rechaza el concepto bíblico del pecado (bien y mal). La evolución ve la muerte como una herramienta natural en el proceso evolutivo y no como un castigo por el pecado.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evolución rechaza la providencia de Dios al decir que la preservación de las especies podría estar determinada por la supervivencia de los más aptos.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600"/>
              </a:spcBef>
              <a:spcAft>
                <a:spcPts val="0"/>
              </a:spcAft>
              <a:buNone/>
            </a:pPr>
            <a:endParaRPr dirty="0"/>
          </a:p>
        </p:txBody>
      </p:sp>
      <p:sp>
        <p:nvSpPr>
          <p:cNvPr id="468" name="Google Shape;46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Nosotros, a cambio, decimos: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i="1" dirty="0">
                <a:solidFill>
                  <a:srgbClr val="000000"/>
                </a:solidFill>
                <a:effectLst/>
                <a:latin typeface="Calibri" panose="020F0502020204030204" pitchFamily="34" charset="0"/>
                <a:ea typeface="Times New Roman" panose="02020603050405020304" pitchFamily="18" charset="0"/>
              </a:rPr>
              <a:t>Salmo 104:24 ¡Tus obras, Señor, son innumerables! ¡Todas las hiciste con gran sabiduría! ¡La tierra está llena de tus criaturas!</a:t>
            </a: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Nosotros, a cambio, decimos: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0" i="1" dirty="0">
                <a:solidFill>
                  <a:srgbClr val="000000"/>
                </a:solidFill>
                <a:effectLst/>
                <a:latin typeface="Calibri" panose="020F0502020204030204" pitchFamily="34" charset="0"/>
                <a:ea typeface="Times New Roman" panose="02020603050405020304" pitchFamily="18" charset="0"/>
              </a:rPr>
              <a:t>Isaías 40:12,28-31 </a:t>
            </a:r>
            <a:endParaRPr lang="es-ES" sz="1800" b="0" i="1"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endParaRPr lang="es-ES" sz="1800" b="0" i="1"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r>
              <a:rPr lang="es-ES" sz="1800" b="0" i="1" dirty="0">
                <a:solidFill>
                  <a:srgbClr val="000000"/>
                </a:solidFill>
                <a:effectLst/>
                <a:latin typeface="Calibri" panose="020F0502020204030204" pitchFamily="34" charset="0"/>
                <a:ea typeface="Times New Roman" panose="02020603050405020304" pitchFamily="18" charset="0"/>
              </a:rPr>
              <a:t>¿Quién midió las aguas con el hueco de su mano? ¿Quién midió los cielos con la palma de su mano? ¿Quién con tres dedos juntó el polvo de la tierra, y pesó con balanza y pesas los montes y las colinas? Acaso no sabes, ni nunca oíste decir, ¿que el Señor es el Dios eterno y que él creó los confines de la tierra? </a:t>
            </a:r>
            <a:endParaRPr lang="es-ES" sz="1800" b="0" i="1"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endParaRPr lang="es-ES" sz="1800" b="0" i="1"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r>
              <a:rPr lang="es-ES" sz="1800" b="0" i="1" dirty="0">
                <a:solidFill>
                  <a:srgbClr val="000000"/>
                </a:solidFill>
                <a:effectLst/>
                <a:latin typeface="Calibri" panose="020F0502020204030204" pitchFamily="34" charset="0"/>
                <a:ea typeface="Times New Roman" panose="02020603050405020304" pitchFamily="18" charset="0"/>
              </a:rPr>
              <a:t>El Seños no desfallece, ni se fatiga con cansancio; ¡no hay quien alcance a comprender su entendimiento! El Señor de fuerzas al cansado, y aumenta el vigor del que desfallece. Los jóvenes se fatigan y se cansan; los más fuertes flaquean y caen; pero los que confían en el Señor recobran las fuerzas y levantan el vuelo, como las águilas; corren, y no se cansan; caminan, y no se fatigan. </a:t>
            </a:r>
            <a:endParaRPr lang="en-US" sz="1800" b="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2"/>
        <p:cNvGrpSpPr/>
        <p:nvPr/>
      </p:nvGrpSpPr>
      <p:grpSpPr>
        <a:xfrm>
          <a:off x="0" y="0"/>
          <a:ext cx="0" cy="0"/>
          <a:chOff x="0" y="0"/>
          <a:chExt cx="0" cy="0"/>
        </a:xfrm>
      </p:grpSpPr>
      <p:sp>
        <p:nvSpPr>
          <p:cNvPr id="523" name="Google Shape;52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Muéstreles a los estudiantes el recurso en Academia Cristo llamado “Una Respuesta Cristiana a la Evolución.”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C" sz="1800" u="sng" dirty="0">
                <a:solidFill>
                  <a:srgbClr val="0563C1"/>
                </a:solidFill>
                <a:effectLst/>
                <a:latin typeface="Times New Roman" panose="02020603050405020304" pitchFamily="18" charset="0"/>
                <a:ea typeface="Times New Roman" panose="02020603050405020304" pitchFamily="18" charset="0"/>
                <a:hlinkClick r:id="rId3"/>
              </a:rPr>
              <a:t>https://www.academiacristo.com/Escrituras/Una-respuesta-cristiana-a-la-evolucion</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600"/>
              </a:spcAft>
              <a:buClr>
                <a:schemeClr val="dk1"/>
              </a:buClr>
              <a:buSzPts val="1100"/>
              <a:buFont typeface="Calibri" panose="020F0502020204030204"/>
              <a:buAutoNum type="arabicPeriod" startAt="9"/>
            </a:pPr>
            <a:endParaRPr dirty="0"/>
          </a:p>
        </p:txBody>
      </p:sp>
      <p:sp>
        <p:nvSpPr>
          <p:cNvPr id="524" name="Google Shape;52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6"/>
        <p:cNvGrpSpPr/>
        <p:nvPr/>
      </p:nvGrpSpPr>
      <p:grpSpPr>
        <a:xfrm>
          <a:off x="0" y="0"/>
          <a:ext cx="0" cy="0"/>
          <a:chOff x="0" y="0"/>
          <a:chExt cx="0" cy="0"/>
        </a:xfrm>
      </p:grpSpPr>
      <p:sp>
        <p:nvSpPr>
          <p:cNvPr id="467" name="Google Shape;46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468" name="Google Shape;46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dirty="0">
                <a:solidFill>
                  <a:srgbClr val="000000"/>
                </a:solidFill>
                <a:effectLst/>
                <a:latin typeface="Calibri" panose="020F0502020204030204" pitchFamily="34" charset="0"/>
                <a:ea typeface="Times New Roman" panose="02020603050405020304" pitchFamily="18" charset="0"/>
              </a:rPr>
              <a:t>El papel de Jesucristo en la creación.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Juan 1:1-3,10 En el principio ya existía la Palabra. La Palabra estaba con Dios, y Dios mismo era la Palabra. La Palabra estaba en el principio con Dios. Por ella fueron hechas todas las cosas. Sin ella nada fue hecho de lo que ha sido hecho… En el mundo estaba, y el mundo fue hecho por ella, pero el mundo no la conoció. </a:t>
            </a:r>
            <a:endParaRPr lang="es-ES" sz="1200" dirty="0">
              <a:solidFill>
                <a:srgbClr val="00000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“La Palabra” – en otras versiones dice “El Verbo.”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¿Qué pasa si cada vez que el texto dice, “La Palabra” insertáramos “Jesús”?</a:t>
            </a:r>
            <a:endParaRPr lang="en-US" sz="12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dirty="0">
                <a:solidFill>
                  <a:srgbClr val="000000"/>
                </a:solidFill>
                <a:effectLst/>
                <a:latin typeface="Calibri" panose="020F0502020204030204" pitchFamily="34" charset="0"/>
                <a:ea typeface="Times New Roman" panose="02020603050405020304" pitchFamily="18" charset="0"/>
              </a:rPr>
              <a:t>El papel de Jesucristo en la creación.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Colosenses 1:15-17 Él es la imagen del Dios invisible, el primogénito de toda la creación. En él fue creado todo lo que hay en los cielos y en la tierra, todo lo visible y lo invisible; tronos, poderes, principados, o autoridades, todo fue creado por medio de él y para él. Él existía antes de todas las cosas, y por él se mantiene todo en orden. </a:t>
            </a:r>
            <a:endParaRPr lang="es-ES" sz="1200" dirty="0">
              <a:solidFill>
                <a:srgbClr val="00000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Otra vez, vuelvan a leerlo. Insertan el nombre de Jesús cada vez que dice “él.”</a:t>
            </a:r>
            <a:endParaRPr lang="en-US" sz="12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panose="020F0502020204030204"/>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2"/>
        <p:cNvGrpSpPr/>
        <p:nvPr/>
      </p:nvGrpSpPr>
      <p:grpSpPr>
        <a:xfrm>
          <a:off x="0" y="0"/>
          <a:ext cx="0" cy="0"/>
          <a:chOff x="0" y="0"/>
          <a:chExt cx="0" cy="0"/>
        </a:xfrm>
      </p:grpSpPr>
      <p:sp>
        <p:nvSpPr>
          <p:cNvPr id="513" name="Google Shape;51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s-ES" sz="1800" b="1" dirty="0">
                <a:solidFill>
                  <a:srgbClr val="000000"/>
                </a:solidFill>
                <a:effectLst/>
                <a:latin typeface="Calibri" panose="020F0502020204030204" pitchFamily="34" charset="0"/>
                <a:ea typeface="Times New Roman" panose="02020603050405020304" pitchFamily="18" charset="0"/>
              </a:rPr>
              <a:t>En Cristo, tenemos propósito</a:t>
            </a:r>
            <a:r>
              <a:rPr lang="es-CO" altLang="es-ES" sz="1800" b="1" dirty="0">
                <a:solidFill>
                  <a:srgbClr val="000000"/>
                </a:solidFill>
                <a:effectLst/>
                <a:latin typeface="Calibri" panose="020F0502020204030204" pitchFamily="34" charset="0"/>
                <a:ea typeface="Times New Roman" panose="02020603050405020304" pitchFamily="18" charset="0"/>
              </a:rPr>
              <a:t> y </a:t>
            </a:r>
            <a:r>
              <a:rPr lang="es-ES" sz="1800" b="1" dirty="0">
                <a:solidFill>
                  <a:srgbClr val="000000"/>
                </a:solidFill>
                <a:effectLst/>
                <a:latin typeface="Calibri" panose="020F0502020204030204" pitchFamily="34" charset="0"/>
                <a:ea typeface="Times New Roman" panose="02020603050405020304" pitchFamily="18" charset="0"/>
              </a:rPr>
              <a:t>sentido para esta vida y </a:t>
            </a:r>
            <a:r>
              <a:rPr lang="es-CO" altLang="es-ES" sz="1800" b="1" dirty="0">
                <a:solidFill>
                  <a:srgbClr val="000000"/>
                </a:solidFill>
                <a:effectLst/>
                <a:latin typeface="Calibri" panose="020F0502020204030204" pitchFamily="34" charset="0"/>
                <a:ea typeface="Times New Roman" panose="02020603050405020304" pitchFamily="18" charset="0"/>
              </a:rPr>
              <a:t>para </a:t>
            </a:r>
            <a:r>
              <a:rPr lang="es-ES" sz="1800" b="1" dirty="0">
                <a:solidFill>
                  <a:srgbClr val="000000"/>
                </a:solidFill>
                <a:effectLst/>
                <a:latin typeface="Calibri" panose="020F0502020204030204" pitchFamily="34" charset="0"/>
                <a:ea typeface="Times New Roman" panose="02020603050405020304" pitchFamily="18" charset="0"/>
              </a:rPr>
              <a:t>después.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514" name="Google Shape;51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a:t>
            </a:r>
            <a:r>
              <a:rPr lang="es-CO" altLang="es-ES" sz="1800" b="1" dirty="0">
                <a:solidFill>
                  <a:srgbClr val="000000"/>
                </a:solidFill>
                <a:effectLst/>
                <a:latin typeface="Calibri" panose="020F0502020204030204" pitchFamily="34" charset="0"/>
                <a:ea typeface="Times New Roman" panose="02020603050405020304" pitchFamily="18" charset="0"/>
              </a:rPr>
              <a:t>la </a:t>
            </a:r>
            <a:r>
              <a:rPr lang="es-ES" sz="1800" b="1" dirty="0">
                <a:solidFill>
                  <a:srgbClr val="000000"/>
                </a:solidFill>
                <a:effectLst/>
                <a:latin typeface="Calibri" panose="020F0502020204030204" pitchFamily="34" charset="0"/>
                <a:ea typeface="Times New Roman" panose="02020603050405020304" pitchFamily="18" charset="0"/>
              </a:rPr>
              <a:t>Lección 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https://www.youtube.com/watch?v=6YCEsn3SjNw</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Leer la historia de Génesis 1:26-2:25 en sus Biblias.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del Lección 1.</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1800" b="1" dirty="0">
                <a:solidFill>
                  <a:srgbClr val="000000"/>
                </a:solidFill>
                <a:effectLst/>
                <a:latin typeface="Calibri" panose="020F0502020204030204" pitchFamily="34" charset="0"/>
                <a:ea typeface="Times New Roman" panose="02020603050405020304" pitchFamily="18" charset="0"/>
              </a:rPr>
              <a:t>Lección 1: La Creación</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2" charset="2"/>
              <a:buNone/>
            </a:pPr>
            <a:r>
              <a:rPr lang="es-MX" sz="1800" u="sng" dirty="0">
                <a:solidFill>
                  <a:srgbClr val="000000"/>
                </a:solidFill>
                <a:effectLst/>
                <a:latin typeface="Calibri" panose="020F0502020204030204" pitchFamily="34" charset="0"/>
                <a:ea typeface="Times New Roman" panose="02020603050405020304" pitchFamily="18" charset="0"/>
              </a:rPr>
              <a:t>1. Identificar el </a:t>
            </a:r>
            <a:r>
              <a:rPr lang="es-ES" sz="1800" u="sng" dirty="0">
                <a:solidFill>
                  <a:srgbClr val="000000"/>
                </a:solidFill>
                <a:effectLst/>
                <a:latin typeface="Calibri" panose="020F0502020204030204" pitchFamily="34" charset="0"/>
                <a:ea typeface="Times New Roman" panose="02020603050405020304" pitchFamily="18" charset="0"/>
              </a:rPr>
              <a:t>propósito y los objetivos del curso.</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2" charset="2"/>
              <a:buNone/>
            </a:pPr>
            <a:r>
              <a:rPr lang="es-ES" sz="1800" dirty="0">
                <a:solidFill>
                  <a:srgbClr val="000000"/>
                </a:solidFill>
                <a:effectLst/>
                <a:latin typeface="Calibri" panose="020F0502020204030204" pitchFamily="34" charset="0"/>
                <a:ea typeface="Times New Roman" panose="02020603050405020304" pitchFamily="18" charset="0"/>
              </a:rPr>
              <a:t>2. Usar el método de las Cuatro “C” para leer y entender Génesis 1:1-25.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2" charset="2"/>
              <a:buNone/>
            </a:pPr>
            <a:r>
              <a:rPr lang="es-ES" sz="1800" dirty="0">
                <a:solidFill>
                  <a:srgbClr val="000000"/>
                </a:solidFill>
                <a:effectLst/>
                <a:latin typeface="Calibri" panose="020F0502020204030204" pitchFamily="34" charset="0"/>
                <a:ea typeface="Times New Roman" panose="02020603050405020304" pitchFamily="18" charset="0"/>
              </a:rPr>
              <a:t>3. Identificar razones bíblicas porque la teoría de la evolución no cabe en Génesis.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dirty="0">
                <a:solidFill>
                  <a:schemeClr val="dk1"/>
                </a:solidFill>
                <a:latin typeface="Calibri" panose="020F0502020204030204"/>
                <a:ea typeface="Calibri" panose="020F0502020204030204"/>
                <a:cs typeface="Calibri" panose="020F0502020204030204"/>
                <a:sym typeface="Calibri" panose="020F0502020204030204"/>
              </a:rPr>
              <a:t>Son 13 </a:t>
            </a:r>
            <a:r>
              <a:rPr lang="en-US" dirty="0" err="1">
                <a:solidFill>
                  <a:schemeClr val="dk1"/>
                </a:solidFill>
                <a:latin typeface="Calibri" panose="020F0502020204030204"/>
                <a:ea typeface="Calibri" panose="020F0502020204030204"/>
                <a:cs typeface="Calibri" panose="020F0502020204030204"/>
                <a:sym typeface="Calibri" panose="020F0502020204030204"/>
              </a:rPr>
              <a:t>cursos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en</a:t>
            </a:r>
            <a:r>
              <a:rPr lang="en-US" dirty="0">
                <a:solidFill>
                  <a:schemeClr val="dk1"/>
                </a:solidFill>
                <a:latin typeface="Calibri" panose="020F0502020204030204"/>
                <a:ea typeface="Calibri" panose="020F0502020204030204"/>
                <a:cs typeface="Calibri" panose="020F0502020204030204"/>
                <a:sym typeface="Calibri" panose="020F0502020204030204"/>
              </a:rPr>
              <a:t> total</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marR="0" indent="-171450">
              <a:spcBef>
                <a:spcPts val="0"/>
              </a:spcBef>
              <a:spcAft>
                <a:spcPts val="0"/>
              </a:spcAft>
            </a:pPr>
            <a:r>
              <a:rPr lang="en-US" dirty="0">
                <a:solidFill>
                  <a:schemeClr val="dk1"/>
                </a:solidFill>
                <a:latin typeface="Calibri" panose="020F0502020204030204"/>
                <a:ea typeface="Calibri" panose="020F0502020204030204"/>
                <a:cs typeface="Calibri" panose="020F0502020204030204"/>
                <a:sym typeface="Calibri" panose="020F0502020204030204"/>
              </a:rPr>
              <a:t>6 </a:t>
            </a:r>
            <a:r>
              <a:rPr lang="en-US" dirty="0" err="1">
                <a:solidFill>
                  <a:schemeClr val="dk1"/>
                </a:solidFill>
                <a:latin typeface="Calibri" panose="020F0502020204030204"/>
                <a:ea typeface="Calibri" panose="020F0502020204030204"/>
                <a:cs typeface="Calibri" panose="020F0502020204030204"/>
                <a:sym typeface="Calibri" panose="020F0502020204030204"/>
              </a:rPr>
              <a:t>cursos</a:t>
            </a:r>
            <a:r>
              <a:rPr lang="en-US" dirty="0">
                <a:solidFill>
                  <a:schemeClr val="dk1"/>
                </a:solidFill>
                <a:latin typeface="Calibri" panose="020F0502020204030204"/>
                <a:ea typeface="Calibri" panose="020F0502020204030204"/>
                <a:cs typeface="Calibri" panose="020F0502020204030204"/>
                <a:sym typeface="Calibri" panose="020F0502020204030204"/>
              </a:rPr>
              <a:t> de la </a:t>
            </a:r>
            <a:r>
              <a:rPr lang="en-US" dirty="0" err="1">
                <a:solidFill>
                  <a:schemeClr val="dk1"/>
                </a:solidFill>
                <a:latin typeface="Calibri" panose="020F0502020204030204"/>
                <a:ea typeface="Calibri" panose="020F0502020204030204"/>
                <a:cs typeface="Calibri" panose="020F0502020204030204"/>
                <a:sym typeface="Calibri" panose="020F0502020204030204"/>
              </a:rPr>
              <a:t>serie</a:t>
            </a:r>
            <a:r>
              <a:rPr lang="en-US" dirty="0">
                <a:solidFill>
                  <a:schemeClr val="dk1"/>
                </a:solidFill>
                <a:latin typeface="Calibri" panose="020F0502020204030204"/>
                <a:ea typeface="Calibri" panose="020F0502020204030204"/>
                <a:cs typeface="Calibri" panose="020F0502020204030204"/>
                <a:sym typeface="Calibri" panose="020F0502020204030204"/>
              </a:rPr>
              <a:t> La Biblia: 3 del </a:t>
            </a:r>
            <a:r>
              <a:rPr lang="en-US" dirty="0" err="1">
                <a:solidFill>
                  <a:schemeClr val="dk1"/>
                </a:solidFill>
                <a:latin typeface="Calibri" panose="020F0502020204030204"/>
                <a:ea typeface="Calibri" panose="020F0502020204030204"/>
                <a:cs typeface="Calibri" panose="020F0502020204030204"/>
                <a:sym typeface="Calibri" panose="020F0502020204030204"/>
              </a:rPr>
              <a:t>Antiguo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Testamento</a:t>
            </a:r>
            <a:r>
              <a:rPr lang="en-US" dirty="0">
                <a:solidFill>
                  <a:schemeClr val="dk1"/>
                </a:solidFill>
                <a:latin typeface="Calibri" panose="020F0502020204030204"/>
                <a:ea typeface="Calibri" panose="020F0502020204030204"/>
                <a:cs typeface="Calibri" panose="020F0502020204030204"/>
                <a:sym typeface="Calibri" panose="020F0502020204030204"/>
              </a:rPr>
              <a:t>, 3 del Nuevo </a:t>
            </a:r>
            <a:r>
              <a:rPr lang="en-US" dirty="0" err="1">
                <a:solidFill>
                  <a:schemeClr val="dk1"/>
                </a:solidFill>
                <a:latin typeface="Calibri" panose="020F0502020204030204"/>
                <a:ea typeface="Calibri" panose="020F0502020204030204"/>
                <a:cs typeface="Calibri" panose="020F0502020204030204"/>
                <a:sym typeface="Calibri" panose="020F0502020204030204"/>
              </a:rPr>
              <a:t>Testamento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Estudiamos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historias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bíblicas</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vamos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perfeccionando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el</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método</a:t>
            </a:r>
            <a:r>
              <a:rPr lang="en-US" dirty="0">
                <a:solidFill>
                  <a:schemeClr val="dk1"/>
                </a:solidFill>
                <a:latin typeface="Calibri" panose="020F0502020204030204"/>
                <a:ea typeface="Calibri" panose="020F0502020204030204"/>
                <a:cs typeface="Calibri" panose="020F0502020204030204"/>
                <a:sym typeface="Calibri" panose="020F0502020204030204"/>
              </a:rPr>
              <a:t> de las 4 C.</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marR="0" indent="-171450">
              <a:spcBef>
                <a:spcPts val="0"/>
              </a:spcBef>
              <a:spcAft>
                <a:spcPts val="0"/>
              </a:spcAft>
            </a:pPr>
            <a:r>
              <a:rPr lang="en-US" dirty="0" err="1">
                <a:solidFill>
                  <a:schemeClr val="dk1"/>
                </a:solidFill>
                <a:latin typeface="Calibri" panose="020F0502020204030204"/>
                <a:ea typeface="Calibri" panose="020F0502020204030204"/>
                <a:cs typeface="Calibri" panose="020F0502020204030204"/>
                <a:sym typeface="Calibri" panose="020F0502020204030204"/>
              </a:rPr>
              <a:t>En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tres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cursos</a:t>
            </a:r>
            <a:r>
              <a:rPr lang="en-US" dirty="0">
                <a:solidFill>
                  <a:schemeClr val="dk1"/>
                </a:solidFill>
                <a:latin typeface="Calibri" panose="020F0502020204030204"/>
                <a:ea typeface="Calibri" panose="020F0502020204030204"/>
                <a:cs typeface="Calibri" panose="020F0502020204030204"/>
                <a:sym typeface="Calibri" panose="020F0502020204030204"/>
              </a:rPr>
              <a:t>, “El Dios </a:t>
            </a:r>
            <a:r>
              <a:rPr lang="en-US" dirty="0" err="1">
                <a:solidFill>
                  <a:schemeClr val="dk1"/>
                </a:solidFill>
                <a:latin typeface="Calibri" panose="020F0502020204030204"/>
                <a:ea typeface="Calibri" panose="020F0502020204030204"/>
                <a:cs typeface="Calibri" panose="020F0502020204030204"/>
                <a:sym typeface="Calibri" panose="020F0502020204030204"/>
              </a:rPr>
              <a:t>Verdadero</a:t>
            </a:r>
            <a:r>
              <a:rPr lang="en-US" dirty="0">
                <a:solidFill>
                  <a:schemeClr val="dk1"/>
                </a:solidFill>
                <a:latin typeface="Calibri" panose="020F0502020204030204"/>
                <a:ea typeface="Calibri" panose="020F0502020204030204"/>
                <a:cs typeface="Calibri" panose="020F0502020204030204"/>
                <a:sym typeface="Calibri" panose="020F0502020204030204"/>
              </a:rPr>
              <a:t>”, “Ley y </a:t>
            </a:r>
            <a:r>
              <a:rPr lang="en-US" dirty="0" err="1">
                <a:solidFill>
                  <a:schemeClr val="dk1"/>
                </a:solidFill>
                <a:latin typeface="Calibri" panose="020F0502020204030204"/>
                <a:ea typeface="Calibri" panose="020F0502020204030204"/>
                <a:cs typeface="Calibri" panose="020F0502020204030204"/>
                <a:sym typeface="Calibri" panose="020F0502020204030204"/>
              </a:rPr>
              <a:t>Evangelio</a:t>
            </a:r>
            <a:r>
              <a:rPr lang="en-US" dirty="0">
                <a:solidFill>
                  <a:schemeClr val="dk1"/>
                </a:solidFill>
                <a:latin typeface="Calibri" panose="020F0502020204030204"/>
                <a:ea typeface="Calibri" panose="020F0502020204030204"/>
                <a:cs typeface="Calibri" panose="020F0502020204030204"/>
                <a:sym typeface="Calibri" panose="020F0502020204030204"/>
              </a:rPr>
              <a:t>” y Los </a:t>
            </a:r>
            <a:r>
              <a:rPr lang="en-US" dirty="0" err="1">
                <a:solidFill>
                  <a:schemeClr val="dk1"/>
                </a:solidFill>
                <a:latin typeface="Calibri" panose="020F0502020204030204"/>
                <a:ea typeface="Calibri" panose="020F0502020204030204"/>
                <a:cs typeface="Calibri" panose="020F0502020204030204"/>
                <a:sym typeface="Calibri" panose="020F0502020204030204"/>
              </a:rPr>
              <a:t>Sacramentos</a:t>
            </a:r>
            <a:r>
              <a:rPr lang="en-US" dirty="0">
                <a:solidFill>
                  <a:schemeClr val="dk1"/>
                </a:solidFill>
                <a:latin typeface="Calibri" panose="020F0502020204030204"/>
                <a:ea typeface="Calibri" panose="020F0502020204030204"/>
                <a:cs typeface="Calibri" panose="020F0502020204030204"/>
                <a:sym typeface="Calibri" panose="020F0502020204030204"/>
              </a:rPr>
              <a:t> y La </a:t>
            </a:r>
            <a:r>
              <a:rPr lang="en-US" dirty="0" err="1">
                <a:solidFill>
                  <a:schemeClr val="dk1"/>
                </a:solidFill>
                <a:latin typeface="Calibri" panose="020F0502020204030204"/>
                <a:ea typeface="Calibri" panose="020F0502020204030204"/>
                <a:cs typeface="Calibri" panose="020F0502020204030204"/>
                <a:sym typeface="Calibri" panose="020F0502020204030204"/>
              </a:rPr>
              <a:t>Oración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estudiamos</a:t>
            </a:r>
            <a:r>
              <a:rPr lang="en-US" dirty="0">
                <a:solidFill>
                  <a:schemeClr val="dk1"/>
                </a:solidFill>
                <a:latin typeface="Calibri" panose="020F0502020204030204"/>
                <a:ea typeface="Calibri" panose="020F0502020204030204"/>
                <a:cs typeface="Calibri" panose="020F0502020204030204"/>
                <a:sym typeface="Calibri" panose="020F0502020204030204"/>
              </a:rPr>
              <a:t> las </a:t>
            </a:r>
            <a:r>
              <a:rPr lang="en-US" dirty="0" err="1">
                <a:solidFill>
                  <a:schemeClr val="dk1"/>
                </a:solidFill>
                <a:latin typeface="Calibri" panose="020F0502020204030204"/>
                <a:ea typeface="Calibri" panose="020F0502020204030204"/>
                <a:cs typeface="Calibri" panose="020F0502020204030204"/>
                <a:sym typeface="Calibri" panose="020F0502020204030204"/>
              </a:rPr>
              <a:t>enseñanzas</a:t>
            </a:r>
            <a:r>
              <a:rPr lang="en-US" dirty="0">
                <a:solidFill>
                  <a:schemeClr val="dk1"/>
                </a:solidFill>
                <a:latin typeface="Calibri" panose="020F0502020204030204"/>
                <a:ea typeface="Calibri" panose="020F0502020204030204"/>
                <a:cs typeface="Calibri" panose="020F0502020204030204"/>
                <a:sym typeface="Calibri" panose="020F0502020204030204"/>
              </a:rPr>
              <a:t> de Jesús</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marR="0" indent="-171450">
              <a:spcBef>
                <a:spcPts val="0"/>
              </a:spcBef>
              <a:spcAft>
                <a:spcPts val="0"/>
              </a:spcAft>
            </a:pPr>
            <a:r>
              <a:rPr lang="en-US" dirty="0" err="1">
                <a:solidFill>
                  <a:schemeClr val="dk1"/>
                </a:solidFill>
                <a:latin typeface="Calibri" panose="020F0502020204030204"/>
                <a:ea typeface="Calibri" panose="020F0502020204030204"/>
                <a:cs typeface="Calibri" panose="020F0502020204030204"/>
                <a:sym typeface="Calibri" panose="020F0502020204030204"/>
              </a:rPr>
              <a:t>En</a:t>
            </a:r>
            <a:r>
              <a:rPr lang="en-US" dirty="0">
                <a:solidFill>
                  <a:schemeClr val="dk1"/>
                </a:solidFill>
                <a:latin typeface="Calibri" panose="020F0502020204030204"/>
                <a:ea typeface="Calibri" panose="020F0502020204030204"/>
                <a:cs typeface="Calibri" panose="020F0502020204030204"/>
                <a:sym typeface="Calibri" panose="020F0502020204030204"/>
              </a:rPr>
              <a:t> dos </a:t>
            </a:r>
            <a:r>
              <a:rPr lang="en-US" dirty="0" err="1">
                <a:solidFill>
                  <a:schemeClr val="dk1"/>
                </a:solidFill>
                <a:latin typeface="Calibri" panose="020F0502020204030204"/>
                <a:ea typeface="Calibri" panose="020F0502020204030204"/>
                <a:cs typeface="Calibri" panose="020F0502020204030204"/>
                <a:sym typeface="Calibri" panose="020F0502020204030204"/>
              </a:rPr>
              <a:t>cursos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Identificación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Espiritual</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Legalismo</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vemos</a:t>
            </a:r>
            <a:r>
              <a:rPr lang="en-US" dirty="0">
                <a:solidFill>
                  <a:schemeClr val="dk1"/>
                </a:solidFill>
                <a:latin typeface="Calibri" panose="020F0502020204030204"/>
                <a:ea typeface="Calibri" panose="020F0502020204030204"/>
                <a:cs typeface="Calibri" panose="020F0502020204030204"/>
                <a:sym typeface="Calibri" panose="020F0502020204030204"/>
              </a:rPr>
              <a:t> las </a:t>
            </a:r>
            <a:r>
              <a:rPr lang="en-US" dirty="0" err="1">
                <a:solidFill>
                  <a:schemeClr val="dk1"/>
                </a:solidFill>
                <a:latin typeface="Calibri" panose="020F0502020204030204"/>
                <a:ea typeface="Calibri" panose="020F0502020204030204"/>
                <a:cs typeface="Calibri" panose="020F0502020204030204"/>
                <a:sym typeface="Calibri" panose="020F0502020204030204"/>
              </a:rPr>
              <a:t>diferencias</a:t>
            </a:r>
            <a:r>
              <a:rPr lang="en-US" dirty="0">
                <a:solidFill>
                  <a:schemeClr val="dk1"/>
                </a:solidFill>
                <a:latin typeface="Calibri" panose="020F0502020204030204"/>
                <a:ea typeface="Calibri" panose="020F0502020204030204"/>
                <a:cs typeface="Calibri" panose="020F0502020204030204"/>
                <a:sym typeface="Calibri" panose="020F0502020204030204"/>
              </a:rPr>
              <a:t> claves entre las </a:t>
            </a:r>
            <a:r>
              <a:rPr lang="en-US" dirty="0" err="1">
                <a:solidFill>
                  <a:schemeClr val="dk1"/>
                </a:solidFill>
                <a:latin typeface="Calibri" panose="020F0502020204030204"/>
                <a:ea typeface="Calibri" panose="020F0502020204030204"/>
                <a:cs typeface="Calibri" panose="020F0502020204030204"/>
                <a:sym typeface="Calibri" panose="020F0502020204030204"/>
              </a:rPr>
              <a:t>diferentes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iglesias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cristianas</a:t>
            </a:r>
            <a:r>
              <a:rPr lang="en-US" dirty="0">
                <a:solidFill>
                  <a:schemeClr val="dk1"/>
                </a:solidFill>
                <a:latin typeface="Calibri" panose="020F0502020204030204"/>
                <a:ea typeface="Calibri" panose="020F0502020204030204"/>
                <a:cs typeface="Calibri" panose="020F0502020204030204"/>
                <a:sym typeface="Calibri" panose="020F0502020204030204"/>
              </a:rPr>
              <a:t>.</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171450" marR="0" indent="-171450">
              <a:spcBef>
                <a:spcPts val="0"/>
              </a:spcBef>
              <a:spcAft>
                <a:spcPts val="0"/>
              </a:spcAft>
            </a:pPr>
            <a:r>
              <a:rPr lang="en-US" dirty="0" err="1">
                <a:solidFill>
                  <a:schemeClr val="dk1"/>
                </a:solidFill>
                <a:latin typeface="Calibri" panose="020F0502020204030204"/>
                <a:ea typeface="Calibri" panose="020F0502020204030204"/>
                <a:cs typeface="Calibri" panose="020F0502020204030204"/>
                <a:sym typeface="Calibri" panose="020F0502020204030204"/>
              </a:rPr>
              <a:t>En</a:t>
            </a:r>
            <a:r>
              <a:rPr lang="en-US" dirty="0">
                <a:solidFill>
                  <a:schemeClr val="dk1"/>
                </a:solidFill>
                <a:latin typeface="Calibri" panose="020F0502020204030204"/>
                <a:ea typeface="Calibri" panose="020F0502020204030204"/>
                <a:cs typeface="Calibri" panose="020F0502020204030204"/>
                <a:sym typeface="Calibri" panose="020F0502020204030204"/>
              </a:rPr>
              <a:t> la </a:t>
            </a:r>
            <a:r>
              <a:rPr lang="en-US" dirty="0" err="1">
                <a:solidFill>
                  <a:schemeClr val="dk1"/>
                </a:solidFill>
                <a:latin typeface="Calibri" panose="020F0502020204030204"/>
                <a:ea typeface="Calibri" panose="020F0502020204030204"/>
                <a:cs typeface="Calibri" panose="020F0502020204030204"/>
                <a:sym typeface="Calibri" panose="020F0502020204030204"/>
              </a:rPr>
              <a:t>serie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titulada</a:t>
            </a:r>
            <a:r>
              <a:rPr lang="en-US" dirty="0">
                <a:solidFill>
                  <a:schemeClr val="dk1"/>
                </a:solidFill>
                <a:latin typeface="Calibri" panose="020F0502020204030204"/>
                <a:ea typeface="Calibri" panose="020F0502020204030204"/>
                <a:cs typeface="Calibri" panose="020F0502020204030204"/>
                <a:sym typeface="Calibri" panose="020F0502020204030204"/>
              </a:rPr>
              <a:t> “La Palabra </a:t>
            </a:r>
            <a:r>
              <a:rPr lang="en-US" dirty="0" err="1">
                <a:solidFill>
                  <a:schemeClr val="dk1"/>
                </a:solidFill>
                <a:latin typeface="Calibri" panose="020F0502020204030204"/>
                <a:ea typeface="Calibri" panose="020F0502020204030204"/>
                <a:cs typeface="Calibri" panose="020F0502020204030204"/>
                <a:sym typeface="Calibri" panose="020F0502020204030204"/>
              </a:rPr>
              <a:t>Crece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recibiremos</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capacitación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hacer</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discípulos</a:t>
            </a:r>
            <a:r>
              <a:rPr lang="en-US" dirty="0">
                <a:solidFill>
                  <a:schemeClr val="dk1"/>
                </a:solidFill>
                <a:latin typeface="Calibri" panose="020F0502020204030204"/>
                <a:ea typeface="Calibri" panose="020F0502020204030204"/>
                <a:cs typeface="Calibri" panose="020F0502020204030204"/>
                <a:sym typeface="Calibri" panose="020F0502020204030204"/>
              </a:rPr>
              <a:t>, la </a:t>
            </a:r>
            <a:r>
              <a:rPr lang="en-US" dirty="0" err="1">
                <a:solidFill>
                  <a:schemeClr val="dk1"/>
                </a:solidFill>
                <a:latin typeface="Calibri" panose="020F0502020204030204"/>
                <a:ea typeface="Calibri" panose="020F0502020204030204"/>
                <a:cs typeface="Calibri" panose="020F0502020204030204"/>
                <a:sym typeface="Calibri" panose="020F0502020204030204"/>
              </a:rPr>
              <a:t>multiplicación</a:t>
            </a:r>
            <a:r>
              <a:rPr lang="en-US" dirty="0">
                <a:solidFill>
                  <a:schemeClr val="dk1"/>
                </a:solidFill>
                <a:latin typeface="Calibri" panose="020F0502020204030204"/>
                <a:ea typeface="Calibri" panose="020F0502020204030204"/>
                <a:cs typeface="Calibri" panose="020F0502020204030204"/>
                <a:sym typeface="Calibri" panose="020F0502020204030204"/>
              </a:rPr>
              <a:t> de </a:t>
            </a:r>
            <a:r>
              <a:rPr lang="en-US" dirty="0" err="1">
                <a:solidFill>
                  <a:schemeClr val="dk1"/>
                </a:solidFill>
                <a:latin typeface="Calibri" panose="020F0502020204030204"/>
                <a:ea typeface="Calibri" panose="020F0502020204030204"/>
                <a:cs typeface="Calibri" panose="020F0502020204030204"/>
                <a:sym typeface="Calibri" panose="020F0502020204030204"/>
              </a:rPr>
              <a:t>discípulos</a:t>
            </a:r>
            <a:r>
              <a:rPr lang="en-US" dirty="0">
                <a:solidFill>
                  <a:schemeClr val="dk1"/>
                </a:solidFill>
                <a:latin typeface="Calibri" panose="020F0502020204030204"/>
                <a:ea typeface="Calibri" panose="020F0502020204030204"/>
                <a:cs typeface="Calibri" panose="020F0502020204030204"/>
                <a:sym typeface="Calibri" panose="020F0502020204030204"/>
              </a:rPr>
              <a:t>, y la </a:t>
            </a:r>
            <a:r>
              <a:rPr lang="en-US" dirty="0" err="1">
                <a:solidFill>
                  <a:schemeClr val="dk1"/>
                </a:solidFill>
                <a:latin typeface="Calibri" panose="020F0502020204030204"/>
                <a:ea typeface="Calibri" panose="020F0502020204030204"/>
                <a:cs typeface="Calibri" panose="020F0502020204030204"/>
                <a:sym typeface="Calibri" panose="020F0502020204030204"/>
              </a:rPr>
              <a:t>multiplicación</a:t>
            </a:r>
            <a:r>
              <a:rPr lang="en-US" dirty="0">
                <a:solidFill>
                  <a:schemeClr val="dk1"/>
                </a:solidFill>
                <a:latin typeface="Calibri" panose="020F0502020204030204"/>
                <a:ea typeface="Calibri" panose="020F0502020204030204"/>
                <a:cs typeface="Calibri" panose="020F0502020204030204"/>
                <a:sym typeface="Calibri" panose="020F0502020204030204"/>
              </a:rPr>
              <a:t> de </a:t>
            </a:r>
            <a:r>
              <a:rPr lang="en-US" dirty="0" err="1">
                <a:solidFill>
                  <a:schemeClr val="dk1"/>
                </a:solidFill>
                <a:latin typeface="Calibri" panose="020F0502020204030204"/>
                <a:ea typeface="Calibri" panose="020F0502020204030204"/>
                <a:cs typeface="Calibri" panose="020F0502020204030204"/>
                <a:sym typeface="Calibri" panose="020F0502020204030204"/>
              </a:rPr>
              <a:t>iglesias</a:t>
            </a:r>
            <a:r>
              <a:rPr lang="en-US" dirty="0">
                <a:solidFill>
                  <a:schemeClr val="dk1"/>
                </a:solidFill>
                <a:latin typeface="Calibri" panose="020F0502020204030204"/>
                <a:ea typeface="Calibri" panose="020F0502020204030204"/>
                <a:cs typeface="Calibri" panose="020F0502020204030204"/>
                <a:sym typeface="Calibri" panose="020F0502020204030204"/>
              </a:rPr>
              <a:t>. La </a:t>
            </a:r>
            <a:r>
              <a:rPr lang="en-US" dirty="0" err="1">
                <a:solidFill>
                  <a:schemeClr val="dk1"/>
                </a:solidFill>
                <a:latin typeface="Calibri" panose="020F0502020204030204"/>
                <a:ea typeface="Calibri" panose="020F0502020204030204"/>
                <a:cs typeface="Calibri" panose="020F0502020204030204"/>
                <a:sym typeface="Calibri" panose="020F0502020204030204"/>
              </a:rPr>
              <a:t>serie</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empieza</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el</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Discipulado</a:t>
            </a:r>
            <a:r>
              <a:rPr lang="en-US" dirty="0">
                <a:solidFill>
                  <a:schemeClr val="dk1"/>
                </a:solidFill>
                <a:latin typeface="Calibri" panose="020F0502020204030204"/>
                <a:ea typeface="Calibri" panose="020F0502020204030204"/>
                <a:cs typeface="Calibri" panose="020F0502020204030204"/>
                <a:sym typeface="Calibri" panose="020F0502020204030204"/>
              </a:rPr>
              <a:t>,” y </a:t>
            </a:r>
            <a:r>
              <a:rPr lang="en-US" dirty="0" err="1">
                <a:solidFill>
                  <a:schemeClr val="dk1"/>
                </a:solidFill>
                <a:latin typeface="Calibri" panose="020F0502020204030204"/>
                <a:ea typeface="Calibri" panose="020F0502020204030204"/>
                <a:cs typeface="Calibri" panose="020F0502020204030204"/>
                <a:sym typeface="Calibri" panose="020F0502020204030204"/>
              </a:rPr>
              <a:t>continúa</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en</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el</a:t>
            </a:r>
            <a:r>
              <a:rPr lang="en-US" dirty="0">
                <a:solidFill>
                  <a:schemeClr val="dk1"/>
                </a:solidFill>
                <a:latin typeface="Calibri" panose="020F0502020204030204"/>
                <a:ea typeface="Calibri" panose="020F0502020204030204"/>
                <a:cs typeface="Calibri" panose="020F0502020204030204"/>
                <a:sym typeface="Calibri" panose="020F0502020204030204"/>
              </a:rPr>
              <a:t> “</a:t>
            </a:r>
            <a:r>
              <a:rPr lang="en-US" dirty="0" err="1">
                <a:solidFill>
                  <a:schemeClr val="dk1"/>
                </a:solidFill>
                <a:latin typeface="Calibri" panose="020F0502020204030204"/>
                <a:ea typeface="Calibri" panose="020F0502020204030204"/>
                <a:cs typeface="Calibri" panose="020F0502020204030204"/>
                <a:sym typeface="Calibri" panose="020F0502020204030204"/>
              </a:rPr>
              <a:t>Discipulado</a:t>
            </a:r>
            <a:r>
              <a:rPr lang="en-US" dirty="0">
                <a:solidFill>
                  <a:schemeClr val="dk1"/>
                </a:solidFill>
                <a:latin typeface="Calibri" panose="020F0502020204030204"/>
                <a:ea typeface="Calibri" panose="020F0502020204030204"/>
                <a:cs typeface="Calibri" panose="020F0502020204030204"/>
                <a:sym typeface="Calibri" panose="020F0502020204030204"/>
              </a:rPr>
              <a:t> Dos.”</a:t>
            </a:r>
            <a:endParaRPr lang="en-US"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spcBef>
                <a:spcPts val="600"/>
              </a:spcBef>
              <a:spcAft>
                <a:spcPts val="0"/>
              </a:spcAft>
              <a:buNone/>
            </a:pPr>
            <a:endParaRPr dirty="0"/>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Descripción del curso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Bienvenidos al curso, </a:t>
            </a:r>
            <a:r>
              <a:rPr lang="es-E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Biblia: En el Principio.”</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este curso veremos el amor de Dios en las historias clave</a:t>
            </a:r>
            <a:r>
              <a:rPr lang="es-CO" alt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del libro de Génesis, el primer libro de la Biblia.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ocho lecciones, veremos la actividad salvadora de Dios. Génesis es el primer capítulo en la magnífica historia de la operación de rescate de Dios a </a:t>
            </a:r>
            <a:r>
              <a:rPr lang="es-CO" alt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 nosotros llamamos su plan de salvación. En las vidas de las personas de Génesis, veremos a Dios en acción con el mensaje de su ley y de su amor.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 curso fue diseñado para enseñarnos más sobre “El Principio” y también con el fin de preparar</a:t>
            </a:r>
            <a:r>
              <a:rPr lang="es-CO" alt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nos</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para compartir la Palabra de Dios por medio de historias bíblicas. Utilizamos el método de las Cuatro “C”: Captar, Contar, Considerar y Consolidar para leer, entender y preparar</a:t>
            </a:r>
            <a:r>
              <a:rPr lang="es-CO" alt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nos</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para enseñar a otros. El fin es capacitarnos para evangelizar la Palabra de Dios que tiene el poder de salvar.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 oración cómo profesor es que Dios nos enseñe por medio de Su Palabra, y que Dios nos use para compartir su plan de salvación en nuestros propios hogares y ciudades</a:t>
            </a:r>
            <a:r>
              <a:rPr lang="es-E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Objetivos del curso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Leer y entender historias clave</a:t>
            </a:r>
            <a:r>
              <a:rPr lang="es-CO" alt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los primeros 27 capítulos de la </a:t>
            </a:r>
            <a:r>
              <a:rPr lang="es-CO" alt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iblia utilizando el método de las Cuatro “C”: Captar, Contar, Considerar, Consolidar. </a:t>
            </a: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Prepararse para compartir</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historia de Génesis 37 utilizando el método de las Cuatro “C”: Captar, Contar, Considerar, Consolidar. (No tienen que dar la lección). </a:t>
            </a: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pP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Proyecto Final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proyecto final es </a:t>
            </a:r>
            <a:r>
              <a:rPr lang="es-E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preparar</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una historia bíblica tomada de Génesis 37 utilizando el método de las Cuatro “C” según la guía proveída.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Repasar los objetivos de</a:t>
            </a:r>
            <a:r>
              <a:rPr lang="es-CO" altLang="es-ES" sz="1800" i="1" dirty="0">
                <a:solidFill>
                  <a:srgbClr val="00B050"/>
                </a:solidFill>
                <a:effectLst/>
                <a:latin typeface="Calibri" panose="020F0502020204030204" pitchFamily="34" charset="0"/>
                <a:ea typeface="Times New Roman" panose="02020603050405020304" pitchFamily="18" charset="0"/>
              </a:rPr>
              <a:t> la </a:t>
            </a:r>
            <a:r>
              <a:rPr lang="es-ES" sz="1800" i="1" dirty="0">
                <a:solidFill>
                  <a:srgbClr val="00B050"/>
                </a:solidFill>
                <a:effectLst/>
                <a:latin typeface="Calibri" panose="020F0502020204030204" pitchFamily="34" charset="0"/>
                <a:ea typeface="Times New Roman" panose="02020603050405020304" pitchFamily="18" charset="0"/>
              </a:rPr>
              <a:t>Lección 1. Debido a que el objetivo ya se logró, ahora nos centraremos en el objetivo 2.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1: La Creación</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MX" sz="1800" dirty="0">
                <a:solidFill>
                  <a:srgbClr val="000000"/>
                </a:solidFill>
                <a:effectLst/>
                <a:latin typeface="Calibri" panose="020F0502020204030204" pitchFamily="34" charset="0"/>
                <a:ea typeface="Times New Roman" panose="02020603050405020304" pitchFamily="18" charset="0"/>
              </a:rPr>
              <a:t>Identificar el </a:t>
            </a:r>
            <a:r>
              <a:rPr lang="es-ES" sz="1800" dirty="0">
                <a:solidFill>
                  <a:srgbClr val="000000"/>
                </a:solidFill>
                <a:effectLst/>
                <a:latin typeface="Calibri" panose="020F0502020204030204" pitchFamily="34" charset="0"/>
                <a:ea typeface="Times New Roman" panose="02020603050405020304" pitchFamily="18" charset="0"/>
              </a:rPr>
              <a:t>propósito y los objetivos del curso.</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1:1-25.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Identificar razones bíblicas </a:t>
            </a:r>
            <a:r>
              <a:rPr lang="es-CO" altLang="es-ES" sz="1800" dirty="0">
                <a:solidFill>
                  <a:srgbClr val="000000"/>
                </a:solidFill>
                <a:effectLst/>
                <a:latin typeface="Calibri" panose="020F0502020204030204" pitchFamily="34" charset="0"/>
                <a:ea typeface="Times New Roman" panose="02020603050405020304" pitchFamily="18" charset="0"/>
              </a:rPr>
              <a:t>de </a:t>
            </a:r>
            <a:r>
              <a:rPr lang="es-ES" sz="1800" dirty="0">
                <a:solidFill>
                  <a:srgbClr val="000000"/>
                </a:solidFill>
                <a:effectLst/>
                <a:latin typeface="Calibri" panose="020F0502020204030204" pitchFamily="34" charset="0"/>
                <a:ea typeface="Times New Roman" panose="02020603050405020304" pitchFamily="18" charset="0"/>
              </a:rPr>
              <a:t>por</a:t>
            </a:r>
            <a:r>
              <a:rPr lang="es-CO" altLang="es-ES" sz="1800" dirty="0">
                <a:solidFill>
                  <a:srgbClr val="000000"/>
                </a:solidFill>
                <a:effectLst/>
                <a:latin typeface="Calibri" panose="020F0502020204030204" pitchFamily="34" charset="0"/>
                <a:ea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rPr>
              <a:t>qu</a:t>
            </a:r>
            <a:r>
              <a:rPr lang="es-CO" altLang="es-ES" sz="1800" dirty="0">
                <a:solidFill>
                  <a:srgbClr val="000000"/>
                </a:solidFill>
                <a:effectLst/>
                <a:latin typeface="Calibri" panose="020F0502020204030204" pitchFamily="34" charset="0"/>
                <a:ea typeface="Times New Roman" panose="02020603050405020304" pitchFamily="18" charset="0"/>
              </a:rPr>
              <a:t>é</a:t>
            </a:r>
            <a:r>
              <a:rPr lang="es-ES" sz="1800" dirty="0">
                <a:solidFill>
                  <a:srgbClr val="000000"/>
                </a:solidFill>
                <a:effectLst/>
                <a:latin typeface="Calibri" panose="020F0502020204030204" pitchFamily="34" charset="0"/>
                <a:ea typeface="Times New Roman" panose="02020603050405020304" pitchFamily="18" charset="0"/>
              </a:rPr>
              <a:t> la teoría de la evolución no cabe en Génesis.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Introducir las 4 C</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6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CAPTAR</a:t>
            </a:r>
            <a:r>
              <a:rPr lang="en-US">
                <a:solidFill>
                  <a:schemeClr val="dk1"/>
                </a:solidFill>
                <a:latin typeface="Calibri" panose="020F0502020204030204"/>
                <a:ea typeface="Calibri" panose="020F0502020204030204"/>
                <a:cs typeface="Calibri" panose="020F0502020204030204"/>
                <a:sym typeface="Calibri" panose="020F0502020204030204"/>
              </a:rPr>
              <a:t>- La introducción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6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CONTAR</a:t>
            </a:r>
            <a:r>
              <a:rPr lang="en-US">
                <a:solidFill>
                  <a:schemeClr val="dk1"/>
                </a:solidFill>
                <a:latin typeface="Calibri" panose="020F0502020204030204"/>
                <a:ea typeface="Calibri" panose="020F0502020204030204"/>
                <a:cs typeface="Calibri" panose="020F0502020204030204"/>
                <a:sym typeface="Calibri" panose="020F0502020204030204"/>
              </a:rPr>
              <a:t>- Contar la historia bíblica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6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CONSIDERAR</a:t>
            </a:r>
            <a:r>
              <a:rPr lang="en-US">
                <a:solidFill>
                  <a:schemeClr val="dk1"/>
                </a:solidFill>
                <a:latin typeface="Calibri" panose="020F0502020204030204"/>
                <a:ea typeface="Calibri" panose="020F0502020204030204"/>
                <a:cs typeface="Calibri" panose="020F0502020204030204"/>
                <a:sym typeface="Calibri" panose="020F0502020204030204"/>
              </a:rPr>
              <a:t>- Unas preguntas que nos ayudan </a:t>
            </a:r>
            <a:r>
              <a:rPr lang="es-CO" altLang="en-US">
                <a:solidFill>
                  <a:schemeClr val="dk1"/>
                </a:solidFill>
                <a:latin typeface="Calibri" panose="020F0502020204030204"/>
                <a:ea typeface="Calibri" panose="020F0502020204030204"/>
                <a:cs typeface="Calibri" panose="020F0502020204030204"/>
                <a:sym typeface="Calibri" panose="020F0502020204030204"/>
              </a:rPr>
              <a:t>a</a:t>
            </a:r>
            <a:r>
              <a:rPr lang="en-US">
                <a:solidFill>
                  <a:schemeClr val="dk1"/>
                </a:solidFill>
                <a:latin typeface="Calibri" panose="020F0502020204030204"/>
                <a:ea typeface="Calibri" panose="020F0502020204030204"/>
                <a:cs typeface="Calibri" panose="020F0502020204030204"/>
                <a:sym typeface="Calibri" panose="020F0502020204030204"/>
              </a:rPr>
              <a:t> repasar la historia: sus sucesos, los detalles, y el contexto de la historia.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600"/>
              </a:spcBef>
              <a:spcAft>
                <a:spcPts val="60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CONSOLIDAR</a:t>
            </a:r>
            <a:r>
              <a:rPr lang="en-US">
                <a:solidFill>
                  <a:schemeClr val="dk1"/>
                </a:solidFill>
                <a:latin typeface="Calibri" panose="020F0502020204030204"/>
                <a:ea typeface="Calibri" panose="020F0502020204030204"/>
                <a:cs typeface="Calibri" panose="020F0502020204030204"/>
                <a:sym typeface="Calibri" panose="020F0502020204030204"/>
              </a:rPr>
              <a:t>- Con 5 preguntas vemos cómo se nos aplica a nosotros.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open with a tree in the background&#10;&#10;Description automatically generated with low confidence"/>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2685554"/>
            <a:ext cx="9994079"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Lato" panose="020F0502020204030203"/>
                <a:ea typeface="Lato" panose="020F0502020204030203"/>
                <a:cs typeface="Lato" panose="020F0502020204030203"/>
                <a:sym typeface="Lato" panose="020F0502020204030203"/>
              </a:rPr>
              <a:t>¿Seis días = </a:t>
            </a:r>
            <a:r>
              <a:rPr lang="en-US" sz="4000" dirty="0" err="1">
                <a:solidFill>
                  <a:schemeClr val="dk1"/>
                </a:solidFill>
                <a:latin typeface="Lato" panose="020F0502020204030203"/>
                <a:ea typeface="Lato" panose="020F0502020204030203"/>
                <a:cs typeface="Lato" panose="020F0502020204030203"/>
                <a:sym typeface="Lato" panose="020F0502020204030203"/>
              </a:rPr>
              <a:t>millones</a:t>
            </a:r>
            <a:r>
              <a:rPr lang="en-US" sz="4000" dirty="0">
                <a:solidFill>
                  <a:schemeClr val="dk1"/>
                </a:solidFill>
                <a:latin typeface="Lato" panose="020F0502020204030203"/>
                <a:ea typeface="Lato" panose="020F0502020204030203"/>
                <a:cs typeface="Lato" panose="020F0502020204030203"/>
                <a:sym typeface="Lato" panose="020F0502020204030203"/>
              </a:rPr>
              <a:t> y </a:t>
            </a:r>
            <a:r>
              <a:rPr lang="en-US" sz="4000" dirty="0" err="1">
                <a:solidFill>
                  <a:schemeClr val="dk1"/>
                </a:solidFill>
                <a:latin typeface="Lato" panose="020F0502020204030203"/>
                <a:ea typeface="Lato" panose="020F0502020204030203"/>
                <a:cs typeface="Lato" panose="020F0502020204030203"/>
                <a:sym typeface="Lato" panose="020F0502020204030203"/>
              </a:rPr>
              <a:t>millones</a:t>
            </a:r>
            <a:r>
              <a:rPr lang="en-US" sz="4000" dirty="0">
                <a:solidFill>
                  <a:schemeClr val="dk1"/>
                </a:solidFill>
                <a:latin typeface="Lato" panose="020F0502020204030203"/>
                <a:ea typeface="Lato" panose="020F0502020204030203"/>
                <a:cs typeface="Lato" panose="020F0502020204030203"/>
                <a:sym typeface="Lato" panose="020F0502020204030203"/>
              </a:rPr>
              <a:t> de </a:t>
            </a:r>
            <a:r>
              <a:rPr lang="en-US" sz="4000" dirty="0" err="1">
                <a:solidFill>
                  <a:schemeClr val="dk1"/>
                </a:solidFill>
                <a:latin typeface="Lato" panose="020F0502020204030203"/>
                <a:ea typeface="Lato" panose="020F0502020204030203"/>
                <a:cs typeface="Lato" panose="020F0502020204030203"/>
                <a:sym typeface="Lato" panose="020F0502020204030203"/>
              </a:rPr>
              <a:t>años</a:t>
            </a:r>
            <a:r>
              <a:rPr lang="en-US" sz="4000" dirty="0">
                <a:solidFill>
                  <a:schemeClr val="dk1"/>
                </a:solidFill>
                <a:latin typeface="Lato" panose="020F0502020204030203"/>
                <a:ea typeface="Lato" panose="020F0502020204030203"/>
                <a:cs typeface="Lato" panose="020F0502020204030203"/>
                <a:sym typeface="Lato" panose="020F0502020204030203"/>
              </a:rPr>
              <a:t>?</a:t>
            </a:r>
            <a:endParaRPr lang="en-US" sz="40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4000" dirty="0">
                <a:solidFill>
                  <a:schemeClr val="dk1"/>
                </a:solidFill>
                <a:latin typeface="Lato" panose="020F0502020204030203"/>
                <a:ea typeface="Lato" panose="020F0502020204030203"/>
                <a:cs typeface="Lato" panose="020F0502020204030203"/>
                <a:sym typeface="Lato" panose="020F0502020204030203"/>
              </a:rPr>
              <a:t>o </a:t>
            </a:r>
            <a:endParaRPr sz="4000" dirty="0">
              <a:latin typeface="Lato" panose="020F0502020204030203"/>
              <a:ea typeface="Lato" panose="020F0502020204030203"/>
              <a:cs typeface="Lato" panose="020F0502020204030203"/>
              <a:sym typeface="Lato" panose="020F0502020204030203"/>
            </a:endParaRPr>
          </a:p>
          <a:p>
            <a:pPr marL="0" marR="0" lvl="0" indent="0" algn="ctr" rtl="0">
              <a:spcBef>
                <a:spcPts val="600"/>
              </a:spcBef>
              <a:spcAft>
                <a:spcPts val="0"/>
              </a:spcAft>
              <a:buNone/>
            </a:pPr>
            <a:r>
              <a:rPr lang="en-US" sz="4000" dirty="0">
                <a:solidFill>
                  <a:schemeClr val="dk1"/>
                </a:solidFill>
                <a:latin typeface="Lato" panose="020F0502020204030203"/>
                <a:ea typeface="Lato" panose="020F0502020204030203"/>
                <a:cs typeface="Lato" panose="020F0502020204030203"/>
                <a:sym typeface="Lato" panose="020F0502020204030203"/>
              </a:rPr>
              <a:t>¿Seis días = seis días </a:t>
            </a:r>
            <a:r>
              <a:rPr lang="en-US" sz="4000" dirty="0" err="1">
                <a:solidFill>
                  <a:schemeClr val="dk1"/>
                </a:solidFill>
                <a:latin typeface="Lato" panose="020F0502020204030203"/>
                <a:ea typeface="Lato" panose="020F0502020204030203"/>
                <a:cs typeface="Lato" panose="020F0502020204030203"/>
                <a:sym typeface="Lato" panose="020F0502020204030203"/>
              </a:rPr>
              <a:t>normales</a:t>
            </a:r>
            <a:r>
              <a:rPr lang="en-US" sz="4000" dirty="0">
                <a:solidFill>
                  <a:schemeClr val="dk1"/>
                </a:solidFill>
                <a:latin typeface="Lato" panose="020F0502020204030203"/>
                <a:ea typeface="Lato" panose="020F0502020204030203"/>
                <a:cs typeface="Lato" panose="020F0502020204030203"/>
                <a:sym typeface="Lato" panose="020F0502020204030203"/>
              </a:rPr>
              <a:t>?</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721221"/>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1026" name="Picture 2" descr="Days of Creation | Answers in Gen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2022764"/>
            <a:ext cx="120015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Consolidar</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a:solidFill>
                  <a:schemeClr val="dk1"/>
                </a:solidFill>
                <a:latin typeface="Lato" panose="020F0502020204030203"/>
                <a:ea typeface="Lato" panose="020F0502020204030203"/>
                <a:cs typeface="Lato" panose="020F0502020204030203"/>
                <a:sym typeface="Lato" panose="020F0502020204030203"/>
              </a:rPr>
              <a:t>Génesis 1:1-25</a:t>
            </a:r>
            <a:endParaRPr sz="4800">
              <a:solidFill>
                <a:schemeClr val="dk1"/>
              </a:solidFill>
              <a:latin typeface="Lato" panose="020F0502020204030203"/>
              <a:ea typeface="Lato" panose="020F0502020204030203"/>
              <a:cs typeface="Lato" panose="020F0502020204030203"/>
              <a:sym typeface="Lato" panose="020F0502020204030203"/>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80" name="Google Shape;380;g2ac1ba269cb_0_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2"/>
          <a:srcRect l="4044" r="4044"/>
          <a:stretch>
            <a:fillRect/>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Oración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1:1-25)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el</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propósito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y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los</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objetivos</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del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curso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Usar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el</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método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las Cuatro “C” para leer y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entender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Génesis</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1:1-15</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Identificar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razones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bíblicas</a:t>
              </a:r>
              <a:r>
                <a:rPr lang="es-CO" altLang="en-US" sz="2800" dirty="0" err="1">
                  <a:solidFill>
                    <a:schemeClr val="tx1"/>
                  </a:solidFill>
                  <a:latin typeface="Lato" panose="020F0502020204030203"/>
                  <a:ea typeface="Lato" panose="020F0502020204030203"/>
                  <a:cs typeface="Lato" panose="020F0502020204030203"/>
                  <a:sym typeface="Lato" panose="020F0502020204030203"/>
                </a:rPr>
                <a:t> de</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por</a:t>
              </a:r>
              <a:r>
                <a:rPr lang="es-CO" altLang="en-US" sz="2800" dirty="0" err="1">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qu</a:t>
              </a:r>
              <a:r>
                <a:rPr lang="es-CO" altLang="en-US" sz="2800" dirty="0" err="1">
                  <a:solidFill>
                    <a:schemeClr val="tx1"/>
                  </a:solidFill>
                  <a:latin typeface="Lato" panose="020F0502020204030203"/>
                  <a:ea typeface="Lato" panose="020F0502020204030203"/>
                  <a:cs typeface="Lato" panose="020F0502020204030203"/>
                  <a:sym typeface="Lato" panose="020F0502020204030203"/>
                </a:rPr>
                <a:t>é</a:t>
              </a:r>
              <a:r>
                <a:rPr lang="en-US" sz="2800" dirty="0">
                  <a:solidFill>
                    <a:schemeClr val="tx1"/>
                  </a:solidFill>
                  <a:latin typeface="Lato" panose="020F0502020204030203"/>
                  <a:ea typeface="Lato" panose="020F0502020204030203"/>
                  <a:cs typeface="Lato" panose="020F0502020204030203"/>
                  <a:sym typeface="Lato" panose="020F0502020204030203"/>
                </a:rPr>
                <a:t> la </a:t>
              </a:r>
              <a:r>
                <a:rPr lang="en-US" sz="2800" dirty="0" err="1">
                  <a:solidFill>
                    <a:schemeClr val="tx1"/>
                  </a:solidFill>
                  <a:latin typeface="Lato" panose="020F0502020204030203"/>
                  <a:ea typeface="Lato" panose="020F0502020204030203"/>
                  <a:cs typeface="Lato" panose="020F0502020204030203"/>
                  <a:sym typeface="Lato" panose="020F0502020204030203"/>
                </a:rPr>
                <a:t>teoría</a:t>
              </a:r>
              <a:r>
                <a:rPr lang="en-US" sz="2800" dirty="0">
                  <a:solidFill>
                    <a:schemeClr val="tx1"/>
                  </a:solidFill>
                  <a:latin typeface="Lato" panose="020F0502020204030203"/>
                  <a:ea typeface="Lato" panose="020F0502020204030203"/>
                  <a:cs typeface="Lato" panose="020F0502020204030203"/>
                  <a:sym typeface="Lato" panose="020F0502020204030203"/>
                </a:rPr>
                <a:t> de la </a:t>
              </a:r>
              <a:r>
                <a:rPr lang="en-US" sz="2800" dirty="0" err="1">
                  <a:solidFill>
                    <a:schemeClr val="tx1"/>
                  </a:solidFill>
                  <a:latin typeface="Lato" panose="020F0502020204030203"/>
                  <a:ea typeface="Lato" panose="020F0502020204030203"/>
                  <a:cs typeface="Lato" panose="020F0502020204030203"/>
                  <a:sym typeface="Lato" panose="020F0502020204030203"/>
                </a:rPr>
                <a:t>evolución</a:t>
              </a:r>
              <a:r>
                <a:rPr lang="en-US" sz="2800" dirty="0">
                  <a:solidFill>
                    <a:schemeClr val="tx1"/>
                  </a:solidFill>
                  <a:latin typeface="Lato" panose="020F0502020204030203"/>
                  <a:ea typeface="Lato" panose="020F0502020204030203"/>
                  <a:cs typeface="Lato" panose="020F0502020204030203"/>
                  <a:sym typeface="Lato" panose="020F0502020204030203"/>
                </a:rPr>
                <a:t> no </a:t>
              </a:r>
              <a:r>
                <a:rPr lang="en-US" sz="2800" dirty="0" err="1">
                  <a:solidFill>
                    <a:schemeClr val="tx1"/>
                  </a:solidFill>
                  <a:latin typeface="Lato" panose="020F0502020204030203"/>
                  <a:ea typeface="Lato" panose="020F0502020204030203"/>
                  <a:cs typeface="Lato" panose="020F0502020204030203"/>
                  <a:sym typeface="Lato" panose="020F0502020204030203"/>
                </a:rPr>
                <a:t>cabe</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Génesis</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2"/>
          <p:cNvSpPr/>
          <p:nvPr/>
        </p:nvSpPr>
        <p:spPr>
          <a:xfrm>
            <a:off x="0" y="0"/>
            <a:ext cx="973124" cy="6858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44" name="Google Shape;444;p22"/>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46" name="Google Shape;446;p22"/>
          <p:cNvGrpSpPr/>
          <p:nvPr/>
        </p:nvGrpSpPr>
        <p:grpSpPr>
          <a:xfrm>
            <a:off x="2374252" y="1464468"/>
            <a:ext cx="8124474" cy="3929062"/>
            <a:chOff x="1763" y="744802"/>
            <a:chExt cx="8124474" cy="3929062"/>
          </a:xfrm>
        </p:grpSpPr>
        <p:sp>
          <p:nvSpPr>
            <p:cNvPr id="447" name="Google Shape;447;p22"/>
            <p:cNvSpPr/>
            <p:nvPr/>
          </p:nvSpPr>
          <p:spPr>
            <a:xfrm rot="-5400000">
              <a:off x="1763" y="744802"/>
              <a:ext cx="3929062" cy="3929062"/>
            </a:xfrm>
            <a:prstGeom prst="downArrow">
              <a:avLst>
                <a:gd name="adj1" fmla="val 50000"/>
                <a:gd name="adj2" fmla="val 35000"/>
              </a:avLst>
            </a:prstGeom>
            <a:solidFill>
              <a:srgbClr val="009444"/>
            </a:solidFill>
            <a:ln w="38100" cap="flat" cmpd="sng">
              <a:solidFill>
                <a:srgbClr val="E3BB3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448" name="Google Shape;448;p22"/>
            <p:cNvSpPr txBox="1"/>
            <p:nvPr/>
          </p:nvSpPr>
          <p:spPr>
            <a:xfrm>
              <a:off x="1764" y="1727067"/>
              <a:ext cx="3241476" cy="1964531"/>
            </a:xfrm>
            <a:prstGeom prst="rect">
              <a:avLst/>
            </a:prstGeom>
            <a:noFill/>
            <a:ln>
              <a:noFill/>
            </a:ln>
          </p:spPr>
          <p:txBody>
            <a:bodyPr spcFirstLastPara="1" wrap="square" lIns="327150" tIns="327150" rIns="327150" bIns="327150" anchor="ctr" anchorCtr="0">
              <a:noAutofit/>
            </a:bodyPr>
            <a:lstStyle/>
            <a:p>
              <a:pPr marL="0" marR="0" lvl="0" indent="0" algn="ctr" rtl="0">
                <a:lnSpc>
                  <a:spcPct val="90000"/>
                </a:lnSpc>
                <a:spcBef>
                  <a:spcPts val="0"/>
                </a:spcBef>
                <a:spcAft>
                  <a:spcPts val="0"/>
                </a:spcAft>
                <a:buClr>
                  <a:schemeClr val="lt1"/>
                </a:buClr>
                <a:buSzPts val="4600"/>
                <a:buFont typeface="Calibri" panose="020F0502020204030204"/>
                <a:buNone/>
              </a:pPr>
              <a:r>
                <a:rPr lang="en-US" sz="4600" b="1">
                  <a:solidFill>
                    <a:schemeClr val="lt1"/>
                  </a:solidFill>
                  <a:latin typeface="Lato" panose="020F0502020204030203"/>
                  <a:ea typeface="Lato" panose="020F0502020204030203"/>
                  <a:cs typeface="Lato" panose="020F0502020204030203"/>
                  <a:sym typeface="Lato" panose="020F0502020204030203"/>
                </a:rPr>
                <a:t>La Creación </a:t>
              </a:r>
              <a:endParaRPr sz="4600" b="1">
                <a:solidFill>
                  <a:schemeClr val="lt1"/>
                </a:solidFill>
                <a:latin typeface="Lato" panose="020F0502020204030203"/>
                <a:ea typeface="Lato" panose="020F0502020204030203"/>
                <a:cs typeface="Lato" panose="020F0502020204030203"/>
                <a:sym typeface="Lato" panose="020F0502020204030203"/>
              </a:endParaRPr>
            </a:p>
          </p:txBody>
        </p:sp>
        <p:sp>
          <p:nvSpPr>
            <p:cNvPr id="449" name="Google Shape;449;p22"/>
            <p:cNvSpPr/>
            <p:nvPr/>
          </p:nvSpPr>
          <p:spPr>
            <a:xfrm rot="5400000">
              <a:off x="4197174" y="744802"/>
              <a:ext cx="3929062" cy="3929062"/>
            </a:xfrm>
            <a:prstGeom prst="downArrow">
              <a:avLst>
                <a:gd name="adj1" fmla="val 50000"/>
                <a:gd name="adj2" fmla="val 35000"/>
              </a:avLst>
            </a:prstGeom>
            <a:solidFill>
              <a:srgbClr val="009444"/>
            </a:solidFill>
            <a:ln w="38100" cap="flat" cmpd="sng">
              <a:solidFill>
                <a:srgbClr val="E3BB3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450" name="Google Shape;450;p22"/>
            <p:cNvSpPr txBox="1"/>
            <p:nvPr/>
          </p:nvSpPr>
          <p:spPr>
            <a:xfrm>
              <a:off x="4884761" y="1727068"/>
              <a:ext cx="3241476" cy="1964531"/>
            </a:xfrm>
            <a:prstGeom prst="rect">
              <a:avLst/>
            </a:prstGeom>
            <a:noFill/>
            <a:ln>
              <a:noFill/>
            </a:ln>
          </p:spPr>
          <p:txBody>
            <a:bodyPr spcFirstLastPara="1" wrap="square" lIns="327150" tIns="327150" rIns="327150" bIns="327150" anchor="ctr" anchorCtr="0">
              <a:noAutofit/>
            </a:bodyPr>
            <a:lstStyle/>
            <a:p>
              <a:pPr marL="0" marR="0" lvl="0" indent="0" algn="ctr" rtl="0">
                <a:lnSpc>
                  <a:spcPct val="90000"/>
                </a:lnSpc>
                <a:spcBef>
                  <a:spcPts val="0"/>
                </a:spcBef>
                <a:spcAft>
                  <a:spcPts val="0"/>
                </a:spcAft>
                <a:buClr>
                  <a:schemeClr val="lt1"/>
                </a:buClr>
                <a:buSzPts val="4600"/>
                <a:buFont typeface="Calibri" panose="020F0502020204030204"/>
                <a:buNone/>
              </a:pPr>
              <a:r>
                <a:rPr lang="en-US" sz="4600" b="1">
                  <a:solidFill>
                    <a:schemeClr val="lt1"/>
                  </a:solidFill>
                  <a:latin typeface="Lato" panose="020F0502020204030203"/>
                  <a:ea typeface="Lato" panose="020F0502020204030203"/>
                  <a:cs typeface="Lato" panose="020F0502020204030203"/>
                  <a:sym typeface="Lato" panose="020F0502020204030203"/>
                </a:rPr>
                <a:t>La Evolución</a:t>
              </a:r>
              <a:endParaRPr sz="4600">
                <a:solidFill>
                  <a:schemeClr val="lt1"/>
                </a:solidFill>
                <a:latin typeface="Lato" panose="020F0502020204030203"/>
                <a:ea typeface="Lato" panose="020F0502020204030203"/>
                <a:cs typeface="Lato" panose="020F0502020204030203"/>
                <a:sym typeface="Lato" panose="020F0502020204030203"/>
              </a:endParaRPr>
            </a:p>
          </p:txBody>
        </p:sp>
      </p:grpSp>
      <p:pic>
        <p:nvPicPr>
          <p:cNvPr id="451" name="Google Shape;451;p22"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
        <p:nvSpPr>
          <p:cNvPr id="452" name="Google Shape;452;p22"/>
          <p:cNvSpPr txBox="1"/>
          <p:nvPr/>
        </p:nvSpPr>
        <p:spPr>
          <a:xfrm>
            <a:off x="6093439" y="2466363"/>
            <a:ext cx="6861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9444"/>
                </a:solidFill>
                <a:latin typeface="Lato" panose="020F0502020204030203"/>
                <a:ea typeface="Lato" panose="020F0502020204030203"/>
                <a:cs typeface="Lato" panose="020F0502020204030203"/>
                <a:sym typeface="Lato" panose="020F0502020204030203"/>
              </a:rPr>
              <a:t>VS</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59" name="Google Shape;459;p23" descr="A person with a long beard&#10;&#10;Description automatically generated"/>
          <p:cNvPicPr preferRelativeResize="0"/>
          <p:nvPr/>
        </p:nvPicPr>
        <p:blipFill rotWithShape="1">
          <a:blip r:embed="rId1"/>
          <a:srcRect l="10731" r="6404"/>
          <a:stretch>
            <a:fillRect/>
          </a:stretch>
        </p:blipFill>
        <p:spPr>
          <a:xfrm>
            <a:off x="868139" y="209642"/>
            <a:ext cx="5235822" cy="6318606"/>
          </a:xfrm>
          <a:prstGeom prst="rect">
            <a:avLst/>
          </a:prstGeom>
          <a:noFill/>
          <a:ln>
            <a:noFill/>
          </a:ln>
        </p:spPr>
      </p:pic>
      <p:sp>
        <p:nvSpPr>
          <p:cNvPr id="460" name="Google Shape;460;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2" name="Google Shape;462;p23"/>
          <p:cNvSpPr txBox="1"/>
          <p:nvPr/>
        </p:nvSpPr>
        <p:spPr>
          <a:xfrm>
            <a:off x="6709025" y="3370174"/>
            <a:ext cx="46149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rgbClr val="009444"/>
                </a:solidFill>
                <a:latin typeface="Lato" panose="020F0502020204030203"/>
                <a:ea typeface="Lato" panose="020F0502020204030203"/>
                <a:cs typeface="Lato" panose="020F0502020204030203"/>
                <a:sym typeface="Lato" panose="020F0502020204030203"/>
              </a:rPr>
              <a:t>La teoría de evolución </a:t>
            </a:r>
            <a:endParaRPr sz="4800">
              <a:solidFill>
                <a:srgbClr val="009444"/>
              </a:solidFill>
              <a:latin typeface="Lato" panose="020F0502020204030203"/>
              <a:ea typeface="Lato" panose="020F0502020204030203"/>
              <a:cs typeface="Lato" panose="020F0502020204030203"/>
              <a:sym typeface="Lato" panose="020F0502020204030203"/>
            </a:endParaRPr>
          </a:p>
        </p:txBody>
      </p:sp>
      <p:sp>
        <p:nvSpPr>
          <p:cNvPr id="463" name="Google Shape;463;p23"/>
          <p:cNvSpPr txBox="1"/>
          <p:nvPr/>
        </p:nvSpPr>
        <p:spPr>
          <a:xfrm>
            <a:off x="6709025" y="2910980"/>
            <a:ext cx="380657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Lato" panose="020F0502020204030203"/>
                <a:ea typeface="Lato" panose="020F0502020204030203"/>
                <a:cs typeface="Lato" panose="020F0502020204030203"/>
                <a:sym typeface="Lato" panose="020F0502020204030203"/>
              </a:rPr>
              <a:t>Charles Darwin</a:t>
            </a:r>
            <a:endParaRPr>
              <a:latin typeface="Lato" panose="020F0502020204030203"/>
              <a:ea typeface="Lato" panose="020F0502020204030203"/>
              <a:cs typeface="Lato" panose="020F0502020204030203"/>
              <a:sym typeface="Lato" panose="020F0502020204030203"/>
            </a:endParaRPr>
          </a:p>
        </p:txBody>
      </p:sp>
      <p:pic>
        <p:nvPicPr>
          <p:cNvPr id="464" name="Google Shape;464;p23"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4"/>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1" name="Google Shape;471;p24"/>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3" name="Google Shape;473;p24"/>
          <p:cNvSpPr txBox="1"/>
          <p:nvPr/>
        </p:nvSpPr>
        <p:spPr>
          <a:xfrm>
            <a:off x="4621069" y="1251606"/>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evolución</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niega</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sp>
        <p:nvSpPr>
          <p:cNvPr id="474" name="Google Shape;474;p24"/>
          <p:cNvSpPr txBox="1"/>
          <p:nvPr/>
        </p:nvSpPr>
        <p:spPr>
          <a:xfrm>
            <a:off x="4621069" y="2357306"/>
            <a:ext cx="7432500" cy="28622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Lato" panose="020F0502020204030203"/>
              <a:buChar char="•"/>
            </a:pP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relato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bíblico</a:t>
            </a:r>
            <a:r>
              <a:rPr lang="en-US" sz="3600" dirty="0">
                <a:solidFill>
                  <a:schemeClr val="dk1"/>
                </a:solidFill>
                <a:latin typeface="Lato" panose="020F0502020204030203"/>
                <a:ea typeface="Lato" panose="020F0502020204030203"/>
                <a:cs typeface="Lato" panose="020F0502020204030203"/>
                <a:sym typeface="Lato" panose="020F0502020204030203"/>
              </a:rPr>
              <a:t> de la </a:t>
            </a:r>
            <a:r>
              <a:rPr lang="en-US" sz="3600" dirty="0" err="1">
                <a:solidFill>
                  <a:schemeClr val="dk1"/>
                </a:solidFill>
                <a:latin typeface="Lato" panose="020F0502020204030203"/>
                <a:ea typeface="Lato" panose="020F0502020204030203"/>
                <a:cs typeface="Lato" panose="020F0502020204030203"/>
                <a:sym typeface="Lato" panose="020F0502020204030203"/>
              </a:rPr>
              <a:t>creación</a:t>
            </a:r>
            <a:endParaRPr sz="3600" dirty="0">
              <a:latin typeface="Lato" panose="020F0502020204030203"/>
              <a:ea typeface="Lato" panose="020F0502020204030203"/>
              <a:cs typeface="Lato" panose="020F0502020204030203"/>
              <a:sym typeface="Lato" panose="020F0502020204030203"/>
            </a:endParaRPr>
          </a:p>
          <a:p>
            <a:pPr marL="285750" marR="0" lvl="0" indent="-285750" algn="l" rtl="0">
              <a:spcBef>
                <a:spcPts val="0"/>
              </a:spcBef>
              <a:spcAft>
                <a:spcPts val="0"/>
              </a:spcAft>
              <a:buClr>
                <a:schemeClr val="dk1"/>
              </a:buClr>
              <a:buSzPts val="2800"/>
              <a:buFont typeface="Lato" panose="020F0502020204030203"/>
              <a:buChar char="•"/>
            </a:pPr>
            <a:r>
              <a:rPr lang="en-US" sz="3600" dirty="0">
                <a:solidFill>
                  <a:schemeClr val="dk1"/>
                </a:solidFill>
                <a:latin typeface="Lato" panose="020F0502020204030203"/>
                <a:ea typeface="Lato" panose="020F0502020204030203"/>
                <a:cs typeface="Lato" panose="020F0502020204030203"/>
                <a:sym typeface="Lato" panose="020F0502020204030203"/>
              </a:rPr>
              <a:t>la </a:t>
            </a:r>
            <a:r>
              <a:rPr lang="en-US" sz="3600" dirty="0" err="1">
                <a:solidFill>
                  <a:schemeClr val="dk1"/>
                </a:solidFill>
                <a:latin typeface="Lato" panose="020F0502020204030203"/>
                <a:ea typeface="Lato" panose="020F0502020204030203"/>
                <a:cs typeface="Lato" panose="020F0502020204030203"/>
                <a:sym typeface="Lato" panose="020F0502020204030203"/>
              </a:rPr>
              <a:t>caída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en</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pecado</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285750" marR="0" lvl="0" indent="-285750" algn="l" rtl="0">
              <a:spcBef>
                <a:spcPts val="0"/>
              </a:spcBef>
              <a:spcAft>
                <a:spcPts val="0"/>
              </a:spcAft>
              <a:buClr>
                <a:schemeClr val="dk1"/>
              </a:buClr>
              <a:buSzPts val="2800"/>
              <a:buFont typeface="Lato" panose="020F0502020204030203"/>
              <a:buChar char="•"/>
            </a:pP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pecado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heredado</a:t>
            </a:r>
            <a:endParaRPr sz="3600" dirty="0">
              <a:latin typeface="Lato" panose="020F0502020204030203"/>
              <a:ea typeface="Lato" panose="020F0502020204030203"/>
              <a:cs typeface="Lato" panose="020F0502020204030203"/>
              <a:sym typeface="Lato" panose="020F0502020204030203"/>
            </a:endParaRPr>
          </a:p>
          <a:p>
            <a:pPr marL="285750" marR="0" lvl="0" indent="-285750" algn="l" rtl="0">
              <a:spcBef>
                <a:spcPts val="0"/>
              </a:spcBef>
              <a:spcAft>
                <a:spcPts val="0"/>
              </a:spcAft>
              <a:buClr>
                <a:schemeClr val="dk1"/>
              </a:buClr>
              <a:buSzPts val="2800"/>
              <a:buFont typeface="Lato" panose="020F0502020204030203"/>
              <a:buChar char="•"/>
            </a:pP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concepto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bíblico</a:t>
            </a:r>
            <a:r>
              <a:rPr lang="en-US" sz="3600" dirty="0">
                <a:solidFill>
                  <a:schemeClr val="dk1"/>
                </a:solidFill>
                <a:latin typeface="Lato" panose="020F0502020204030203"/>
                <a:ea typeface="Lato" panose="020F0502020204030203"/>
                <a:cs typeface="Lato" panose="020F0502020204030203"/>
                <a:sym typeface="Lato" panose="020F0502020204030203"/>
              </a:rPr>
              <a:t> del </a:t>
            </a:r>
            <a:r>
              <a:rPr lang="en-US" sz="3600" dirty="0" err="1">
                <a:solidFill>
                  <a:schemeClr val="dk1"/>
                </a:solidFill>
                <a:latin typeface="Lato" panose="020F0502020204030203"/>
                <a:ea typeface="Lato" panose="020F0502020204030203"/>
                <a:cs typeface="Lato" panose="020F0502020204030203"/>
                <a:sym typeface="Lato" panose="020F0502020204030203"/>
              </a:rPr>
              <a:t>pecado</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285750" marR="0" lvl="0" indent="-285750" algn="l" rtl="0">
              <a:spcBef>
                <a:spcPts val="0"/>
              </a:spcBef>
              <a:spcAft>
                <a:spcPts val="0"/>
              </a:spcAft>
              <a:buClr>
                <a:schemeClr val="dk1"/>
              </a:buClr>
              <a:buSzPts val="2800"/>
              <a:buFont typeface="Lato" panose="020F0502020204030203"/>
              <a:buChar char="•"/>
            </a:pPr>
            <a:r>
              <a:rPr lang="en-US" sz="3600" dirty="0">
                <a:solidFill>
                  <a:schemeClr val="dk1"/>
                </a:solidFill>
                <a:latin typeface="Lato" panose="020F0502020204030203"/>
                <a:ea typeface="Lato" panose="020F0502020204030203"/>
                <a:cs typeface="Lato" panose="020F0502020204030203"/>
                <a:sym typeface="Lato" panose="020F0502020204030203"/>
              </a:rPr>
              <a:t>la </a:t>
            </a:r>
            <a:r>
              <a:rPr lang="en-US" sz="3600" dirty="0" err="1">
                <a:solidFill>
                  <a:schemeClr val="dk1"/>
                </a:solidFill>
                <a:latin typeface="Lato" panose="020F0502020204030203"/>
                <a:ea typeface="Lato" panose="020F0502020204030203"/>
                <a:cs typeface="Lato" panose="020F0502020204030203"/>
                <a:sym typeface="Lato" panose="020F0502020204030203"/>
              </a:rPr>
              <a:t>providencia</a:t>
            </a:r>
            <a:r>
              <a:rPr lang="en-US" sz="3600" dirty="0">
                <a:solidFill>
                  <a:schemeClr val="dk1"/>
                </a:solidFill>
                <a:latin typeface="Lato" panose="020F0502020204030203"/>
                <a:ea typeface="Lato" panose="020F0502020204030203"/>
                <a:cs typeface="Lato" panose="020F0502020204030203"/>
                <a:sym typeface="Lato" panose="020F0502020204030203"/>
              </a:rPr>
              <a:t> de Dios</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475" name="Google Shape;475;p24" descr="A black background with a black square&#10;&#10;Description automatically generated with medium confidence"/>
          <p:cNvPicPr preferRelativeResize="0"/>
          <p:nvPr/>
        </p:nvPicPr>
        <p:blipFill rotWithShape="1">
          <a:blip r:embed="rId1"/>
          <a:srcRect/>
          <a:stretch>
            <a:fillRect/>
          </a:stretch>
        </p:blipFill>
        <p:spPr>
          <a:xfrm>
            <a:off x="1003853" y="2091836"/>
            <a:ext cx="3411760" cy="3118394"/>
          </a:xfrm>
          <a:prstGeom prst="rect">
            <a:avLst/>
          </a:prstGeom>
          <a:solidFill>
            <a:schemeClr val="lt1"/>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7" name="Google Shape;497;p2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849214" y="2136486"/>
            <a:ext cx="6955500"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Lato" panose="020F0502020204030203"/>
                <a:ea typeface="Lato" panose="020F0502020204030203"/>
                <a:cs typeface="Lato" panose="020F0502020204030203"/>
                <a:sym typeface="Lato" panose="020F0502020204030203"/>
              </a:rPr>
              <a:t>¡Tus </a:t>
            </a:r>
            <a:r>
              <a:rPr lang="en-US" sz="3600" dirty="0" err="1">
                <a:solidFill>
                  <a:schemeClr val="dk1"/>
                </a:solidFill>
                <a:latin typeface="Lato" panose="020F0502020204030203"/>
                <a:ea typeface="Lato" panose="020F0502020204030203"/>
                <a:cs typeface="Lato" panose="020F0502020204030203"/>
                <a:sym typeface="Lato" panose="020F0502020204030203"/>
              </a:rPr>
              <a:t>obras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Señor</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innumerables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Todas</a:t>
            </a:r>
            <a:r>
              <a:rPr lang="en-US" sz="3600" dirty="0">
                <a:solidFill>
                  <a:schemeClr val="dk1"/>
                </a:solidFill>
                <a:latin typeface="Lato" panose="020F0502020204030203"/>
                <a:ea typeface="Lato" panose="020F0502020204030203"/>
                <a:cs typeface="Lato" panose="020F0502020204030203"/>
                <a:sym typeface="Lato" panose="020F0502020204030203"/>
              </a:rPr>
              <a:t> las </a:t>
            </a:r>
            <a:r>
              <a:rPr lang="en-US" sz="3600" dirty="0" err="1">
                <a:solidFill>
                  <a:schemeClr val="dk1"/>
                </a:solidFill>
                <a:latin typeface="Lato" panose="020F0502020204030203"/>
                <a:ea typeface="Lato" panose="020F0502020204030203"/>
                <a:cs typeface="Lato" panose="020F0502020204030203"/>
                <a:sym typeface="Lato" panose="020F0502020204030203"/>
              </a:rPr>
              <a:t>hiciste</a:t>
            </a:r>
            <a:r>
              <a:rPr lang="en-US" sz="3600" dirty="0">
                <a:solidFill>
                  <a:schemeClr val="dk1"/>
                </a:solidFill>
                <a:latin typeface="Lato" panose="020F0502020204030203"/>
                <a:ea typeface="Lato" panose="020F0502020204030203"/>
                <a:cs typeface="Lato" panose="020F0502020204030203"/>
                <a:sym typeface="Lato" panose="020F0502020204030203"/>
              </a:rPr>
              <a:t> con gran </a:t>
            </a:r>
            <a:r>
              <a:rPr lang="en-US" sz="3600" dirty="0" err="1">
                <a:solidFill>
                  <a:schemeClr val="dk1"/>
                </a:solidFill>
                <a:latin typeface="Lato" panose="020F0502020204030203"/>
                <a:ea typeface="Lato" panose="020F0502020204030203"/>
                <a:cs typeface="Lato" panose="020F0502020204030203"/>
                <a:sym typeface="Lato" panose="020F0502020204030203"/>
              </a:rPr>
              <a:t>sabiduría</a:t>
            </a:r>
            <a:r>
              <a:rPr lang="en-US" sz="3600" dirty="0">
                <a:solidFill>
                  <a:schemeClr val="dk1"/>
                </a:solidFill>
                <a:latin typeface="Lato" panose="020F0502020204030203"/>
                <a:ea typeface="Lato" panose="020F0502020204030203"/>
                <a:cs typeface="Lato" panose="020F0502020204030203"/>
                <a:sym typeface="Lato" panose="020F0502020204030203"/>
              </a:rPr>
              <a:t>! ¡La tierra </a:t>
            </a:r>
            <a:r>
              <a:rPr lang="en-US" sz="3600" dirty="0" err="1">
                <a:solidFill>
                  <a:schemeClr val="dk1"/>
                </a:solidFill>
                <a:latin typeface="Lato" panose="020F0502020204030203"/>
                <a:ea typeface="Lato" panose="020F0502020204030203"/>
                <a:cs typeface="Lato" panose="020F0502020204030203"/>
                <a:sym typeface="Lato" panose="020F0502020204030203"/>
              </a:rPr>
              <a:t>está</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llena</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tus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criaturas</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dirty="0">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28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2800" i="1" dirty="0">
                <a:solidFill>
                  <a:schemeClr val="dk1"/>
                </a:solidFill>
                <a:latin typeface="Lato" panose="020F0502020204030203"/>
                <a:ea typeface="Lato" panose="020F0502020204030203"/>
                <a:cs typeface="Lato" panose="020F0502020204030203"/>
                <a:sym typeface="Lato" panose="020F0502020204030203"/>
              </a:rPr>
              <a:t>Salmo 104:24</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7" name="Google Shape;497;p2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879275" y="544133"/>
            <a:ext cx="6955500" cy="6063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i="1" dirty="0">
                <a:solidFill>
                  <a:srgbClr val="000000"/>
                </a:solidFill>
                <a:effectLst/>
                <a:latin typeface="Calibri" panose="020F0502020204030204" pitchFamily="34" charset="0"/>
                <a:ea typeface="Times New Roman" panose="02020603050405020304" pitchFamily="18" charset="0"/>
              </a:rPr>
              <a:t>¿Quién midió las aguas con el hueco de su mano? ¿Quién midió los cielos con la palma de su mano? ¿Quién con tres dedos juntó el polvo de la tierra, y pesó con balanza y pesas los montes y las colinas? Acaso no sabes, ni nunca oíste decir, ¿que el Señor es el Dios eterno y que él creó los confines de la tierra? </a:t>
            </a:r>
            <a:endParaRPr lang="es-ES" sz="3600" i="1" dirty="0">
              <a:solidFill>
                <a:srgbClr val="000000"/>
              </a:solidFill>
              <a:effectLst/>
              <a:latin typeface="Calibri" panose="020F0502020204030204" pitchFamily="34" charset="0"/>
              <a:ea typeface="Times New Roman" panose="02020603050405020304" pitchFamily="18" charset="0"/>
            </a:endParaRPr>
          </a:p>
          <a:p>
            <a:pPr marL="0" marR="0" lvl="0" indent="0" algn="l" rtl="0">
              <a:spcBef>
                <a:spcPts val="0"/>
              </a:spcBef>
              <a:spcAft>
                <a:spcPts val="0"/>
              </a:spcAft>
              <a:buNone/>
            </a:pPr>
            <a:endParaRPr lang="es-ES" sz="3600" i="1" dirty="0">
              <a:latin typeface="Calibri" panose="020F0502020204030204" pitchFamily="34" charset="0"/>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2800" i="1" dirty="0" err="1">
                <a:solidFill>
                  <a:schemeClr val="dk1"/>
                </a:solidFill>
                <a:latin typeface="Lato" panose="020F0502020204030203"/>
                <a:ea typeface="Lato" panose="020F0502020204030203"/>
                <a:cs typeface="Lato" panose="020F0502020204030203"/>
                <a:sym typeface="Lato" panose="020F0502020204030203"/>
              </a:rPr>
              <a:t>Isaías</a:t>
            </a:r>
            <a:r>
              <a:rPr lang="en-US" sz="2800" i="1" dirty="0">
                <a:solidFill>
                  <a:schemeClr val="dk1"/>
                </a:solidFill>
                <a:latin typeface="Lato" panose="020F0502020204030203"/>
                <a:ea typeface="Lato" panose="020F0502020204030203"/>
                <a:cs typeface="Lato" panose="020F0502020204030203"/>
                <a:sym typeface="Lato" panose="020F0502020204030203"/>
              </a:rPr>
              <a:t> 40:12,28-31</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9"/>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27" name="Google Shape;527;p29"/>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28" name="Google Shape;528;p29"/>
          <p:cNvSpPr txBox="1"/>
          <p:nvPr/>
        </p:nvSpPr>
        <p:spPr>
          <a:xfrm>
            <a:off x="5988580" y="2357306"/>
            <a:ext cx="43068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Lato" panose="020F0502020204030203"/>
                <a:ea typeface="Lato" panose="020F0502020204030203"/>
                <a:cs typeface="Lato" panose="020F0502020204030203"/>
                <a:sym typeface="Lato" panose="020F0502020204030203"/>
              </a:rPr>
              <a:t>Una Respuesta Cristiana a la </a:t>
            </a:r>
            <a:r>
              <a:rPr lang="en-US" sz="4000" dirty="0" err="1">
                <a:solidFill>
                  <a:schemeClr val="dk1"/>
                </a:solidFill>
                <a:latin typeface="Lato" panose="020F0502020204030203"/>
                <a:ea typeface="Lato" panose="020F0502020204030203"/>
                <a:cs typeface="Lato" panose="020F0502020204030203"/>
                <a:sym typeface="Lato" panose="020F0502020204030203"/>
              </a:rPr>
              <a:t>Evolución</a:t>
            </a:r>
            <a:endParaRPr sz="4000" dirty="0">
              <a:solidFill>
                <a:srgbClr val="009444"/>
              </a:solidFill>
              <a:latin typeface="Lato" panose="020F0502020204030203"/>
              <a:ea typeface="Lato" panose="020F0502020204030203"/>
              <a:cs typeface="Lato" panose="020F0502020204030203"/>
              <a:sym typeface="Lato" panose="020F0502020204030203"/>
            </a:endParaRPr>
          </a:p>
        </p:txBody>
      </p:sp>
      <p:sp>
        <p:nvSpPr>
          <p:cNvPr id="529" name="Google Shape;529;p29"/>
          <p:cNvSpPr/>
          <p:nvPr/>
        </p:nvSpPr>
        <p:spPr>
          <a:xfrm>
            <a:off x="640236" y="1485750"/>
            <a:ext cx="4809900" cy="3886500"/>
          </a:xfrm>
          <a:prstGeom prst="rect">
            <a:avLst/>
          </a:prstGeom>
          <a:solidFill>
            <a:schemeClr val="lt1"/>
          </a:solidFill>
          <a:ln w="38100" cap="flat" cmpd="sng">
            <a:solidFill>
              <a:srgbClr val="E3BB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31" name="Google Shape;531;p29"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533" name="Google Shape;533;p29"/>
          <p:cNvPicPr preferRelativeResize="0"/>
          <p:nvPr/>
        </p:nvPicPr>
        <p:blipFill rotWithShape="1">
          <a:blip r:embed="rId2"/>
          <a:srcRect l="33989"/>
          <a:stretch>
            <a:fillRect/>
          </a:stretch>
        </p:blipFill>
        <p:spPr>
          <a:xfrm>
            <a:off x="843074" y="1687650"/>
            <a:ext cx="4404225" cy="3482700"/>
          </a:xfrm>
          <a:prstGeom prst="rect">
            <a:avLst/>
          </a:prstGeom>
          <a:noFill/>
          <a:ln w="38100" cap="flat" cmpd="sng">
            <a:solidFill>
              <a:schemeClr val="lt1"/>
            </a:solidFill>
            <a:prstDash val="solid"/>
            <a:miter lim="8000"/>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Lección 1</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a:solidFill>
                  <a:schemeClr val="dk1"/>
                </a:solidFill>
                <a:latin typeface="Lato" panose="020F0502020204030203"/>
                <a:ea typeface="Lato" panose="020F0502020204030203"/>
                <a:cs typeface="Lato" panose="020F0502020204030203"/>
                <a:sym typeface="Lato" panose="020F0502020204030203"/>
              </a:rPr>
              <a:t>La Creación</a:t>
            </a:r>
            <a:endParaRPr sz="480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a:solidFill>
                  <a:schemeClr val="dk1"/>
                </a:solidFill>
                <a:latin typeface="Lato" panose="020F0502020204030203"/>
                <a:ea typeface="Lato" panose="020F0502020204030203"/>
                <a:cs typeface="Lato" panose="020F0502020204030203"/>
                <a:sym typeface="Lato" panose="020F0502020204030203"/>
              </a:rPr>
              <a:t>Génesis 1:1 – 1:25</a:t>
            </a:r>
            <a:endParaRPr sz="480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4"/>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1" name="Google Shape;471;p24"/>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3" name="Google Shape;473;p24"/>
          <p:cNvSpPr txBox="1"/>
          <p:nvPr/>
        </p:nvSpPr>
        <p:spPr>
          <a:xfrm>
            <a:off x="4484430" y="1322893"/>
            <a:ext cx="7189367" cy="1588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papel</a:t>
            </a:r>
            <a:r>
              <a:rPr lang="en-US" sz="4860" dirty="0">
                <a:solidFill>
                  <a:srgbClr val="009444"/>
                </a:solidFill>
                <a:latin typeface="Lato" panose="020F0502020204030203"/>
                <a:ea typeface="Lato" panose="020F0502020204030203"/>
                <a:cs typeface="Lato" panose="020F0502020204030203"/>
                <a:sym typeface="Lato" panose="020F0502020204030203"/>
              </a:rPr>
              <a:t> de </a:t>
            </a:r>
            <a:r>
              <a:rPr lang="en-US" sz="4860" dirty="0" err="1">
                <a:solidFill>
                  <a:srgbClr val="009444"/>
                </a:solidFill>
                <a:latin typeface="Lato" panose="020F0502020204030203"/>
                <a:ea typeface="Lato" panose="020F0502020204030203"/>
                <a:cs typeface="Lato" panose="020F0502020204030203"/>
                <a:sym typeface="Lato" panose="020F0502020204030203"/>
              </a:rPr>
              <a:t>Jesucristo</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en</a:t>
            </a:r>
            <a:r>
              <a:rPr lang="en-US" sz="4860" dirty="0">
                <a:solidFill>
                  <a:srgbClr val="009444"/>
                </a:solidFill>
                <a:latin typeface="Lato" panose="020F0502020204030203"/>
                <a:ea typeface="Lato" panose="020F0502020204030203"/>
                <a:cs typeface="Lato" panose="020F0502020204030203"/>
                <a:sym typeface="Lato" panose="020F0502020204030203"/>
              </a:rPr>
              <a:t> la </a:t>
            </a:r>
            <a:r>
              <a:rPr lang="en-US" sz="4860" dirty="0" err="1">
                <a:solidFill>
                  <a:srgbClr val="009444"/>
                </a:solidFill>
                <a:latin typeface="Lato" panose="020F0502020204030203"/>
                <a:ea typeface="Lato" panose="020F0502020204030203"/>
                <a:cs typeface="Lato" panose="020F0502020204030203"/>
                <a:sym typeface="Lato" panose="020F0502020204030203"/>
              </a:rPr>
              <a:t>creación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sp>
        <p:nvSpPr>
          <p:cNvPr id="474" name="Google Shape;474;p24"/>
          <p:cNvSpPr txBox="1"/>
          <p:nvPr/>
        </p:nvSpPr>
        <p:spPr>
          <a:xfrm>
            <a:off x="4484430" y="3265771"/>
            <a:ext cx="7432500" cy="12002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Lato" panose="020F0502020204030203"/>
              <a:buChar char="•"/>
            </a:pPr>
            <a:r>
              <a:rPr lang="en-US" sz="3600" dirty="0">
                <a:solidFill>
                  <a:schemeClr val="dk1"/>
                </a:solidFill>
                <a:latin typeface="Lato" panose="020F0502020204030203"/>
                <a:ea typeface="Lato" panose="020F0502020204030203"/>
                <a:cs typeface="Lato" panose="020F0502020204030203"/>
                <a:sym typeface="Lato" panose="020F0502020204030203"/>
              </a:rPr>
              <a:t>Juan 1:1-3, 10</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285750" marR="0" lvl="0" indent="-285750" algn="l" rtl="0">
              <a:spcBef>
                <a:spcPts val="0"/>
              </a:spcBef>
              <a:spcAft>
                <a:spcPts val="0"/>
              </a:spcAft>
              <a:buClr>
                <a:schemeClr val="dk1"/>
              </a:buClr>
              <a:buSzPts val="2800"/>
              <a:buFont typeface="Lato" panose="020F0502020204030203"/>
              <a:buChar char="•"/>
            </a:pPr>
            <a:r>
              <a:rPr lang="en-US" sz="3600" dirty="0" err="1">
                <a:solidFill>
                  <a:schemeClr val="dk1"/>
                </a:solidFill>
                <a:latin typeface="Lato" panose="020F0502020204030203"/>
                <a:ea typeface="Lato" panose="020F0502020204030203"/>
                <a:cs typeface="Lato" panose="020F0502020204030203"/>
                <a:sym typeface="Lato" panose="020F0502020204030203"/>
              </a:rPr>
              <a:t>Colosenses</a:t>
            </a:r>
            <a:r>
              <a:rPr lang="en-US" sz="3600" dirty="0">
                <a:solidFill>
                  <a:schemeClr val="dk1"/>
                </a:solidFill>
                <a:latin typeface="Lato" panose="020F0502020204030203"/>
                <a:ea typeface="Lato" panose="020F0502020204030203"/>
                <a:cs typeface="Lato" panose="020F0502020204030203"/>
                <a:sym typeface="Lato" panose="020F0502020204030203"/>
              </a:rPr>
              <a:t> 1:15-17</a:t>
            </a:r>
            <a:endParaRPr sz="3600" dirty="0">
              <a:solidFill>
                <a:schemeClr val="dk1"/>
              </a:solidFill>
              <a:latin typeface="Lato" panose="020F0502020204030203"/>
              <a:ea typeface="Lato" panose="020F0502020204030203"/>
              <a:cs typeface="Lato" panose="020F0502020204030203"/>
              <a:sym typeface="Lato" panose="020F0502020204030203"/>
            </a:endParaRPr>
          </a:p>
        </p:txBody>
      </p:sp>
      <p:pic>
        <p:nvPicPr>
          <p:cNvPr id="2" name="Google Shape;507;p27" descr="A painting of a person with long hair&#10;&#10;Description automatically generated"/>
          <p:cNvPicPr preferRelativeResize="0"/>
          <p:nvPr/>
        </p:nvPicPr>
        <p:blipFill rotWithShape="1">
          <a:blip r:embed="rId1"/>
          <a:srcRect l="35473" r="11707"/>
          <a:stretch>
            <a:fillRect/>
          </a:stretch>
        </p:blipFill>
        <p:spPr>
          <a:xfrm>
            <a:off x="839199" y="1654301"/>
            <a:ext cx="3228662" cy="37822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7" name="Google Shape;497;p2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602241" y="674420"/>
            <a:ext cx="7841614"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000000"/>
                </a:solidFill>
                <a:effectLst/>
                <a:latin typeface="Calibri" panose="020F0502020204030204" pitchFamily="34" charset="0"/>
                <a:ea typeface="Times New Roman" panose="02020603050405020304" pitchFamily="18" charset="0"/>
              </a:rPr>
              <a:t>En el principio ya existía la Palabra. La Palabra estaba con Dios, y Dios mismo era la Palabra. La Palabra estaba en el principio con Dios. Por ella fueron hechas todas las cosas. Sin ella nada fue hecho de lo que ha sido hecho… En el mundo estaba, y el mundo fue hecho por ella, pero el mundo no la conoció. </a:t>
            </a:r>
            <a:endParaRPr lang="es-ES" sz="3600" dirty="0">
              <a:solidFill>
                <a:srgbClr val="000000"/>
              </a:solidFill>
              <a:effectLst/>
              <a:latin typeface="Calibri" panose="020F0502020204030204" pitchFamily="34" charset="0"/>
              <a:ea typeface="Times New Roman" panose="02020603050405020304" pitchFamily="18" charset="0"/>
            </a:endParaRPr>
          </a:p>
          <a:p>
            <a:pPr marL="0" marR="0" lvl="0" indent="0" algn="l" rtl="0">
              <a:spcBef>
                <a:spcPts val="0"/>
              </a:spcBef>
              <a:spcAft>
                <a:spcPts val="0"/>
              </a:spcAft>
              <a:buNone/>
            </a:pPr>
            <a:endParaRPr lang="es-ES" sz="3600" i="1" dirty="0">
              <a:latin typeface="Calibri" panose="020F0502020204030204" pitchFamily="34" charset="0"/>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2800" i="1" dirty="0">
                <a:solidFill>
                  <a:schemeClr val="dk1"/>
                </a:solidFill>
                <a:latin typeface="Lato" panose="020F0502020204030203"/>
                <a:ea typeface="Lato" panose="020F0502020204030203"/>
                <a:cs typeface="Lato" panose="020F0502020204030203"/>
                <a:sym typeface="Lato" panose="020F0502020204030203"/>
              </a:rPr>
              <a:t>Juan 1:1-3, 10</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97" name="Google Shape;497;p26"/>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602241" y="508166"/>
            <a:ext cx="7841614" cy="6063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000000"/>
                </a:solidFill>
                <a:effectLst/>
                <a:latin typeface="Calibri" panose="020F0502020204030204" pitchFamily="34" charset="0"/>
                <a:ea typeface="Times New Roman" panose="02020603050405020304" pitchFamily="18" charset="0"/>
              </a:rPr>
              <a:t>Él es la imagen del Dios invisible, el primogénito de toda la creación. En él fue creado todo lo que hay en los cielos y en la tierra, todo lo visible y lo invisible; tronos, poderes, principados, o autoridades, todo fue creado por medio de él y para él. Él existía antes de todas las cosas, y por él se mantiene todo en orden. </a:t>
            </a:r>
            <a:endParaRPr lang="es-ES" sz="3600" dirty="0">
              <a:solidFill>
                <a:srgbClr val="000000"/>
              </a:solidFill>
              <a:effectLst/>
              <a:latin typeface="Calibri" panose="020F0502020204030204" pitchFamily="34" charset="0"/>
              <a:ea typeface="Times New Roman" panose="02020603050405020304" pitchFamily="18" charset="0"/>
            </a:endParaRPr>
          </a:p>
          <a:p>
            <a:pPr marL="0" marR="0" lvl="0" indent="0" algn="l" rtl="0">
              <a:spcBef>
                <a:spcPts val="0"/>
              </a:spcBef>
              <a:spcAft>
                <a:spcPts val="0"/>
              </a:spcAft>
              <a:buNone/>
            </a:pPr>
            <a:endParaRPr lang="es-ES" sz="3600" i="1" dirty="0">
              <a:latin typeface="Calibri" panose="020F0502020204030204" pitchFamily="34" charset="0"/>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2800" i="1" dirty="0" err="1">
                <a:solidFill>
                  <a:schemeClr val="dk1"/>
                </a:solidFill>
                <a:latin typeface="Lato" panose="020F0502020204030203"/>
                <a:ea typeface="Lato" panose="020F0502020204030203"/>
                <a:cs typeface="Lato" panose="020F0502020204030203"/>
                <a:sym typeface="Lato" panose="020F0502020204030203"/>
              </a:rPr>
              <a:t>Colosenses</a:t>
            </a:r>
            <a:r>
              <a:rPr lang="en-US" sz="2800" i="1" dirty="0">
                <a:solidFill>
                  <a:schemeClr val="dk1"/>
                </a:solidFill>
                <a:latin typeface="Lato" panose="020F0502020204030203"/>
                <a:ea typeface="Lato" panose="020F0502020204030203"/>
                <a:cs typeface="Lato" panose="020F0502020204030203"/>
                <a:sym typeface="Lato" panose="020F0502020204030203"/>
              </a:rPr>
              <a:t> 1:15-17</a:t>
            </a:r>
            <a:endParaRPr sz="2800" i="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7" name="Google Shape;517;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20" name="Google Shape;520;p28"/>
          <p:cNvSpPr txBox="1"/>
          <p:nvPr/>
        </p:nvSpPr>
        <p:spPr>
          <a:xfrm>
            <a:off x="2933605" y="2244080"/>
            <a:ext cx="7298400" cy="2921635"/>
          </a:xfrm>
          <a:prstGeom prst="rect">
            <a:avLst/>
          </a:prstGeom>
          <a:noFill/>
          <a:ln>
            <a:noFill/>
          </a:ln>
        </p:spPr>
        <p:txBody>
          <a:bodyPr spcFirstLastPara="1" wrap="square" lIns="91425" tIns="45700" rIns="91425" bIns="45700" anchor="t" anchorCtr="0">
            <a:spAutoFit/>
          </a:bodyPr>
          <a:lstStyle/>
          <a:p>
            <a:pPr marR="0" lvl="0" algn="ctr">
              <a:spcBef>
                <a:spcPts val="0"/>
              </a:spcBef>
              <a:spcAft>
                <a:spcPts val="0"/>
              </a:spcAft>
            </a:pPr>
            <a:endParaRPr lang="en-US" sz="3600" b="1" dirty="0">
              <a:effectLst/>
              <a:latin typeface="Times New Roman" panose="02020603050405020304" pitchFamily="18" charset="0"/>
              <a:ea typeface="Times New Roman" panose="02020603050405020304" pitchFamily="18" charset="0"/>
            </a:endParaRPr>
          </a:p>
          <a:p>
            <a:pPr marR="0" lvl="0" algn="ctr">
              <a:spcBef>
                <a:spcPts val="0"/>
              </a:spcBef>
              <a:spcAft>
                <a:spcPts val="0"/>
              </a:spcAft>
            </a:pPr>
            <a:r>
              <a:rPr lang="es-ES" sz="3600" b="1" dirty="0">
                <a:solidFill>
                  <a:srgbClr val="000000"/>
                </a:solidFill>
                <a:effectLst/>
                <a:latin typeface="Calibri" panose="020F0502020204030204" pitchFamily="34" charset="0"/>
                <a:ea typeface="Times New Roman" panose="02020603050405020304" pitchFamily="18" charset="0"/>
              </a:rPr>
              <a:t>En Cristo, tenemos propósito</a:t>
            </a:r>
            <a:r>
              <a:rPr lang="es-CO" altLang="es-ES" sz="3600" b="1" dirty="0">
                <a:solidFill>
                  <a:srgbClr val="000000"/>
                </a:solidFill>
                <a:effectLst/>
                <a:latin typeface="Calibri" panose="020F0502020204030204" pitchFamily="34" charset="0"/>
                <a:ea typeface="Times New Roman" panose="02020603050405020304" pitchFamily="18" charset="0"/>
              </a:rPr>
              <a:t> y</a:t>
            </a:r>
            <a:endParaRPr lang="es-ES" sz="3600" b="1" dirty="0">
              <a:solidFill>
                <a:srgbClr val="000000"/>
              </a:solidFill>
              <a:effectLst/>
              <a:latin typeface="Calibri" panose="020F0502020204030204" pitchFamily="34" charset="0"/>
              <a:ea typeface="Times New Roman" panose="02020603050405020304" pitchFamily="18" charset="0"/>
            </a:endParaRPr>
          </a:p>
          <a:p>
            <a:pPr marR="0" lvl="0" algn="ctr">
              <a:spcBef>
                <a:spcPts val="0"/>
              </a:spcBef>
              <a:spcAft>
                <a:spcPts val="0"/>
              </a:spcAft>
            </a:pPr>
            <a:r>
              <a:rPr lang="es-ES" sz="3600" b="1" dirty="0">
                <a:solidFill>
                  <a:srgbClr val="000000"/>
                </a:solidFill>
                <a:effectLst/>
                <a:latin typeface="Calibri" panose="020F0502020204030204" pitchFamily="34" charset="0"/>
                <a:ea typeface="Times New Roman" panose="02020603050405020304" pitchFamily="18" charset="0"/>
              </a:rPr>
              <a:t> sentido para esta vida y </a:t>
            </a:r>
            <a:r>
              <a:rPr lang="es-CO" altLang="es-ES" sz="3600" b="1" dirty="0">
                <a:solidFill>
                  <a:srgbClr val="000000"/>
                </a:solidFill>
                <a:effectLst/>
                <a:latin typeface="Calibri" panose="020F0502020204030204" pitchFamily="34" charset="0"/>
                <a:ea typeface="Times New Roman" panose="02020603050405020304" pitchFamily="18" charset="0"/>
              </a:rPr>
              <a:t>para </a:t>
            </a:r>
            <a:r>
              <a:rPr lang="es-ES" sz="3600" b="1" dirty="0">
                <a:solidFill>
                  <a:srgbClr val="000000"/>
                </a:solidFill>
                <a:effectLst/>
                <a:latin typeface="Calibri" panose="020F0502020204030204" pitchFamily="34" charset="0"/>
                <a:ea typeface="Times New Roman" panose="02020603050405020304" pitchFamily="18" charset="0"/>
              </a:rPr>
              <a:t>después</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endParaRPr sz="40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21" name="Google Shape;521;p2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Tarea</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44" name="Google Shape;544;p30"/>
          <p:cNvSpPr txBox="1"/>
          <p:nvPr/>
        </p:nvSpPr>
        <p:spPr>
          <a:xfrm>
            <a:off x="2477430" y="2851800"/>
            <a:ext cx="7432500" cy="127723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panose="020F0502020204030203"/>
              <a:buChar char="•"/>
            </a:pPr>
            <a:r>
              <a:rPr lang="en-US" sz="3600" b="1" dirty="0">
                <a:solidFill>
                  <a:schemeClr val="dk1"/>
                </a:solidFill>
                <a:latin typeface="Lato" panose="020F0502020204030203"/>
                <a:ea typeface="Lato" panose="020F0502020204030203"/>
                <a:cs typeface="Lato" panose="020F0502020204030203"/>
                <a:sym typeface="Lato" panose="020F0502020204030203"/>
              </a:rPr>
              <a:t>Ver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video para la </a:t>
            </a:r>
            <a:r>
              <a:rPr lang="en-US" sz="3600" b="1" dirty="0" err="1">
                <a:solidFill>
                  <a:schemeClr val="dk1"/>
                </a:solidFill>
                <a:latin typeface="Lato" panose="020F0502020204030203"/>
                <a:ea typeface="Lato" panose="020F0502020204030203"/>
                <a:cs typeface="Lato" panose="020F0502020204030203"/>
                <a:sym typeface="Lato" panose="020F0502020204030203"/>
              </a:rPr>
              <a:t>lección</a:t>
            </a:r>
            <a:r>
              <a:rPr lang="en-US" sz="3600" b="1" dirty="0">
                <a:solidFill>
                  <a:schemeClr val="dk1"/>
                </a:solidFill>
                <a:latin typeface="Lato" panose="020F0502020204030203"/>
                <a:ea typeface="Lato" panose="020F0502020204030203"/>
                <a:cs typeface="Lato" panose="020F0502020204030203"/>
                <a:sym typeface="Lato" panose="020F0502020204030203"/>
              </a:rPr>
              <a:t> 2</a:t>
            </a:r>
            <a:endParaRPr sz="3600" dirty="0">
              <a:latin typeface="Lato" panose="020F0502020204030203"/>
              <a:ea typeface="Lato" panose="020F0502020204030203"/>
              <a:cs typeface="Lato" panose="020F0502020204030203"/>
              <a:sym typeface="Lato" panose="020F0502020204030203"/>
            </a:endParaRPr>
          </a:p>
          <a:p>
            <a:pPr marL="457200" marR="0" lvl="0" indent="-457200" algn="l" rtl="0">
              <a:spcBef>
                <a:spcPts val="600"/>
              </a:spcBef>
              <a:spcAft>
                <a:spcPts val="0"/>
              </a:spcAft>
              <a:buClr>
                <a:schemeClr val="dk1"/>
              </a:buClr>
              <a:buSzPts val="3200"/>
              <a:buFont typeface="Lato" panose="020F0502020204030203"/>
              <a:buChar char="•"/>
            </a:pPr>
            <a:r>
              <a:rPr lang="en-US" sz="3600" b="1" dirty="0">
                <a:solidFill>
                  <a:schemeClr val="dk1"/>
                </a:solidFill>
                <a:latin typeface="Lato" panose="020F0502020204030203"/>
                <a:ea typeface="Lato" panose="020F0502020204030203"/>
                <a:cs typeface="Lato" panose="020F0502020204030203"/>
                <a:sym typeface="Lato" panose="020F0502020204030203"/>
              </a:rPr>
              <a:t>Leer </a:t>
            </a:r>
            <a:r>
              <a:rPr lang="en-US" sz="3600" b="1" dirty="0" err="1">
                <a:solidFill>
                  <a:schemeClr val="dk1"/>
                </a:solidFill>
                <a:latin typeface="Lato" panose="020F0502020204030203"/>
                <a:ea typeface="Lato" panose="020F0502020204030203"/>
                <a:cs typeface="Lato" panose="020F0502020204030203"/>
                <a:sym typeface="Lato" panose="020F0502020204030203"/>
              </a:rPr>
              <a:t>Génesis</a:t>
            </a:r>
            <a:r>
              <a:rPr lang="en-US" sz="3600" b="1" dirty="0">
                <a:solidFill>
                  <a:schemeClr val="dk1"/>
                </a:solidFill>
                <a:latin typeface="Lato" panose="020F0502020204030203"/>
                <a:ea typeface="Lato" panose="020F0502020204030203"/>
                <a:cs typeface="Lato" panose="020F0502020204030203"/>
                <a:sym typeface="Lato" panose="020F0502020204030203"/>
              </a:rPr>
              <a:t> 1:26–2:25</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45" name="Google Shape;54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Identificar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propósito</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los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objetivos</a:t>
              </a:r>
              <a:r>
                <a:rPr lang="en-US" sz="2800" dirty="0">
                  <a:solidFill>
                    <a:schemeClr val="tx1"/>
                  </a:solidFill>
                  <a:latin typeface="Lato" panose="020F0502020204030203"/>
                  <a:ea typeface="Lato" panose="020F0502020204030203"/>
                  <a:cs typeface="Lato" panose="020F0502020204030203"/>
                  <a:sym typeface="Lato" panose="020F0502020204030203"/>
                </a:rPr>
                <a:t> del </a:t>
              </a:r>
              <a:r>
                <a:rPr lang="en-US" sz="2800" dirty="0" err="1">
                  <a:solidFill>
                    <a:schemeClr val="tx1"/>
                  </a:solidFill>
                  <a:latin typeface="Lato" panose="020F0502020204030203"/>
                  <a:ea typeface="Lato" panose="020F0502020204030203"/>
                  <a:cs typeface="Lato" panose="020F0502020204030203"/>
                  <a:sym typeface="Lato" panose="020F0502020204030203"/>
                </a:rPr>
                <a:t>curso</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a:t>
              </a:r>
              <a:r>
                <a:rPr lang="en-US" sz="2800" dirty="0">
                  <a:solidFill>
                    <a:schemeClr val="lt1"/>
                  </a:solidFill>
                  <a:latin typeface="Lato" panose="020F0502020204030203"/>
                  <a:ea typeface="Lato" panose="020F0502020204030203"/>
                  <a:cs typeface="Lato" panose="020F0502020204030203"/>
                  <a:sym typeface="Lato" panose="020F0502020204030203"/>
                </a:rPr>
                <a:t>para leer y </a:t>
              </a: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lang="en-US" sz="2800" dirty="0">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1:1-25.</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razones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bíblicas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porque</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teoría</a:t>
              </a:r>
              <a:r>
                <a:rPr lang="en-US" sz="2800" dirty="0">
                  <a:solidFill>
                    <a:schemeClr val="lt1"/>
                  </a:solidFill>
                  <a:latin typeface="Lato" panose="020F0502020204030203"/>
                  <a:ea typeface="Lato" panose="020F0502020204030203"/>
                  <a:cs typeface="Lato" panose="020F0502020204030203"/>
                  <a:sym typeface="Lato" panose="020F0502020204030203"/>
                </a:rPr>
                <a:t> de la </a:t>
              </a:r>
              <a:r>
                <a:rPr lang="en-US" sz="2800" dirty="0" err="1">
                  <a:solidFill>
                    <a:schemeClr val="lt1"/>
                  </a:solidFill>
                  <a:latin typeface="Lato" panose="020F0502020204030203"/>
                  <a:ea typeface="Lato" panose="020F0502020204030203"/>
                  <a:cs typeface="Lato" panose="020F0502020204030203"/>
                  <a:sym typeface="Lato" panose="020F0502020204030203"/>
                </a:rPr>
                <a:t>evolución</a:t>
              </a:r>
              <a:r>
                <a:rPr lang="en-US" sz="2800" dirty="0">
                  <a:solidFill>
                    <a:schemeClr val="lt1"/>
                  </a:solidFill>
                  <a:latin typeface="Lato" panose="020F0502020204030203"/>
                  <a:ea typeface="Lato" panose="020F0502020204030203"/>
                  <a:cs typeface="Lato" panose="020F0502020204030203"/>
                  <a:sym typeface="Lato" panose="020F0502020204030203"/>
                </a:rPr>
                <a:t> no </a:t>
              </a:r>
              <a:r>
                <a:rPr lang="en-US" sz="2800" dirty="0" err="1">
                  <a:solidFill>
                    <a:schemeClr val="lt1"/>
                  </a:solidFill>
                  <a:latin typeface="Lato" panose="020F0502020204030203"/>
                  <a:ea typeface="Lato" panose="020F0502020204030203"/>
                  <a:cs typeface="Lato" panose="020F0502020204030203"/>
                  <a:sym typeface="Lato" panose="020F0502020204030203"/>
                </a:rPr>
                <a:t>cabe</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68" name="Google Shape;168;p7"/>
          <p:cNvGrpSpPr/>
          <p:nvPr/>
        </p:nvGrpSpPr>
        <p:grpSpPr>
          <a:xfrm>
            <a:off x="406975" y="815975"/>
            <a:ext cx="10297419" cy="4973409"/>
            <a:chOff x="37158" y="274036"/>
            <a:chExt cx="9935757" cy="4973409"/>
          </a:xfrm>
        </p:grpSpPr>
        <p:sp>
          <p:nvSpPr>
            <p:cNvPr id="169" name="Google Shape;169;p7"/>
            <p:cNvSpPr/>
            <p:nvPr/>
          </p:nvSpPr>
          <p:spPr>
            <a:xfrm>
              <a:off x="2048937" y="2809731"/>
              <a:ext cx="2499444" cy="1914198"/>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7"/>
            <p:cNvSpPr txBox="1"/>
            <p:nvPr/>
          </p:nvSpPr>
          <p:spPr>
            <a:xfrm>
              <a:off x="3219954" y="3688124"/>
              <a:ext cx="157411" cy="1574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panose="020F0502020204030204"/>
                <a:buNone/>
              </a:pPr>
              <a:endParaRPr sz="11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1" name="Google Shape;171;p7"/>
            <p:cNvSpPr/>
            <p:nvPr/>
          </p:nvSpPr>
          <p:spPr>
            <a:xfrm>
              <a:off x="2048937" y="2809731"/>
              <a:ext cx="2499444" cy="605405"/>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7"/>
            <p:cNvSpPr txBox="1"/>
            <p:nvPr/>
          </p:nvSpPr>
          <p:spPr>
            <a:xfrm>
              <a:off x="3234367" y="3048141"/>
              <a:ext cx="128585" cy="1285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panose="020F0502020204030204"/>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3" name="Google Shape;173;p7"/>
            <p:cNvSpPr/>
            <p:nvPr/>
          </p:nvSpPr>
          <p:spPr>
            <a:xfrm>
              <a:off x="2048937" y="2106345"/>
              <a:ext cx="2499444" cy="703386"/>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7"/>
            <p:cNvSpPr txBox="1"/>
            <p:nvPr/>
          </p:nvSpPr>
          <p:spPr>
            <a:xfrm>
              <a:off x="3233746" y="2393125"/>
              <a:ext cx="129826" cy="1298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panose="020F0502020204030204"/>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5" name="Google Shape;175;p7"/>
            <p:cNvSpPr/>
            <p:nvPr/>
          </p:nvSpPr>
          <p:spPr>
            <a:xfrm>
              <a:off x="2048937" y="797553"/>
              <a:ext cx="2499444" cy="2012178"/>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7"/>
            <p:cNvSpPr txBox="1"/>
            <p:nvPr/>
          </p:nvSpPr>
          <p:spPr>
            <a:xfrm>
              <a:off x="3218441" y="1723423"/>
              <a:ext cx="160437" cy="16043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panose="020F0502020204030204"/>
                <a:buNone/>
              </a:pPr>
              <a:endParaRPr sz="11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7" name="Google Shape;177;p7"/>
            <p:cNvSpPr/>
            <p:nvPr/>
          </p:nvSpPr>
          <p:spPr>
            <a:xfrm>
              <a:off x="37158" y="2163559"/>
              <a:ext cx="2731215" cy="1292343"/>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7"/>
            <p:cNvSpPr txBox="1"/>
            <p:nvPr/>
          </p:nvSpPr>
          <p:spPr>
            <a:xfrm>
              <a:off x="37158" y="2163559"/>
              <a:ext cx="2731215" cy="129234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Overlock" panose="020F0502020204030204"/>
                <a:buNone/>
              </a:pPr>
              <a:r>
                <a:rPr lang="en-US" sz="2800" cap="none">
                  <a:solidFill>
                    <a:schemeClr val="lt1"/>
                  </a:solidFill>
                  <a:latin typeface="Lato" panose="020F0502020204030203"/>
                  <a:ea typeface="Lato" panose="020F0502020204030203"/>
                  <a:cs typeface="Lato" panose="020F0502020204030203"/>
                  <a:sym typeface="Lato" panose="020F0502020204030203"/>
                </a:rPr>
                <a:t>DISCIPULADO</a:t>
              </a:r>
              <a:br>
                <a:rPr lang="en-US" sz="5300">
                  <a:solidFill>
                    <a:srgbClr val="E3BB3D"/>
                  </a:solidFill>
                  <a:latin typeface="Lato" panose="020F0502020204030203"/>
                  <a:ea typeface="Lato" panose="020F0502020204030203"/>
                  <a:cs typeface="Lato" panose="020F0502020204030203"/>
                  <a:sym typeface="Lato" panose="020F0502020204030203"/>
                </a:rPr>
              </a:br>
              <a:r>
                <a:rPr lang="en-US" sz="1600" cap="none">
                  <a:solidFill>
                    <a:srgbClr val="E3BB3D"/>
                  </a:solidFill>
                  <a:latin typeface="Lato" panose="020F0502020204030203"/>
                  <a:ea typeface="Lato" panose="020F0502020204030203"/>
                  <a:cs typeface="Lato" panose="020F0502020204030203"/>
                  <a:sym typeface="Lato" panose="020F0502020204030203"/>
                </a:rPr>
                <a:t>13 CURSOS EN TOTAL</a:t>
              </a:r>
              <a:endParaRPr>
                <a:latin typeface="Lato" panose="020F0502020204030203"/>
                <a:ea typeface="Lato" panose="020F0502020204030203"/>
                <a:cs typeface="Lato" panose="020F0502020204030203"/>
                <a:sym typeface="Lato" panose="020F0502020204030203"/>
              </a:endParaRPr>
            </a:p>
          </p:txBody>
        </p:sp>
        <p:sp>
          <p:nvSpPr>
            <p:cNvPr id="179" name="Google Shape;179;p7"/>
            <p:cNvSpPr/>
            <p:nvPr/>
          </p:nvSpPr>
          <p:spPr>
            <a:xfrm>
              <a:off x="4548382" y="274036"/>
              <a:ext cx="5424533"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7"/>
            <p:cNvSpPr txBox="1"/>
            <p:nvPr/>
          </p:nvSpPr>
          <p:spPr>
            <a:xfrm>
              <a:off x="4548382" y="274036"/>
              <a:ext cx="5424533" cy="1047033"/>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panose="020F0502020204030204"/>
                <a:buNone/>
              </a:pPr>
              <a:r>
                <a:rPr lang="en-US" sz="2600">
                  <a:solidFill>
                    <a:srgbClr val="009444"/>
                  </a:solidFill>
                  <a:latin typeface="Lato" panose="020F0502020204030203"/>
                  <a:ea typeface="Lato" panose="020F0502020204030203"/>
                  <a:cs typeface="Lato" panose="020F0502020204030203"/>
                  <a:sym typeface="Lato" panose="020F0502020204030203"/>
                </a:rPr>
                <a:t>La Biblia </a:t>
              </a:r>
              <a:endParaRPr>
                <a:latin typeface="Lato" panose="020F0502020204030203"/>
                <a:ea typeface="Lato" panose="020F0502020204030203"/>
                <a:cs typeface="Lato" panose="020F0502020204030203"/>
                <a:sym typeface="Lato" panose="020F0502020204030203"/>
              </a:endParaRPr>
            </a:p>
            <a:p>
              <a:pPr marL="0" marR="0" lvl="0" indent="0" algn="ctr" rtl="0">
                <a:lnSpc>
                  <a:spcPct val="90000"/>
                </a:lnSpc>
                <a:spcBef>
                  <a:spcPts val="800"/>
                </a:spcBef>
                <a:spcAft>
                  <a:spcPts val="0"/>
                </a:spcAft>
                <a:buClr>
                  <a:srgbClr val="7F7F7F"/>
                </a:buClr>
                <a:buSzPts val="1600"/>
                <a:buFont typeface="Calibri" panose="020F0502020204030204"/>
                <a:buNone/>
              </a:pPr>
              <a:r>
                <a:rPr lang="en-US" sz="1600" cap="none">
                  <a:solidFill>
                    <a:srgbClr val="7F7F7F"/>
                  </a:solidFill>
                  <a:latin typeface="Lato" panose="020F0502020204030203"/>
                  <a:ea typeface="Lato" panose="020F0502020204030203"/>
                  <a:cs typeface="Lato" panose="020F0502020204030203"/>
                  <a:sym typeface="Lato" panose="020F0502020204030203"/>
                </a:rPr>
                <a:t>6 CURSOS</a:t>
              </a:r>
              <a:endParaRPr sz="1600" cap="none">
                <a:solidFill>
                  <a:srgbClr val="7F7F7F"/>
                </a:solidFill>
                <a:latin typeface="Lato" panose="020F0502020204030203"/>
                <a:ea typeface="Lato" panose="020F0502020204030203"/>
                <a:cs typeface="Lato" panose="020F0502020204030203"/>
                <a:sym typeface="Lato" panose="020F0502020204030203"/>
              </a:endParaRPr>
            </a:p>
          </p:txBody>
        </p:sp>
        <p:sp>
          <p:nvSpPr>
            <p:cNvPr id="181" name="Google Shape;181;p7"/>
            <p:cNvSpPr/>
            <p:nvPr/>
          </p:nvSpPr>
          <p:spPr>
            <a:xfrm>
              <a:off x="4548382" y="1582828"/>
              <a:ext cx="5363232"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7"/>
            <p:cNvSpPr txBox="1"/>
            <p:nvPr/>
          </p:nvSpPr>
          <p:spPr>
            <a:xfrm>
              <a:off x="4548382" y="1582828"/>
              <a:ext cx="5363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panose="020F0502020204030204"/>
                <a:buNone/>
              </a:pPr>
              <a:r>
                <a:rPr lang="en-US" sz="2600" dirty="0">
                  <a:solidFill>
                    <a:srgbClr val="009444"/>
                  </a:solidFill>
                  <a:latin typeface="Lato" panose="020F0502020204030203"/>
                  <a:ea typeface="Lato" panose="020F0502020204030203"/>
                  <a:cs typeface="Lato" panose="020F0502020204030203"/>
                  <a:sym typeface="Lato" panose="020F0502020204030203"/>
                </a:rPr>
                <a:t>Las </a:t>
              </a:r>
              <a:r>
                <a:rPr lang="en-US" sz="2600" dirty="0" err="1">
                  <a:solidFill>
                    <a:srgbClr val="009444"/>
                  </a:solidFill>
                  <a:latin typeface="Lato" panose="020F0502020204030203"/>
                  <a:ea typeface="Lato" panose="020F0502020204030203"/>
                  <a:cs typeface="Lato" panose="020F0502020204030203"/>
                  <a:sym typeface="Lato" panose="020F0502020204030203"/>
                </a:rPr>
                <a:t>Enseñanzas</a:t>
              </a:r>
              <a:r>
                <a:rPr lang="en-US" sz="2600" dirty="0">
                  <a:solidFill>
                    <a:srgbClr val="009444"/>
                  </a:solidFill>
                  <a:latin typeface="Lato" panose="020F0502020204030203"/>
                  <a:ea typeface="Lato" panose="020F0502020204030203"/>
                  <a:cs typeface="Lato" panose="020F0502020204030203"/>
                  <a:sym typeface="Lato" panose="020F0502020204030203"/>
                </a:rPr>
                <a:t> de Jesús </a:t>
              </a:r>
              <a:endParaRPr dirty="0">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800"/>
                </a:spcBef>
                <a:spcAft>
                  <a:spcPts val="0"/>
                </a:spcAft>
                <a:buClr>
                  <a:srgbClr val="7F7F7F"/>
                </a:buClr>
                <a:buSzPts val="1600"/>
                <a:buFont typeface="Calibri" panose="020F0502020204030204"/>
                <a:buNone/>
              </a:pPr>
              <a:r>
                <a:rPr lang="en-US" sz="1600" dirty="0">
                  <a:solidFill>
                    <a:srgbClr val="7F7F7F"/>
                  </a:solidFill>
                  <a:latin typeface="Lato" panose="020F0502020204030203"/>
                  <a:ea typeface="Lato" panose="020F0502020204030203"/>
                  <a:cs typeface="Lato" panose="020F0502020204030203"/>
                  <a:sym typeface="Lato" panose="020F0502020204030203"/>
                </a:rPr>
                <a:t>3 </a:t>
              </a:r>
              <a:r>
                <a:rPr lang="en-US" sz="1600" cap="none" dirty="0">
                  <a:solidFill>
                    <a:srgbClr val="7F7F7F"/>
                  </a:solidFill>
                  <a:latin typeface="Lato" panose="020F0502020204030203"/>
                  <a:ea typeface="Lato" panose="020F0502020204030203"/>
                  <a:cs typeface="Lato" panose="020F0502020204030203"/>
                  <a:sym typeface="Lato" panose="020F0502020204030203"/>
                </a:rPr>
                <a:t>CURSOS</a:t>
              </a:r>
              <a:endParaRPr sz="1600" cap="none" dirty="0">
                <a:solidFill>
                  <a:srgbClr val="7F7F7F"/>
                </a:solidFill>
                <a:latin typeface="Lato" panose="020F0502020204030203"/>
                <a:ea typeface="Lato" panose="020F0502020204030203"/>
                <a:cs typeface="Lato" panose="020F0502020204030203"/>
                <a:sym typeface="Lato" panose="020F0502020204030203"/>
              </a:endParaRPr>
            </a:p>
          </p:txBody>
        </p:sp>
        <p:sp>
          <p:nvSpPr>
            <p:cNvPr id="183" name="Google Shape;183;p7"/>
            <p:cNvSpPr/>
            <p:nvPr/>
          </p:nvSpPr>
          <p:spPr>
            <a:xfrm>
              <a:off x="4548382" y="2891620"/>
              <a:ext cx="5329061"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7"/>
            <p:cNvSpPr txBox="1"/>
            <p:nvPr/>
          </p:nvSpPr>
          <p:spPr>
            <a:xfrm>
              <a:off x="4548382" y="2891620"/>
              <a:ext cx="5329061" cy="1047033"/>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panose="020F0502020204030204"/>
                <a:buNone/>
              </a:pPr>
              <a:r>
                <a:rPr lang="en-US" sz="2600" dirty="0" err="1">
                  <a:solidFill>
                    <a:srgbClr val="009444"/>
                  </a:solidFill>
                  <a:latin typeface="Lato" panose="020F0502020204030203"/>
                  <a:ea typeface="Lato" panose="020F0502020204030203"/>
                  <a:cs typeface="Lato" panose="020F0502020204030203"/>
                  <a:sym typeface="Lato" panose="020F0502020204030203"/>
                </a:rPr>
                <a:t>Identificación</a:t>
              </a:r>
              <a:r>
                <a:rPr lang="en-US" sz="2600" dirty="0">
                  <a:solidFill>
                    <a:srgbClr val="009444"/>
                  </a:solidFill>
                  <a:latin typeface="Lato" panose="020F0502020204030203"/>
                  <a:ea typeface="Lato" panose="020F0502020204030203"/>
                  <a:cs typeface="Lato" panose="020F0502020204030203"/>
                  <a:sym typeface="Lato" panose="020F0502020204030203"/>
                </a:rPr>
                <a:t> </a:t>
              </a:r>
              <a:r>
                <a:rPr lang="en-US" sz="2600" dirty="0" err="1">
                  <a:solidFill>
                    <a:srgbClr val="009444"/>
                  </a:solidFill>
                  <a:latin typeface="Lato" panose="020F0502020204030203"/>
                  <a:ea typeface="Lato" panose="020F0502020204030203"/>
                  <a:cs typeface="Lato" panose="020F0502020204030203"/>
                  <a:sym typeface="Lato" panose="020F0502020204030203"/>
                </a:rPr>
                <a:t>Espíritual</a:t>
              </a:r>
              <a:r>
                <a:rPr lang="en-US" sz="2600" dirty="0">
                  <a:solidFill>
                    <a:srgbClr val="009444"/>
                  </a:solidFill>
                  <a:latin typeface="Lato" panose="020F0502020204030203"/>
                  <a:ea typeface="Lato" panose="020F0502020204030203"/>
                  <a:cs typeface="Lato" panose="020F0502020204030203"/>
                  <a:sym typeface="Lato" panose="020F0502020204030203"/>
                </a:rPr>
                <a:t> y </a:t>
              </a:r>
              <a:r>
                <a:rPr lang="en-US" sz="2600" dirty="0" err="1">
                  <a:solidFill>
                    <a:srgbClr val="009444"/>
                  </a:solidFill>
                  <a:latin typeface="Lato" panose="020F0502020204030203"/>
                  <a:ea typeface="Lato" panose="020F0502020204030203"/>
                  <a:cs typeface="Lato" panose="020F0502020204030203"/>
                  <a:sym typeface="Lato" panose="020F0502020204030203"/>
                </a:rPr>
                <a:t>Legalismo</a:t>
              </a:r>
              <a:r>
                <a:rPr lang="en-US" sz="2600" dirty="0">
                  <a:solidFill>
                    <a:srgbClr val="009444"/>
                  </a:solidFill>
                  <a:latin typeface="Lato" panose="020F0502020204030203"/>
                  <a:ea typeface="Lato" panose="020F0502020204030203"/>
                  <a:cs typeface="Lato" panose="020F0502020204030203"/>
                  <a:sym typeface="Lato" panose="020F0502020204030203"/>
                </a:rPr>
                <a:t> </a:t>
              </a:r>
              <a:endParaRPr dirty="0">
                <a:latin typeface="Lato" panose="020F0502020204030203"/>
                <a:ea typeface="Lato" panose="020F0502020204030203"/>
                <a:cs typeface="Lato" panose="020F0502020204030203"/>
                <a:sym typeface="Lato" panose="020F0502020204030203"/>
              </a:endParaRPr>
            </a:p>
            <a:p>
              <a:pPr marL="0" marR="0" lvl="0" indent="0" algn="ctr" rtl="0">
                <a:lnSpc>
                  <a:spcPct val="90000"/>
                </a:lnSpc>
                <a:spcBef>
                  <a:spcPts val="800"/>
                </a:spcBef>
                <a:spcAft>
                  <a:spcPts val="0"/>
                </a:spcAft>
                <a:buClr>
                  <a:srgbClr val="7F7F7F"/>
                </a:buClr>
                <a:buSzPts val="1600"/>
                <a:buFont typeface="Calibri" panose="020F0502020204030204"/>
                <a:buNone/>
              </a:pPr>
              <a:r>
                <a:rPr lang="en-US" sz="1600" dirty="0">
                  <a:solidFill>
                    <a:srgbClr val="7F7F7F"/>
                  </a:solidFill>
                  <a:latin typeface="Lato" panose="020F0502020204030203"/>
                  <a:ea typeface="Lato" panose="020F0502020204030203"/>
                  <a:cs typeface="Lato" panose="020F0502020204030203"/>
                  <a:sym typeface="Lato" panose="020F0502020204030203"/>
                </a:rPr>
                <a:t>2</a:t>
              </a:r>
              <a:r>
                <a:rPr lang="en-US" sz="1600" cap="none" dirty="0">
                  <a:solidFill>
                    <a:srgbClr val="7F7F7F"/>
                  </a:solidFill>
                  <a:latin typeface="Lato" panose="020F0502020204030203"/>
                  <a:ea typeface="Lato" panose="020F0502020204030203"/>
                  <a:cs typeface="Lato" panose="020F0502020204030203"/>
                  <a:sym typeface="Lato" panose="020F0502020204030203"/>
                </a:rPr>
                <a:t> CURSOS</a:t>
              </a:r>
              <a:endParaRPr sz="1600" cap="none" dirty="0">
                <a:solidFill>
                  <a:srgbClr val="7F7F7F"/>
                </a:solidFill>
                <a:latin typeface="Lato" panose="020F0502020204030203"/>
                <a:ea typeface="Lato" panose="020F0502020204030203"/>
                <a:cs typeface="Lato" panose="020F0502020204030203"/>
                <a:sym typeface="Lato" panose="020F0502020204030203"/>
              </a:endParaRPr>
            </a:p>
          </p:txBody>
        </p:sp>
        <p:sp>
          <p:nvSpPr>
            <p:cNvPr id="185" name="Google Shape;185;p7"/>
            <p:cNvSpPr/>
            <p:nvPr/>
          </p:nvSpPr>
          <p:spPr>
            <a:xfrm>
              <a:off x="4548382" y="4200412"/>
              <a:ext cx="5311958"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7"/>
            <p:cNvSpPr txBox="1"/>
            <p:nvPr/>
          </p:nvSpPr>
          <p:spPr>
            <a:xfrm>
              <a:off x="4548382" y="4200412"/>
              <a:ext cx="5311958" cy="1047033"/>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panose="020F0502020204030204"/>
                <a:buNone/>
              </a:pPr>
              <a:r>
                <a:rPr lang="en-US" sz="2600">
                  <a:solidFill>
                    <a:srgbClr val="009444"/>
                  </a:solidFill>
                  <a:latin typeface="Lato" panose="020F0502020204030203"/>
                  <a:ea typeface="Lato" panose="020F0502020204030203"/>
                  <a:cs typeface="Lato" panose="020F0502020204030203"/>
                  <a:sym typeface="Lato" panose="020F0502020204030203"/>
                </a:rPr>
                <a:t>La Palabra Crece </a:t>
              </a:r>
              <a:endParaRPr>
                <a:latin typeface="Lato" panose="020F0502020204030203"/>
                <a:ea typeface="Lato" panose="020F0502020204030203"/>
                <a:cs typeface="Lato" panose="020F0502020204030203"/>
                <a:sym typeface="Lato" panose="020F0502020204030203"/>
              </a:endParaRPr>
            </a:p>
            <a:p>
              <a:pPr marL="0" marR="0" lvl="0" indent="0" algn="ctr" rtl="0">
                <a:lnSpc>
                  <a:spcPct val="90000"/>
                </a:lnSpc>
                <a:spcBef>
                  <a:spcPts val="800"/>
                </a:spcBef>
                <a:spcAft>
                  <a:spcPts val="0"/>
                </a:spcAft>
                <a:buClr>
                  <a:srgbClr val="7F7F7F"/>
                </a:buClr>
                <a:buSzPts val="1600"/>
                <a:buFont typeface="Calibri" panose="020F0502020204030204"/>
                <a:buNone/>
              </a:pPr>
              <a:r>
                <a:rPr lang="en-US" sz="1600" cap="none">
                  <a:solidFill>
                    <a:srgbClr val="7F7F7F"/>
                  </a:solidFill>
                  <a:latin typeface="Lato" panose="020F0502020204030203"/>
                  <a:ea typeface="Lato" panose="020F0502020204030203"/>
                  <a:cs typeface="Lato" panose="020F0502020204030203"/>
                  <a:sym typeface="Lato" panose="020F0502020204030203"/>
                </a:rPr>
                <a:t>2 CURSOS</a:t>
              </a:r>
              <a:endParaRPr sz="1600" cap="none">
                <a:solidFill>
                  <a:srgbClr val="7F7F7F"/>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1"/>
          <a:srcRect/>
          <a:stretch>
            <a:fillRect/>
          </a:stretch>
        </p:blipFill>
        <p:spPr>
          <a:xfrm>
            <a:off x="762000" y="0"/>
            <a:ext cx="11430000" cy="6010275"/>
          </a:xfrm>
          <a:prstGeom prst="rect">
            <a:avLst/>
          </a:prstGeom>
          <a:noFill/>
          <a:ln>
            <a:noFill/>
          </a:ln>
        </p:spPr>
      </p:pic>
      <p:sp>
        <p:nvSpPr>
          <p:cNvPr id="155" name="Google Shape;155;p6"/>
          <p:cNvSpPr txBox="1"/>
          <p:nvPr/>
        </p:nvSpPr>
        <p:spPr>
          <a:xfrm>
            <a:off x="2275771" y="4137794"/>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Panorama del curso</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56" name="Google Shape;156;p6"/>
          <p:cNvCxnSpPr/>
          <p:nvPr/>
        </p:nvCxnSpPr>
        <p:spPr>
          <a:xfrm>
            <a:off x="2379216" y="515614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319637"/>
            <a:ext cx="65685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a:solidFill>
                  <a:schemeClr val="dk1"/>
                </a:solidFill>
                <a:latin typeface="Lato" panose="020F0502020204030203"/>
                <a:ea typeface="Lato" panose="020F0502020204030203"/>
                <a:cs typeface="Lato" panose="020F0502020204030203"/>
                <a:sym typeface="Lato" panose="020F0502020204030203"/>
              </a:rPr>
              <a:t>La Biblia: En el Principio</a:t>
            </a:r>
            <a:endParaRPr sz="4800">
              <a:solidFill>
                <a:schemeClr val="dk1"/>
              </a:solidFill>
              <a:latin typeface="Lato" panose="020F0502020204030203"/>
              <a:ea typeface="Lato" panose="020F0502020204030203"/>
              <a:cs typeface="Lato" panose="020F0502020204030203"/>
              <a:sym typeface="Lato" panose="020F0502020204030203"/>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0" name="Google Shape;160;p6"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5" name="Google Shape;155;p6"/>
          <p:cNvSpPr txBox="1"/>
          <p:nvPr/>
        </p:nvSpPr>
        <p:spPr>
          <a:xfrm>
            <a:off x="2091748" y="492888"/>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Objetivos</a:t>
            </a:r>
            <a:r>
              <a:rPr lang="en-US" sz="4860" dirty="0">
                <a:solidFill>
                  <a:srgbClr val="009444"/>
                </a:solidFill>
                <a:latin typeface="Lato" panose="020F0502020204030203"/>
                <a:ea typeface="Lato" panose="020F0502020204030203"/>
                <a:cs typeface="Lato" panose="020F0502020204030203"/>
                <a:sym typeface="Lato" panose="020F0502020204030203"/>
              </a:rPr>
              <a:t> del </a:t>
            </a:r>
            <a:r>
              <a:rPr lang="en-US" sz="4860" dirty="0" err="1">
                <a:solidFill>
                  <a:srgbClr val="009444"/>
                </a:solidFill>
                <a:latin typeface="Lato" panose="020F0502020204030203"/>
                <a:ea typeface="Lato" panose="020F0502020204030203"/>
                <a:cs typeface="Lato" panose="020F0502020204030203"/>
                <a:sym typeface="Lato" panose="020F0502020204030203"/>
              </a:rPr>
              <a:t>curso</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56" name="Google Shape;156;p6"/>
          <p:cNvCxnSpPr/>
          <p:nvPr/>
        </p:nvCxnSpPr>
        <p:spPr>
          <a:xfrm>
            <a:off x="2091748" y="158167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descr="A black cross and open book&#10;&#10;Description automatically generated"/>
          <p:cNvPicPr>
            <a:picLocks noChangeAspect="1"/>
          </p:cNvPicPr>
          <p:nvPr/>
        </p:nvPicPr>
        <p:blipFill>
          <a:blip r:embed="rId1"/>
          <a:stretch>
            <a:fillRect/>
          </a:stretch>
        </p:blipFill>
        <p:spPr>
          <a:xfrm>
            <a:off x="3489614" y="2702352"/>
            <a:ext cx="3162300" cy="2120900"/>
          </a:xfrm>
          <a:prstGeom prst="rect">
            <a:avLst/>
          </a:prstGeom>
        </p:spPr>
      </p:pic>
      <p:pic>
        <p:nvPicPr>
          <p:cNvPr id="5" name="Picture 4" descr="A hand holding a pen&#10;&#10;Description automatically generated"/>
          <p:cNvPicPr>
            <a:picLocks noChangeAspect="1"/>
          </p:cNvPicPr>
          <p:nvPr/>
        </p:nvPicPr>
        <p:blipFill>
          <a:blip r:embed="rId2"/>
          <a:stretch>
            <a:fillRect/>
          </a:stretch>
        </p:blipFill>
        <p:spPr>
          <a:xfrm>
            <a:off x="6963544" y="2293344"/>
            <a:ext cx="2795732" cy="25299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propósito</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los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objetivos</a:t>
              </a:r>
              <a:r>
                <a:rPr lang="en-US" sz="2800" dirty="0">
                  <a:solidFill>
                    <a:schemeClr val="lt1"/>
                  </a:solidFill>
                  <a:latin typeface="Lato" panose="020F0502020204030203"/>
                  <a:ea typeface="Lato" panose="020F0502020204030203"/>
                  <a:cs typeface="Lato" panose="020F0502020204030203"/>
                  <a:sym typeface="Lato" panose="020F0502020204030203"/>
                </a:rPr>
                <a:t> del </a:t>
              </a:r>
              <a:r>
                <a:rPr lang="en-US" sz="2800" dirty="0" err="1">
                  <a:solidFill>
                    <a:schemeClr val="lt1"/>
                  </a:solidFill>
                  <a:latin typeface="Lato" panose="020F0502020204030203"/>
                  <a:ea typeface="Lato" panose="020F0502020204030203"/>
                  <a:cs typeface="Lato" panose="020F0502020204030203"/>
                  <a:sym typeface="Lato" panose="020F0502020204030203"/>
                </a:rPr>
                <a:t>curso</a:t>
              </a:r>
              <a:r>
                <a:rPr lang="en-US" sz="2800" dirty="0">
                  <a:solidFill>
                    <a:schemeClr val="lt1"/>
                  </a:solidFill>
                  <a:latin typeface="Lato" panose="020F0502020204030203"/>
                  <a:ea typeface="Lato" panose="020F0502020204030203"/>
                  <a:cs typeface="Lato" panose="020F0502020204030203"/>
                  <a:sym typeface="Lato" panose="020F0502020204030203"/>
                </a:rPr>
                <a:t>.</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a:t>
              </a:r>
              <a:r>
                <a:rPr lang="en-US" sz="2800" dirty="0">
                  <a:solidFill>
                    <a:schemeClr val="tx1"/>
                  </a:solidFill>
                  <a:latin typeface="Lato" panose="020F0502020204030203"/>
                  <a:ea typeface="Lato" panose="020F0502020204030203"/>
                  <a:cs typeface="Lato" panose="020F0502020204030203"/>
                  <a:sym typeface="Lato" panose="020F0502020204030203"/>
                </a:rPr>
                <a:t>para leer y </a:t>
              </a:r>
              <a:r>
                <a:rPr lang="en-US" sz="2800" dirty="0" err="1">
                  <a:solidFill>
                    <a:schemeClr val="tx1"/>
                  </a:solidFill>
                  <a:latin typeface="Lato" panose="020F0502020204030203"/>
                  <a:ea typeface="Lato" panose="020F0502020204030203"/>
                  <a:cs typeface="Lato" panose="020F0502020204030203"/>
                  <a:sym typeface="Lato" panose="020F0502020204030203"/>
                </a:rPr>
                <a:t>entender</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lang="en-US" sz="2800" dirty="0">
                <a:solidFill>
                  <a:schemeClr val="tx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Génesis</a:t>
              </a:r>
              <a:r>
                <a:rPr lang="en-US" sz="2800" dirty="0">
                  <a:solidFill>
                    <a:schemeClr val="tx1"/>
                  </a:solidFill>
                  <a:latin typeface="Lato" panose="020F0502020204030203"/>
                  <a:ea typeface="Lato" panose="020F0502020204030203"/>
                  <a:cs typeface="Lato" panose="020F0502020204030203"/>
                  <a:sym typeface="Lato" panose="020F0502020204030203"/>
                </a:rPr>
                <a:t> 1:1-25.</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razones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bíblicas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s-CO" altLang="en-US" sz="2800" dirty="0">
                  <a:solidFill>
                    <a:schemeClr val="lt1"/>
                  </a:solidFill>
                  <a:latin typeface="Lato" panose="020F0502020204030203"/>
                  <a:ea typeface="Lato" panose="020F0502020204030203"/>
                  <a:cs typeface="Lato" panose="020F0502020204030203"/>
                  <a:sym typeface="Lato" panose="020F0502020204030203"/>
                </a:rPr>
                <a:t>de </a:t>
              </a:r>
              <a:r>
                <a:rPr lang="en-US" sz="2800" dirty="0" err="1">
                  <a:solidFill>
                    <a:schemeClr val="lt1"/>
                  </a:solidFill>
                  <a:latin typeface="Lato" panose="020F0502020204030203"/>
                  <a:ea typeface="Lato" panose="020F0502020204030203"/>
                  <a:cs typeface="Lato" panose="020F0502020204030203"/>
                  <a:sym typeface="Lato" panose="020F0502020204030203"/>
                </a:rPr>
                <a:t>por</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qu</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é</a:t>
              </a:r>
              <a:r>
                <a:rPr lang="en-US" sz="2800" dirty="0">
                  <a:solidFill>
                    <a:schemeClr val="lt1"/>
                  </a:solidFill>
                  <a:latin typeface="Lato" panose="020F0502020204030203"/>
                  <a:ea typeface="Lato" panose="020F0502020204030203"/>
                  <a:cs typeface="Lato" panose="020F0502020204030203"/>
                  <a:sym typeface="Lato" panose="020F0502020204030203"/>
                </a:rPr>
                <a:t> la </a:t>
              </a:r>
              <a:r>
                <a:rPr lang="en-US" sz="2800" dirty="0" err="1">
                  <a:solidFill>
                    <a:schemeClr val="lt1"/>
                  </a:solidFill>
                  <a:latin typeface="Lato" panose="020F0502020204030203"/>
                  <a:ea typeface="Lato" panose="020F0502020204030203"/>
                  <a:cs typeface="Lato" panose="020F0502020204030203"/>
                  <a:sym typeface="Lato" panose="020F0502020204030203"/>
                </a:rPr>
                <a:t>teoría</a:t>
              </a:r>
              <a:r>
                <a:rPr lang="en-US" sz="2800" dirty="0">
                  <a:solidFill>
                    <a:schemeClr val="lt1"/>
                  </a:solidFill>
                  <a:latin typeface="Lato" panose="020F0502020204030203"/>
                  <a:ea typeface="Lato" panose="020F0502020204030203"/>
                  <a:cs typeface="Lato" panose="020F0502020204030203"/>
                  <a:sym typeface="Lato" panose="020F0502020204030203"/>
                </a:rPr>
                <a:t> de la </a:t>
              </a:r>
              <a:r>
                <a:rPr lang="en-US" sz="2800" dirty="0" err="1">
                  <a:solidFill>
                    <a:schemeClr val="lt1"/>
                  </a:solidFill>
                  <a:latin typeface="Lato" panose="020F0502020204030203"/>
                  <a:ea typeface="Lato" panose="020F0502020204030203"/>
                  <a:cs typeface="Lato" panose="020F0502020204030203"/>
                  <a:sym typeface="Lato" panose="020F0502020204030203"/>
                </a:rPr>
                <a:t>evolución</a:t>
              </a:r>
              <a:r>
                <a:rPr lang="en-US" sz="2800" dirty="0">
                  <a:solidFill>
                    <a:schemeClr val="lt1"/>
                  </a:solidFill>
                  <a:latin typeface="Lato" panose="020F0502020204030203"/>
                  <a:ea typeface="Lato" panose="020F0502020204030203"/>
                  <a:cs typeface="Lato" panose="020F0502020204030203"/>
                  <a:sym typeface="Lato" panose="020F0502020204030203"/>
                </a:rPr>
                <a:t> no </a:t>
              </a:r>
              <a:r>
                <a:rPr lang="en-US" sz="2800" dirty="0" err="1">
                  <a:solidFill>
                    <a:schemeClr val="lt1"/>
                  </a:solidFill>
                  <a:latin typeface="Lato" panose="020F0502020204030203"/>
                  <a:ea typeface="Lato" panose="020F0502020204030203"/>
                  <a:cs typeface="Lato" panose="020F0502020204030203"/>
                  <a:sym typeface="Lato" panose="020F0502020204030203"/>
                </a:rPr>
                <a:t>cabe</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CONTAR</a:t>
              </a:r>
              <a:endParaRPr sz="420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CONSOLIDAR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4245</Words>
  <Application>WPS Presentation</Application>
  <PresentationFormat>Widescreen</PresentationFormat>
  <Paragraphs>217</Paragraphs>
  <Slides>35</Slides>
  <Notes>35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35</vt:i4>
      </vt:variant>
    </vt:vector>
  </HeadingPairs>
  <TitlesOfParts>
    <vt:vector size="50" baseType="lpstr">
      <vt:lpstr>Arial</vt:lpstr>
      <vt:lpstr>SimSun</vt:lpstr>
      <vt:lpstr>Wingdings</vt:lpstr>
      <vt:lpstr>Arial</vt:lpstr>
      <vt:lpstr>Calibri</vt:lpstr>
      <vt:lpstr>Calibri</vt:lpstr>
      <vt:lpstr>Times New Roman</vt:lpstr>
      <vt:lpstr>Lato</vt:lpstr>
      <vt:lpstr>Symbol</vt:lpstr>
      <vt:lpstr>Overlock</vt:lpstr>
      <vt:lpstr>Microsoft YaHei</vt:lpstr>
      <vt:lpstr>Arial Unicode MS</vt:lpstr>
      <vt:lpstr>Lato</vt:lpstr>
      <vt:lpstr>Courier New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56</cp:revision>
  <dcterms:created xsi:type="dcterms:W3CDTF">2023-11-29T19:33:00Z</dcterms:created>
  <dcterms:modified xsi:type="dcterms:W3CDTF">2025-02-22T22:53:01Z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FF3C58F4875E4A9C8C39D3AEF7C05C9A_12</vt:lpwstr>
  </property>
  <property fmtid="{D5CDD505-2E9C-101B-9397-08002B2CF9AE}" pid="3" name="KSOProductBuildVer">
    <vt:lpwstr>2058-12.2.0.19805</vt:lpwstr>
  </property>
</Properties>
</file>