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Lato" panose="020F0502020204030203" pitchFamily="34" charset="77"/>
      <p:regular r:id="rId34"/>
      <p:bold r:id="rId35"/>
      <p:italic r:id="rId36"/>
      <p:boldItalic r:id="rId37"/>
    </p:embeddedFont>
    <p:embeddedFont>
      <p:font typeface="Noto Sans Symbols" panose="020B0502040504020204" pitchFamily="34" charset="0"/>
      <p:regular r:id="rId38"/>
      <p:bold r:id="rId39"/>
      <p:italic r:id="rId40"/>
      <p:boldItalic r:id="rId41"/>
    </p:embeddedFont>
    <p:embeddedFont>
      <p:font typeface="Overlock" panose="02000506030000020004"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4rPNUvS0hYd3ZrIRxP+ml+19f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0EA4D0-96A6-4E2E-847C-D539FE79C497}">
  <a:tblStyle styleId="{220EA4D0-96A6-4E2E-847C-D539FE79C4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CqUiE18wQzw"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“Las llaves”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Corintios 4:7 nos llama ‘jarras de barro’. Eso significa que, aunque somos frágiles seres pecaminosos, Dios ha decidido usarnos como sus instrumentos para decirles a otros de su amor. Nos ha dado ese gran privilegio. Cada creyente puede decir a otros sobre el amor de Dios.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Sigamos leyendo Mateo 18 para ver un ejemplo de cómo creyentes comparten el amor de Dios con otros.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Mateo 18:15-18</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“Por tanto si tu hermano peca contra ti, ve y repréndelo cuando él y tú estén solos. Si te hace caso, habrás ganado a tu hermano. Pero si no te hace caso, haz que te acompañen uno o dos más, para que todo lo que se diga conste en labios de dos o tres testigos. Si tampoco a ellos les hace caso, hazlo saber a la iglesia; y si tampoco a la iglesia le hace caso, ténganlo entonces por gentil y cobrador de impuestos. De cierto les digo que todo lo que aten en la tierra, será atado en el cielo; y todo lo que desaten en la tierra, será desatado en el cielo.”</a:t>
            </a:r>
            <a:endParaRPr/>
          </a:p>
          <a:p>
            <a:pPr marL="0" marR="0" lvl="0" indent="0" algn="l" rtl="0">
              <a:lnSpc>
                <a:spcPct val="100000"/>
              </a:lnSpc>
              <a:spcBef>
                <a:spcPts val="0"/>
              </a:spcBef>
              <a:spcAft>
                <a:spcPts val="0"/>
              </a:spcAft>
              <a:buSzPts val="1100"/>
              <a:buFont typeface="Arial"/>
              <a:buNone/>
            </a:pPr>
            <a:endParaRPr sz="1800" i="1">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Nosotros vemos que en Mateo 18 que creyentes deben aplicar la ley y el evangelio a las personas que nos rodean.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Aplicamos la ley a las personas cuando mostramos la seriedad de sus pecados. El propósito es llevar las personas al arrepentimiento.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62" name="Google Shape;162;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Aplicamos el evangelio a las personas cuando compartimos con ellos el perdón de sus pecados por Jesucristo. Llamamos este privilegio “las llaves”. Una llave se usa para abrir y cerrar puertas. La ley y el evangelio hacen lo mismo.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Cuando nosotros aplicamos la ley a las personas, estamos mostrando la seriedad de sus pecados y, si ellos continúan en éstos, las puertas del cielo les serán cerradas. El propósito es el arrepentimiento.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evangelio muestra al Salvador y abre las puertas del cielo a todo el que cree.</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Nosotros tenemos las llaves al cielo: la ley y el evangelio. Es un gran privilegio y gran responsabilidad. (Mateo 16:19)</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69" name="Google Shape;169;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El perdón de Jesús</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Un elemento sumamente importante en el oficio de las llaves es dando el perdón de Jesús.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Sólo Dios puede perdonar pecados, pero él nos ha escogido para ser sus voceros. Eso significa que nosotros podemos decirle a una persona: “Jesús murió en la cruz por tus pecados” y estaremos diciendo la verdad.</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Nosotros no perdonamos sus pecados basados en nuestro propio poder, sino por la obra, autoridad y mandato de Dios.</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Por “las llaves” tenemos el privilegio para perdonar pecados. (Mateo 16:19; Juan 20:21-23; 1 Pedro 2:9)</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77" name="Google Shape;177;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Aplicaciones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 veces, grupos completos de cristianos, tales como una congregación, tienen que aplicar las llaves – la ley y el evangelio – a alguien.</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algunas iglesias, los miembros tienen la oportunidad para confesar sus pecados juntos. Usualmente después, un líder toma un momento para compartir con ellos que sus pecados son perdonados, gracias a la obra de Jesús en la cruz. ¡Que reconfortante! Dios nos ama de tantas maneras y nos da evidencias tangibles para conocer a él y su gracia. (1 Juan 1:9)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85" name="Google Shape;18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Si alguien está viviendo en pecado y no está arrepentido, nosotros debemos aplicar los principios encontrados en Mateo 18.</a:t>
            </a:r>
            <a:endParaRPr sz="1800"/>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Primero una persona irá y mostrará a la persona su pecado.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Si la persona no escucha, más personas deben ir la próxima vez.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Finalmente, después de mucha paciencia y una explicación amorosa, el grupo mostrará la seriedad de la situación al declarar que la persona es impenitente y incrédulo. Este paso final es a menudo llamado “excomulgación”.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93" name="Google Shape;193;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Mateo 7:1-2</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Algunas personas usan Mateo 7:1-2 para rebatir cualquier intento de las personas para aplicar la ley a otros.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Mateo 7:1-2 No juzguen, para que no sean juzgados. Porque con el juicio con que ustedes juzgan, serán juzgados; y con la medida con que miden, serán medidos.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00" name="Google Shape;20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a:solidFill>
                  <a:srgbClr val="000000"/>
                </a:solidFill>
                <a:latin typeface="Calibri"/>
                <a:ea typeface="Calibri"/>
                <a:cs typeface="Calibri"/>
                <a:sym typeface="Calibri"/>
              </a:rPr>
              <a:t>¿Cómo podemos usar las llaves y aun ser fieles a lo que enseña Mateo 7?  </a:t>
            </a:r>
            <a:r>
              <a:rPr lang="en-US" sz="1800">
                <a:solidFill>
                  <a:srgbClr val="00B050"/>
                </a:solidFill>
                <a:latin typeface="Calibri"/>
                <a:ea typeface="Calibri"/>
                <a:cs typeface="Calibri"/>
                <a:sym typeface="Calibri"/>
              </a:rPr>
              <a:t>El maestro dejará que los estudiantes discutan esto. Si es necesario, añada los siguientes pensamientos. Recomendación al Docente: para esta actividad se podría dividir la clase en grupos pequeños durante unos minutos.</a:t>
            </a:r>
            <a:endParaRPr sz="1800">
              <a:latin typeface="Calibri"/>
              <a:ea typeface="Calibri"/>
              <a:cs typeface="Calibri"/>
              <a:sym typeface="Calibri"/>
            </a:endParaRPr>
          </a:p>
          <a:p>
            <a:pPr marL="0" lvl="0" indent="0" algn="l" rtl="0">
              <a:lnSpc>
                <a:spcPct val="100000"/>
              </a:lnSpc>
              <a:spcBef>
                <a:spcPts val="2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06" name="Google Shape;206;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¿Cómo podemos usar las llaves y aun ser fieles a lo que enseña Mateo 7?  </a:t>
            </a:r>
            <a:r>
              <a:rPr lang="en-US" sz="1800">
                <a:solidFill>
                  <a:srgbClr val="00B050"/>
                </a:solidFill>
                <a:latin typeface="Calibri"/>
                <a:ea typeface="Calibri"/>
                <a:cs typeface="Calibri"/>
                <a:sym typeface="Calibri"/>
              </a:rPr>
              <a:t>El maestro dejará que los estudiantes discutan esto. Si es necesario, añada los siguientes pensamientos. Recomendación al Docente: para esta actividad se podría dividir la clase en grupos pequeños durante unos minutos.</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Qué actitud está condenando Jesús en Mateo 7:1?</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En el contexto, Jesús no está condenando todo tipo de juicio o aplicación de la ley, sino una actitud soberbia que muchos tienen cuando señalan los pecados y las faltas de otras personas. Ellos están ciegos a sus propios problemas y pecados y aun insisten en atacar a otros.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Cuando nosotros señalamos los pecados de otros, queremos siempre hacerlo en amor con el entendimiento que también nosotros somos pecadores que necesitamos perdón tanto como los demás.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Nosotros no estamos pronunciando nuestras opiniones o juicios personales, sino simplemente repitiendo y aplicado lo que Dios ha dicho.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juicio se encuentra en la Palabra de Dios.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sz="1800"/>
          </a:p>
        </p:txBody>
      </p:sp>
      <p:sp>
        <p:nvSpPr>
          <p:cNvPr id="215" name="Google Shape;2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22" name="Google Shape;2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3915f68cf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f3915f68cf_0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¿Qué es la confesión bíblica?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Una confesión bíblica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Cuando las personas escuchan la palabra “confesión” ellos a menudo piensan en la manera en que la iglesia Católica Romana entiende la palabra. Ellos dicen que uno necesita confesar todos sus pecados a un sacerdote el cual los escuchará y les encomendará una tarea para hacer reparación por esos pecados. Ese entendimiento se basa en las obras, no la gracia, y no se encuentra bíblicamente.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29" name="Google Shape;229;g2f3915f68cf_0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3915f68cf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35" name="Google Shape;235;g2f3915f68c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Una confesión bíblica tiene dos partes:</a:t>
            </a:r>
            <a:endParaRPr sz="1800"/>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Admitimos nuestros pecados el uno al otro (Santiago 5:16)</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44" name="Google Shape;244;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f3915f68cf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342900" algn="l" rtl="0">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¿Cuál es la segunda parte de la confesión?  </a:t>
            </a:r>
            <a:endParaRPr sz="1800">
              <a:solidFill>
                <a:schemeClr val="dk1"/>
              </a:solidFill>
              <a:latin typeface="Calibri"/>
              <a:ea typeface="Calibri"/>
              <a:cs typeface="Calibri"/>
              <a:sym typeface="Calibri"/>
            </a:endParaRPr>
          </a:p>
          <a:p>
            <a:pPr marL="1371600" lvl="2" indent="-228600" algn="l" rtl="0">
              <a:lnSpc>
                <a:spcPct val="100000"/>
              </a:lnSpc>
              <a:spcBef>
                <a:spcPts val="1000"/>
              </a:spcBef>
              <a:spcAft>
                <a:spcPts val="0"/>
              </a:spcAft>
              <a:buClr>
                <a:schemeClr val="dk1"/>
              </a:buClr>
              <a:buSzPts val="1800"/>
              <a:buFont typeface="Calibri"/>
              <a:buAutoNum type="romanLcPeriod"/>
            </a:pPr>
            <a:r>
              <a:rPr lang="en-US" sz="1800">
                <a:solidFill>
                  <a:schemeClr val="dk1"/>
                </a:solidFill>
                <a:latin typeface="Calibri"/>
                <a:ea typeface="Calibri"/>
                <a:cs typeface="Calibri"/>
                <a:sym typeface="Calibri"/>
              </a:rPr>
              <a:t>2 Corintios 2:7. Nosotros recibimos el anuncio del perdón de pecados de la persona a quien estamos confesando. Mateo 9:2. Cuando las personas confiesan su pecado, podemos decir con Jesús: “Ten ánimo, tus pecados te son perdonados”.</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800" b="1">
              <a:solidFill>
                <a:schemeClr val="dk1"/>
              </a:solidFill>
              <a:latin typeface="Calibri"/>
              <a:ea typeface="Calibri"/>
              <a:cs typeface="Calibri"/>
              <a:sym typeface="Calibri"/>
            </a:endParaRPr>
          </a:p>
        </p:txBody>
      </p:sp>
      <p:sp>
        <p:nvSpPr>
          <p:cNvPr id="250" name="Google Shape;250;g2f3915f68cf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Noto Sans Symbols"/>
              <a:buNone/>
            </a:pPr>
            <a:r>
              <a:rPr lang="en-US" sz="1800">
                <a:solidFill>
                  <a:srgbClr val="000000"/>
                </a:solidFill>
                <a:latin typeface="Calibri"/>
                <a:ea typeface="Calibri"/>
                <a:cs typeface="Calibri"/>
                <a:sym typeface="Calibri"/>
              </a:rPr>
              <a:t>2. Recibimos el anuncio del perdón de los pecados de la persona a quien estamos confesando. (2 Corintios 2:7)</a:t>
            </a:r>
            <a:endParaRPr sz="1800"/>
          </a:p>
          <a:p>
            <a:pPr marL="0" marR="0" lvl="0" indent="0" algn="l" rtl="0">
              <a:lnSpc>
                <a:spcPct val="100000"/>
              </a:lnSpc>
              <a:spcBef>
                <a:spcPts val="0"/>
              </a:spcBef>
              <a:spcAft>
                <a:spcPts val="0"/>
              </a:spcAft>
              <a:buSzPts val="1100"/>
              <a:buFont typeface="Noto Sans Symbols"/>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Noto Sans Symbols"/>
              <a:buNone/>
            </a:pPr>
            <a:r>
              <a:rPr lang="en-US" sz="1800">
                <a:solidFill>
                  <a:srgbClr val="000000"/>
                </a:solidFill>
                <a:latin typeface="Calibri"/>
                <a:ea typeface="Calibri"/>
                <a:cs typeface="Calibri"/>
                <a:sym typeface="Calibri"/>
              </a:rPr>
              <a:t>Cuando las personas confiesan su pecado, podemos decir con Jesús: “Ten ánimo, tus pecados te son perdonados.”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Noto Sans Symbols"/>
              <a:buNone/>
            </a:pP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59" name="Google Shape;259;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800">
                <a:solidFill>
                  <a:srgbClr val="000000"/>
                </a:solidFill>
                <a:latin typeface="Calibri"/>
                <a:ea typeface="Calibri"/>
                <a:cs typeface="Calibri"/>
                <a:sym typeface="Calibri"/>
              </a:rPr>
              <a:t>Nosotros ciertamente queremos confesar nuestros pecados a Dios y él ciertamente nos perdona.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6" name="Google Shape;266;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Sin embargo, puede hacer situaciones en que nosotros hemos pecado contra alguien. Cuando esto pasa, Dios quiere que confesemos nuestro pecado a ellos (Mateo 5:23-24).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73" name="Google Shape;273;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r>
              <a:rPr lang="en-US" sz="1800">
                <a:solidFill>
                  <a:srgbClr val="000000"/>
                </a:solidFill>
                <a:latin typeface="Calibri"/>
                <a:ea typeface="Calibri"/>
                <a:cs typeface="Calibri"/>
                <a:sym typeface="Calibri"/>
              </a:rPr>
              <a:t>Algunas veces nosotros tenemos un pecado que hemos cometidos el cual particularmente nos aflige. Es estos momentos, tenemos el privilegio de ir con otro cristiano (tal vez un líder de la iglesia) para confesar ese pecado a él o ella. Entonces, por la autoridad de Cristo, esa persona puede personalmente anunciar el perdón de ese pecado. Escuchar ese perdón anunciado de otra persona es otra motivación para nuestra fe. </a:t>
            </a:r>
            <a:endParaRPr sz="1800">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sz="1800">
              <a:solidFill>
                <a:schemeClr val="dk1"/>
              </a:solidFill>
              <a:latin typeface="Calibri"/>
              <a:ea typeface="Calibri"/>
              <a:cs typeface="Calibri"/>
              <a:sym typeface="Calibri"/>
            </a:endParaRPr>
          </a:p>
        </p:txBody>
      </p:sp>
      <p:sp>
        <p:nvSpPr>
          <p:cNvPr id="278" name="Google Shape;278;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a:t>Les invito a empezar ya el Proyecto final! </a:t>
            </a:r>
            <a:endParaRPr/>
          </a:p>
        </p:txBody>
      </p:sp>
      <p:sp>
        <p:nvSpPr>
          <p:cNvPr id="287" name="Google Shape;28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6: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Ver el siguiente video de instrucción: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https://www.youtube.com/watch?v=CqUiE18wQzw</a:t>
            </a:r>
            <a:r>
              <a:rPr lang="en-US" sz="1800">
                <a:latin typeface="Calibri"/>
                <a:ea typeface="Calibri"/>
                <a:cs typeface="Calibri"/>
                <a:sym typeface="Calibri"/>
              </a:rPr>
              <a:t>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Responder a las siguientes preguntas:</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¿Quién escoge a los líderes de la iglesia?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¿Por qué no puede una persona forzosamente hacerse a sí mismo líder de un grupo?</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¿Cuáles son algunos de los requisitos bíblicos para ser un líder en la iglesia?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Leer 1 Timoteo 3.</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804">
              <a:solidFill>
                <a:schemeClr val="dk1"/>
              </a:solidFill>
              <a:latin typeface="Calibri"/>
              <a:ea typeface="Calibri"/>
              <a:cs typeface="Calibri"/>
              <a:sym typeface="Calibri"/>
            </a:endParaRPr>
          </a:p>
        </p:txBody>
      </p:sp>
      <p:sp>
        <p:nvSpPr>
          <p:cNvPr id="294" name="Google Shape;2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5</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Hoy empezamos la segunda mitad de nuestro curso. Las primeras </a:t>
            </a:r>
            <a:r>
              <a:rPr lang="en-US" sz="1800">
                <a:latin typeface="Calibri"/>
                <a:ea typeface="Calibri"/>
                <a:cs typeface="Calibri"/>
                <a:sym typeface="Calibri"/>
              </a:rPr>
              <a:t>cuatro</a:t>
            </a:r>
            <a:r>
              <a:rPr lang="en-US" sz="1800">
                <a:solidFill>
                  <a:srgbClr val="000000"/>
                </a:solidFill>
                <a:latin typeface="Calibri"/>
                <a:ea typeface="Calibri"/>
                <a:cs typeface="Calibri"/>
                <a:sym typeface="Calibri"/>
              </a:rPr>
              <a:t> lecciones fueron sobre los dos sacramentos: el Bautismo y la Cena del Señor. Ahora, vamos a enfocarnos en dos privilegios especiales que tenemos como creyentes. La primera es el privilegio de contarles a otros acerca de Jesús.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342900" algn="l" rtl="0">
              <a:lnSpc>
                <a:spcPct val="100000"/>
              </a:lnSpc>
              <a:spcBef>
                <a:spcPts val="0"/>
              </a:spcBef>
              <a:spcAft>
                <a:spcPts val="0"/>
              </a:spcAft>
              <a:buClr>
                <a:schemeClr val="dk1"/>
              </a:buClr>
              <a:buSzPts val="1800"/>
              <a:buFont typeface="Calibri"/>
              <a:buAutoNum type="arabicPeriod" startAt="3"/>
            </a:pPr>
            <a:r>
              <a:rPr lang="en-US" sz="1804">
                <a:solidFill>
                  <a:schemeClr val="dk1"/>
                </a:solidFill>
                <a:latin typeface="Calibri"/>
                <a:ea typeface="Calibri"/>
                <a:cs typeface="Calibri"/>
                <a:sym typeface="Calibri"/>
              </a:rPr>
              <a:t>Permita que cada persona se despida de la clase.</a:t>
            </a:r>
            <a:endParaRPr sz="18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804">
              <a:solidFill>
                <a:schemeClr val="dk1"/>
              </a:solidFill>
              <a:latin typeface="Calibri"/>
              <a:ea typeface="Calibri"/>
              <a:cs typeface="Calibri"/>
              <a:sym typeface="Calibri"/>
            </a:endParaRPr>
          </a:p>
        </p:txBody>
      </p:sp>
      <p:sp>
        <p:nvSpPr>
          <p:cNvPr id="304" name="Google Shape;304;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12" name="Google Shape;31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B050"/>
                </a:solidFill>
                <a:latin typeface="Calibri"/>
                <a:ea typeface="Calibri"/>
                <a:cs typeface="Calibri"/>
                <a:sym typeface="Calibri"/>
              </a:rPr>
              <a:t>Comienza con la siguiente oración (o tu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Querido Señor Jesús, te pedimos que nos uses para llevar tu mensaje del perdón completo y gratis a otros. En tu nombre oramos.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Empezamos con una pregunta de la tarea: </a:t>
            </a:r>
            <a:r>
              <a:rPr lang="en-US" sz="1100" b="1">
                <a:solidFill>
                  <a:srgbClr val="000000"/>
                </a:solidFill>
                <a:latin typeface="Calibri"/>
                <a:ea typeface="Calibri"/>
                <a:cs typeface="Calibri"/>
                <a:sym typeface="Calibri"/>
              </a:rPr>
              <a:t>De acuerdo con las secciones mencionadas en Mateo 18, ¿</a:t>
            </a:r>
            <a:r>
              <a:rPr lang="en-US" b="1">
                <a:latin typeface="Calibri"/>
                <a:ea typeface="Calibri"/>
                <a:cs typeface="Calibri"/>
                <a:sym typeface="Calibri"/>
              </a:rPr>
              <a:t>P</a:t>
            </a:r>
            <a:r>
              <a:rPr lang="en-US" sz="1100" b="1">
                <a:solidFill>
                  <a:srgbClr val="000000"/>
                </a:solidFill>
                <a:latin typeface="Calibri"/>
                <a:ea typeface="Calibri"/>
                <a:cs typeface="Calibri"/>
                <a:sym typeface="Calibri"/>
              </a:rPr>
              <a:t>or qué deberíamos perdonar a otros? </a:t>
            </a:r>
            <a:r>
              <a:rPr lang="en-US" sz="1100" i="1">
                <a:solidFill>
                  <a:srgbClr val="00B050"/>
                </a:solidFill>
                <a:latin typeface="Calibri"/>
                <a:ea typeface="Calibri"/>
                <a:cs typeface="Calibri"/>
                <a:sym typeface="Calibri"/>
              </a:rPr>
              <a:t>Deja que los estudiantes contest</a:t>
            </a:r>
            <a:r>
              <a:rPr lang="en-US" i="1">
                <a:solidFill>
                  <a:srgbClr val="00B050"/>
                </a:solidFill>
                <a:latin typeface="Calibri"/>
                <a:ea typeface="Calibri"/>
                <a:cs typeface="Calibri"/>
                <a:sym typeface="Calibri"/>
              </a:rPr>
              <a:t>e</a:t>
            </a:r>
            <a:r>
              <a:rPr lang="en-US" sz="1100" i="1">
                <a:solidFill>
                  <a:srgbClr val="00B050"/>
                </a:solidFill>
                <a:latin typeface="Calibri"/>
                <a:ea typeface="Calibri"/>
                <a:cs typeface="Calibri"/>
                <a:sym typeface="Calibri"/>
              </a:rPr>
              <a:t>n esta pregunta de la tarea.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100" b="1">
                <a:latin typeface="Calibri"/>
                <a:ea typeface="Calibri"/>
                <a:cs typeface="Calibri"/>
                <a:sym typeface="Calibri"/>
              </a:rPr>
              <a:t> </a:t>
            </a:r>
            <a:endParaRPr sz="1100">
              <a:latin typeface="Times New Roman"/>
              <a:ea typeface="Times New Roman"/>
              <a:cs typeface="Times New Roman"/>
              <a:sym typeface="Times New Roman"/>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En Mateo 18, Jesús muestra cómo nuestro perdón debe afectar la manera en que tratamos a los demás. En su conversación con Pedro, Jesús le pidió perdonar a alguien hasta setenta veces siete. La parábola de los dos deudores nos hace reflexionar en </a:t>
            </a:r>
            <a:r>
              <a:rPr lang="en-US">
                <a:latin typeface="Calibri"/>
                <a:ea typeface="Calibri"/>
                <a:cs typeface="Calibri"/>
                <a:sym typeface="Calibri"/>
              </a:rPr>
              <a:t>cómo</a:t>
            </a:r>
            <a:r>
              <a:rPr lang="en-US" sz="1100">
                <a:latin typeface="Calibri"/>
                <a:ea typeface="Calibri"/>
                <a:cs typeface="Calibri"/>
                <a:sym typeface="Calibri"/>
              </a:rPr>
              <a:t> Dios nos a perdonado. </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Font typeface="Arial"/>
              <a:buNone/>
            </a:pPr>
            <a:endParaRPr/>
          </a:p>
          <a:p>
            <a:pPr marL="0" marR="0" lvl="0" indent="0" algn="l" rtl="0">
              <a:lnSpc>
                <a:spcPct val="100000"/>
              </a:lnSpc>
              <a:spcBef>
                <a:spcPts val="0"/>
              </a:spcBef>
              <a:spcAft>
                <a:spcPts val="0"/>
              </a:spcAft>
              <a:buSzPts val="1100"/>
              <a:buFont typeface="Calibri"/>
              <a:buNone/>
            </a:pPr>
            <a:r>
              <a:rPr lang="en-US" sz="1100" i="1">
                <a:latin typeface="Calibri"/>
                <a:ea typeface="Calibri"/>
                <a:cs typeface="Calibri"/>
                <a:sym typeface="Calibri"/>
              </a:rPr>
              <a:t>Mateo 18:21-35</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100" i="1">
                <a:latin typeface="Calibri"/>
                <a:ea typeface="Calibri"/>
                <a:cs typeface="Calibri"/>
                <a:sym typeface="Calibri"/>
              </a:rPr>
              <a:t>[Pedro] «Señor, si mi hermano peca contra mí, ¿cuántas veces debo perdonarlo? ¿Hasta siete veces?» Jesús le dijo: «No te digo que hasta siete veces, sino hasta setenta veces siete.»</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100" i="1">
                <a:latin typeface="Calibri"/>
                <a:ea typeface="Calibri"/>
                <a:cs typeface="Calibri"/>
                <a:sym typeface="Calibri"/>
              </a:rPr>
              <a:t> </a:t>
            </a:r>
            <a:endParaRPr sz="1100" i="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100" i="0">
                <a:latin typeface="Calibri"/>
                <a:ea typeface="Calibri"/>
                <a:cs typeface="Calibri"/>
                <a:sym typeface="Calibri"/>
              </a:rPr>
              <a:t>[Jesús dijo] </a:t>
            </a:r>
            <a:r>
              <a:rPr lang="en-US" sz="1100" i="1">
                <a:latin typeface="Calibri"/>
                <a:ea typeface="Calibri"/>
                <a:cs typeface="Calibri"/>
                <a:sym typeface="Calibri"/>
              </a:rPr>
              <a:t>, el reino de los cielos es semejante a un rey que quiso hacer cuentas con sus siervos. Cuando comenzó a hacer cuentas, le llevaron a uno que le debía plata por millones. Como éste no podía pagar, su señor ordenó que lo vendieran, junto con su mujer y sus hijos, y con todo lo que tenía, para que la deuda quedara pagada. Pero aquel siervo se postró ante él, y le suplicó: «Señor, ten paciencia conmigo, y yo te lo pagaré todo.» El rey de aquel siervo se compadeció de él, lo dejó libre y le perdonó la deuda. </a:t>
            </a:r>
            <a:endParaRPr/>
          </a:p>
          <a:p>
            <a:pPr marL="0" marR="0" lvl="0" indent="0" algn="l" rtl="0">
              <a:lnSpc>
                <a:spcPct val="100000"/>
              </a:lnSpc>
              <a:spcBef>
                <a:spcPts val="0"/>
              </a:spcBef>
              <a:spcAft>
                <a:spcPts val="0"/>
              </a:spcAft>
              <a:buSzPts val="1100"/>
              <a:buFont typeface="Arial"/>
              <a:buNone/>
            </a:pPr>
            <a:endParaRPr sz="1100" i="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100" i="1">
                <a:latin typeface="Calibri"/>
                <a:ea typeface="Calibri"/>
                <a:cs typeface="Calibri"/>
                <a:sym typeface="Calibri"/>
              </a:rPr>
              <a:t>Cuando aquel siervo salió, se encontró con uno de sus consiervos, que le debía cien días de salario, y agarrándolo por el cuello le dijo: «Págame lo que me debes.» Su consiervo se puso de rodillas y le rogó: «Ten paciencia conmigo, y yo te lo pagaré todo.» Pero aquél no quiso, sino que lo mandó a la cárcel hasta que pagara la deuda. Cuando sus consiervos vieron lo que pasaba, se pusieron muy tristes y fueron a contarle al rey todo lo que había pasado. Entonces el rey le ordenó presentarse ante él, y le dijo: «Siervo malvado, yo te perdoné toda aquella gran deuda, porque me rogaste. ¿No debías tú tener misericordia de tu consiervo, como yo la tuve de ti?» Y muy enojado, el rey lo entregó a los verdugos hasta que pagara todo lo que le debía.”</a:t>
            </a:r>
            <a:endParaRPr sz="1100">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¿Cuál es nuestra motivación para perdonar a otros?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La motivación para perdonar a otros es el hecho que Dios nos ha perdonado aún más. Nosotros perdonamos </a:t>
            </a:r>
            <a:r>
              <a:rPr lang="en-US" sz="1800">
                <a:latin typeface="Calibri"/>
                <a:ea typeface="Calibri"/>
                <a:cs typeface="Calibri"/>
                <a:sym typeface="Calibri"/>
              </a:rPr>
              <a:t>porque</a:t>
            </a:r>
            <a:r>
              <a:rPr lang="en-US" sz="1800">
                <a:solidFill>
                  <a:srgbClr val="000000"/>
                </a:solidFill>
                <a:latin typeface="Calibri"/>
                <a:ea typeface="Calibri"/>
                <a:cs typeface="Calibri"/>
                <a:sym typeface="Calibri"/>
              </a:rPr>
              <a:t> él nos ha perdonado. De esta manera, nosotros mostramos su amor en una forma que to</a:t>
            </a:r>
            <a:r>
              <a:rPr lang="en-US" sz="1800">
                <a:latin typeface="Calibri"/>
                <a:ea typeface="Calibri"/>
                <a:cs typeface="Calibri"/>
                <a:sym typeface="Calibri"/>
              </a:rPr>
              <a:t>que</a:t>
            </a:r>
            <a:r>
              <a:rPr lang="en-US" sz="1800">
                <a:solidFill>
                  <a:srgbClr val="000000"/>
                </a:solidFill>
                <a:latin typeface="Calibri"/>
                <a:ea typeface="Calibri"/>
                <a:cs typeface="Calibri"/>
                <a:sym typeface="Calibri"/>
              </a:rPr>
              <a:t> los corazones de las personas. </a:t>
            </a:r>
            <a:endParaRPr sz="1800">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800" i="1">
                <a:solidFill>
                  <a:srgbClr val="000000"/>
                </a:solidFill>
                <a:latin typeface="Calibri"/>
                <a:ea typeface="Calibri"/>
                <a:cs typeface="Calibri"/>
                <a:sym typeface="Calibri"/>
              </a:rPr>
              <a:t>Efesios 4:32 En vez de eso, sean bondadosos y misericordiosos, y perdónense unos a otros, así como también Dios los perdonó a ustedes en Cristo.</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0" name="Google Shape;14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5" descr="3 Bible Lessons to Learn from Latinos | Blog | American Bible Society News"/>
          <p:cNvPicPr preferRelativeResize="0"/>
          <p:nvPr/>
        </p:nvPicPr>
        <p:blipFill rotWithShape="1">
          <a:blip r:embed="rId3">
            <a:alphaModFix/>
          </a:blip>
          <a:srcRect/>
          <a:stretch/>
        </p:blipFill>
        <p:spPr>
          <a:xfrm>
            <a:off x="373156" y="0"/>
            <a:ext cx="11315700" cy="6858000"/>
          </a:xfrm>
          <a:prstGeom prst="rect">
            <a:avLst/>
          </a:prstGeom>
          <a:noFill/>
          <a:ln>
            <a:noFill/>
          </a:ln>
        </p:spPr>
      </p:pic>
      <p:sp>
        <p:nvSpPr>
          <p:cNvPr id="158" name="Google Shape;158;p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0000"/>
                </a:solidFill>
                <a:latin typeface="Calibri"/>
                <a:ea typeface="Calibri"/>
                <a:cs typeface="Calibri"/>
                <a:sym typeface="Calibri"/>
              </a:rPr>
              <a:t>Mateo 18:15-18</a:t>
            </a:r>
            <a:endParaRPr b="1"/>
          </a:p>
        </p:txBody>
      </p:sp>
      <p:sp>
        <p:nvSpPr>
          <p:cNvPr id="165" name="Google Shape;165;p10"/>
          <p:cNvSpPr txBox="1">
            <a:spLocks noGrp="1"/>
          </p:cNvSpPr>
          <p:nvPr>
            <p:ph type="body" idx="1"/>
          </p:nvPr>
        </p:nvSpPr>
        <p:spPr>
          <a:xfrm>
            <a:off x="407900" y="970475"/>
            <a:ext cx="10945800" cy="5466900"/>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150000"/>
              </a:lnSpc>
              <a:spcBef>
                <a:spcPts val="1000"/>
              </a:spcBef>
              <a:spcAft>
                <a:spcPts val="0"/>
              </a:spcAft>
              <a:buSzPct val="60810"/>
              <a:buNone/>
            </a:pPr>
            <a:r>
              <a:rPr lang="en-US" sz="3200" i="1">
                <a:latin typeface="Calibri"/>
                <a:ea typeface="Calibri"/>
                <a:cs typeface="Calibri"/>
                <a:sym typeface="Calibri"/>
              </a:rPr>
              <a:t>“Por tanto si tu hermano peca contra ti, ve y repréndelo cuando él y tú estén solos. Si te hace caso, habrás ganado a tu hermano. Pero si no te hace caso, haz que te acompañen uno o dos más, para que todo lo que se diga conste en labios de dos o tres testigos. Si tampoco a ellos les hace caso, hazlo saber a la iglesia; y si tampoco a la iglesia le hace caso, ténganlo entonces por gentil y cobrador de impuestos. De cierto les digo que todo lo que aten en la tierra, será atado en el cielo; y todo lo que desaten en la tierra, será desatado en el cielo.”</a:t>
            </a:r>
            <a:endParaRPr sz="3200">
              <a:latin typeface="Calibri"/>
              <a:ea typeface="Calibri"/>
              <a:cs typeface="Calibri"/>
              <a:sym typeface="Calibri"/>
            </a:endParaRPr>
          </a:p>
          <a:p>
            <a:pPr marL="114300" lvl="0" indent="0" algn="l" rtl="0">
              <a:lnSpc>
                <a:spcPct val="150000"/>
              </a:lnSpc>
              <a:spcBef>
                <a:spcPts val="1000"/>
              </a:spcBef>
              <a:spcAft>
                <a:spcPts val="0"/>
              </a:spcAft>
              <a:buSzPct val="54054"/>
              <a:buNone/>
            </a:pP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1676400" y="5046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Las llevas </a:t>
            </a:r>
            <a:endParaRPr/>
          </a:p>
        </p:txBody>
      </p:sp>
      <p:pic>
        <p:nvPicPr>
          <p:cNvPr id="172" name="Google Shape;172;p11" descr="Las llaves del reino — EB Global: Enfoque Bíblico / Bible Focus"/>
          <p:cNvPicPr preferRelativeResize="0"/>
          <p:nvPr/>
        </p:nvPicPr>
        <p:blipFill rotWithShape="1">
          <a:blip r:embed="rId3">
            <a:alphaModFix/>
          </a:blip>
          <a:srcRect/>
          <a:stretch/>
        </p:blipFill>
        <p:spPr>
          <a:xfrm>
            <a:off x="1643699" y="1863789"/>
            <a:ext cx="8097550" cy="4559027"/>
          </a:xfrm>
          <a:prstGeom prst="rect">
            <a:avLst/>
          </a:prstGeom>
          <a:noFill/>
          <a:ln>
            <a:noFill/>
          </a:ln>
        </p:spPr>
      </p:pic>
      <p:sp>
        <p:nvSpPr>
          <p:cNvPr id="173" name="Google Shape;173;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2191512" y="416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Las llevas y el perdón </a:t>
            </a:r>
            <a:endParaRPr/>
          </a:p>
        </p:txBody>
      </p:sp>
      <p:pic>
        <p:nvPicPr>
          <p:cNvPr id="180" name="Google Shape;180;p12" descr="Las llaves del reino — EB Global: Enfoque Bíblico / Bible Focus"/>
          <p:cNvPicPr preferRelativeResize="0"/>
          <p:nvPr/>
        </p:nvPicPr>
        <p:blipFill rotWithShape="1">
          <a:blip r:embed="rId3">
            <a:alphaModFix/>
          </a:blip>
          <a:srcRect/>
          <a:stretch/>
        </p:blipFill>
        <p:spPr>
          <a:xfrm>
            <a:off x="1643699" y="2159512"/>
            <a:ext cx="5499810" cy="3096465"/>
          </a:xfrm>
          <a:prstGeom prst="rect">
            <a:avLst/>
          </a:prstGeom>
          <a:noFill/>
          <a:ln>
            <a:noFill/>
          </a:ln>
        </p:spPr>
      </p:pic>
      <p:pic>
        <p:nvPicPr>
          <p:cNvPr id="181" name="Google Shape;181;p12" descr="Learning to forgive is good for your soul, your heart and your health"/>
          <p:cNvPicPr preferRelativeResize="0"/>
          <p:nvPr/>
        </p:nvPicPr>
        <p:blipFill rotWithShape="1">
          <a:blip r:embed="rId4">
            <a:alphaModFix/>
          </a:blip>
          <a:srcRect/>
          <a:stretch/>
        </p:blipFill>
        <p:spPr>
          <a:xfrm>
            <a:off x="6096000" y="2159512"/>
            <a:ext cx="6096000" cy="3200400"/>
          </a:xfrm>
          <a:prstGeom prst="rect">
            <a:avLst/>
          </a:prstGeom>
          <a:noFill/>
          <a:ln>
            <a:noFill/>
          </a:ln>
        </p:spPr>
      </p:pic>
      <p:sp>
        <p:nvSpPr>
          <p:cNvPr id="182" name="Google Shape;182;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2eb293faa54_0_118"/>
          <p:cNvSpPr txBox="1"/>
          <p:nvPr/>
        </p:nvSpPr>
        <p:spPr>
          <a:xfrm>
            <a:off x="2476689" y="27673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Aplicaciones</a:t>
            </a:r>
            <a:r>
              <a:rPr lang="en-US" sz="4000" b="1" i="0" u="none" strike="noStrike" cap="none">
                <a:solidFill>
                  <a:schemeClr val="dk1"/>
                </a:solidFill>
                <a:latin typeface="Lato"/>
                <a:ea typeface="Lato"/>
                <a:cs typeface="Lato"/>
                <a:sym typeface="Lato"/>
              </a:rPr>
              <a:t> de las llaves – la ley y el evangelio. </a:t>
            </a:r>
            <a:endParaRPr sz="4000" b="1" i="0" u="none" strike="noStrike" cap="none">
              <a:solidFill>
                <a:schemeClr val="dk1"/>
              </a:solidFill>
              <a:latin typeface="Lato"/>
              <a:ea typeface="Lato"/>
              <a:cs typeface="Lato"/>
              <a:sym typeface="Lato"/>
            </a:endParaRPr>
          </a:p>
        </p:txBody>
      </p:sp>
      <p:pic>
        <p:nvPicPr>
          <p:cNvPr id="189" name="Google Shape;189;g2eb293faa54_0_1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0000"/>
                </a:solidFill>
                <a:latin typeface="Calibri"/>
                <a:ea typeface="Calibri"/>
                <a:cs typeface="Calibri"/>
                <a:sym typeface="Calibri"/>
              </a:rPr>
              <a:t>Mateo 18:15-18</a:t>
            </a:r>
            <a:endParaRPr b="1"/>
          </a:p>
        </p:txBody>
      </p:sp>
      <p:sp>
        <p:nvSpPr>
          <p:cNvPr id="196" name="Google Shape;196;p13"/>
          <p:cNvSpPr txBox="1">
            <a:spLocks noGrp="1"/>
          </p:cNvSpPr>
          <p:nvPr>
            <p:ph type="body" idx="1"/>
          </p:nvPr>
        </p:nvSpPr>
        <p:spPr>
          <a:xfrm>
            <a:off x="679325" y="1325576"/>
            <a:ext cx="10965900" cy="5140500"/>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150000"/>
              </a:lnSpc>
              <a:spcBef>
                <a:spcPts val="1000"/>
              </a:spcBef>
              <a:spcAft>
                <a:spcPts val="0"/>
              </a:spcAft>
              <a:buSzPct val="60810"/>
              <a:buNone/>
            </a:pPr>
            <a:r>
              <a:rPr lang="en-US" sz="3200" i="1">
                <a:latin typeface="Calibri"/>
                <a:ea typeface="Calibri"/>
                <a:cs typeface="Calibri"/>
                <a:sym typeface="Calibri"/>
              </a:rPr>
              <a:t>“Por tanto si tu hermano peca contra ti, ve y repréndelo cuando él y tú estén solos. Si te hace caso, habrás ganado a tu hermano. Pero si no te hace caso, haz que te acompañen uno o dos más, para que todo lo que se diga conste en labios de dos o tres testigos. Si tampoco a ellos les hace caso, hazlo saber a la iglesia; y si tampoco a la iglesia le hace caso, ténganlo entonces por gentil y cobrador de impuestos. De cierto les digo que todo lo que aten en la tierra, será atado en el cielo; y todo lo que desaten en la tierra, será desatado en el cielo.”</a:t>
            </a:r>
            <a:endParaRPr sz="3200">
              <a:latin typeface="Calibri"/>
              <a:ea typeface="Calibri"/>
              <a:cs typeface="Calibri"/>
              <a:sym typeface="Calibri"/>
            </a:endParaRPr>
          </a:p>
          <a:p>
            <a:pPr marL="114300" lvl="0" indent="0" algn="l" rtl="0">
              <a:lnSpc>
                <a:spcPct val="150000"/>
              </a:lnSpc>
              <a:spcBef>
                <a:spcPts val="1000"/>
              </a:spcBef>
              <a:spcAft>
                <a:spcPts val="0"/>
              </a:spcAft>
              <a:buSzPct val="54054"/>
              <a:buNone/>
            </a:pP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oogle Shape;202;p14"/>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Mateo 7:1-2</a:t>
            </a:r>
            <a:endParaRPr lang="en-US" b="1">
              <a:solidFill>
                <a:srgbClr val="FFFFFF"/>
              </a:solidFill>
            </a:endParaRPr>
          </a:p>
        </p:txBody>
      </p:sp>
      <p:sp>
        <p:nvSpPr>
          <p:cNvPr id="212" name="Arc 2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Google Shape;203;p1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No </a:t>
            </a:r>
            <a:r>
              <a:rPr lang="en-US" sz="4000" i="1" dirty="0" err="1">
                <a:latin typeface="Calibri"/>
                <a:ea typeface="Calibri"/>
                <a:cs typeface="Calibri"/>
                <a:sym typeface="Calibri"/>
              </a:rPr>
              <a:t>juzguen</a:t>
            </a:r>
            <a:r>
              <a:rPr lang="en-US" sz="4000" i="1" dirty="0">
                <a:latin typeface="Calibri"/>
                <a:ea typeface="Calibri"/>
                <a:cs typeface="Calibri"/>
                <a:sym typeface="Calibri"/>
              </a:rPr>
              <a:t>, para que no </a:t>
            </a:r>
            <a:r>
              <a:rPr lang="en-US" sz="4000" i="1" dirty="0" err="1">
                <a:latin typeface="Calibri"/>
                <a:ea typeface="Calibri"/>
                <a:cs typeface="Calibri"/>
                <a:sym typeface="Calibri"/>
              </a:rPr>
              <a:t>sean</a:t>
            </a:r>
            <a:r>
              <a:rPr lang="en-US" sz="4000" i="1" dirty="0">
                <a:latin typeface="Calibri"/>
                <a:ea typeface="Calibri"/>
                <a:cs typeface="Calibri"/>
                <a:sym typeface="Calibri"/>
              </a:rPr>
              <a:t> </a:t>
            </a:r>
            <a:r>
              <a:rPr lang="en-US" sz="4000" i="1" dirty="0" err="1">
                <a:latin typeface="Calibri"/>
                <a:ea typeface="Calibri"/>
                <a:cs typeface="Calibri"/>
                <a:sym typeface="Calibri"/>
              </a:rPr>
              <a:t>juzgados</a:t>
            </a:r>
            <a:r>
              <a:rPr lang="en-US" sz="4000" i="1" dirty="0">
                <a:latin typeface="Calibri"/>
                <a:ea typeface="Calibri"/>
                <a:cs typeface="Calibri"/>
                <a:sym typeface="Calibri"/>
              </a:rPr>
              <a:t>. </a:t>
            </a:r>
            <a:r>
              <a:rPr lang="en-US" sz="4000" i="1" dirty="0" err="1">
                <a:latin typeface="Calibri"/>
                <a:ea typeface="Calibri"/>
                <a:cs typeface="Calibri"/>
                <a:sym typeface="Calibri"/>
              </a:rPr>
              <a:t>Porque</a:t>
            </a:r>
            <a:r>
              <a:rPr lang="en-US" sz="4000" i="1" dirty="0">
                <a:latin typeface="Calibri"/>
                <a:ea typeface="Calibri"/>
                <a:cs typeface="Calibri"/>
                <a:sym typeface="Calibri"/>
              </a:rPr>
              <a:t> con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juicio</a:t>
            </a:r>
            <a:r>
              <a:rPr lang="en-US" sz="4000" i="1" dirty="0">
                <a:latin typeface="Calibri"/>
                <a:ea typeface="Calibri"/>
                <a:cs typeface="Calibri"/>
                <a:sym typeface="Calibri"/>
              </a:rPr>
              <a:t> con que </a:t>
            </a:r>
            <a:r>
              <a:rPr lang="en-US" sz="4000" i="1" dirty="0" err="1">
                <a:latin typeface="Calibri"/>
                <a:ea typeface="Calibri"/>
                <a:cs typeface="Calibri"/>
                <a:sym typeface="Calibri"/>
              </a:rPr>
              <a:t>ustedes</a:t>
            </a:r>
            <a:r>
              <a:rPr lang="en-US" sz="4000" i="1" dirty="0">
                <a:latin typeface="Calibri"/>
                <a:ea typeface="Calibri"/>
                <a:cs typeface="Calibri"/>
                <a:sym typeface="Calibri"/>
              </a:rPr>
              <a:t> </a:t>
            </a:r>
            <a:r>
              <a:rPr lang="en-US" sz="4000" i="1" dirty="0" err="1">
                <a:latin typeface="Calibri"/>
                <a:ea typeface="Calibri"/>
                <a:cs typeface="Calibri"/>
                <a:sym typeface="Calibri"/>
              </a:rPr>
              <a:t>juzgan</a:t>
            </a:r>
            <a:r>
              <a:rPr lang="en-US" sz="4000" i="1" dirty="0">
                <a:latin typeface="Calibri"/>
                <a:ea typeface="Calibri"/>
                <a:cs typeface="Calibri"/>
                <a:sym typeface="Calibri"/>
              </a:rPr>
              <a:t>, </a:t>
            </a:r>
            <a:r>
              <a:rPr lang="en-US" sz="4000" i="1" dirty="0" err="1">
                <a:latin typeface="Calibri"/>
                <a:ea typeface="Calibri"/>
                <a:cs typeface="Calibri"/>
                <a:sym typeface="Calibri"/>
              </a:rPr>
              <a:t>serán</a:t>
            </a:r>
            <a:r>
              <a:rPr lang="en-US" sz="4000" i="1" dirty="0">
                <a:latin typeface="Calibri"/>
                <a:ea typeface="Calibri"/>
                <a:cs typeface="Calibri"/>
                <a:sym typeface="Calibri"/>
              </a:rPr>
              <a:t> </a:t>
            </a:r>
            <a:r>
              <a:rPr lang="en-US" sz="4000" i="1" dirty="0" err="1">
                <a:latin typeface="Calibri"/>
                <a:ea typeface="Calibri"/>
                <a:cs typeface="Calibri"/>
                <a:sym typeface="Calibri"/>
              </a:rPr>
              <a:t>juzgados</a:t>
            </a:r>
            <a:r>
              <a:rPr lang="en-US" sz="4000" i="1" dirty="0">
                <a:latin typeface="Calibri"/>
                <a:ea typeface="Calibri"/>
                <a:cs typeface="Calibri"/>
                <a:sym typeface="Calibri"/>
              </a:rPr>
              <a:t>; y con la </a:t>
            </a:r>
            <a:r>
              <a:rPr lang="en-US" sz="4000" i="1" dirty="0" err="1">
                <a:latin typeface="Calibri"/>
                <a:ea typeface="Calibri"/>
                <a:cs typeface="Calibri"/>
                <a:sym typeface="Calibri"/>
              </a:rPr>
              <a:t>medida</a:t>
            </a:r>
            <a:r>
              <a:rPr lang="en-US" sz="4000" i="1" dirty="0">
                <a:latin typeface="Calibri"/>
                <a:ea typeface="Calibri"/>
                <a:cs typeface="Calibri"/>
                <a:sym typeface="Calibri"/>
              </a:rPr>
              <a:t> con que </a:t>
            </a:r>
            <a:r>
              <a:rPr lang="en-US" sz="4000" i="1" dirty="0" err="1">
                <a:latin typeface="Calibri"/>
                <a:ea typeface="Calibri"/>
                <a:cs typeface="Calibri"/>
                <a:sym typeface="Calibri"/>
              </a:rPr>
              <a:t>miden</a:t>
            </a:r>
            <a:r>
              <a:rPr lang="en-US" sz="4000" i="1" dirty="0">
                <a:latin typeface="Calibri"/>
                <a:ea typeface="Calibri"/>
                <a:cs typeface="Calibri"/>
                <a:sym typeface="Calibri"/>
              </a:rPr>
              <a:t>, </a:t>
            </a:r>
            <a:r>
              <a:rPr lang="en-US" sz="4000" i="1" dirty="0" err="1">
                <a:latin typeface="Calibri"/>
                <a:ea typeface="Calibri"/>
                <a:cs typeface="Calibri"/>
                <a:sym typeface="Calibri"/>
              </a:rPr>
              <a:t>serán</a:t>
            </a:r>
            <a:r>
              <a:rPr lang="en-US" sz="4000" i="1" dirty="0">
                <a:latin typeface="Calibri"/>
                <a:ea typeface="Calibri"/>
                <a:cs typeface="Calibri"/>
                <a:sym typeface="Calibri"/>
              </a:rPr>
              <a:t> </a:t>
            </a:r>
            <a:r>
              <a:rPr lang="en-US" sz="4000" i="1" dirty="0" err="1">
                <a:latin typeface="Calibri"/>
                <a:ea typeface="Calibri"/>
                <a:cs typeface="Calibri"/>
                <a:sym typeface="Calibri"/>
              </a:rPr>
              <a:t>medidos</a:t>
            </a:r>
            <a:r>
              <a:rPr lang="en-US" sz="4000" i="1" dirty="0">
                <a:latin typeface="Calibri"/>
                <a:ea typeface="Calibri"/>
                <a:cs typeface="Calibri"/>
                <a:sym typeface="Calibri"/>
              </a:rPr>
              <a:t>. </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2eb293faa54_0_12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10" name="Google Shape;210;g2eb293faa54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11" name="Google Shape;211;g2eb293faa54_0_126"/>
          <p:cNvSpPr txBox="1"/>
          <p:nvPr/>
        </p:nvSpPr>
        <p:spPr>
          <a:xfrm>
            <a:off x="3875725" y="1099150"/>
            <a:ext cx="75924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 Algunas personas usan Mateo 7:1-2 para rebatir cualquier intento de las personas para aplicar la ley a otros. </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podemos usar las llaves y aun ser fieles a lo que enseña Mateo 7?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body" idx="1"/>
          </p:nvPr>
        </p:nvSpPr>
        <p:spPr>
          <a:xfrm>
            <a:off x="203771" y="736536"/>
            <a:ext cx="11784458" cy="135281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¿Juzgar o aplicar la ley?</a:t>
            </a:r>
            <a:endParaRPr sz="4400">
              <a:latin typeface="Overlock"/>
              <a:ea typeface="Overlock"/>
              <a:cs typeface="Overlock"/>
              <a:sym typeface="Overlock"/>
            </a:endParaRPr>
          </a:p>
        </p:txBody>
      </p:sp>
      <p:pic>
        <p:nvPicPr>
          <p:cNvPr id="218" name="Google Shape;218;p15" descr="Screen Clipping"/>
          <p:cNvPicPr preferRelativeResize="0"/>
          <p:nvPr/>
        </p:nvPicPr>
        <p:blipFill rotWithShape="1">
          <a:blip r:embed="rId3">
            <a:alphaModFix/>
          </a:blip>
          <a:srcRect/>
          <a:stretch/>
        </p:blipFill>
        <p:spPr>
          <a:xfrm>
            <a:off x="-95892" y="2292263"/>
            <a:ext cx="12287892" cy="70774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5: El ministerio de las llaves y la confesión</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25" name="Google Shape;225;p16"/>
          <p:cNvGraphicFramePr/>
          <p:nvPr/>
        </p:nvGraphicFramePr>
        <p:xfrm>
          <a:off x="811617" y="1759038"/>
          <a:ext cx="3000000" cy="3000000"/>
        </p:xfrm>
        <a:graphic>
          <a:graphicData uri="http://schemas.openxmlformats.org/drawingml/2006/table">
            <a:tbl>
              <a:tblPr firstRow="1" bandRow="1">
                <a:noFill/>
                <a:tableStyleId>{220EA4D0-96A6-4E2E-847C-D539FE79C497}</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Identificar el motivo para perdonar a otros.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“las llaves” y como se relacionan al uso de la ley y el evangelio.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Examinar las dos partes de la confesión.</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f3915f68cf_0_199" descr="Screen Clipping"/>
          <p:cNvPicPr preferRelativeResize="0"/>
          <p:nvPr/>
        </p:nvPicPr>
        <p:blipFill rotWithShape="1">
          <a:blip r:embed="rId3">
            <a:alphaModFix/>
          </a:blip>
          <a:srcRect/>
          <a:stretch/>
        </p:blipFill>
        <p:spPr>
          <a:xfrm>
            <a:off x="2796311" y="322729"/>
            <a:ext cx="9395689" cy="5810640"/>
          </a:xfrm>
          <a:prstGeom prst="rect">
            <a:avLst/>
          </a:prstGeom>
          <a:noFill/>
          <a:ln>
            <a:noFill/>
          </a:ln>
        </p:spPr>
      </p:pic>
      <p:sp>
        <p:nvSpPr>
          <p:cNvPr id="232" name="Google Shape;232;g2f3915f68cf_0_199"/>
          <p:cNvSpPr txBox="1">
            <a:spLocks noGrp="1"/>
          </p:cNvSpPr>
          <p:nvPr>
            <p:ph type="body" idx="1"/>
          </p:nvPr>
        </p:nvSpPr>
        <p:spPr>
          <a:xfrm>
            <a:off x="538560" y="2719154"/>
            <a:ext cx="6270894" cy="1419692"/>
          </a:xfrm>
          <a:prstGeom prst="rect">
            <a:avLst/>
          </a:prstGeom>
          <a:solidFill>
            <a:schemeClr val="lt1">
              <a:alpha val="61568"/>
            </a:schemeClr>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¿Qué es un entendimiento bíblico de la confesión?</a:t>
            </a:r>
            <a:endParaRPr sz="4400">
              <a:latin typeface="Overlock"/>
              <a:ea typeface="Overlock"/>
              <a:cs typeface="Overlock"/>
              <a:sym typeface="Overlo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f3915f68cf_0_108"/>
          <p:cNvSpPr txBox="1"/>
          <p:nvPr/>
        </p:nvSpPr>
        <p:spPr>
          <a:xfrm>
            <a:off x="3875725" y="2165950"/>
            <a:ext cx="72339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es la primera parte de </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la confesión bíblica?</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000" b="0" i="1" u="none" strike="noStrike" cap="none">
                <a:solidFill>
                  <a:schemeClr val="dk1"/>
                </a:solidFill>
                <a:latin typeface="Lato"/>
                <a:ea typeface="Lato"/>
                <a:cs typeface="Lato"/>
                <a:sym typeface="Lato"/>
              </a:rPr>
              <a:t>Santiago 5:16</a:t>
            </a:r>
            <a:endParaRPr sz="3000" b="0" i="1" u="none" strike="noStrike" cap="none">
              <a:solidFill>
                <a:schemeClr val="dk1"/>
              </a:solidFill>
              <a:latin typeface="Lato"/>
              <a:ea typeface="Lato"/>
              <a:cs typeface="Lato"/>
              <a:sym typeface="Lato"/>
            </a:endParaRPr>
          </a:p>
        </p:txBody>
      </p:sp>
      <p:sp>
        <p:nvSpPr>
          <p:cNvPr id="238" name="Google Shape;238;g2f3915f68cf_0_1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f3915f68cf_0_10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40" name="Google Shape;240;g2f3915f68cf_0_10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useBgFill="1">
        <p:nvSpPr>
          <p:cNvPr id="252" name="Rectangle 2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Google Shape;246;p17"/>
          <p:cNvSpPr txBox="1">
            <a:spLocks noGrp="1"/>
          </p:cNvSpPr>
          <p:nvPr>
            <p:ph type="title"/>
          </p:nvPr>
        </p:nvSpPr>
        <p:spPr>
          <a:xfrm>
            <a:off x="118753" y="1153572"/>
            <a:ext cx="3768481"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rgbClr val="FFFFFF"/>
                </a:solidFill>
                <a:latin typeface="Calibri"/>
                <a:ea typeface="Calibri"/>
                <a:cs typeface="Calibri"/>
                <a:sym typeface="Calibri"/>
              </a:rPr>
              <a:t>Santiago 5:16</a:t>
            </a:r>
            <a:endParaRPr lang="en-US" b="1" dirty="0">
              <a:solidFill>
                <a:srgbClr val="FFFFFF"/>
              </a:solidFill>
            </a:endParaRPr>
          </a:p>
        </p:txBody>
      </p:sp>
      <p:sp>
        <p:nvSpPr>
          <p:cNvPr id="256" name="Arc 2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7" name="Google Shape;247;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err="1">
                <a:latin typeface="Calibri"/>
                <a:ea typeface="Calibri"/>
                <a:cs typeface="Calibri"/>
                <a:sym typeface="Calibri"/>
              </a:rPr>
              <a:t>Confiesen</a:t>
            </a:r>
            <a:r>
              <a:rPr lang="en-US" sz="4000" i="1" dirty="0">
                <a:latin typeface="Calibri"/>
                <a:ea typeface="Calibri"/>
                <a:cs typeface="Calibri"/>
                <a:sym typeface="Calibri"/>
              </a:rPr>
              <a:t> sus </a:t>
            </a:r>
            <a:r>
              <a:rPr lang="en-US" sz="4000" i="1" dirty="0" err="1">
                <a:latin typeface="Calibri"/>
                <a:ea typeface="Calibri"/>
                <a:cs typeface="Calibri"/>
                <a:sym typeface="Calibri"/>
              </a:rPr>
              <a:t>pecados</a:t>
            </a:r>
            <a:r>
              <a:rPr lang="en-US" sz="4000" i="1" dirty="0">
                <a:latin typeface="Calibri"/>
                <a:ea typeface="Calibri"/>
                <a:cs typeface="Calibri"/>
                <a:sym typeface="Calibri"/>
              </a:rPr>
              <a:t> </a:t>
            </a:r>
            <a:r>
              <a:rPr lang="en-US" sz="4000" i="1" dirty="0" err="1">
                <a:latin typeface="Calibri"/>
                <a:ea typeface="Calibri"/>
                <a:cs typeface="Calibri"/>
                <a:sym typeface="Calibri"/>
              </a:rPr>
              <a:t>unos</a:t>
            </a:r>
            <a:r>
              <a:rPr lang="en-US" sz="4000" i="1" dirty="0">
                <a:latin typeface="Calibri"/>
                <a:ea typeface="Calibri"/>
                <a:cs typeface="Calibri"/>
                <a:sym typeface="Calibri"/>
              </a:rPr>
              <a:t> a </a:t>
            </a:r>
            <a:r>
              <a:rPr lang="en-US" sz="4000" i="1" dirty="0" err="1">
                <a:latin typeface="Calibri"/>
                <a:ea typeface="Calibri"/>
                <a:cs typeface="Calibri"/>
                <a:sym typeface="Calibri"/>
              </a:rPr>
              <a:t>otros</a:t>
            </a:r>
            <a:r>
              <a:rPr lang="en-US" sz="4000" i="1" dirty="0">
                <a:latin typeface="Calibri"/>
                <a:ea typeface="Calibri"/>
                <a:cs typeface="Calibri"/>
                <a:sym typeface="Calibri"/>
              </a:rPr>
              <a:t>, y </a:t>
            </a:r>
            <a:r>
              <a:rPr lang="en-US" sz="4000" i="1" dirty="0" err="1">
                <a:latin typeface="Calibri"/>
                <a:ea typeface="Calibri"/>
                <a:cs typeface="Calibri"/>
                <a:sym typeface="Calibri"/>
              </a:rPr>
              <a:t>oren</a:t>
            </a:r>
            <a:r>
              <a:rPr lang="en-US" sz="4000" i="1" dirty="0">
                <a:latin typeface="Calibri"/>
                <a:ea typeface="Calibri"/>
                <a:cs typeface="Calibri"/>
                <a:sym typeface="Calibri"/>
              </a:rPr>
              <a:t> </a:t>
            </a:r>
            <a:r>
              <a:rPr lang="en-US" sz="4000" i="1" dirty="0" err="1">
                <a:latin typeface="Calibri"/>
                <a:ea typeface="Calibri"/>
                <a:cs typeface="Calibri"/>
                <a:sym typeface="Calibri"/>
              </a:rPr>
              <a:t>unos</a:t>
            </a:r>
            <a:r>
              <a:rPr lang="en-US" sz="4000" i="1" dirty="0">
                <a:latin typeface="Calibri"/>
                <a:ea typeface="Calibri"/>
                <a:cs typeface="Calibri"/>
                <a:sym typeface="Calibri"/>
              </a:rPr>
              <a:t> </a:t>
            </a:r>
            <a:r>
              <a:rPr lang="en-US" sz="4000" i="1" dirty="0" err="1">
                <a:latin typeface="Calibri"/>
                <a:ea typeface="Calibri"/>
                <a:cs typeface="Calibri"/>
                <a:sym typeface="Calibri"/>
              </a:rPr>
              <a:t>por</a:t>
            </a:r>
            <a:r>
              <a:rPr lang="en-US" sz="4000" i="1" dirty="0">
                <a:latin typeface="Calibri"/>
                <a:ea typeface="Calibri"/>
                <a:cs typeface="Calibri"/>
                <a:sym typeface="Calibri"/>
              </a:rPr>
              <a:t> </a:t>
            </a:r>
            <a:r>
              <a:rPr lang="en-US" sz="4000" i="1" dirty="0" err="1">
                <a:latin typeface="Calibri"/>
                <a:ea typeface="Calibri"/>
                <a:cs typeface="Calibri"/>
                <a:sym typeface="Calibri"/>
              </a:rPr>
              <a:t>otros</a:t>
            </a:r>
            <a:r>
              <a:rPr lang="en-US" sz="4000" i="1" dirty="0">
                <a:latin typeface="Calibri"/>
                <a:ea typeface="Calibri"/>
                <a:cs typeface="Calibri"/>
                <a:sym typeface="Calibri"/>
              </a:rPr>
              <a:t>, para que </a:t>
            </a:r>
            <a:r>
              <a:rPr lang="en-US" sz="4000" i="1" dirty="0" err="1">
                <a:latin typeface="Calibri"/>
                <a:ea typeface="Calibri"/>
                <a:cs typeface="Calibri"/>
                <a:sym typeface="Calibri"/>
              </a:rPr>
              <a:t>sean</a:t>
            </a:r>
            <a:r>
              <a:rPr lang="en-US" sz="4000" i="1" dirty="0">
                <a:latin typeface="Calibri"/>
                <a:ea typeface="Calibri"/>
                <a:cs typeface="Calibri"/>
                <a:sym typeface="Calibri"/>
              </a:rPr>
              <a:t> </a:t>
            </a:r>
            <a:r>
              <a:rPr lang="en-US" sz="4000" i="1" dirty="0" err="1">
                <a:latin typeface="Calibri"/>
                <a:ea typeface="Calibri"/>
                <a:cs typeface="Calibri"/>
                <a:sym typeface="Calibri"/>
              </a:rPr>
              <a:t>sanados</a:t>
            </a:r>
            <a:r>
              <a:rPr lang="en-US" sz="4000" i="1" dirty="0">
                <a:latin typeface="Calibri"/>
                <a:ea typeface="Calibri"/>
                <a:cs typeface="Calibri"/>
                <a:sym typeface="Calibri"/>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46"/>
                                        </p:tgtEl>
                                        <p:attrNameLst>
                                          <p:attrName>style.visibility</p:attrName>
                                        </p:attrNameLst>
                                      </p:cBhvr>
                                      <p:to>
                                        <p:strVal val="visible"/>
                                      </p:to>
                                    </p:set>
                                    <p:animEffect transition="in" filter="fade">
                                      <p:cBhvr>
                                        <p:cTn id="7" dur="4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2f3915f68cf_0_191"/>
          <p:cNvSpPr txBox="1"/>
          <p:nvPr/>
        </p:nvSpPr>
        <p:spPr>
          <a:xfrm>
            <a:off x="3875725" y="2165950"/>
            <a:ext cx="72339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es la segunda parte de </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la confesión?</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000" b="0" i="1" u="none" strike="noStrike" cap="none">
                <a:solidFill>
                  <a:schemeClr val="dk1"/>
                </a:solidFill>
                <a:latin typeface="Lato"/>
                <a:ea typeface="Lato"/>
                <a:cs typeface="Lato"/>
                <a:sym typeface="Lato"/>
              </a:rPr>
              <a:t>2 Corintios 2:7</a:t>
            </a:r>
            <a:endParaRPr sz="3000" b="0" i="1" u="none" strike="noStrike" cap="none">
              <a:solidFill>
                <a:schemeClr val="dk1"/>
              </a:solidFill>
              <a:latin typeface="Lato"/>
              <a:ea typeface="Lato"/>
              <a:cs typeface="Lato"/>
              <a:sym typeface="Lato"/>
            </a:endParaRPr>
          </a:p>
        </p:txBody>
      </p:sp>
      <p:sp>
        <p:nvSpPr>
          <p:cNvPr id="253" name="Google Shape;253;g2f3915f68cf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g2f3915f68cf_0_19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55" name="Google Shape;255;g2f3915f68cf_0_19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18"/>
          <p:cNvSpPr txBox="1">
            <a:spLocks noGrp="1"/>
          </p:cNvSpPr>
          <p:nvPr>
            <p:ph type="title"/>
          </p:nvPr>
        </p:nvSpPr>
        <p:spPr>
          <a:xfrm>
            <a:off x="228600" y="1153572"/>
            <a:ext cx="36586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rgbClr val="FFFFFF"/>
                </a:solidFill>
                <a:latin typeface="Calibri"/>
                <a:ea typeface="Calibri"/>
                <a:cs typeface="Calibri"/>
                <a:sym typeface="Calibri"/>
              </a:rPr>
              <a:t>2 </a:t>
            </a:r>
            <a:r>
              <a:rPr lang="en-US" b="1" dirty="0" err="1">
                <a:solidFill>
                  <a:srgbClr val="FFFFFF"/>
                </a:solidFill>
                <a:latin typeface="Calibri"/>
                <a:ea typeface="Calibri"/>
                <a:cs typeface="Calibri"/>
                <a:sym typeface="Calibri"/>
              </a:rPr>
              <a:t>Corintios</a:t>
            </a:r>
            <a:r>
              <a:rPr lang="en-US" b="1" dirty="0">
                <a:solidFill>
                  <a:srgbClr val="FFFFFF"/>
                </a:solidFill>
                <a:latin typeface="Calibri"/>
                <a:ea typeface="Calibri"/>
                <a:cs typeface="Calibri"/>
                <a:sym typeface="Calibri"/>
              </a:rPr>
              <a:t> 2:7 </a:t>
            </a:r>
            <a:endParaRPr lang="en-US" b="1" dirty="0">
              <a:solidFill>
                <a:srgbClr val="FFFFFF"/>
              </a:solidFill>
            </a:endParaRPr>
          </a:p>
        </p:txBody>
      </p:sp>
      <p:sp>
        <p:nvSpPr>
          <p:cNvPr id="271" name="Arc 27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2" name="Google Shape;262;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err="1">
                <a:latin typeface="Calibri"/>
                <a:ea typeface="Calibri"/>
                <a:cs typeface="Calibri"/>
                <a:sym typeface="Calibri"/>
              </a:rPr>
              <a:t>Ahora</a:t>
            </a:r>
            <a:r>
              <a:rPr lang="en-US" sz="4000" i="1" dirty="0">
                <a:latin typeface="Calibri"/>
                <a:ea typeface="Calibri"/>
                <a:cs typeface="Calibri"/>
                <a:sym typeface="Calibri"/>
              </a:rPr>
              <a:t> </a:t>
            </a:r>
            <a:r>
              <a:rPr lang="en-US" sz="4000" i="1" dirty="0" err="1">
                <a:latin typeface="Calibri"/>
                <a:ea typeface="Calibri"/>
                <a:cs typeface="Calibri"/>
                <a:sym typeface="Calibri"/>
              </a:rPr>
              <a:t>deben</a:t>
            </a:r>
            <a:r>
              <a:rPr lang="en-US" sz="4000" i="1" dirty="0">
                <a:latin typeface="Calibri"/>
                <a:ea typeface="Calibri"/>
                <a:cs typeface="Calibri"/>
                <a:sym typeface="Calibri"/>
              </a:rPr>
              <a:t> </a:t>
            </a:r>
            <a:r>
              <a:rPr lang="en-US" sz="4000" i="1" dirty="0" err="1">
                <a:latin typeface="Calibri"/>
                <a:ea typeface="Calibri"/>
                <a:cs typeface="Calibri"/>
                <a:sym typeface="Calibri"/>
              </a:rPr>
              <a:t>perdonarlo</a:t>
            </a:r>
            <a:r>
              <a:rPr lang="en-US" sz="4000" i="1" dirty="0">
                <a:latin typeface="Calibri"/>
                <a:ea typeface="Calibri"/>
                <a:cs typeface="Calibri"/>
                <a:sym typeface="Calibri"/>
              </a:rPr>
              <a:t> y </a:t>
            </a:r>
            <a:r>
              <a:rPr lang="en-US" sz="4000" i="1" dirty="0" err="1">
                <a:latin typeface="Calibri"/>
                <a:ea typeface="Calibri"/>
                <a:cs typeface="Calibri"/>
                <a:sym typeface="Calibri"/>
              </a:rPr>
              <a:t>consolarlo</a:t>
            </a:r>
            <a:r>
              <a:rPr lang="en-US" sz="4000" i="1" dirty="0">
                <a:latin typeface="Calibri"/>
                <a:ea typeface="Calibri"/>
                <a:cs typeface="Calibri"/>
                <a:sym typeface="Calibri"/>
              </a:rPr>
              <a:t>, </a:t>
            </a:r>
            <a:r>
              <a:rPr lang="en-US" sz="4000" i="1" dirty="0" err="1">
                <a:latin typeface="Calibri"/>
                <a:ea typeface="Calibri"/>
                <a:cs typeface="Calibri"/>
                <a:sym typeface="Calibri"/>
              </a:rPr>
              <a:t>pues</a:t>
            </a:r>
            <a:r>
              <a:rPr lang="en-US" sz="4000" i="1" dirty="0">
                <a:latin typeface="Calibri"/>
                <a:ea typeface="Calibri"/>
                <a:cs typeface="Calibri"/>
                <a:sym typeface="Calibri"/>
              </a:rPr>
              <a:t> de lo </a:t>
            </a:r>
            <a:r>
              <a:rPr lang="en-US" sz="4000" i="1" dirty="0" err="1">
                <a:latin typeface="Calibri"/>
                <a:ea typeface="Calibri"/>
                <a:cs typeface="Calibri"/>
                <a:sym typeface="Calibri"/>
              </a:rPr>
              <a:t>contrario</a:t>
            </a:r>
            <a:r>
              <a:rPr lang="en-US" sz="4000" i="1" dirty="0">
                <a:latin typeface="Calibri"/>
                <a:ea typeface="Calibri"/>
                <a:cs typeface="Calibri"/>
                <a:sym typeface="Calibri"/>
              </a:rPr>
              <a:t> </a:t>
            </a:r>
            <a:r>
              <a:rPr lang="en-US" sz="4000" i="1" dirty="0" err="1">
                <a:latin typeface="Calibri"/>
                <a:ea typeface="Calibri"/>
                <a:cs typeface="Calibri"/>
                <a:sym typeface="Calibri"/>
              </a:rPr>
              <a:t>podría</a:t>
            </a:r>
            <a:r>
              <a:rPr lang="en-US" sz="4000" i="1" dirty="0">
                <a:latin typeface="Calibri"/>
                <a:ea typeface="Calibri"/>
                <a:cs typeface="Calibri"/>
                <a:sym typeface="Calibri"/>
              </a:rPr>
              <a:t> </a:t>
            </a:r>
            <a:r>
              <a:rPr lang="en-US" sz="4000" i="1" dirty="0" err="1">
                <a:latin typeface="Calibri"/>
                <a:ea typeface="Calibri"/>
                <a:cs typeface="Calibri"/>
                <a:sym typeface="Calibri"/>
              </a:rPr>
              <a:t>consumirlo</a:t>
            </a:r>
            <a:r>
              <a:rPr lang="en-US" sz="4000" i="1" dirty="0">
                <a:latin typeface="Calibri"/>
                <a:ea typeface="Calibri"/>
                <a:cs typeface="Calibri"/>
                <a:sym typeface="Calibri"/>
              </a:rPr>
              <a:t> la tristeza.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61"/>
                                        </p:tgtEl>
                                        <p:attrNameLst>
                                          <p:attrName>style.visibility</p:attrName>
                                        </p:attrNameLst>
                                      </p:cBhvr>
                                      <p:to>
                                        <p:strVal val="visible"/>
                                      </p:to>
                                    </p:set>
                                    <p:animEffect transition="in" filter="fade">
                                      <p:cBhvr>
                                        <p:cTn id="7" dur="7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4" name="Rectangle 2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1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1 Juan 1:9</a:t>
            </a:r>
          </a:p>
        </p:txBody>
      </p:sp>
      <p:sp>
        <p:nvSpPr>
          <p:cNvPr id="278" name="Arc 2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Google Shape;269;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dirty="0"/>
              <a:t>Si </a:t>
            </a:r>
            <a:r>
              <a:rPr lang="en-US" sz="4000" dirty="0" err="1"/>
              <a:t>confesamos</a:t>
            </a:r>
            <a:r>
              <a:rPr lang="en-US" sz="4000" dirty="0"/>
              <a:t> </a:t>
            </a:r>
            <a:r>
              <a:rPr lang="en-US" sz="4000" dirty="0" err="1"/>
              <a:t>nuestros</a:t>
            </a:r>
            <a:r>
              <a:rPr lang="en-US" sz="4000" dirty="0"/>
              <a:t> </a:t>
            </a:r>
            <a:r>
              <a:rPr lang="en-US" sz="4000" dirty="0" err="1"/>
              <a:t>pecados</a:t>
            </a:r>
            <a:r>
              <a:rPr lang="en-US" sz="4000" dirty="0"/>
              <a:t>, </a:t>
            </a:r>
            <a:r>
              <a:rPr lang="en-US" sz="4000" dirty="0" err="1"/>
              <a:t>él</a:t>
            </a:r>
            <a:r>
              <a:rPr lang="en-US" sz="4000" dirty="0"/>
              <a:t> es </a:t>
            </a:r>
            <a:r>
              <a:rPr lang="en-US" sz="4000" dirty="0" err="1"/>
              <a:t>fiel</a:t>
            </a:r>
            <a:r>
              <a:rPr lang="en-US" sz="4000" dirty="0"/>
              <a:t> y </a:t>
            </a:r>
            <a:r>
              <a:rPr lang="en-US" sz="4000" dirty="0" err="1"/>
              <a:t>justo</a:t>
            </a:r>
            <a:r>
              <a:rPr lang="en-US" sz="4000" dirty="0"/>
              <a:t> para </a:t>
            </a:r>
            <a:r>
              <a:rPr lang="en-US" sz="4000" dirty="0" err="1"/>
              <a:t>perdonar</a:t>
            </a:r>
            <a:r>
              <a:rPr lang="en-US" sz="4000" dirty="0"/>
              <a:t> </a:t>
            </a:r>
            <a:r>
              <a:rPr lang="en-US" sz="4000" dirty="0" err="1"/>
              <a:t>nuestros</a:t>
            </a:r>
            <a:r>
              <a:rPr lang="en-US" sz="4000" dirty="0"/>
              <a:t> </a:t>
            </a:r>
            <a:r>
              <a:rPr lang="en-US" sz="4000" dirty="0" err="1"/>
              <a:t>pecados</a:t>
            </a:r>
            <a:r>
              <a:rPr lang="en-US" sz="4000" dirty="0"/>
              <a:t>, y </a:t>
            </a:r>
            <a:r>
              <a:rPr lang="en-US" sz="4000" dirty="0" err="1"/>
              <a:t>limpiarnos</a:t>
            </a:r>
            <a:r>
              <a:rPr lang="en-US" sz="4000" dirty="0"/>
              <a:t> de </a:t>
            </a:r>
            <a:r>
              <a:rPr lang="en-US" sz="4000" dirty="0" err="1"/>
              <a:t>toda</a:t>
            </a:r>
            <a:r>
              <a:rPr lang="en-US" sz="4000" dirty="0"/>
              <a:t> </a:t>
            </a:r>
            <a:r>
              <a:rPr lang="en-US" sz="4000" dirty="0" err="1"/>
              <a:t>maldad</a:t>
            </a:r>
            <a:r>
              <a:rPr lang="en-US" sz="40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0" descr="Portrait of two older latina women hugging and laughing together. The best  friendship between two adult women. Stock Photo | Adobe Stock"/>
          <p:cNvPicPr preferRelativeResize="0"/>
          <p:nvPr/>
        </p:nvPicPr>
        <p:blipFill rotWithShape="1">
          <a:blip r:embed="rId3">
            <a:alphaModFix/>
          </a:blip>
          <a:srcRect/>
          <a:stretch/>
        </p:blipFill>
        <p:spPr>
          <a:xfrm>
            <a:off x="954088" y="0"/>
            <a:ext cx="10282237"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g2f34200a32f_0_12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82" name="Google Shape;282;g2f34200a32f_0_121"/>
          <p:cNvSpPr txBox="1"/>
          <p:nvPr/>
        </p:nvSpPr>
        <p:spPr>
          <a:xfrm>
            <a:off x="3602250" y="1424400"/>
            <a:ext cx="76068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Por tanto, si traes tu ofrenda al altar,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y allí te acuerdas de que tu hermano tiene algo contra ti, deja allí tu ofrenda delante del altar, y anda, reconcíliate primero con tu hermano, y entonces ven y presenta tu ofrenda.</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Mateo 5:23-24</a:t>
            </a:r>
            <a:endParaRPr sz="3400" b="0" i="0" u="none" strike="noStrike" cap="none">
              <a:solidFill>
                <a:schemeClr val="dk1"/>
              </a:solidFill>
              <a:latin typeface="Lato"/>
              <a:ea typeface="Lato"/>
              <a:cs typeface="Lato"/>
              <a:sym typeface="Lato"/>
            </a:endParaRPr>
          </a:p>
        </p:txBody>
      </p:sp>
      <p:pic>
        <p:nvPicPr>
          <p:cNvPr id="283" name="Google Shape;283;g2f34200a32f_0_1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290" name="Google Shape;290;p21"/>
          <p:cNvSpPr txBox="1"/>
          <p:nvPr/>
        </p:nvSpPr>
        <p:spPr>
          <a:xfrm>
            <a:off x="687046" y="2445699"/>
            <a:ext cx="1081790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8. ¿Qué son las llaves y cómo se relacionan al uso de la ley y el evangelio? </a:t>
            </a:r>
            <a:endParaRPr/>
          </a:p>
        </p:txBody>
      </p:sp>
      <p:cxnSp>
        <p:nvCxnSpPr>
          <p:cNvPr id="291" name="Google Shape;291;p21"/>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97" name="Google Shape;297;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9" name="Google Shape;299;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00" name="Google Shape;300;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01" name="Google Shape;301;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5</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ministerio de las llaves </a:t>
            </a:r>
            <a:endParaRPr sz="3888"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y la confesión</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07" name="Google Shape;307;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09" name="Google Shape;309;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17" name="Google Shape;31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18" name="Google Shape;31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19" name="Google Shape;31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5: El ministerio de las llaves y la confesión</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7" y="1759038"/>
          <a:ext cx="3000000" cy="3000000"/>
        </p:xfrm>
        <a:graphic>
          <a:graphicData uri="http://schemas.openxmlformats.org/drawingml/2006/table">
            <a:tbl>
              <a:tblPr firstRow="1" bandRow="1">
                <a:noFill/>
                <a:tableStyleId>{220EA4D0-96A6-4E2E-847C-D539FE79C497}</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Identificar el motivo para perdonar a otros.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“las llaves” y como se relacionan al uso de la ley y el evangelio.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Examinar las dos partes de la confesión.</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0" y="0"/>
            <a:ext cx="12192000" cy="20413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500"/>
              <a:buFont typeface="Overlock"/>
              <a:buNone/>
            </a:pPr>
            <a:r>
              <a:rPr lang="en-US" b="1">
                <a:latin typeface="Overlock"/>
                <a:ea typeface="Overlock"/>
                <a:cs typeface="Overlock"/>
                <a:sym typeface="Overlock"/>
              </a:rPr>
              <a:t>De acuerdo con Mateo 18, </a:t>
            </a:r>
            <a:br>
              <a:rPr lang="en-US" b="1">
                <a:latin typeface="Overlock"/>
                <a:ea typeface="Overlock"/>
                <a:cs typeface="Overlock"/>
                <a:sym typeface="Overlock"/>
              </a:rPr>
            </a:br>
            <a:r>
              <a:rPr lang="en-US" b="1">
                <a:latin typeface="Overlock"/>
                <a:ea typeface="Overlock"/>
                <a:cs typeface="Overlock"/>
                <a:sym typeface="Overlock"/>
              </a:rPr>
              <a:t>¿</a:t>
            </a:r>
            <a:r>
              <a:rPr lang="en-US" b="1" u="sng">
                <a:latin typeface="Overlock"/>
                <a:ea typeface="Overlock"/>
                <a:cs typeface="Overlock"/>
                <a:sym typeface="Overlock"/>
              </a:rPr>
              <a:t>Por qué </a:t>
            </a:r>
            <a:r>
              <a:rPr lang="en-US" b="1">
                <a:latin typeface="Overlock"/>
                <a:ea typeface="Overlock"/>
                <a:cs typeface="Overlock"/>
                <a:sym typeface="Overlock"/>
              </a:rPr>
              <a:t>deberíamos perdonar a otros?</a:t>
            </a:r>
            <a:endParaRPr b="1">
              <a:latin typeface="Overlock"/>
              <a:ea typeface="Overlock"/>
              <a:cs typeface="Overlock"/>
              <a:sym typeface="Overlock"/>
            </a:endParaRPr>
          </a:p>
        </p:txBody>
      </p:sp>
      <p:pic>
        <p:nvPicPr>
          <p:cNvPr id="127" name="Google Shape;127;p3" descr="Life of Jesus Christ: Teachings - Forgive 70 Times 7"/>
          <p:cNvPicPr preferRelativeResize="0"/>
          <p:nvPr/>
        </p:nvPicPr>
        <p:blipFill rotWithShape="1">
          <a:blip r:embed="rId3">
            <a:alphaModFix/>
          </a:blip>
          <a:srcRect/>
          <a:stretch/>
        </p:blipFill>
        <p:spPr>
          <a:xfrm>
            <a:off x="591671" y="2041312"/>
            <a:ext cx="6694394" cy="4462929"/>
          </a:xfrm>
          <a:prstGeom prst="rect">
            <a:avLst/>
          </a:prstGeom>
          <a:noFill/>
          <a:ln>
            <a:noFill/>
          </a:ln>
        </p:spPr>
      </p:pic>
      <p:pic>
        <p:nvPicPr>
          <p:cNvPr id="128" name="Google Shape;128;p3" descr="La parábola de los dos deudores | literaturabautista.com"/>
          <p:cNvPicPr preferRelativeResize="0"/>
          <p:nvPr/>
        </p:nvPicPr>
        <p:blipFill rotWithShape="1">
          <a:blip r:embed="rId4">
            <a:alphaModFix/>
          </a:blip>
          <a:srcRect t="6583" r="3781"/>
          <a:stretch/>
        </p:blipFill>
        <p:spPr>
          <a:xfrm>
            <a:off x="7286065" y="2041312"/>
            <a:ext cx="4105835" cy="48166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p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35" name="Google Shape;135;p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36" name="Google Shape;136;p7"/>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es nuestra motivación para perdonar a otros?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2886703" y="794874"/>
            <a:ext cx="94152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0000"/>
                </a:solidFill>
                <a:latin typeface="Calibri"/>
                <a:ea typeface="Calibri"/>
                <a:cs typeface="Calibri"/>
                <a:sym typeface="Calibri"/>
              </a:rPr>
              <a:t>Efesios 4:32 </a:t>
            </a:r>
            <a:endParaRPr b="1"/>
          </a:p>
        </p:txBody>
      </p:sp>
      <p:sp>
        <p:nvSpPr>
          <p:cNvPr id="143" name="Google Shape;143;p8"/>
          <p:cNvSpPr txBox="1">
            <a:spLocks noGrp="1"/>
          </p:cNvSpPr>
          <p:nvPr>
            <p:ph type="body" idx="1"/>
          </p:nvPr>
        </p:nvSpPr>
        <p:spPr>
          <a:xfrm>
            <a:off x="2886702" y="1711788"/>
            <a:ext cx="8467096"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50000"/>
              </a:lnSpc>
              <a:spcBef>
                <a:spcPts val="1000"/>
              </a:spcBef>
              <a:spcAft>
                <a:spcPts val="0"/>
              </a:spcAft>
              <a:buSzPts val="1800"/>
              <a:buNone/>
            </a:pPr>
            <a:r>
              <a:rPr lang="en-US" sz="3600" i="1">
                <a:solidFill>
                  <a:srgbClr val="000000"/>
                </a:solidFill>
                <a:latin typeface="Calibri"/>
                <a:ea typeface="Calibri"/>
                <a:cs typeface="Calibri"/>
                <a:sym typeface="Calibri"/>
              </a:rPr>
              <a:t>En vez de eso, sean bondadosos y misericordiosos, y perdónense unos a otros, así como también Dios los perdonó a ustedes en Cristo. </a:t>
            </a:r>
            <a:endParaRPr sz="3600"/>
          </a:p>
        </p:txBody>
      </p:sp>
      <p:sp>
        <p:nvSpPr>
          <p:cNvPr id="144" name="Google Shape;144;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5" name="Google Shape;145;p8"/>
          <p:cNvPicPr preferRelativeResize="0"/>
          <p:nvPr/>
        </p:nvPicPr>
        <p:blipFill rotWithShape="1">
          <a:blip r:embed="rId3">
            <a:alphaModFix/>
          </a:blip>
          <a:srcRect/>
          <a:stretch/>
        </p:blipFill>
        <p:spPr>
          <a:xfrm>
            <a:off x="400693" y="2120437"/>
            <a:ext cx="2486011" cy="261712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p:nvPr/>
        </p:nvSpPr>
        <p:spPr>
          <a:xfrm>
            <a:off x="471292" y="659181"/>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5: El ministerio de las llaves y la confesión</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52" name="Google Shape;152;p9"/>
          <p:cNvGraphicFramePr/>
          <p:nvPr/>
        </p:nvGraphicFramePr>
        <p:xfrm>
          <a:off x="811617" y="1759038"/>
          <a:ext cx="3000000" cy="3000000"/>
        </p:xfrm>
        <a:graphic>
          <a:graphicData uri="http://schemas.openxmlformats.org/drawingml/2006/table">
            <a:tbl>
              <a:tblPr firstRow="1" bandRow="1">
                <a:noFill/>
                <a:tableStyleId>{220EA4D0-96A6-4E2E-847C-D539FE79C497}</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Identificar el motivo para perdonar a otros.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Explicar “las llaves” y como se relacionan al uso de la ley y el evangelio.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Examinar las dos partes de la confesión.</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2793</Words>
  <Application>Microsoft Macintosh PowerPoint</Application>
  <PresentationFormat>Widescreen</PresentationFormat>
  <Paragraphs>187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Lato</vt:lpstr>
      <vt:lpstr>Times New Roman</vt:lpstr>
      <vt:lpstr>Calibri</vt:lpstr>
      <vt:lpstr>Noto Sans Symbols</vt:lpstr>
      <vt:lpstr>Overlock</vt:lpstr>
      <vt:lpstr>Arial</vt:lpstr>
      <vt:lpstr>Office Theme</vt:lpstr>
      <vt:lpstr>PowerPoint Presentation</vt:lpstr>
      <vt:lpstr>PowerPoint Presentation</vt:lpstr>
      <vt:lpstr>PowerPoint Presentation</vt:lpstr>
      <vt:lpstr>PowerPoint Presentation</vt:lpstr>
      <vt:lpstr>PowerPoint Presentation</vt:lpstr>
      <vt:lpstr>De acuerdo con Mateo 18,  ¿Por qué deberíamos perdonar a otros?</vt:lpstr>
      <vt:lpstr>PowerPoint Presentation</vt:lpstr>
      <vt:lpstr>Efesios 4:32 </vt:lpstr>
      <vt:lpstr>PowerPoint Presentation</vt:lpstr>
      <vt:lpstr>PowerPoint Presentation</vt:lpstr>
      <vt:lpstr>Mateo 18:15-18</vt:lpstr>
      <vt:lpstr>Las llevas </vt:lpstr>
      <vt:lpstr>Las llevas y el perdón </vt:lpstr>
      <vt:lpstr>PowerPoint Presentation</vt:lpstr>
      <vt:lpstr>Mateo 18:15-18</vt:lpstr>
      <vt:lpstr>Mateo 7:1-2</vt:lpstr>
      <vt:lpstr>PowerPoint Presentation</vt:lpstr>
      <vt:lpstr>PowerPoint Presentation</vt:lpstr>
      <vt:lpstr>PowerPoint Presentation</vt:lpstr>
      <vt:lpstr>PowerPoint Presentation</vt:lpstr>
      <vt:lpstr>PowerPoint Presentation</vt:lpstr>
      <vt:lpstr>Santiago 5:16</vt:lpstr>
      <vt:lpstr>PowerPoint Presentation</vt:lpstr>
      <vt:lpstr>2 Corintios 2:7 </vt:lpstr>
      <vt:lpstr>1 Juan 1:9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