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hE4RmHN6vN8mpzXbET3ouU+PLq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4a3586c3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374a3586c3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000"/>
              <a:buFont typeface="Noto Sans Symbols"/>
              <a:buChar char="∙"/>
            </a:pPr>
            <a:r>
              <a:rPr lang="en-US" sz="1200">
                <a:latin typeface="Times New Roman"/>
                <a:ea typeface="Times New Roman"/>
                <a:cs typeface="Times New Roman"/>
                <a:sym typeface="Times New Roman"/>
              </a:rPr>
              <a:t>¿Cuántas personas deben ir? (Generalmente, de dos en dos)</a:t>
            </a:r>
            <a:endParaRPr/>
          </a:p>
          <a:p>
            <a:pPr indent="-342900" lvl="0" marL="342900" rtl="0" algn="l">
              <a:spcBef>
                <a:spcPts val="0"/>
              </a:spcBef>
              <a:spcAft>
                <a:spcPts val="0"/>
              </a:spcAft>
              <a:buClr>
                <a:schemeClr val="dk1"/>
              </a:buClr>
              <a:buSzPts val="1000"/>
              <a:buFont typeface="Noto Sans Symbols"/>
              <a:buChar char="∙"/>
            </a:pPr>
            <a:r>
              <a:rPr lang="en-US" sz="1200">
                <a:latin typeface="Times New Roman"/>
                <a:ea typeface="Times New Roman"/>
                <a:cs typeface="Times New Roman"/>
                <a:sym typeface="Times New Roman"/>
              </a:rPr>
              <a:t>Concertar citas cuando sea posible</a:t>
            </a:r>
            <a:endParaRPr/>
          </a:p>
          <a:p>
            <a:pPr indent="-342900" lvl="0" marL="342900" rtl="0" algn="l">
              <a:spcBef>
                <a:spcPts val="0"/>
              </a:spcBef>
              <a:spcAft>
                <a:spcPts val="0"/>
              </a:spcAft>
              <a:buClr>
                <a:schemeClr val="dk1"/>
              </a:buClr>
              <a:buSzPts val="1000"/>
              <a:buFont typeface="Noto Sans Symbols"/>
              <a:buChar char="∙"/>
            </a:pPr>
            <a:r>
              <a:rPr lang="en-US" sz="1200">
                <a:latin typeface="Times New Roman"/>
                <a:ea typeface="Times New Roman"/>
                <a:cs typeface="Times New Roman"/>
                <a:sym typeface="Times New Roman"/>
              </a:rPr>
              <a:t>Durante la visita: </a:t>
            </a:r>
            <a:endParaRPr/>
          </a:p>
          <a:p>
            <a:pPr indent="-285750" lvl="1" marL="742950" rtl="0" algn="l">
              <a:spcBef>
                <a:spcPts val="0"/>
              </a:spcBef>
              <a:spcAft>
                <a:spcPts val="0"/>
              </a:spcAft>
              <a:buClr>
                <a:schemeClr val="dk1"/>
              </a:buClr>
              <a:buSzPts val="1200"/>
              <a:buFont typeface="Play"/>
              <a:buAutoNum type="arabicPeriod"/>
            </a:pPr>
            <a:r>
              <a:rPr lang="en-US" sz="1200">
                <a:latin typeface="Times New Roman"/>
                <a:ea typeface="Times New Roman"/>
                <a:cs typeface="Times New Roman"/>
                <a:sym typeface="Times New Roman"/>
              </a:rPr>
              <a:t>Conversación general</a:t>
            </a:r>
            <a:endParaRPr/>
          </a:p>
          <a:p>
            <a:pPr indent="-285750" lvl="1" marL="742950" rtl="0" algn="l">
              <a:spcBef>
                <a:spcPts val="0"/>
              </a:spcBef>
              <a:spcAft>
                <a:spcPts val="0"/>
              </a:spcAft>
              <a:buClr>
                <a:schemeClr val="dk1"/>
              </a:buClr>
              <a:buSzPts val="1200"/>
              <a:buFont typeface="Play"/>
              <a:buAutoNum type="arabicPeriod"/>
            </a:pPr>
            <a:r>
              <a:rPr lang="en-US" sz="1200">
                <a:latin typeface="Times New Roman"/>
                <a:ea typeface="Times New Roman"/>
                <a:cs typeface="Times New Roman"/>
                <a:sym typeface="Times New Roman"/>
              </a:rPr>
              <a:t>Presentación de Ley y Evangelio</a:t>
            </a:r>
            <a:endParaRPr/>
          </a:p>
          <a:p>
            <a:pPr indent="-285750" lvl="1" marL="742950" rtl="0" algn="l">
              <a:spcBef>
                <a:spcPts val="0"/>
              </a:spcBef>
              <a:spcAft>
                <a:spcPts val="0"/>
              </a:spcAft>
              <a:buClr>
                <a:schemeClr val="dk1"/>
              </a:buClr>
              <a:buSzPts val="1200"/>
              <a:buFont typeface="Play"/>
              <a:buAutoNum type="arabicPeriod"/>
            </a:pPr>
            <a:r>
              <a:rPr lang="en-US" sz="1200">
                <a:latin typeface="Times New Roman"/>
                <a:ea typeface="Times New Roman"/>
                <a:cs typeface="Times New Roman"/>
                <a:sym typeface="Times New Roman"/>
              </a:rPr>
              <a:t>Buscar un compromiso</a:t>
            </a:r>
            <a:endParaRPr/>
          </a:p>
          <a:p>
            <a:pPr indent="-285750" lvl="1" marL="742950" rtl="0" algn="l">
              <a:spcBef>
                <a:spcPts val="0"/>
              </a:spcBef>
              <a:spcAft>
                <a:spcPts val="0"/>
              </a:spcAft>
              <a:buClr>
                <a:schemeClr val="dk1"/>
              </a:buClr>
              <a:buSzPts val="1200"/>
              <a:buFont typeface="Play"/>
              <a:buAutoNum type="arabicPeriod"/>
            </a:pPr>
            <a:r>
              <a:rPr lang="en-US" sz="1200">
                <a:latin typeface="Times New Roman"/>
                <a:ea typeface="Times New Roman"/>
                <a:cs typeface="Times New Roman"/>
                <a:sym typeface="Times New Roman"/>
              </a:rPr>
              <a:t>Dejar un siguiente paso</a:t>
            </a:r>
            <a:endParaRPr/>
          </a:p>
        </p:txBody>
      </p:sp>
      <p:sp>
        <p:nvSpPr>
          <p:cNvPr id="195" name="Google Shape;19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79400" lvl="0" marL="342900" rtl="0" algn="l">
              <a:spcBef>
                <a:spcPts val="0"/>
              </a:spcBef>
              <a:spcAft>
                <a:spcPts val="0"/>
              </a:spcAft>
              <a:buClr>
                <a:schemeClr val="dk1"/>
              </a:buClr>
              <a:buSzPts val="1000"/>
              <a:buFont typeface="Noto Sans Symbols"/>
              <a:buNone/>
            </a:pPr>
            <a:r>
              <a:t/>
            </a:r>
            <a:endParaRPr sz="1200">
              <a:latin typeface="Times New Roman"/>
              <a:ea typeface="Times New Roman"/>
              <a:cs typeface="Times New Roman"/>
              <a:sym typeface="Times New Roman"/>
            </a:endParaRPr>
          </a:p>
        </p:txBody>
      </p:sp>
      <p:sp>
        <p:nvSpPr>
          <p:cNvPr id="248" name="Google Shape;24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000"/>
              <a:buFont typeface="Noto Sans Symbols"/>
              <a:buChar char="∙"/>
            </a:pPr>
            <a:r>
              <a:rPr lang="en-US">
                <a:latin typeface="Avenir"/>
                <a:ea typeface="Avenir"/>
                <a:cs typeface="Avenir"/>
                <a:sym typeface="Avenir"/>
              </a:rPr>
              <a:t>Para ayudar con estrategias de “venir” y “ir”.</a:t>
            </a:r>
            <a:endParaRPr/>
          </a:p>
          <a:p>
            <a:pPr indent="-342900" lvl="0" marL="342900" marR="0" rtl="0" algn="l">
              <a:lnSpc>
                <a:spcPct val="100000"/>
              </a:lnSpc>
              <a:spcBef>
                <a:spcPts val="0"/>
              </a:spcBef>
              <a:spcAft>
                <a:spcPts val="0"/>
              </a:spcAft>
              <a:buClr>
                <a:schemeClr val="dk1"/>
              </a:buClr>
              <a:buSzPts val="1000"/>
              <a:buFont typeface="Noto Sans Symbols"/>
              <a:buChar char="∙"/>
            </a:pPr>
            <a:r>
              <a:rPr lang="en-US">
                <a:latin typeface="Avenir"/>
                <a:ea typeface="Avenir"/>
                <a:cs typeface="Avenir"/>
                <a:sym typeface="Avenir"/>
              </a:rPr>
              <a:t>Para compartir su fe, ya sea a través de su testimonio personal, compartiendo el mensaje de “El Gran Intercambio de Dios”, implementando la hospitalidad u otra estrategia.</a:t>
            </a:r>
            <a:endParaRPr/>
          </a:p>
          <a:p>
            <a:pPr indent="-342900" lvl="0" marL="342900" marR="0" rtl="0" algn="l">
              <a:lnSpc>
                <a:spcPct val="100000"/>
              </a:lnSpc>
              <a:spcBef>
                <a:spcPts val="0"/>
              </a:spcBef>
              <a:spcAft>
                <a:spcPts val="0"/>
              </a:spcAft>
              <a:buClr>
                <a:schemeClr val="dk1"/>
              </a:buClr>
              <a:buSzPts val="1000"/>
              <a:buFont typeface="Noto Sans Symbols"/>
              <a:buChar char="∙"/>
            </a:pPr>
            <a:r>
              <a:rPr lang="en-US">
                <a:latin typeface="Avenir"/>
                <a:ea typeface="Avenir"/>
                <a:cs typeface="Avenir"/>
                <a:sym typeface="Avenir"/>
              </a:rPr>
              <a:t>Para apoyar en las visitas evangelísticas.</a:t>
            </a:r>
            <a:endParaRPr/>
          </a:p>
          <a:p>
            <a:pPr indent="-342900" lvl="0" marL="342900" marR="0" rtl="0" algn="l">
              <a:lnSpc>
                <a:spcPct val="100000"/>
              </a:lnSpc>
              <a:spcBef>
                <a:spcPts val="0"/>
              </a:spcBef>
              <a:spcAft>
                <a:spcPts val="0"/>
              </a:spcAft>
              <a:buClr>
                <a:schemeClr val="dk1"/>
              </a:buClr>
              <a:buSzPts val="1000"/>
              <a:buFont typeface="Noto Sans Symbols"/>
              <a:buChar char="∙"/>
            </a:pPr>
            <a:r>
              <a:rPr lang="en-US">
                <a:latin typeface="Avenir"/>
                <a:ea typeface="Avenir"/>
                <a:cs typeface="Avenir"/>
                <a:sym typeface="Avenir"/>
              </a:rPr>
              <a:t>Para colaborar en la asimilación de nuevos creyentes.</a:t>
            </a:r>
            <a:endParaRPr/>
          </a:p>
          <a:p>
            <a:pPr indent="-342900" lvl="0" marL="342900" marR="0" rtl="0" algn="l">
              <a:lnSpc>
                <a:spcPct val="100000"/>
              </a:lnSpc>
              <a:spcBef>
                <a:spcPts val="0"/>
              </a:spcBef>
              <a:spcAft>
                <a:spcPts val="0"/>
              </a:spcAft>
              <a:buClr>
                <a:schemeClr val="dk1"/>
              </a:buClr>
              <a:buSzPts val="1000"/>
              <a:buFont typeface="Noto Sans Symbols"/>
              <a:buChar char="∙"/>
            </a:pPr>
            <a:r>
              <a:rPr lang="en-US">
                <a:latin typeface="Avenir"/>
                <a:ea typeface="Avenir"/>
                <a:cs typeface="Avenir"/>
                <a:sym typeface="Avenir"/>
              </a:rPr>
              <a:t>Manejando la lista de prospectivos</a:t>
            </a:r>
            <a:endParaRPr>
              <a:latin typeface="Avenir"/>
              <a:ea typeface="Avenir"/>
              <a:cs typeface="Avenir"/>
              <a:sym typeface="Avenir"/>
            </a:endParaRPr>
          </a:p>
          <a:p>
            <a:pPr indent="-342900" lvl="0" marL="342900" marR="0" rtl="0" algn="l">
              <a:lnSpc>
                <a:spcPct val="100000"/>
              </a:lnSpc>
              <a:spcBef>
                <a:spcPts val="0"/>
              </a:spcBef>
              <a:spcAft>
                <a:spcPts val="0"/>
              </a:spcAft>
              <a:buClr>
                <a:schemeClr val="dk1"/>
              </a:buClr>
              <a:buSzPts val="1000"/>
              <a:buFont typeface="Noto Sans Symbols"/>
              <a:buChar char="∙"/>
            </a:pPr>
            <a:r>
              <a:rPr lang="en-US">
                <a:latin typeface="Avenir"/>
                <a:ea typeface="Avenir"/>
                <a:cs typeface="Avenir"/>
                <a:sym typeface="Avenir"/>
              </a:rPr>
              <a:t>Haciendo visitas evangelisticas.</a:t>
            </a:r>
            <a:endParaRPr/>
          </a:p>
          <a:p>
            <a:pPr indent="-279400" lvl="0" marL="342900" rtl="0" algn="l">
              <a:spcBef>
                <a:spcPts val="0"/>
              </a:spcBef>
              <a:spcAft>
                <a:spcPts val="0"/>
              </a:spcAft>
              <a:buClr>
                <a:schemeClr val="dk1"/>
              </a:buClr>
              <a:buSzPts val="1000"/>
              <a:buFont typeface="Noto Sans Symbols"/>
              <a:buNone/>
            </a:pPr>
            <a:r>
              <a:t/>
            </a:r>
            <a:endParaRPr sz="1200">
              <a:latin typeface="Times New Roman"/>
              <a:ea typeface="Times New Roman"/>
              <a:cs typeface="Times New Roman"/>
              <a:sym typeface="Times New Roman"/>
            </a:endParaRPr>
          </a:p>
        </p:txBody>
      </p:sp>
      <p:sp>
        <p:nvSpPr>
          <p:cNvPr id="256" name="Google Shape;25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Oración de Clausura</a:t>
            </a:r>
            <a:endParaRPr/>
          </a:p>
          <a:p>
            <a:pPr indent="0" lvl="0" marL="0" rtl="0" algn="l">
              <a:spcBef>
                <a:spcPts val="0"/>
              </a:spcBef>
              <a:spcAft>
                <a:spcPts val="0"/>
              </a:spcAft>
              <a:buNone/>
            </a:pPr>
            <a:r>
              <a:rPr lang="en-US"/>
              <a:t>Señor Jesús, te damos gracias porque hoy nos has alimentado con tu Palabra y nos has mostrado cómo la hospitalidad puede ser una manera de reflejar tu amor. Tú nos llamaste cuando éramos extranjeros y nos hiciste parte de tu familia. Danos ojos para ver oportunidades en las que podamos hacer lo mismo por otros, recibiéndolos con generosidad y señalando siempre hacia ti. Que tu evangelio transforme nuestros corazones y nuestros hogares para que sean lugares donde tu gracia brille. En tu nombre oramos. Amén.</a:t>
            </a:r>
            <a:endParaRPr/>
          </a:p>
          <a:p>
            <a:pPr indent="0" lvl="0" marL="0" rtl="0" algn="l">
              <a:spcBef>
                <a:spcPts val="0"/>
              </a:spcBef>
              <a:spcAft>
                <a:spcPts val="0"/>
              </a:spcAft>
              <a:buNone/>
            </a:pPr>
            <a:r>
              <a:t/>
            </a:r>
            <a:endParaRPr/>
          </a:p>
        </p:txBody>
      </p:sp>
      <p:sp>
        <p:nvSpPr>
          <p:cNvPr id="267" name="Google Shape;26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Oración de Apertura</a:t>
            </a:r>
            <a:endParaRPr/>
          </a:p>
          <a:p>
            <a:pPr indent="0" lvl="0" marL="0" rtl="0" algn="l">
              <a:spcBef>
                <a:spcPts val="0"/>
              </a:spcBef>
              <a:spcAft>
                <a:spcPts val="0"/>
              </a:spcAft>
              <a:buNone/>
            </a:pPr>
            <a:r>
              <a:rPr lang="en-US"/>
              <a:t>Señor Jesús, nuestro Salvador y Anfitrión celestial, te damos gracias porque nos has recibido en tu gracia y nos has dado todo lo que necesitamos: perdón, paz y vida eterna en tu nombre. Así como tú abriste tu mesa a pecadores y nos invitas a tu banquete celestial, ayúdanos hoy a reflexionar sobre cómo podemos reflejar tu amor al recibir a otros con hospitalidad. Guíanos con tu Espíritu para que esta clase nos ayude a ver oportunidades de compartir tu evangelio con amor y confianza. En tu santo nombre oramos. Amén.</a:t>
            </a:r>
            <a:endParaRPr/>
          </a:p>
          <a:p>
            <a:pPr indent="0" lvl="0" marL="0" rtl="0" algn="l">
              <a:spcBef>
                <a:spcPts val="0"/>
              </a:spcBef>
              <a:spcAft>
                <a:spcPts val="0"/>
              </a:spcAft>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74a3586c35_0_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374a3586c35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b="1" lang="en-US" sz="1800">
                <a:latin typeface="Times New Roman"/>
                <a:ea typeface="Times New Roman"/>
                <a:cs typeface="Times New Roman"/>
                <a:sym typeface="Times New Roman"/>
              </a:rPr>
              <a:t>Lectura: Romanos 12:3-9</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Pablo nos recuerda que, como cuerpo de Cristo, cada uno tiene un papel importante según los dones que Dios le ha dado. En la evangelización, no todos harán lo mismo, pero todos pueden contribuir de alguna manera.</a:t>
            </a:r>
            <a:endParaRPr/>
          </a:p>
          <a:p>
            <a:pPr indent="0" lvl="0" marL="0" rtl="0" algn="l">
              <a:spcBef>
                <a:spcPts val="0"/>
              </a:spcBef>
              <a:spcAft>
                <a:spcPts val="0"/>
              </a:spcAft>
              <a:buNone/>
            </a:pPr>
            <a:r>
              <a:t/>
            </a:r>
            <a:endParaRPr/>
          </a:p>
        </p:txBody>
      </p:sp>
      <p:sp>
        <p:nvSpPr>
          <p:cNvPr id="152" name="Google Shape;15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Jesús buscó a las personas individualmente: Nicodemo de noche, la mujer samaritana en el pozo, Mateo en su mesa de recaudación de impuestos. De la misma manera, la evangelización efectiva a menudo sucede en encuentros personales. Un exdetective convertido en pastor describe cómo la investigación criminal lo preparó para la evangelización: así como un detective debe seguir pistas y construir relaciones de confianza para obtener información valiosa, los cristianos deben establecer conexiones genuinas con las personas, entender sus necesidades y guiarlas hacia Cristo con amor y paciencia. No se trata solo de compartir información, sino de mostrar interés real en la vida de cada persona y caminar con ellas en su jornada espiritual.</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800">
                <a:latin typeface="Times New Roman"/>
                <a:ea typeface="Times New Roman"/>
                <a:cs typeface="Times New Roman"/>
                <a:sym typeface="Times New Roman"/>
              </a:rPr>
              <a:t>¿Qué es una lista de prospectos?</a:t>
            </a:r>
            <a:endParaRPr sz="1800">
              <a:latin typeface="Times New Roman"/>
              <a:ea typeface="Times New Roman"/>
              <a:cs typeface="Times New Roman"/>
              <a:sym typeface="Times New Roman"/>
            </a:endParaRPr>
          </a:p>
          <a:p>
            <a:pPr indent="0" lvl="0" marL="0" rtl="0" algn="l">
              <a:spcBef>
                <a:spcPts val="0"/>
              </a:spcBef>
              <a:spcAft>
                <a:spcPts val="0"/>
              </a:spcAft>
              <a:buNone/>
            </a:pPr>
            <a:r>
              <a:rPr lang="en-US" sz="1800">
                <a:latin typeface="Times New Roman"/>
                <a:ea typeface="Times New Roman"/>
                <a:cs typeface="Times New Roman"/>
                <a:sym typeface="Times New Roman"/>
              </a:rPr>
              <a:t>Es una herramienta organizada para dar seguimiento a personas interesadas en el mensaje de Cristo. Debe incluir:</a:t>
            </a:r>
            <a:endParaRPr/>
          </a:p>
          <a:p>
            <a:pPr indent="-342900" lvl="0" marL="342900" rtl="0" algn="l">
              <a:spcBef>
                <a:spcPts val="0"/>
              </a:spcBef>
              <a:spcAft>
                <a:spcPts val="0"/>
              </a:spcAft>
              <a:buClr>
                <a:schemeClr val="dk1"/>
              </a:buClr>
              <a:buSzPts val="1000"/>
              <a:buFont typeface="Noto Sans Symbols"/>
              <a:buChar char="∙"/>
            </a:pPr>
            <a:r>
              <a:rPr lang="en-US" sz="1800">
                <a:latin typeface="Times New Roman"/>
                <a:ea typeface="Times New Roman"/>
                <a:cs typeface="Times New Roman"/>
                <a:sym typeface="Times New Roman"/>
              </a:rPr>
              <a:t>Nombres, direcciones, números de teléfono</a:t>
            </a:r>
            <a:endParaRPr/>
          </a:p>
          <a:p>
            <a:pPr indent="-342900" lvl="0" marL="342900" rtl="0" algn="l">
              <a:spcBef>
                <a:spcPts val="0"/>
              </a:spcBef>
              <a:spcAft>
                <a:spcPts val="0"/>
              </a:spcAft>
              <a:buClr>
                <a:schemeClr val="dk1"/>
              </a:buClr>
              <a:buSzPts val="1000"/>
              <a:buFont typeface="Noto Sans Symbols"/>
              <a:buChar char="∙"/>
            </a:pPr>
            <a:r>
              <a:rPr lang="en-US" sz="1800">
                <a:latin typeface="Times New Roman"/>
                <a:ea typeface="Times New Roman"/>
                <a:cs typeface="Times New Roman"/>
                <a:sym typeface="Times New Roman"/>
              </a:rPr>
              <a:t>Información sobre sus necesidades espirituales</a:t>
            </a:r>
            <a:endParaRPr/>
          </a:p>
          <a:p>
            <a:pPr indent="-342900" lvl="0" marL="342900" rtl="0" algn="l">
              <a:spcBef>
                <a:spcPts val="0"/>
              </a:spcBef>
              <a:spcAft>
                <a:spcPts val="0"/>
              </a:spcAft>
              <a:buClr>
                <a:schemeClr val="dk1"/>
              </a:buClr>
              <a:buSzPts val="1000"/>
              <a:buFont typeface="Noto Sans Symbols"/>
              <a:buChar char="∙"/>
            </a:pPr>
            <a:r>
              <a:rPr lang="en-US" sz="1800">
                <a:latin typeface="Times New Roman"/>
                <a:ea typeface="Times New Roman"/>
                <a:cs typeface="Times New Roman"/>
                <a:sym typeface="Times New Roman"/>
              </a:rPr>
              <a:t>Puede registrarse en un cuaderno, documento de Word, hoja de Google u otra herramienta digital</a:t>
            </a:r>
            <a:endParaRPr/>
          </a:p>
          <a:p>
            <a:pPr indent="-342900" lvl="0" marL="342900" rtl="0" algn="l">
              <a:spcBef>
                <a:spcPts val="0"/>
              </a:spcBef>
              <a:spcAft>
                <a:spcPts val="0"/>
              </a:spcAft>
              <a:buClr>
                <a:schemeClr val="dk1"/>
              </a:buClr>
              <a:buSzPts val="1000"/>
              <a:buFont typeface="Noto Sans Symbols"/>
              <a:buChar char="∙"/>
            </a:pPr>
            <a:r>
              <a:rPr lang="en-US" sz="1800">
                <a:latin typeface="Times New Roman"/>
                <a:ea typeface="Times New Roman"/>
                <a:cs typeface="Times New Roman"/>
                <a:sym typeface="Times New Roman"/>
              </a:rPr>
              <a:t>Alguien debe ser designado como el administrador oficial de la lista (el sembrador o alguien más de confianza)</a:t>
            </a:r>
            <a:endParaRPr/>
          </a:p>
          <a:p>
            <a:pPr indent="0" lvl="0" marL="0" rtl="0" algn="l">
              <a:spcBef>
                <a:spcPts val="0"/>
              </a:spcBef>
              <a:spcAft>
                <a:spcPts val="0"/>
              </a:spcAft>
              <a:buNone/>
            </a:pPr>
            <a:r>
              <a:rPr b="1" lang="en-US" sz="1800">
                <a:latin typeface="Times New Roman"/>
                <a:ea typeface="Times New Roman"/>
                <a:cs typeface="Times New Roman"/>
                <a:sym typeface="Times New Roman"/>
              </a:rPr>
              <a:t>¿De dónde provienen los nombres?</a:t>
            </a:r>
            <a:endParaRPr sz="1800">
              <a:latin typeface="Times New Roman"/>
              <a:ea typeface="Times New Roman"/>
              <a:cs typeface="Times New Roman"/>
              <a:sym typeface="Times New Roman"/>
            </a:endParaRPr>
          </a:p>
          <a:p>
            <a:pPr indent="-342900" lvl="0" marL="342900" rtl="0" algn="l">
              <a:spcBef>
                <a:spcPts val="0"/>
              </a:spcBef>
              <a:spcAft>
                <a:spcPts val="0"/>
              </a:spcAft>
              <a:buClr>
                <a:schemeClr val="dk1"/>
              </a:buClr>
              <a:buSzPts val="1000"/>
              <a:buFont typeface="Noto Sans Symbols"/>
              <a:buChar char="∙"/>
            </a:pPr>
            <a:r>
              <a:rPr lang="en-US" sz="1800">
                <a:latin typeface="Times New Roman"/>
                <a:ea typeface="Times New Roman"/>
                <a:cs typeface="Times New Roman"/>
                <a:sym typeface="Times New Roman"/>
              </a:rPr>
              <a:t>Visitantes a los cultos</a:t>
            </a:r>
            <a:endParaRPr/>
          </a:p>
          <a:p>
            <a:pPr indent="-342900" lvl="0" marL="342900" rtl="0" algn="l">
              <a:spcBef>
                <a:spcPts val="0"/>
              </a:spcBef>
              <a:spcAft>
                <a:spcPts val="0"/>
              </a:spcAft>
              <a:buClr>
                <a:schemeClr val="dk1"/>
              </a:buClr>
              <a:buSzPts val="1000"/>
              <a:buFont typeface="Noto Sans Symbols"/>
              <a:buChar char="∙"/>
            </a:pPr>
            <a:r>
              <a:rPr lang="en-US" sz="1800">
                <a:latin typeface="Times New Roman"/>
                <a:ea typeface="Times New Roman"/>
                <a:cs typeface="Times New Roman"/>
                <a:sym typeface="Times New Roman"/>
              </a:rPr>
              <a:t>Personas que solicitan bautismo, consejería matrimonial, etc.</a:t>
            </a:r>
            <a:endParaRPr/>
          </a:p>
          <a:p>
            <a:pPr indent="-342900" lvl="0" marL="342900" rtl="0" algn="l">
              <a:spcBef>
                <a:spcPts val="0"/>
              </a:spcBef>
              <a:spcAft>
                <a:spcPts val="0"/>
              </a:spcAft>
              <a:buClr>
                <a:schemeClr val="dk1"/>
              </a:buClr>
              <a:buSzPts val="1000"/>
              <a:buFont typeface="Noto Sans Symbols"/>
              <a:buChar char="∙"/>
            </a:pPr>
            <a:r>
              <a:rPr lang="en-US" sz="1800">
                <a:latin typeface="Times New Roman"/>
                <a:ea typeface="Times New Roman"/>
                <a:cs typeface="Times New Roman"/>
                <a:sym typeface="Times New Roman"/>
              </a:rPr>
              <a:t>Referencias de miembros</a:t>
            </a:r>
            <a:endParaRPr/>
          </a:p>
          <a:p>
            <a:pPr indent="-342900" lvl="0" marL="342900" rtl="0" algn="l">
              <a:spcBef>
                <a:spcPts val="0"/>
              </a:spcBef>
              <a:spcAft>
                <a:spcPts val="0"/>
              </a:spcAft>
              <a:buClr>
                <a:schemeClr val="dk1"/>
              </a:buClr>
              <a:buSzPts val="1000"/>
              <a:buFont typeface="Noto Sans Symbols"/>
              <a:buChar char="∙"/>
            </a:pPr>
            <a:r>
              <a:rPr lang="en-US" sz="1800">
                <a:latin typeface="Times New Roman"/>
                <a:ea typeface="Times New Roman"/>
                <a:cs typeface="Times New Roman"/>
                <a:sym typeface="Times New Roman"/>
              </a:rPr>
              <a:t>Cónyuges de miembros</a:t>
            </a:r>
            <a:endParaRPr/>
          </a:p>
          <a:p>
            <a:pPr indent="-342900" lvl="0" marL="342900" rtl="0" algn="l">
              <a:spcBef>
                <a:spcPts val="0"/>
              </a:spcBef>
              <a:spcAft>
                <a:spcPts val="0"/>
              </a:spcAft>
              <a:buClr>
                <a:schemeClr val="dk1"/>
              </a:buClr>
              <a:buSzPts val="1000"/>
              <a:buFont typeface="Noto Sans Symbols"/>
              <a:buChar char="∙"/>
            </a:pPr>
            <a:r>
              <a:rPr lang="en-US" sz="1800">
                <a:latin typeface="Times New Roman"/>
                <a:ea typeface="Times New Roman"/>
                <a:cs typeface="Times New Roman"/>
                <a:sym typeface="Times New Roman"/>
              </a:rPr>
              <a:t>Personas encontradas en evangelismo de puerta en puerta</a:t>
            </a:r>
            <a:endParaRPr/>
          </a:p>
          <a:p>
            <a:pPr indent="-342900" lvl="0" marL="342900" rtl="0" algn="l">
              <a:spcBef>
                <a:spcPts val="0"/>
              </a:spcBef>
              <a:spcAft>
                <a:spcPts val="0"/>
              </a:spcAft>
              <a:buClr>
                <a:schemeClr val="dk1"/>
              </a:buClr>
              <a:buSzPts val="1000"/>
              <a:buFont typeface="Noto Sans Symbols"/>
              <a:buChar char="∙"/>
            </a:pPr>
            <a:r>
              <a:rPr lang="en-US" sz="1800">
                <a:latin typeface="Times New Roman"/>
                <a:ea typeface="Times New Roman"/>
                <a:cs typeface="Times New Roman"/>
                <a:sym typeface="Times New Roman"/>
              </a:rPr>
              <a:t>Nuevos vecinos</a:t>
            </a:r>
            <a:endParaRPr/>
          </a:p>
          <a:p>
            <a:pPr indent="-342900" lvl="0" marL="342900" rtl="0" algn="l">
              <a:spcBef>
                <a:spcPts val="0"/>
              </a:spcBef>
              <a:spcAft>
                <a:spcPts val="0"/>
              </a:spcAft>
              <a:buClr>
                <a:schemeClr val="dk1"/>
              </a:buClr>
              <a:buSzPts val="1000"/>
              <a:buFont typeface="Noto Sans Symbols"/>
              <a:buChar char="∙"/>
            </a:pPr>
            <a:r>
              <a:rPr lang="en-US" sz="1800">
                <a:latin typeface="Times New Roman"/>
                <a:ea typeface="Times New Roman"/>
                <a:cs typeface="Times New Roman"/>
                <a:sym typeface="Times New Roman"/>
              </a:rPr>
              <a:t>Miembros inactivos</a:t>
            </a:r>
            <a:endParaRPr/>
          </a:p>
          <a:p>
            <a:pPr indent="0" lvl="0" marL="0" rtl="0" algn="l">
              <a:spcBef>
                <a:spcPts val="0"/>
              </a:spcBef>
              <a:spcAft>
                <a:spcPts val="0"/>
              </a:spcAft>
              <a:buNone/>
            </a:pPr>
            <a:r>
              <a:rPr b="1" lang="en-US" sz="1800">
                <a:latin typeface="Times New Roman"/>
                <a:ea typeface="Times New Roman"/>
                <a:cs typeface="Times New Roman"/>
                <a:sym typeface="Times New Roman"/>
              </a:rPr>
              <a:t>¿Cuáles son sus ventajas?</a:t>
            </a:r>
            <a:endParaRPr sz="1800">
              <a:latin typeface="Times New Roman"/>
              <a:ea typeface="Times New Roman"/>
              <a:cs typeface="Times New Roman"/>
              <a:sym typeface="Times New Roman"/>
            </a:endParaRPr>
          </a:p>
          <a:p>
            <a:pPr indent="-342900" lvl="0" marL="342900" rtl="0" algn="l">
              <a:spcBef>
                <a:spcPts val="0"/>
              </a:spcBef>
              <a:spcAft>
                <a:spcPts val="0"/>
              </a:spcAft>
              <a:buClr>
                <a:schemeClr val="dk1"/>
              </a:buClr>
              <a:buSzPts val="1000"/>
              <a:buFont typeface="Noto Sans Symbols"/>
              <a:buChar char="∙"/>
            </a:pPr>
            <a:r>
              <a:rPr lang="en-US" sz="1800">
                <a:latin typeface="Times New Roman"/>
                <a:ea typeface="Times New Roman"/>
                <a:cs typeface="Times New Roman"/>
                <a:sym typeface="Times New Roman"/>
              </a:rPr>
              <a:t>Ayuda a hacer seguimiento a las visitas y mantener contacto regular.</a:t>
            </a:r>
            <a:endParaRPr/>
          </a:p>
          <a:p>
            <a:pPr indent="-342900" lvl="0" marL="342900" rtl="0" algn="l">
              <a:spcBef>
                <a:spcPts val="0"/>
              </a:spcBef>
              <a:spcAft>
                <a:spcPts val="0"/>
              </a:spcAft>
              <a:buClr>
                <a:schemeClr val="dk1"/>
              </a:buClr>
              <a:buSzPts val="1000"/>
              <a:buFont typeface="Noto Sans Symbols"/>
              <a:buChar char="∙"/>
            </a:pPr>
            <a:r>
              <a:rPr lang="en-US" sz="1800">
                <a:latin typeface="Times New Roman"/>
                <a:ea typeface="Times New Roman"/>
                <a:cs typeface="Times New Roman"/>
                <a:sym typeface="Times New Roman"/>
              </a:rPr>
              <a:t>Permite orar específicamente por los prospectos.</a:t>
            </a:r>
            <a:endParaRPr/>
          </a:p>
          <a:p>
            <a:pPr indent="-342900" lvl="0" marL="342900" rtl="0" algn="l">
              <a:spcBef>
                <a:spcPts val="0"/>
              </a:spcBef>
              <a:spcAft>
                <a:spcPts val="0"/>
              </a:spcAft>
              <a:buClr>
                <a:schemeClr val="dk1"/>
              </a:buClr>
              <a:buSzPts val="1000"/>
              <a:buFont typeface="Noto Sans Symbols"/>
              <a:buChar char="∙"/>
            </a:pPr>
            <a:r>
              <a:rPr lang="en-US" sz="1800">
                <a:latin typeface="Times New Roman"/>
                <a:ea typeface="Times New Roman"/>
                <a:cs typeface="Times New Roman"/>
                <a:sym typeface="Times New Roman"/>
              </a:rPr>
              <a:t>Facilita la delegación de visitas y seguimiento.</a:t>
            </a:r>
            <a:endParaRPr/>
          </a:p>
          <a:p>
            <a:pPr indent="-342900" lvl="0" marL="342900" rtl="0" algn="l">
              <a:spcBef>
                <a:spcPts val="0"/>
              </a:spcBef>
              <a:spcAft>
                <a:spcPts val="0"/>
              </a:spcAft>
              <a:buClr>
                <a:schemeClr val="dk1"/>
              </a:buClr>
              <a:buSzPts val="1000"/>
              <a:buFont typeface="Noto Sans Symbols"/>
              <a:buChar char="∙"/>
            </a:pPr>
            <a:r>
              <a:rPr lang="en-US" sz="1800">
                <a:latin typeface="Times New Roman"/>
                <a:ea typeface="Times New Roman"/>
                <a:cs typeface="Times New Roman"/>
                <a:sym typeface="Times New Roman"/>
              </a:rPr>
              <a:t>Se puede usar para invitar a eventos especiales (Navidad, Semana Santa, etc.).</a:t>
            </a:r>
            <a:endParaRPr/>
          </a:p>
          <a:p>
            <a:pPr indent="0" lvl="0" marL="0" rtl="0" algn="l">
              <a:spcBef>
                <a:spcPts val="0"/>
              </a:spcBef>
              <a:spcAft>
                <a:spcPts val="0"/>
              </a:spcAft>
              <a:buNone/>
            </a:pPr>
            <a:r>
              <a:t/>
            </a:r>
            <a:endParaRPr/>
          </a:p>
        </p:txBody>
      </p:sp>
      <p:sp>
        <p:nvSpPr>
          <p:cNvPr id="184" name="Google Shape;18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3"/>
          <p:cNvSpPr txBox="1"/>
          <p:nvPr>
            <p:ph type="ctrTitle"/>
          </p:nvPr>
        </p:nvSpPr>
        <p:spPr>
          <a:xfrm>
            <a:off x="1600200" y="1261872"/>
            <a:ext cx="7638222" cy="2852928"/>
          </a:xfrm>
          <a:prstGeom prst="rect">
            <a:avLst/>
          </a:prstGeom>
          <a:noFill/>
          <a:ln>
            <a:noFill/>
          </a:ln>
        </p:spPr>
        <p:txBody>
          <a:bodyPr anchorCtr="0" anchor="b" bIns="45700" lIns="91425" spcFirstLastPara="1" rIns="91425" wrap="square" tIns="45700">
            <a:normAutofit/>
          </a:bodyPr>
          <a:lstStyle>
            <a:lvl1pPr lvl="0" algn="l">
              <a:lnSpc>
                <a:spcPct val="13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3"/>
          <p:cNvSpPr txBox="1"/>
          <p:nvPr>
            <p:ph idx="1" type="subTitle"/>
          </p:nvPr>
        </p:nvSpPr>
        <p:spPr>
          <a:xfrm>
            <a:off x="1600200" y="4681728"/>
            <a:ext cx="7638222" cy="929296"/>
          </a:xfrm>
          <a:prstGeom prst="rect">
            <a:avLst/>
          </a:prstGeom>
          <a:noFill/>
          <a:ln>
            <a:noFill/>
          </a:ln>
        </p:spPr>
        <p:txBody>
          <a:bodyPr anchorCtr="0" anchor="t" bIns="45700" lIns="91425" spcFirstLastPara="1" rIns="91425" wrap="square" tIns="45700">
            <a:normAutofit/>
          </a:bodyPr>
          <a:lstStyle>
            <a:lvl1pPr lvl="0" algn="l">
              <a:lnSpc>
                <a:spcPct val="130000"/>
              </a:lnSpc>
              <a:spcBef>
                <a:spcPts val="1000"/>
              </a:spcBef>
              <a:spcAft>
                <a:spcPts val="0"/>
              </a:spcAft>
              <a:buClr>
                <a:schemeClr val="dk1"/>
              </a:buClr>
              <a:buSzPts val="1360"/>
              <a:buNone/>
              <a:defRPr b="1" sz="1600" cap="none"/>
            </a:lvl1pPr>
            <a:lvl2pPr lvl="1" algn="ctr">
              <a:lnSpc>
                <a:spcPct val="130000"/>
              </a:lnSpc>
              <a:spcBef>
                <a:spcPts val="500"/>
              </a:spcBef>
              <a:spcAft>
                <a:spcPts val="0"/>
              </a:spcAft>
              <a:buClr>
                <a:schemeClr val="dk1"/>
              </a:buClr>
              <a:buSzPts val="2000"/>
              <a:buNone/>
              <a:defRPr sz="2000"/>
            </a:lvl2pPr>
            <a:lvl3pPr lvl="2" algn="ctr">
              <a:lnSpc>
                <a:spcPct val="130000"/>
              </a:lnSpc>
              <a:spcBef>
                <a:spcPts val="500"/>
              </a:spcBef>
              <a:spcAft>
                <a:spcPts val="0"/>
              </a:spcAft>
              <a:buClr>
                <a:schemeClr val="dk1"/>
              </a:buClr>
              <a:buSzPts val="1530"/>
              <a:buNone/>
              <a:defRPr sz="1800"/>
            </a:lvl3pPr>
            <a:lvl4pPr lvl="3" algn="ctr">
              <a:lnSpc>
                <a:spcPct val="130000"/>
              </a:lnSpc>
              <a:spcBef>
                <a:spcPts val="500"/>
              </a:spcBef>
              <a:spcAft>
                <a:spcPts val="0"/>
              </a:spcAft>
              <a:buClr>
                <a:schemeClr val="dk1"/>
              </a:buClr>
              <a:buSzPts val="1600"/>
              <a:buNone/>
              <a:defRPr sz="1600"/>
            </a:lvl4pPr>
            <a:lvl5pPr lvl="4" algn="ctr">
              <a:lnSpc>
                <a:spcPct val="130000"/>
              </a:lnSpc>
              <a:spcBef>
                <a:spcPts val="500"/>
              </a:spcBef>
              <a:spcAft>
                <a:spcPts val="0"/>
              </a:spcAft>
              <a:buClr>
                <a:schemeClr val="dk1"/>
              </a:buClr>
              <a:buSzPts val="13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3"/>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3"/>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3"/>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4" name="Google Shape;24;p23"/>
          <p:cNvGrpSpPr/>
          <p:nvPr/>
        </p:nvGrpSpPr>
        <p:grpSpPr>
          <a:xfrm flipH="1">
            <a:off x="0" y="0"/>
            <a:ext cx="567782" cy="3306479"/>
            <a:chOff x="11619770" y="-2005"/>
            <a:chExt cx="567782" cy="3306479"/>
          </a:xfrm>
        </p:grpSpPr>
        <p:sp>
          <p:nvSpPr>
            <p:cNvPr id="25" name="Google Shape;25;p23"/>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 name="Google Shape;26;p23"/>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9" name="Shape 79"/>
        <p:cNvGrpSpPr/>
        <p:nvPr/>
      </p:nvGrpSpPr>
      <p:grpSpPr>
        <a:xfrm>
          <a:off x="0" y="0"/>
          <a:ext cx="0" cy="0"/>
          <a:chOff x="0" y="0"/>
          <a:chExt cx="0" cy="0"/>
        </a:xfrm>
      </p:grpSpPr>
      <p:sp>
        <p:nvSpPr>
          <p:cNvPr id="80" name="Google Shape;80;p32"/>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2"/>
          <p:cNvSpPr txBox="1"/>
          <p:nvPr>
            <p:ph idx="1" type="body"/>
          </p:nvPr>
        </p:nvSpPr>
        <p:spPr>
          <a:xfrm rot="5400000">
            <a:off x="3930095" y="-1102133"/>
            <a:ext cx="4114801" cy="10357666"/>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2"/>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2"/>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85" name="Google Shape;85;p32"/>
          <p:cNvGrpSpPr/>
          <p:nvPr/>
        </p:nvGrpSpPr>
        <p:grpSpPr>
          <a:xfrm rot="10800000">
            <a:off x="0" y="3551521"/>
            <a:ext cx="567782" cy="3306479"/>
            <a:chOff x="11619770" y="-2005"/>
            <a:chExt cx="567782" cy="3306479"/>
          </a:xfrm>
        </p:grpSpPr>
        <p:sp>
          <p:nvSpPr>
            <p:cNvPr id="86" name="Google Shape;86;p32"/>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87" name="Google Shape;87;p32"/>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8" name="Shape 88"/>
        <p:cNvGrpSpPr/>
        <p:nvPr/>
      </p:nvGrpSpPr>
      <p:grpSpPr>
        <a:xfrm>
          <a:off x="0" y="0"/>
          <a:ext cx="0" cy="0"/>
          <a:chOff x="0" y="0"/>
          <a:chExt cx="0" cy="0"/>
        </a:xfrm>
      </p:grpSpPr>
      <p:sp>
        <p:nvSpPr>
          <p:cNvPr id="89" name="Google Shape;89;p33"/>
          <p:cNvSpPr txBox="1"/>
          <p:nvPr>
            <p:ph type="title"/>
          </p:nvPr>
        </p:nvSpPr>
        <p:spPr>
          <a:xfrm rot="5400000">
            <a:off x="7368014" y="2110214"/>
            <a:ext cx="5509787" cy="2537986"/>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33"/>
          <p:cNvSpPr txBox="1"/>
          <p:nvPr>
            <p:ph idx="1" type="body"/>
          </p:nvPr>
        </p:nvSpPr>
        <p:spPr>
          <a:xfrm rot="5400000">
            <a:off x="1953477" y="-529064"/>
            <a:ext cx="5509787" cy="7816542"/>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3"/>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3"/>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3"/>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94" name="Google Shape;94;p33"/>
          <p:cNvGrpSpPr/>
          <p:nvPr/>
        </p:nvGrpSpPr>
        <p:grpSpPr>
          <a:xfrm rot="10800000">
            <a:off x="0" y="3551521"/>
            <a:ext cx="567782" cy="3306479"/>
            <a:chOff x="11619770" y="-2005"/>
            <a:chExt cx="567782" cy="3306479"/>
          </a:xfrm>
        </p:grpSpPr>
        <p:sp>
          <p:nvSpPr>
            <p:cNvPr id="95" name="Google Shape;95;p33"/>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96" name="Google Shape;96;p33"/>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4"/>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4"/>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4"/>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4"/>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3" name="Shape 33"/>
        <p:cNvGrpSpPr/>
        <p:nvPr/>
      </p:nvGrpSpPr>
      <p:grpSpPr>
        <a:xfrm>
          <a:off x="0" y="0"/>
          <a:ext cx="0" cy="0"/>
          <a:chOff x="0" y="0"/>
          <a:chExt cx="0" cy="0"/>
        </a:xfrm>
      </p:grpSpPr>
      <p:sp>
        <p:nvSpPr>
          <p:cNvPr id="34" name="Google Shape;34;p25"/>
          <p:cNvSpPr/>
          <p:nvPr/>
        </p:nvSpPr>
        <p:spPr>
          <a:xfrm>
            <a:off x="3242985" y="511814"/>
            <a:ext cx="5706031" cy="5706031"/>
          </a:xfrm>
          <a:prstGeom prst="ellipse">
            <a:avLst/>
          </a:prstGeom>
          <a:solidFill>
            <a:srgbClr val="FEE5D8"/>
          </a:solidFill>
          <a:ln>
            <a:noFill/>
          </a:ln>
          <a:effectLst>
            <a:outerShdw rotWithShape="0" algn="tr" dir="2220000" dist="165100">
              <a:schemeClr val="dk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5" name="Google Shape;35;p25"/>
          <p:cNvSpPr txBox="1"/>
          <p:nvPr>
            <p:ph type="title"/>
          </p:nvPr>
        </p:nvSpPr>
        <p:spPr>
          <a:xfrm>
            <a:off x="3649192" y="1709738"/>
            <a:ext cx="4893617" cy="2553893"/>
          </a:xfrm>
          <a:prstGeom prst="rect">
            <a:avLst/>
          </a:prstGeom>
          <a:noFill/>
          <a:ln>
            <a:noFill/>
          </a:ln>
        </p:spPr>
        <p:txBody>
          <a:bodyPr anchorCtr="0" anchor="b" bIns="45700" lIns="91425" spcFirstLastPara="1" rIns="91425" wrap="square" tIns="45700">
            <a:normAutofit/>
          </a:bodyPr>
          <a:lstStyle>
            <a:lvl1pPr lvl="0" algn="ctr">
              <a:lnSpc>
                <a:spcPct val="12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5"/>
          <p:cNvSpPr txBox="1"/>
          <p:nvPr>
            <p:ph idx="1" type="body"/>
          </p:nvPr>
        </p:nvSpPr>
        <p:spPr>
          <a:xfrm>
            <a:off x="4062249" y="4540468"/>
            <a:ext cx="4067503" cy="1154037"/>
          </a:xfrm>
          <a:prstGeom prst="rect">
            <a:avLst/>
          </a:prstGeom>
          <a:noFill/>
          <a:ln>
            <a:noFill/>
          </a:ln>
        </p:spPr>
        <p:txBody>
          <a:bodyPr anchorCtr="0" anchor="t" bIns="45700" lIns="91425" spcFirstLastPara="1" rIns="91425" wrap="square" tIns="45700">
            <a:normAutofit/>
          </a:bodyPr>
          <a:lstStyle>
            <a:lvl1pPr indent="-228600" lvl="0" marL="457200" algn="ctr">
              <a:lnSpc>
                <a:spcPct val="130000"/>
              </a:lnSpc>
              <a:spcBef>
                <a:spcPts val="1000"/>
              </a:spcBef>
              <a:spcAft>
                <a:spcPts val="0"/>
              </a:spcAft>
              <a:buClr>
                <a:schemeClr val="dk1"/>
              </a:buClr>
              <a:buSzPts val="1360"/>
              <a:buNone/>
              <a:defRPr b="1" sz="1600" cap="none">
                <a:solidFill>
                  <a:schemeClr val="dk1"/>
                </a:solidFill>
                <a:latin typeface="Avenir"/>
                <a:ea typeface="Avenir"/>
                <a:cs typeface="Avenir"/>
                <a:sym typeface="Avenir"/>
              </a:defRPr>
            </a:lvl1pPr>
            <a:lvl2pPr indent="-228600" lvl="1" marL="914400" algn="l">
              <a:lnSpc>
                <a:spcPct val="130000"/>
              </a:lnSpc>
              <a:spcBef>
                <a:spcPts val="500"/>
              </a:spcBef>
              <a:spcAft>
                <a:spcPts val="0"/>
              </a:spcAft>
              <a:buClr>
                <a:srgbClr val="888888"/>
              </a:buClr>
              <a:buSzPts val="2000"/>
              <a:buNone/>
              <a:defRPr sz="2000">
                <a:solidFill>
                  <a:srgbClr val="888888"/>
                </a:solidFill>
              </a:defRPr>
            </a:lvl2pPr>
            <a:lvl3pPr indent="-228600" lvl="2" marL="1371600" algn="l">
              <a:lnSpc>
                <a:spcPct val="130000"/>
              </a:lnSpc>
              <a:spcBef>
                <a:spcPts val="500"/>
              </a:spcBef>
              <a:spcAft>
                <a:spcPts val="0"/>
              </a:spcAft>
              <a:buClr>
                <a:srgbClr val="888888"/>
              </a:buClr>
              <a:buSzPts val="1530"/>
              <a:buNone/>
              <a:defRPr sz="1800">
                <a:solidFill>
                  <a:srgbClr val="888888"/>
                </a:solidFill>
              </a:defRPr>
            </a:lvl3pPr>
            <a:lvl4pPr indent="-228600" lvl="3" marL="1828800" algn="l">
              <a:lnSpc>
                <a:spcPct val="130000"/>
              </a:lnSpc>
              <a:spcBef>
                <a:spcPts val="500"/>
              </a:spcBef>
              <a:spcAft>
                <a:spcPts val="0"/>
              </a:spcAft>
              <a:buClr>
                <a:srgbClr val="888888"/>
              </a:buClr>
              <a:buSzPts val="1600"/>
              <a:buNone/>
              <a:defRPr sz="1600">
                <a:solidFill>
                  <a:srgbClr val="888888"/>
                </a:solidFill>
              </a:defRPr>
            </a:lvl4pPr>
            <a:lvl5pPr indent="-228600" lvl="4" marL="2286000" algn="l">
              <a:lnSpc>
                <a:spcPct val="130000"/>
              </a:lnSpc>
              <a:spcBef>
                <a:spcPts val="500"/>
              </a:spcBef>
              <a:spcAft>
                <a:spcPts val="0"/>
              </a:spcAft>
              <a:buClr>
                <a:srgbClr val="888888"/>
              </a:buClr>
              <a:buSzPts val="136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5"/>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6"/>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812976" y="2019299"/>
            <a:ext cx="4995019"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6"/>
          <p:cNvSpPr txBox="1"/>
          <p:nvPr>
            <p:ph idx="2" type="body"/>
          </p:nvPr>
        </p:nvSpPr>
        <p:spPr>
          <a:xfrm>
            <a:off x="6293718" y="2019299"/>
            <a:ext cx="5027954"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6"/>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6"/>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7"/>
          <p:cNvSpPr txBox="1"/>
          <p:nvPr>
            <p:ph type="title"/>
          </p:nvPr>
        </p:nvSpPr>
        <p:spPr>
          <a:xfrm>
            <a:off x="811460" y="369168"/>
            <a:ext cx="10458729" cy="1439818"/>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7"/>
          <p:cNvSpPr txBox="1"/>
          <p:nvPr>
            <p:ph idx="1" type="body"/>
          </p:nvPr>
        </p:nvSpPr>
        <p:spPr>
          <a:xfrm>
            <a:off x="800101" y="1843067"/>
            <a:ext cx="5007894"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7"/>
          <p:cNvSpPr txBox="1"/>
          <p:nvPr>
            <p:ph idx="2" type="body"/>
          </p:nvPr>
        </p:nvSpPr>
        <p:spPr>
          <a:xfrm>
            <a:off x="800101" y="2505075"/>
            <a:ext cx="5007894"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7"/>
          <p:cNvSpPr txBox="1"/>
          <p:nvPr>
            <p:ph idx="3" type="body"/>
          </p:nvPr>
        </p:nvSpPr>
        <p:spPr>
          <a:xfrm>
            <a:off x="6276061" y="1843067"/>
            <a:ext cx="4994128"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7"/>
          <p:cNvSpPr txBox="1"/>
          <p:nvPr>
            <p:ph idx="4" type="body"/>
          </p:nvPr>
        </p:nvSpPr>
        <p:spPr>
          <a:xfrm>
            <a:off x="6276061" y="2505075"/>
            <a:ext cx="4994128"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7"/>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7"/>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7"/>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56" name="Shape 56"/>
        <p:cNvGrpSpPr/>
        <p:nvPr/>
      </p:nvGrpSpPr>
      <p:grpSpPr>
        <a:xfrm>
          <a:off x="0" y="0"/>
          <a:ext cx="0" cy="0"/>
          <a:chOff x="0" y="0"/>
          <a:chExt cx="0" cy="0"/>
        </a:xfrm>
      </p:grpSpPr>
      <p:sp>
        <p:nvSpPr>
          <p:cNvPr id="57" name="Google Shape;57;p28"/>
          <p:cNvSpPr txBox="1"/>
          <p:nvPr>
            <p:ph type="title"/>
          </p:nvPr>
        </p:nvSpPr>
        <p:spPr>
          <a:xfrm>
            <a:off x="800100" y="983769"/>
            <a:ext cx="10094770" cy="1180574"/>
          </a:xfrm>
          <a:prstGeom prst="rect">
            <a:avLst/>
          </a:prstGeom>
          <a:solidFill>
            <a:srgbClr val="FEE5D8"/>
          </a:solidFill>
          <a:ln>
            <a:noFill/>
          </a:ln>
          <a:effectLst>
            <a:outerShdw rotWithShape="0" algn="bl" dir="18900000" dist="165100">
              <a:srgbClr val="000000"/>
            </a:outerShdw>
          </a:effectLst>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3200"/>
              <a:buFont typeface="Aveni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8"/>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1" name="Shape 61"/>
        <p:cNvGrpSpPr/>
        <p:nvPr/>
      </p:nvGrpSpPr>
      <p:grpSpPr>
        <a:xfrm>
          <a:off x="0" y="0"/>
          <a:ext cx="0" cy="0"/>
          <a:chOff x="0" y="0"/>
          <a:chExt cx="0" cy="0"/>
        </a:xfrm>
      </p:grpSpPr>
      <p:sp>
        <p:nvSpPr>
          <p:cNvPr id="62" name="Google Shape;62;p29"/>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0"/>
          <p:cNvSpPr txBox="1"/>
          <p:nvPr>
            <p:ph idx="1" type="body"/>
          </p:nvPr>
        </p:nvSpPr>
        <p:spPr>
          <a:xfrm>
            <a:off x="5309826" y="987425"/>
            <a:ext cx="6045562" cy="4873625"/>
          </a:xfrm>
          <a:prstGeom prst="rect">
            <a:avLst/>
          </a:prstGeom>
          <a:noFill/>
          <a:ln>
            <a:noFill/>
          </a:ln>
        </p:spPr>
        <p:txBody>
          <a:bodyPr anchorCtr="0" anchor="t" bIns="45700" lIns="91425" spcFirstLastPara="1" rIns="91425" wrap="square" tIns="45700">
            <a:normAutofit/>
          </a:bodyPr>
          <a:lstStyle>
            <a:lvl1pPr indent="-401320" lvl="0" marL="457200" algn="l">
              <a:lnSpc>
                <a:spcPct val="130000"/>
              </a:lnSpc>
              <a:spcBef>
                <a:spcPts val="1000"/>
              </a:spcBef>
              <a:spcAft>
                <a:spcPts val="0"/>
              </a:spcAft>
              <a:buClr>
                <a:schemeClr val="dk1"/>
              </a:buClr>
              <a:buSzPts val="2720"/>
              <a:buChar char="•"/>
              <a:defRPr sz="3200"/>
            </a:lvl1pPr>
            <a:lvl2pPr indent="-406400" lvl="1" marL="914400" algn="l">
              <a:lnSpc>
                <a:spcPct val="130000"/>
              </a:lnSpc>
              <a:spcBef>
                <a:spcPts val="500"/>
              </a:spcBef>
              <a:spcAft>
                <a:spcPts val="0"/>
              </a:spcAft>
              <a:buClr>
                <a:schemeClr val="dk1"/>
              </a:buClr>
              <a:buSzPts val="2800"/>
              <a:buChar char="–"/>
              <a:defRPr sz="2800"/>
            </a:lvl2pPr>
            <a:lvl3pPr indent="-358139" lvl="2" marL="1371600" algn="l">
              <a:lnSpc>
                <a:spcPct val="130000"/>
              </a:lnSpc>
              <a:spcBef>
                <a:spcPts val="500"/>
              </a:spcBef>
              <a:spcAft>
                <a:spcPts val="0"/>
              </a:spcAft>
              <a:buClr>
                <a:schemeClr val="dk1"/>
              </a:buClr>
              <a:buSzPts val="2040"/>
              <a:buChar char="•"/>
              <a:defRPr sz="2400"/>
            </a:lvl3pPr>
            <a:lvl4pPr indent="-355600" lvl="3" marL="1828800" algn="l">
              <a:lnSpc>
                <a:spcPct val="130000"/>
              </a:lnSpc>
              <a:spcBef>
                <a:spcPts val="500"/>
              </a:spcBef>
              <a:spcAft>
                <a:spcPts val="0"/>
              </a:spcAft>
              <a:buClr>
                <a:schemeClr val="dk1"/>
              </a:buClr>
              <a:buSzPts val="2000"/>
              <a:buChar char="–"/>
              <a:defRPr sz="2000"/>
            </a:lvl4pPr>
            <a:lvl5pPr indent="-336550" lvl="4" marL="2286000" algn="l">
              <a:lnSpc>
                <a:spcPct val="130000"/>
              </a:lnSpc>
              <a:spcBef>
                <a:spcPts val="500"/>
              </a:spcBef>
              <a:spcAft>
                <a:spcPts val="0"/>
              </a:spcAft>
              <a:buClr>
                <a:schemeClr val="dk1"/>
              </a:buClr>
              <a:buSzPts val="17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30"/>
          <p:cNvSpPr txBox="1"/>
          <p:nvPr>
            <p:ph idx="2"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0"/>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31"/>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p:nvPr>
            <p:ph idx="2" type="pic"/>
          </p:nvPr>
        </p:nvSpPr>
        <p:spPr>
          <a:xfrm>
            <a:off x="5353969" y="987425"/>
            <a:ext cx="5694503" cy="4873625"/>
          </a:xfrm>
          <a:prstGeom prst="rect">
            <a:avLst/>
          </a:prstGeom>
          <a:noFill/>
          <a:ln>
            <a:noFill/>
          </a:ln>
        </p:spPr>
      </p:sp>
      <p:sp>
        <p:nvSpPr>
          <p:cNvPr id="75" name="Google Shape;75;p31"/>
          <p:cNvSpPr txBox="1"/>
          <p:nvPr>
            <p:ph idx="1"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31"/>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marR="0" rtl="0" algn="l">
              <a:lnSpc>
                <a:spcPct val="120000"/>
              </a:lnSpc>
              <a:spcBef>
                <a:spcPts val="0"/>
              </a:spcBef>
              <a:spcAft>
                <a:spcPts val="0"/>
              </a:spcAft>
              <a:buClr>
                <a:schemeClr val="dk1"/>
              </a:buClr>
              <a:buSzPts val="3200"/>
              <a:buFont typeface="Avenir"/>
              <a:buNone/>
              <a:defRPr b="0" i="0" sz="32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130000"/>
              </a:lnSpc>
              <a:spcBef>
                <a:spcPts val="1000"/>
              </a:spcBef>
              <a:spcAft>
                <a:spcPts val="0"/>
              </a:spcAft>
              <a:buClr>
                <a:schemeClr val="dk1"/>
              </a:buClr>
              <a:buSzPts val="1700"/>
              <a:buFont typeface="Arial"/>
              <a:buChar char="•"/>
              <a:defRPr b="0" i="0" sz="2000" u="none" cap="none" strike="noStrike">
                <a:solidFill>
                  <a:schemeClr val="dk1"/>
                </a:solidFill>
                <a:latin typeface="Avenir"/>
                <a:ea typeface="Avenir"/>
                <a:cs typeface="Avenir"/>
                <a:sym typeface="Avenir"/>
              </a:defRPr>
            </a:lvl1pPr>
            <a:lvl2pPr indent="-342900" lvl="1" marL="914400" marR="0" rtl="0" algn="l">
              <a:lnSpc>
                <a:spcPct val="130000"/>
              </a:lnSpc>
              <a:spcBef>
                <a:spcPts val="500"/>
              </a:spcBef>
              <a:spcAft>
                <a:spcPts val="0"/>
              </a:spcAft>
              <a:buClr>
                <a:schemeClr val="dk1"/>
              </a:buClr>
              <a:buSzPts val="1800"/>
              <a:buFont typeface="Avenir"/>
              <a:buChar char="–"/>
              <a:defRPr b="0" i="0" sz="1800" u="none" cap="none" strike="noStrike">
                <a:solidFill>
                  <a:schemeClr val="dk1"/>
                </a:solidFill>
                <a:latin typeface="Avenir"/>
                <a:ea typeface="Avenir"/>
                <a:cs typeface="Avenir"/>
                <a:sym typeface="Avenir"/>
              </a:defRPr>
            </a:lvl2pPr>
            <a:lvl3pPr indent="-314960" lvl="2" marL="1371600" marR="0" rtl="0" algn="l">
              <a:lnSpc>
                <a:spcPct val="130000"/>
              </a:lnSpc>
              <a:spcBef>
                <a:spcPts val="500"/>
              </a:spcBef>
              <a:spcAft>
                <a:spcPts val="0"/>
              </a:spcAft>
              <a:buClr>
                <a:schemeClr val="dk1"/>
              </a:buClr>
              <a:buSzPts val="1360"/>
              <a:buFont typeface="Arial"/>
              <a:buChar char="•"/>
              <a:defRPr b="0" i="0" sz="1600" u="none" cap="none" strike="noStrike">
                <a:solidFill>
                  <a:schemeClr val="dk1"/>
                </a:solidFill>
                <a:latin typeface="Avenir"/>
                <a:ea typeface="Avenir"/>
                <a:cs typeface="Avenir"/>
                <a:sym typeface="Avenir"/>
              </a:defRPr>
            </a:lvl3pPr>
            <a:lvl4pPr indent="-317500" lvl="3" marL="1828800" marR="0" rtl="0" algn="l">
              <a:lnSpc>
                <a:spcPct val="130000"/>
              </a:lnSpc>
              <a:spcBef>
                <a:spcPts val="500"/>
              </a:spcBef>
              <a:spcAft>
                <a:spcPts val="0"/>
              </a:spcAft>
              <a:buClr>
                <a:schemeClr val="dk1"/>
              </a:buClr>
              <a:buSzPts val="1400"/>
              <a:buFont typeface="Avenir"/>
              <a:buChar char="–"/>
              <a:defRPr b="0" i="0" sz="1400" u="none" cap="none" strike="noStrike">
                <a:solidFill>
                  <a:schemeClr val="dk1"/>
                </a:solidFill>
                <a:latin typeface="Avenir"/>
                <a:ea typeface="Avenir"/>
                <a:cs typeface="Avenir"/>
                <a:sym typeface="Avenir"/>
              </a:defRPr>
            </a:lvl4pPr>
            <a:lvl5pPr indent="-304164" lvl="4" marL="2286000" marR="0" rtl="0" algn="l">
              <a:lnSpc>
                <a:spcPct val="130000"/>
              </a:lnSpc>
              <a:spcBef>
                <a:spcPts val="500"/>
              </a:spcBef>
              <a:spcAft>
                <a:spcPts val="0"/>
              </a:spcAft>
              <a:buClr>
                <a:schemeClr val="dk1"/>
              </a:buClr>
              <a:buSzPts val="119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22"/>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 name="Google Shape;13;p22"/>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4" name="Google Shape;14;p22"/>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Avenir"/>
                <a:ea typeface="Avenir"/>
                <a:cs typeface="Avenir"/>
                <a:sym typeface="Avenir"/>
              </a:defRPr>
            </a:lvl1pPr>
            <a:lvl2pPr indent="0" lvl="1" marL="0" marR="0" rtl="0" algn="r">
              <a:spcBef>
                <a:spcPts val="0"/>
              </a:spcBef>
              <a:buNone/>
              <a:defRPr b="0" i="0" sz="1000" u="none" cap="none" strike="noStrike">
                <a:solidFill>
                  <a:schemeClr val="dk1"/>
                </a:solidFill>
                <a:latin typeface="Avenir"/>
                <a:ea typeface="Avenir"/>
                <a:cs typeface="Avenir"/>
                <a:sym typeface="Avenir"/>
              </a:defRPr>
            </a:lvl2pPr>
            <a:lvl3pPr indent="0" lvl="2" marL="0" marR="0" rtl="0" algn="r">
              <a:spcBef>
                <a:spcPts val="0"/>
              </a:spcBef>
              <a:buNone/>
              <a:defRPr b="0" i="0" sz="1000" u="none" cap="none" strike="noStrike">
                <a:solidFill>
                  <a:schemeClr val="dk1"/>
                </a:solidFill>
                <a:latin typeface="Avenir"/>
                <a:ea typeface="Avenir"/>
                <a:cs typeface="Avenir"/>
                <a:sym typeface="Avenir"/>
              </a:defRPr>
            </a:lvl3pPr>
            <a:lvl4pPr indent="0" lvl="3" marL="0" marR="0" rtl="0" algn="r">
              <a:spcBef>
                <a:spcPts val="0"/>
              </a:spcBef>
              <a:buNone/>
              <a:defRPr b="0" i="0" sz="1000" u="none" cap="none" strike="noStrike">
                <a:solidFill>
                  <a:schemeClr val="dk1"/>
                </a:solidFill>
                <a:latin typeface="Avenir"/>
                <a:ea typeface="Avenir"/>
                <a:cs typeface="Avenir"/>
                <a:sym typeface="Avenir"/>
              </a:defRPr>
            </a:lvl4pPr>
            <a:lvl5pPr indent="0" lvl="4" marL="0" marR="0" rtl="0" algn="r">
              <a:spcBef>
                <a:spcPts val="0"/>
              </a:spcBef>
              <a:buNone/>
              <a:defRPr b="0" i="0" sz="1000" u="none" cap="none" strike="noStrike">
                <a:solidFill>
                  <a:schemeClr val="dk1"/>
                </a:solidFill>
                <a:latin typeface="Avenir"/>
                <a:ea typeface="Avenir"/>
                <a:cs typeface="Avenir"/>
                <a:sym typeface="Avenir"/>
              </a:defRPr>
            </a:lvl5pPr>
            <a:lvl6pPr indent="0" lvl="5" marL="0" marR="0" rtl="0" algn="r">
              <a:spcBef>
                <a:spcPts val="0"/>
              </a:spcBef>
              <a:buNone/>
              <a:defRPr b="0" i="0" sz="1000" u="none" cap="none" strike="noStrike">
                <a:solidFill>
                  <a:schemeClr val="dk1"/>
                </a:solidFill>
                <a:latin typeface="Avenir"/>
                <a:ea typeface="Avenir"/>
                <a:cs typeface="Avenir"/>
                <a:sym typeface="Avenir"/>
              </a:defRPr>
            </a:lvl6pPr>
            <a:lvl7pPr indent="0" lvl="6" marL="0" marR="0" rtl="0" algn="r">
              <a:spcBef>
                <a:spcPts val="0"/>
              </a:spcBef>
              <a:buNone/>
              <a:defRPr b="0" i="0" sz="1000" u="none" cap="none" strike="noStrike">
                <a:solidFill>
                  <a:schemeClr val="dk1"/>
                </a:solidFill>
                <a:latin typeface="Avenir"/>
                <a:ea typeface="Avenir"/>
                <a:cs typeface="Avenir"/>
                <a:sym typeface="Avenir"/>
              </a:defRPr>
            </a:lvl7pPr>
            <a:lvl8pPr indent="0" lvl="7" marL="0" marR="0" rtl="0" algn="r">
              <a:spcBef>
                <a:spcPts val="0"/>
              </a:spcBef>
              <a:buNone/>
              <a:defRPr b="0" i="0" sz="1000" u="none" cap="none" strike="noStrike">
                <a:solidFill>
                  <a:schemeClr val="dk1"/>
                </a:solidFill>
                <a:latin typeface="Avenir"/>
                <a:ea typeface="Avenir"/>
                <a:cs typeface="Avenir"/>
                <a:sym typeface="Avenir"/>
              </a:defRPr>
            </a:lvl8pPr>
            <a:lvl9pPr indent="0" lvl="8" marL="0" marR="0" rtl="0" algn="r">
              <a:spcBef>
                <a:spcPts val="0"/>
              </a:spcBef>
              <a:buNone/>
              <a:defRPr b="0" i="0" sz="10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22"/>
          <p:cNvGrpSpPr/>
          <p:nvPr/>
        </p:nvGrpSpPr>
        <p:grpSpPr>
          <a:xfrm flipH="1" rot="10800000">
            <a:off x="11626076" y="3551521"/>
            <a:ext cx="567782" cy="3306479"/>
            <a:chOff x="11619770" y="-2005"/>
            <a:chExt cx="567782" cy="3306479"/>
          </a:xfrm>
        </p:grpSpPr>
        <p:sp>
          <p:nvSpPr>
            <p:cNvPr id="16" name="Google Shape;16;p22"/>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1">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7" name="Google Shape;17;p22"/>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g374a3586c35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102" name="Google Shape;102;g374a3586c35_0_0"/>
          <p:cNvPicPr preferRelativeResize="0"/>
          <p:nvPr/>
        </p:nvPicPr>
        <p:blipFill rotWithShape="1">
          <a:blip r:embed="rId3">
            <a:alphaModFix/>
          </a:blip>
          <a:srcRect b="12303" l="0" r="0" t="3429"/>
          <a:stretch/>
        </p:blipFill>
        <p:spPr>
          <a:xfrm>
            <a:off x="20" y="10"/>
            <a:ext cx="12191978" cy="6857989"/>
          </a:xfrm>
          <a:prstGeom prst="rect">
            <a:avLst/>
          </a:prstGeom>
          <a:noFill/>
          <a:ln>
            <a:noFill/>
          </a:ln>
        </p:spPr>
      </p:pic>
      <p:sp>
        <p:nvSpPr>
          <p:cNvPr id="103" name="Google Shape;103;g374a3586c35_0_0"/>
          <p:cNvSpPr/>
          <p:nvPr/>
        </p:nvSpPr>
        <p:spPr>
          <a:xfrm>
            <a:off x="0" y="0"/>
            <a:ext cx="6720886"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4" name="Google Shape;104;g374a3586c35_0_0"/>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105" name="Google Shape;105;g374a3586c35_0_0"/>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7</a:t>
            </a:r>
            <a:endParaRPr/>
          </a:p>
        </p:txBody>
      </p:sp>
      <p:sp>
        <p:nvSpPr>
          <p:cNvPr id="106" name="Google Shape;106;g374a3586c35_0_0"/>
          <p:cNvSpPr/>
          <p:nvPr/>
        </p:nvSpPr>
        <p:spPr>
          <a:xfrm rot="10800000">
            <a:off x="9993731" y="4714"/>
            <a:ext cx="2198267"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7" name="Google Shape;107;g374a3586c35_0_0"/>
          <p:cNvSpPr/>
          <p:nvPr/>
        </p:nvSpPr>
        <p:spPr>
          <a:xfrm rot="10800000">
            <a:off x="11563254" y="3424389"/>
            <a:ext cx="642600" cy="2930700"/>
          </a:xfrm>
          <a:prstGeom prst="rect">
            <a:avLst/>
          </a:prstGeom>
          <a:blipFill rotWithShape="1">
            <a:blip r:embed="rId4">
              <a:alphaModFix amt="99000"/>
            </a:blip>
            <a:tile algn="ctr" flip="none" tx="0" sx="5999" ty="0" sy="5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8" name="Google Shape;108;g374a3586c35_0_0"/>
          <p:cNvSpPr/>
          <p:nvPr/>
        </p:nvSpPr>
        <p:spPr>
          <a:xfrm flipH="1">
            <a:off x="11985901" y="4836695"/>
            <a:ext cx="206700" cy="2021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98" name="Google Shape;198;p10"/>
          <p:cNvSpPr txBox="1"/>
          <p:nvPr>
            <p:ph type="title"/>
          </p:nvPr>
        </p:nvSpPr>
        <p:spPr>
          <a:xfrm>
            <a:off x="814656" y="665389"/>
            <a:ext cx="5807818" cy="1507193"/>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UNO A UNO: VISITAS EVANGELÍSTICAS </a:t>
            </a:r>
            <a:endParaRPr/>
          </a:p>
        </p:txBody>
      </p:sp>
      <p:sp>
        <p:nvSpPr>
          <p:cNvPr id="199" name="Google Shape;199;p10"/>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00" name="Google Shape;200;p10"/>
          <p:cNvSpPr txBox="1"/>
          <p:nvPr>
            <p:ph idx="1" type="body"/>
          </p:nvPr>
        </p:nvSpPr>
        <p:spPr>
          <a:xfrm>
            <a:off x="814656" y="2400301"/>
            <a:ext cx="5807818" cy="3733800"/>
          </a:xfrm>
          <a:prstGeom prst="rect">
            <a:avLst/>
          </a:prstGeom>
          <a:noFill/>
          <a:ln>
            <a:noFill/>
          </a:ln>
        </p:spPr>
        <p:txBody>
          <a:bodyPr anchorCtr="0" anchor="ctr" bIns="45700" lIns="91425" spcFirstLastPara="1" rIns="91425" wrap="square" tIns="45700">
            <a:normAutofit/>
          </a:bodyPr>
          <a:lstStyle/>
          <a:p>
            <a:pPr indent="-228600" lvl="0" marL="228600" rtl="0" algn="l">
              <a:lnSpc>
                <a:spcPct val="130000"/>
              </a:lnSpc>
              <a:spcBef>
                <a:spcPts val="0"/>
              </a:spcBef>
              <a:spcAft>
                <a:spcPts val="0"/>
              </a:spcAft>
              <a:buClr>
                <a:schemeClr val="dk1"/>
              </a:buClr>
              <a:buSzPts val="2380"/>
              <a:buChar char="•"/>
            </a:pPr>
            <a:r>
              <a:rPr lang="en-US" sz="2800">
                <a:latin typeface="Avenir"/>
                <a:ea typeface="Avenir"/>
                <a:cs typeface="Avenir"/>
                <a:sym typeface="Avenir"/>
              </a:rPr>
              <a:t>¿Cuántas personas deben ir?</a:t>
            </a:r>
            <a:endParaRPr/>
          </a:p>
          <a:p>
            <a:pPr indent="-228600" lvl="0" marL="228600" rtl="0" algn="l">
              <a:lnSpc>
                <a:spcPct val="130000"/>
              </a:lnSpc>
              <a:spcBef>
                <a:spcPts val="1000"/>
              </a:spcBef>
              <a:spcAft>
                <a:spcPts val="0"/>
              </a:spcAft>
              <a:buClr>
                <a:schemeClr val="dk1"/>
              </a:buClr>
              <a:buSzPts val="2380"/>
              <a:buChar char="•"/>
            </a:pPr>
            <a:r>
              <a:rPr lang="en-US" sz="2800">
                <a:latin typeface="Avenir"/>
                <a:ea typeface="Avenir"/>
                <a:cs typeface="Avenir"/>
                <a:sym typeface="Avenir"/>
              </a:rPr>
              <a:t>¿Concertar citas?</a:t>
            </a:r>
            <a:endParaRPr/>
          </a:p>
          <a:p>
            <a:pPr indent="-228600" lvl="0" marL="228600" rtl="0" algn="l">
              <a:lnSpc>
                <a:spcPct val="130000"/>
              </a:lnSpc>
              <a:spcBef>
                <a:spcPts val="1000"/>
              </a:spcBef>
              <a:spcAft>
                <a:spcPts val="0"/>
              </a:spcAft>
              <a:buClr>
                <a:schemeClr val="dk1"/>
              </a:buClr>
              <a:buSzPts val="2380"/>
              <a:buChar char="•"/>
            </a:pPr>
            <a:r>
              <a:rPr lang="en-US" sz="2800">
                <a:latin typeface="Avenir"/>
                <a:ea typeface="Avenir"/>
                <a:cs typeface="Avenir"/>
                <a:sym typeface="Avenir"/>
              </a:rPr>
              <a:t>¿Qué hacemos durante la visita? </a:t>
            </a:r>
            <a:endParaRPr/>
          </a:p>
        </p:txBody>
      </p:sp>
      <p:sp>
        <p:nvSpPr>
          <p:cNvPr id="201" name="Google Shape;201;p10"/>
          <p:cNvSpPr/>
          <p:nvPr/>
        </p:nvSpPr>
        <p:spPr>
          <a:xfrm flipH="1" rot="-5400000">
            <a:off x="5630921" y="2766496"/>
            <a:ext cx="5385102" cy="1987416"/>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A person and person standing in front of a door&#10;&#10;AI-generated content may be incorrect." id="202" name="Google Shape;202;p10"/>
          <p:cNvPicPr preferRelativeResize="0"/>
          <p:nvPr/>
        </p:nvPicPr>
        <p:blipFill rotWithShape="1">
          <a:blip r:embed="rId4">
            <a:alphaModFix/>
          </a:blip>
          <a:srcRect b="1" l="18438" r="31938" t="0"/>
          <a:stretch/>
        </p:blipFill>
        <p:spPr>
          <a:xfrm>
            <a:off x="7696200" y="10"/>
            <a:ext cx="4495800" cy="6047499"/>
          </a:xfrm>
          <a:custGeom>
            <a:rect b="b" l="l" r="r" t="t"/>
            <a:pathLst>
              <a:path extrusionOk="0" h="1948070" w="2093843">
                <a:moveTo>
                  <a:pt x="0" y="0"/>
                </a:moveTo>
                <a:lnTo>
                  <a:pt x="2093843" y="0"/>
                </a:lnTo>
                <a:lnTo>
                  <a:pt x="2093843" y="1948070"/>
                </a:lnTo>
                <a:lnTo>
                  <a:pt x="0" y="194807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txBox="1"/>
          <p:nvPr>
            <p:ph type="title"/>
          </p:nvPr>
        </p:nvSpPr>
        <p:spPr>
          <a:xfrm>
            <a:off x="808661" y="365125"/>
            <a:ext cx="10357666" cy="143845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LOS ASPECTOS CLAVE</a:t>
            </a:r>
            <a:endParaRPr/>
          </a:p>
        </p:txBody>
      </p:sp>
      <p:sp>
        <p:nvSpPr>
          <p:cNvPr id="209" name="Google Shape;209;p11"/>
          <p:cNvSpPr txBox="1"/>
          <p:nvPr>
            <p:ph idx="1" type="body"/>
          </p:nvPr>
        </p:nvSpPr>
        <p:spPr>
          <a:xfrm>
            <a:off x="808662" y="1358537"/>
            <a:ext cx="10357666" cy="4775563"/>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dk1"/>
              </a:buClr>
              <a:buSzPts val="2040"/>
              <a:buNone/>
            </a:pPr>
            <a:r>
              <a:rPr b="1" lang="en-US" sz="2400"/>
              <a:t>Antes de la visita</a:t>
            </a:r>
            <a:endParaRPr/>
          </a:p>
          <a:p>
            <a:pPr indent="-228600" lvl="0" marL="228600" rtl="0" algn="l">
              <a:lnSpc>
                <a:spcPct val="130000"/>
              </a:lnSpc>
              <a:spcBef>
                <a:spcPts val="1000"/>
              </a:spcBef>
              <a:spcAft>
                <a:spcPts val="0"/>
              </a:spcAft>
              <a:buClr>
                <a:schemeClr val="dk1"/>
              </a:buClr>
              <a:buSzPts val="1700"/>
              <a:buChar char="•"/>
            </a:pPr>
            <a:r>
              <a:rPr lang="en-US"/>
              <a:t>Debes aprender bien una presentación evangelística.</a:t>
            </a:r>
            <a:endParaRPr/>
          </a:p>
          <a:p>
            <a:pPr indent="-228600" lvl="0" marL="228600" rtl="0" algn="l">
              <a:lnSpc>
                <a:spcPct val="130000"/>
              </a:lnSpc>
              <a:spcBef>
                <a:spcPts val="1000"/>
              </a:spcBef>
              <a:spcAft>
                <a:spcPts val="0"/>
              </a:spcAft>
              <a:buClr>
                <a:schemeClr val="dk1"/>
              </a:buClr>
              <a:buSzPts val="1700"/>
              <a:buChar char="•"/>
            </a:pPr>
            <a:r>
              <a:rPr lang="en-US"/>
              <a:t>Debes acudir al Señor en oración.</a:t>
            </a:r>
            <a:endParaRPr/>
          </a:p>
          <a:p>
            <a:pPr indent="-228600" lvl="0" marL="228600" rtl="0" algn="l">
              <a:lnSpc>
                <a:spcPct val="130000"/>
              </a:lnSpc>
              <a:spcBef>
                <a:spcPts val="1000"/>
              </a:spcBef>
              <a:spcAft>
                <a:spcPts val="0"/>
              </a:spcAft>
              <a:buClr>
                <a:schemeClr val="dk1"/>
              </a:buClr>
              <a:buSzPts val="1700"/>
              <a:buChar char="•"/>
            </a:pPr>
            <a:r>
              <a:rPr lang="en-US"/>
              <a:t>Debes cuidar tu aseo personal y tu forma de vestir.</a:t>
            </a:r>
            <a:endParaRPr/>
          </a:p>
          <a:p>
            <a:pPr indent="-228600" lvl="0" marL="228600" rtl="0" algn="l">
              <a:lnSpc>
                <a:spcPct val="130000"/>
              </a:lnSpc>
              <a:spcBef>
                <a:spcPts val="1000"/>
              </a:spcBef>
              <a:spcAft>
                <a:spcPts val="0"/>
              </a:spcAft>
              <a:buClr>
                <a:schemeClr val="dk1"/>
              </a:buClr>
              <a:buSzPts val="1700"/>
              <a:buChar char="•"/>
            </a:pPr>
            <a:r>
              <a:rPr lang="en-US"/>
              <a:t>Debes instruir a los aprendices de evangelismo para que miren al hablante y no a la persona que está siendo evangelizada (puede ser intimidante sentirse observado mientras otro habla).</a:t>
            </a:r>
            <a:endParaRPr/>
          </a:p>
          <a:p>
            <a:pPr indent="-228600" lvl="0" marL="228600" rtl="0" algn="l">
              <a:lnSpc>
                <a:spcPct val="130000"/>
              </a:lnSpc>
              <a:spcBef>
                <a:spcPts val="1000"/>
              </a:spcBef>
              <a:spcAft>
                <a:spcPts val="0"/>
              </a:spcAft>
              <a:buClr>
                <a:schemeClr val="dk1"/>
              </a:buClr>
              <a:buSzPts val="1700"/>
              <a:buChar char="•"/>
            </a:pPr>
            <a:r>
              <a:rPr lang="en-US"/>
              <a:t>Debes animar a los aprendices de evangelismo a participar en la conversación inicial, pero guardar silencio durante la presentación de ley y evangelio (hasta que estén preparados para participar activamente).</a:t>
            </a:r>
            <a:endParaRPr/>
          </a:p>
          <a:p>
            <a:pPr indent="0" lvl="0" marL="0" rtl="0" algn="l">
              <a:lnSpc>
                <a:spcPct val="130000"/>
              </a:lnSpc>
              <a:spcBef>
                <a:spcPts val="1000"/>
              </a:spcBef>
              <a:spcAft>
                <a:spcPts val="0"/>
              </a:spcAft>
              <a:buClr>
                <a:schemeClr val="dk1"/>
              </a:buClr>
              <a:buSzPts val="17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ph type="title"/>
          </p:nvPr>
        </p:nvSpPr>
        <p:spPr>
          <a:xfrm>
            <a:off x="808661" y="365125"/>
            <a:ext cx="10357666" cy="143845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LOS ASPECTOS CLAVE</a:t>
            </a:r>
            <a:endParaRPr/>
          </a:p>
        </p:txBody>
      </p:sp>
      <p:sp>
        <p:nvSpPr>
          <p:cNvPr id="216" name="Google Shape;216;p12"/>
          <p:cNvSpPr txBox="1"/>
          <p:nvPr>
            <p:ph idx="1" type="body"/>
          </p:nvPr>
        </p:nvSpPr>
        <p:spPr>
          <a:xfrm>
            <a:off x="808662" y="1332411"/>
            <a:ext cx="10357666" cy="4801689"/>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2380"/>
              <a:buNone/>
            </a:pPr>
            <a:r>
              <a:rPr b="1" lang="en-US" sz="2800"/>
              <a:t>En la puerta</a:t>
            </a:r>
            <a:endParaRPr/>
          </a:p>
          <a:p>
            <a:pPr indent="-228600" lvl="0" marL="228600" rtl="0" algn="l">
              <a:lnSpc>
                <a:spcPct val="130000"/>
              </a:lnSpc>
              <a:spcBef>
                <a:spcPts val="1000"/>
              </a:spcBef>
              <a:spcAft>
                <a:spcPts val="0"/>
              </a:spcAft>
              <a:buClr>
                <a:schemeClr val="dk1"/>
              </a:buClr>
              <a:buSzPts val="2040"/>
              <a:buChar char="•"/>
            </a:pPr>
            <a:r>
              <a:rPr lang="en-US" sz="2400"/>
              <a:t>Debes identificarte claramente (quién eres, tu relación con la persona que visitas, el propósito de tu visita).</a:t>
            </a:r>
            <a:endParaRPr/>
          </a:p>
          <a:p>
            <a:pPr indent="-228600" lvl="0" marL="228600" rtl="0" algn="l">
              <a:lnSpc>
                <a:spcPct val="130000"/>
              </a:lnSpc>
              <a:spcBef>
                <a:spcPts val="1000"/>
              </a:spcBef>
              <a:spcAft>
                <a:spcPts val="0"/>
              </a:spcAft>
              <a:buClr>
                <a:schemeClr val="dk1"/>
              </a:buClr>
              <a:buSzPts val="2040"/>
              <a:buChar char="•"/>
            </a:pPr>
            <a:r>
              <a:rPr lang="en-US" sz="2400"/>
              <a:t>Debes sonreír.</a:t>
            </a:r>
            <a:endParaRPr/>
          </a:p>
          <a:p>
            <a:pPr indent="-228600" lvl="0" marL="228600" rtl="0" algn="l">
              <a:lnSpc>
                <a:spcPct val="130000"/>
              </a:lnSpc>
              <a:spcBef>
                <a:spcPts val="1000"/>
              </a:spcBef>
              <a:spcAft>
                <a:spcPts val="0"/>
              </a:spcAft>
              <a:buClr>
                <a:schemeClr val="dk1"/>
              </a:buClr>
              <a:buSzPts val="2040"/>
              <a:buChar char="•"/>
            </a:pPr>
            <a:r>
              <a:rPr lang="en-US" sz="2400"/>
              <a:t>No debes llevar una Biblia grande, ya que puede resultar intimidante (mejor lleva una más pequeña que quepa en tu bolsillo).</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3"/>
          <p:cNvSpPr txBox="1"/>
          <p:nvPr>
            <p:ph type="title"/>
          </p:nvPr>
        </p:nvSpPr>
        <p:spPr>
          <a:xfrm>
            <a:off x="808661" y="365125"/>
            <a:ext cx="10357666" cy="143845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LOS ASPECTOS CLAVE</a:t>
            </a:r>
            <a:endParaRPr/>
          </a:p>
        </p:txBody>
      </p:sp>
      <p:sp>
        <p:nvSpPr>
          <p:cNvPr id="223" name="Google Shape;223;p13"/>
          <p:cNvSpPr txBox="1"/>
          <p:nvPr>
            <p:ph idx="1" type="body"/>
          </p:nvPr>
        </p:nvSpPr>
        <p:spPr>
          <a:xfrm>
            <a:off x="808662" y="1227909"/>
            <a:ext cx="10357666" cy="5264966"/>
          </a:xfrm>
          <a:prstGeom prst="rect">
            <a:avLst/>
          </a:prstGeom>
          <a:noFill/>
          <a:ln>
            <a:noFill/>
          </a:ln>
        </p:spPr>
        <p:txBody>
          <a:bodyPr anchorCtr="0" anchor="ctr" bIns="45700" lIns="91425" spcFirstLastPara="1" rIns="91425" wrap="square" tIns="45700">
            <a:normAutofit fontScale="85000" lnSpcReduction="10000"/>
          </a:bodyPr>
          <a:lstStyle/>
          <a:p>
            <a:pPr indent="0" lvl="0" marL="0" rtl="0" algn="l">
              <a:lnSpc>
                <a:spcPct val="130000"/>
              </a:lnSpc>
              <a:spcBef>
                <a:spcPts val="0"/>
              </a:spcBef>
              <a:spcAft>
                <a:spcPts val="0"/>
              </a:spcAft>
              <a:buClr>
                <a:schemeClr val="dk1"/>
              </a:buClr>
              <a:buSzPct val="85000"/>
              <a:buNone/>
            </a:pPr>
            <a:r>
              <a:rPr b="1" lang="en-US" sz="2800"/>
              <a:t>Al comenzar la visita</a:t>
            </a:r>
            <a:endParaRPr/>
          </a:p>
          <a:p>
            <a:pPr indent="-228600" lvl="0" marL="228600" rtl="0" algn="l">
              <a:lnSpc>
                <a:spcPct val="130000"/>
              </a:lnSpc>
              <a:spcBef>
                <a:spcPts val="1000"/>
              </a:spcBef>
              <a:spcAft>
                <a:spcPts val="0"/>
              </a:spcAft>
              <a:buClr>
                <a:schemeClr val="dk1"/>
              </a:buClr>
              <a:buSzPct val="85000"/>
              <a:buChar char="•"/>
            </a:pPr>
            <a:r>
              <a:rPr lang="en-US" sz="2400"/>
              <a:t>Debes procurar sentarte en un lugar donde puedas hablar fácilmente con cada persona.</a:t>
            </a:r>
            <a:endParaRPr/>
          </a:p>
          <a:p>
            <a:pPr indent="-228600" lvl="0" marL="228600" rtl="0" algn="l">
              <a:lnSpc>
                <a:spcPct val="130000"/>
              </a:lnSpc>
              <a:spcBef>
                <a:spcPts val="1000"/>
              </a:spcBef>
              <a:spcAft>
                <a:spcPts val="0"/>
              </a:spcAft>
              <a:buClr>
                <a:schemeClr val="dk1"/>
              </a:buClr>
              <a:buSzPct val="85000"/>
              <a:buChar char="•"/>
            </a:pPr>
            <a:r>
              <a:rPr lang="en-US" sz="2400"/>
              <a:t>No debes, por regla general, aceptar una bebida alcohólica.</a:t>
            </a:r>
            <a:endParaRPr/>
          </a:p>
          <a:p>
            <a:pPr indent="-228600" lvl="0" marL="228600" rtl="0" algn="l">
              <a:lnSpc>
                <a:spcPct val="130000"/>
              </a:lnSpc>
              <a:spcBef>
                <a:spcPts val="1000"/>
              </a:spcBef>
              <a:spcAft>
                <a:spcPts val="0"/>
              </a:spcAft>
              <a:buClr>
                <a:schemeClr val="dk1"/>
              </a:buClr>
              <a:buSzPct val="85000"/>
              <a:buChar char="•"/>
            </a:pPr>
            <a:r>
              <a:rPr lang="en-US" sz="2400"/>
              <a:t>Debes pedir que bajen el volumen del televisor, si es necesario.</a:t>
            </a:r>
            <a:endParaRPr/>
          </a:p>
          <a:p>
            <a:pPr indent="-228600" lvl="0" marL="228600" rtl="0" algn="l">
              <a:lnSpc>
                <a:spcPct val="130000"/>
              </a:lnSpc>
              <a:spcBef>
                <a:spcPts val="1000"/>
              </a:spcBef>
              <a:spcAft>
                <a:spcPts val="0"/>
              </a:spcAft>
              <a:buClr>
                <a:schemeClr val="dk1"/>
              </a:buClr>
              <a:buSzPct val="85000"/>
              <a:buChar char="•"/>
            </a:pPr>
            <a:r>
              <a:rPr lang="en-US" sz="2400"/>
              <a:t>Debes hacer preguntas.</a:t>
            </a:r>
            <a:endParaRPr/>
          </a:p>
          <a:p>
            <a:pPr indent="-228600" lvl="0" marL="228600" rtl="0" algn="l">
              <a:lnSpc>
                <a:spcPct val="130000"/>
              </a:lnSpc>
              <a:spcBef>
                <a:spcPts val="1000"/>
              </a:spcBef>
              <a:spcAft>
                <a:spcPts val="0"/>
              </a:spcAft>
              <a:buClr>
                <a:schemeClr val="dk1"/>
              </a:buClr>
              <a:buSzPct val="85000"/>
              <a:buChar char="•"/>
            </a:pPr>
            <a:r>
              <a:rPr lang="en-US" sz="2400"/>
              <a:t>Debes escuchar.</a:t>
            </a:r>
            <a:endParaRPr/>
          </a:p>
          <a:p>
            <a:pPr indent="-228600" lvl="0" marL="228600" rtl="0" algn="l">
              <a:lnSpc>
                <a:spcPct val="130000"/>
              </a:lnSpc>
              <a:spcBef>
                <a:spcPts val="1000"/>
              </a:spcBef>
              <a:spcAft>
                <a:spcPts val="0"/>
              </a:spcAft>
              <a:buClr>
                <a:schemeClr val="dk1"/>
              </a:buClr>
              <a:buSzPct val="85000"/>
              <a:buChar char="•"/>
            </a:pPr>
            <a:r>
              <a:rPr lang="en-US" sz="2400"/>
              <a:t>Debes dirigirte a las personas por su nombre.</a:t>
            </a:r>
            <a:endParaRPr/>
          </a:p>
          <a:p>
            <a:pPr indent="-228600" lvl="0" marL="228600" rtl="0" algn="l">
              <a:lnSpc>
                <a:spcPct val="130000"/>
              </a:lnSpc>
              <a:spcBef>
                <a:spcPts val="1000"/>
              </a:spcBef>
              <a:spcAft>
                <a:spcPts val="0"/>
              </a:spcAft>
              <a:buClr>
                <a:schemeClr val="dk1"/>
              </a:buClr>
              <a:buSzPct val="85000"/>
              <a:buChar char="•"/>
            </a:pPr>
            <a:r>
              <a:rPr lang="en-US" sz="2400"/>
              <a:t>Debes manejar las objeciones de manera breve (procura centrar la visita en el mensaje fundamental del pecado y la gracia).</a:t>
            </a:r>
            <a:endParaRPr/>
          </a:p>
          <a:p>
            <a:pPr indent="-228600" lvl="0" marL="228600" rtl="0" algn="l">
              <a:lnSpc>
                <a:spcPct val="130000"/>
              </a:lnSpc>
              <a:spcBef>
                <a:spcPts val="1000"/>
              </a:spcBef>
              <a:spcAft>
                <a:spcPts val="0"/>
              </a:spcAft>
              <a:buClr>
                <a:schemeClr val="dk1"/>
              </a:buClr>
              <a:buSzPct val="85000"/>
              <a:buChar char="•"/>
            </a:pPr>
            <a:r>
              <a:rPr lang="en-US" sz="2400"/>
              <a:t>No debes discutir (puedes ganar la discusión, pero perder a la persona en el proceso).</a:t>
            </a:r>
            <a:endParaRPr/>
          </a:p>
          <a:p>
            <a:pPr indent="-228600" lvl="0" marL="228600" rtl="0" algn="l">
              <a:lnSpc>
                <a:spcPct val="130000"/>
              </a:lnSpc>
              <a:spcBef>
                <a:spcPts val="1000"/>
              </a:spcBef>
              <a:spcAft>
                <a:spcPts val="0"/>
              </a:spcAft>
              <a:buClr>
                <a:schemeClr val="dk1"/>
              </a:buClr>
              <a:buSzPct val="85000"/>
              <a:buChar char="•"/>
            </a:pPr>
            <a:r>
              <a:rPr lang="en-US" sz="2400"/>
              <a:t>No debes hablar mal de otras iglesias (el curso de información bíblica es el momento adecuado para discutir en profundidad las doctrinas de otras iglesias).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4"/>
          <p:cNvSpPr txBox="1"/>
          <p:nvPr>
            <p:ph type="title"/>
          </p:nvPr>
        </p:nvSpPr>
        <p:spPr>
          <a:xfrm>
            <a:off x="808661" y="365125"/>
            <a:ext cx="10357666" cy="143845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LOS ASPECTOS CLAVE</a:t>
            </a:r>
            <a:endParaRPr/>
          </a:p>
        </p:txBody>
      </p:sp>
      <p:sp>
        <p:nvSpPr>
          <p:cNvPr id="230" name="Google Shape;230;p14"/>
          <p:cNvSpPr txBox="1"/>
          <p:nvPr>
            <p:ph idx="1" type="body"/>
          </p:nvPr>
        </p:nvSpPr>
        <p:spPr>
          <a:xfrm>
            <a:off x="808662" y="1227909"/>
            <a:ext cx="10357666" cy="5264966"/>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lnSpc>
                <a:spcPct val="130000"/>
              </a:lnSpc>
              <a:spcBef>
                <a:spcPts val="0"/>
              </a:spcBef>
              <a:spcAft>
                <a:spcPts val="0"/>
              </a:spcAft>
              <a:buClr>
                <a:schemeClr val="dk1"/>
              </a:buClr>
              <a:buSzPct val="85000"/>
              <a:buNone/>
            </a:pPr>
            <a:r>
              <a:rPr b="1" lang="en-US" sz="2800"/>
              <a:t>Presentando el pecado y la gracia</a:t>
            </a:r>
            <a:endParaRPr/>
          </a:p>
          <a:p>
            <a:pPr indent="-228600" lvl="0" marL="228600" rtl="0" algn="l">
              <a:lnSpc>
                <a:spcPct val="130000"/>
              </a:lnSpc>
              <a:spcBef>
                <a:spcPts val="1000"/>
              </a:spcBef>
              <a:spcAft>
                <a:spcPts val="0"/>
              </a:spcAft>
              <a:buClr>
                <a:schemeClr val="dk1"/>
              </a:buClr>
              <a:buSzPct val="85000"/>
              <a:buChar char="•"/>
            </a:pPr>
            <a:r>
              <a:rPr lang="en-US" sz="2400"/>
              <a:t>Debes pedir permiso para continuar de vez en cuando.</a:t>
            </a:r>
            <a:endParaRPr/>
          </a:p>
          <a:p>
            <a:pPr indent="-228600" lvl="0" marL="228600" rtl="0" algn="l">
              <a:lnSpc>
                <a:spcPct val="130000"/>
              </a:lnSpc>
              <a:spcBef>
                <a:spcPts val="1000"/>
              </a:spcBef>
              <a:spcAft>
                <a:spcPts val="0"/>
              </a:spcAft>
              <a:buClr>
                <a:schemeClr val="dk1"/>
              </a:buClr>
              <a:buSzPct val="85000"/>
              <a:buChar char="•"/>
            </a:pPr>
            <a:r>
              <a:rPr lang="en-US" sz="2400"/>
              <a:t>Debes explicar la terminología (en general, evita usar términos religiosos que requieran demasiada explicación).</a:t>
            </a:r>
            <a:endParaRPr/>
          </a:p>
          <a:p>
            <a:pPr indent="-228600" lvl="0" marL="228600" rtl="0" algn="l">
              <a:lnSpc>
                <a:spcPct val="130000"/>
              </a:lnSpc>
              <a:spcBef>
                <a:spcPts val="1000"/>
              </a:spcBef>
              <a:spcAft>
                <a:spcPts val="0"/>
              </a:spcAft>
              <a:buClr>
                <a:schemeClr val="dk1"/>
              </a:buClr>
              <a:buSzPct val="85000"/>
              <a:buChar char="•"/>
            </a:pPr>
            <a:r>
              <a:rPr lang="en-US" sz="2400"/>
              <a:t>No debes, como regla general, citar el capítulo y versículo exacto de un pasaje bíblico (pero sí debes conocer la referencia en caso de que la persona quiera verificarla en la Biblia).</a:t>
            </a:r>
            <a:endParaRPr/>
          </a:p>
          <a:p>
            <a:pPr indent="-228600" lvl="0" marL="228600" rtl="0" algn="l">
              <a:lnSpc>
                <a:spcPct val="130000"/>
              </a:lnSpc>
              <a:spcBef>
                <a:spcPts val="1000"/>
              </a:spcBef>
              <a:spcAft>
                <a:spcPts val="0"/>
              </a:spcAft>
              <a:buClr>
                <a:schemeClr val="dk1"/>
              </a:buClr>
              <a:buSzPct val="85000"/>
              <a:buChar char="•"/>
            </a:pPr>
            <a:r>
              <a:rPr lang="en-US" sz="2400"/>
              <a:t>Debes usar la frase: "La Biblia dice...".</a:t>
            </a:r>
            <a:endParaRPr/>
          </a:p>
          <a:p>
            <a:pPr indent="-228600" lvl="0" marL="228600" rtl="0" algn="l">
              <a:lnSpc>
                <a:spcPct val="130000"/>
              </a:lnSpc>
              <a:spcBef>
                <a:spcPts val="1000"/>
              </a:spcBef>
              <a:spcAft>
                <a:spcPts val="0"/>
              </a:spcAft>
              <a:buClr>
                <a:schemeClr val="dk1"/>
              </a:buClr>
              <a:buSzPct val="85000"/>
              <a:buChar char="•"/>
            </a:pPr>
            <a:r>
              <a:rPr lang="en-US" sz="2400"/>
              <a:t>No debes minimizar la importancia de la ley.</a:t>
            </a:r>
            <a:endParaRPr/>
          </a:p>
          <a:p>
            <a:pPr indent="-228600" lvl="0" marL="228600" rtl="0" algn="l">
              <a:lnSpc>
                <a:spcPct val="130000"/>
              </a:lnSpc>
              <a:spcBef>
                <a:spcPts val="1000"/>
              </a:spcBef>
              <a:spcAft>
                <a:spcPts val="0"/>
              </a:spcAft>
              <a:buClr>
                <a:schemeClr val="dk1"/>
              </a:buClr>
              <a:buSzPct val="85000"/>
              <a:buChar char="•"/>
            </a:pPr>
            <a:r>
              <a:rPr lang="en-US" sz="2400"/>
              <a:t>Debes presentar el evangelio en toda su belleza.</a:t>
            </a:r>
            <a:endParaRPr/>
          </a:p>
          <a:p>
            <a:pPr indent="-228600" lvl="0" marL="228600" rtl="0" algn="l">
              <a:lnSpc>
                <a:spcPct val="130000"/>
              </a:lnSpc>
              <a:spcBef>
                <a:spcPts val="1000"/>
              </a:spcBef>
              <a:spcAft>
                <a:spcPts val="0"/>
              </a:spcAft>
              <a:buClr>
                <a:schemeClr val="dk1"/>
              </a:buClr>
              <a:buSzPct val="85000"/>
              <a:buChar char="•"/>
            </a:pPr>
            <a:r>
              <a:rPr lang="en-US" sz="2400"/>
              <a:t>Debes concluir con una promesa de Dios sin condiciones, por ejemplo, Juan 3:16.</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5"/>
          <p:cNvSpPr txBox="1"/>
          <p:nvPr>
            <p:ph type="title"/>
          </p:nvPr>
        </p:nvSpPr>
        <p:spPr>
          <a:xfrm>
            <a:off x="808661" y="365125"/>
            <a:ext cx="10357666" cy="143845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LOS ASPECTOS CLAVE</a:t>
            </a:r>
            <a:endParaRPr/>
          </a:p>
        </p:txBody>
      </p:sp>
      <p:sp>
        <p:nvSpPr>
          <p:cNvPr id="237" name="Google Shape;237;p15"/>
          <p:cNvSpPr txBox="1"/>
          <p:nvPr>
            <p:ph idx="1" type="body"/>
          </p:nvPr>
        </p:nvSpPr>
        <p:spPr>
          <a:xfrm>
            <a:off x="808662" y="1332411"/>
            <a:ext cx="10357666" cy="4801689"/>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2380"/>
              <a:buNone/>
            </a:pPr>
            <a:r>
              <a:rPr b="1" lang="en-US" sz="2800"/>
              <a:t>Cerrando la visita</a:t>
            </a:r>
            <a:endParaRPr/>
          </a:p>
          <a:p>
            <a:pPr indent="-228600" lvl="0" marL="228600" rtl="0" algn="l">
              <a:lnSpc>
                <a:spcPct val="130000"/>
              </a:lnSpc>
              <a:spcBef>
                <a:spcPts val="1000"/>
              </a:spcBef>
              <a:spcAft>
                <a:spcPts val="0"/>
              </a:spcAft>
              <a:buClr>
                <a:schemeClr val="dk1"/>
              </a:buClr>
              <a:buSzPts val="2040"/>
              <a:buChar char="•"/>
            </a:pPr>
            <a:r>
              <a:rPr lang="en-US" sz="2400"/>
              <a:t>Debes buscar un compromiso de la persona para mantenerse en contacto con la Palabra (como prometer asistir a la iglesia, una clase bíblica o un curso de información bíblica).</a:t>
            </a:r>
            <a:endParaRPr/>
          </a:p>
          <a:p>
            <a:pPr indent="-228600" lvl="0" marL="228600" rtl="0" algn="l">
              <a:lnSpc>
                <a:spcPct val="130000"/>
              </a:lnSpc>
              <a:spcBef>
                <a:spcPts val="1000"/>
              </a:spcBef>
              <a:spcAft>
                <a:spcPts val="0"/>
              </a:spcAft>
              <a:buClr>
                <a:schemeClr val="dk1"/>
              </a:buClr>
              <a:buSzPts val="2040"/>
              <a:buChar char="•"/>
            </a:pPr>
            <a:r>
              <a:rPr lang="en-US" sz="2400"/>
              <a:t>No debes quedarte demasiado tiempo después de la presentación de ley y evangelio (permite que ese mensaje sea lo que permanezca en su mente y corazón).</a:t>
            </a:r>
            <a:endParaRPr/>
          </a:p>
          <a:p>
            <a:pPr indent="-228600" lvl="0" marL="228600" rtl="0" algn="l">
              <a:lnSpc>
                <a:spcPct val="130000"/>
              </a:lnSpc>
              <a:spcBef>
                <a:spcPts val="1000"/>
              </a:spcBef>
              <a:spcAft>
                <a:spcPts val="0"/>
              </a:spcAft>
              <a:buClr>
                <a:schemeClr val="dk1"/>
              </a:buClr>
              <a:buSzPts val="2040"/>
              <a:buChar char="•"/>
            </a:pPr>
            <a:r>
              <a:rPr lang="en-US" sz="2400"/>
              <a:t>Debes dejar material de estudio e información apropiada.</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6"/>
          <p:cNvSpPr txBox="1"/>
          <p:nvPr>
            <p:ph type="title"/>
          </p:nvPr>
        </p:nvSpPr>
        <p:spPr>
          <a:xfrm>
            <a:off x="808661" y="365125"/>
            <a:ext cx="10357666" cy="143845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LOS ASPECTOS CLAVE</a:t>
            </a:r>
            <a:endParaRPr/>
          </a:p>
        </p:txBody>
      </p:sp>
      <p:sp>
        <p:nvSpPr>
          <p:cNvPr id="244" name="Google Shape;244;p16"/>
          <p:cNvSpPr txBox="1"/>
          <p:nvPr>
            <p:ph idx="1" type="body"/>
          </p:nvPr>
        </p:nvSpPr>
        <p:spPr>
          <a:xfrm>
            <a:off x="808662" y="1332411"/>
            <a:ext cx="10357666" cy="4801689"/>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2380"/>
              <a:buNone/>
            </a:pPr>
            <a:r>
              <a:rPr b="1" lang="en-US" sz="2800"/>
              <a:t>Después de la visita</a:t>
            </a:r>
            <a:endParaRPr/>
          </a:p>
          <a:p>
            <a:pPr indent="-228600" lvl="0" marL="228600" rtl="0" algn="l">
              <a:lnSpc>
                <a:spcPct val="130000"/>
              </a:lnSpc>
              <a:spcBef>
                <a:spcPts val="1000"/>
              </a:spcBef>
              <a:spcAft>
                <a:spcPts val="0"/>
              </a:spcAft>
              <a:buClr>
                <a:schemeClr val="dk1"/>
              </a:buClr>
              <a:buSzPts val="2040"/>
              <a:buChar char="•"/>
            </a:pPr>
            <a:r>
              <a:rPr lang="en-US" sz="2400"/>
              <a:t>Debes tomarte el tiempo esa misma noche para registrar un resumen de la visita.</a:t>
            </a:r>
            <a:endParaRPr/>
          </a:p>
          <a:p>
            <a:pPr indent="-228600" lvl="0" marL="228600" rtl="0" algn="l">
              <a:lnSpc>
                <a:spcPct val="130000"/>
              </a:lnSpc>
              <a:spcBef>
                <a:spcPts val="1000"/>
              </a:spcBef>
              <a:spcAft>
                <a:spcPts val="0"/>
              </a:spcAft>
              <a:buClr>
                <a:schemeClr val="dk1"/>
              </a:buClr>
              <a:buSzPts val="2040"/>
              <a:buChar char="•"/>
            </a:pPr>
            <a:r>
              <a:rPr lang="en-US" sz="2400"/>
              <a:t>Debes continuar orando por la(s) persona(s) a la(s) que visitaste.</a:t>
            </a:r>
            <a:endParaRPr/>
          </a:p>
          <a:p>
            <a:pPr indent="-228600" lvl="0" marL="228600" rtl="0" algn="l">
              <a:lnSpc>
                <a:spcPct val="130000"/>
              </a:lnSpc>
              <a:spcBef>
                <a:spcPts val="1000"/>
              </a:spcBef>
              <a:spcAft>
                <a:spcPts val="0"/>
              </a:spcAft>
              <a:buClr>
                <a:schemeClr val="dk1"/>
              </a:buClr>
              <a:buSzPts val="2040"/>
              <a:buChar char="•"/>
            </a:pPr>
            <a:r>
              <a:rPr lang="en-US" sz="2400"/>
              <a:t>Debes asegurarte de hacer seguimiento a la visita.</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7"/>
          <p:cNvSpPr txBox="1"/>
          <p:nvPr>
            <p:ph type="title"/>
          </p:nvPr>
        </p:nvSpPr>
        <p:spPr>
          <a:xfrm>
            <a:off x="814656" y="665389"/>
            <a:ext cx="5807818" cy="1507193"/>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UNO A UNO: VISITAS EVANGELÍSTICAS </a:t>
            </a:r>
            <a:endParaRPr/>
          </a:p>
        </p:txBody>
      </p:sp>
      <p:sp>
        <p:nvSpPr>
          <p:cNvPr id="251" name="Google Shape;251;p17"/>
          <p:cNvSpPr txBox="1"/>
          <p:nvPr>
            <p:ph idx="1" type="body"/>
          </p:nvPr>
        </p:nvSpPr>
        <p:spPr>
          <a:xfrm>
            <a:off x="814656" y="2400301"/>
            <a:ext cx="6108658" cy="3733800"/>
          </a:xfrm>
          <a:prstGeom prst="rect">
            <a:avLst/>
          </a:prstGeom>
          <a:noFill/>
          <a:ln>
            <a:noFill/>
          </a:ln>
        </p:spPr>
        <p:txBody>
          <a:bodyPr anchorCtr="0" anchor="ctr" bIns="45700" lIns="91425" spcFirstLastPara="1" rIns="91425" wrap="square" tIns="45700">
            <a:normAutofit/>
          </a:bodyPr>
          <a:lstStyle/>
          <a:p>
            <a:pPr indent="-228600" lvl="0" marL="228600" rtl="0" algn="l">
              <a:lnSpc>
                <a:spcPct val="130000"/>
              </a:lnSpc>
              <a:spcBef>
                <a:spcPts val="0"/>
              </a:spcBef>
              <a:spcAft>
                <a:spcPts val="0"/>
              </a:spcAft>
              <a:buClr>
                <a:schemeClr val="dk1"/>
              </a:buClr>
              <a:buSzPts val="2380"/>
              <a:buChar char="•"/>
            </a:pPr>
            <a:r>
              <a:rPr lang="en-US" sz="2800">
                <a:latin typeface="Avenir"/>
                <a:ea typeface="Avenir"/>
                <a:cs typeface="Avenir"/>
                <a:sym typeface="Avenir"/>
              </a:rPr>
              <a:t>¿Cuál de estos consejos les parece más útil o importante?</a:t>
            </a:r>
            <a:endParaRPr/>
          </a:p>
          <a:p>
            <a:pPr indent="-228600" lvl="0" marL="228600" rtl="0" algn="l">
              <a:lnSpc>
                <a:spcPct val="130000"/>
              </a:lnSpc>
              <a:spcBef>
                <a:spcPts val="1000"/>
              </a:spcBef>
              <a:spcAft>
                <a:spcPts val="0"/>
              </a:spcAft>
              <a:buClr>
                <a:schemeClr val="dk1"/>
              </a:buClr>
              <a:buSzPts val="2380"/>
              <a:buChar char="•"/>
            </a:pPr>
            <a:r>
              <a:rPr lang="en-US" sz="2800">
                <a:latin typeface="Avenir"/>
                <a:ea typeface="Avenir"/>
                <a:cs typeface="Avenir"/>
                <a:sym typeface="Avenir"/>
              </a:rPr>
              <a:t>¿Cómo podríamos preparar mejor a nuestros miembros para hacer visitas evangelísticas?</a:t>
            </a:r>
            <a:endParaRPr/>
          </a:p>
        </p:txBody>
      </p:sp>
      <p:pic>
        <p:nvPicPr>
          <p:cNvPr descr="A person and person standing in front of a door&#10;&#10;AI-generated content may be incorrect." id="252" name="Google Shape;252;p17"/>
          <p:cNvPicPr preferRelativeResize="0"/>
          <p:nvPr/>
        </p:nvPicPr>
        <p:blipFill rotWithShape="1">
          <a:blip r:embed="rId3">
            <a:alphaModFix/>
          </a:blip>
          <a:srcRect b="1" l="18438" r="31938" t="0"/>
          <a:stretch/>
        </p:blipFill>
        <p:spPr>
          <a:xfrm>
            <a:off x="7696200" y="10"/>
            <a:ext cx="4495800" cy="6047499"/>
          </a:xfrm>
          <a:custGeom>
            <a:rect b="b" l="l" r="r" t="t"/>
            <a:pathLst>
              <a:path extrusionOk="0" h="1948070" w="2093843">
                <a:moveTo>
                  <a:pt x="0" y="0"/>
                </a:moveTo>
                <a:lnTo>
                  <a:pt x="2093843" y="0"/>
                </a:lnTo>
                <a:lnTo>
                  <a:pt x="2093843" y="1948070"/>
                </a:lnTo>
                <a:lnTo>
                  <a:pt x="0" y="194807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59" name="Google Shape;259;p18"/>
          <p:cNvSpPr txBox="1"/>
          <p:nvPr>
            <p:ph type="title"/>
          </p:nvPr>
        </p:nvSpPr>
        <p:spPr>
          <a:xfrm>
            <a:off x="814656" y="665389"/>
            <a:ext cx="5807818" cy="1507193"/>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1"/>
              </a:buClr>
              <a:buSzPts val="2700"/>
              <a:buFont typeface="Avenir"/>
              <a:buNone/>
            </a:pPr>
            <a:r>
              <a:rPr lang="en-US" sz="2700"/>
              <a:t>UNO A UNO: CAPACITANDO A LOS MIEMBROS</a:t>
            </a:r>
            <a:endParaRPr sz="2700"/>
          </a:p>
        </p:txBody>
      </p:sp>
      <p:sp>
        <p:nvSpPr>
          <p:cNvPr id="260" name="Google Shape;260;p18"/>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1" name="Google Shape;261;p18"/>
          <p:cNvSpPr txBox="1"/>
          <p:nvPr>
            <p:ph idx="1" type="body"/>
          </p:nvPr>
        </p:nvSpPr>
        <p:spPr>
          <a:xfrm>
            <a:off x="814656" y="2400301"/>
            <a:ext cx="5568215" cy="3733800"/>
          </a:xfrm>
          <a:prstGeom prst="rect">
            <a:avLst/>
          </a:prstGeom>
          <a:noFill/>
          <a:ln>
            <a:noFill/>
          </a:ln>
        </p:spPr>
        <p:txBody>
          <a:bodyPr anchorCtr="0" anchor="ctr"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380"/>
              <a:buChar char="•"/>
            </a:pPr>
            <a:r>
              <a:rPr lang="en-US" sz="2800">
                <a:latin typeface="Avenir"/>
                <a:ea typeface="Avenir"/>
                <a:cs typeface="Avenir"/>
                <a:sym typeface="Avenir"/>
              </a:rPr>
              <a:t>¿Quiénes de tus miembros pueden participar en la Gran Comisión?</a:t>
            </a:r>
            <a:endParaRPr/>
          </a:p>
          <a:p>
            <a:pPr indent="-228600" lvl="0" marL="228600" rtl="0" algn="l">
              <a:lnSpc>
                <a:spcPct val="120000"/>
              </a:lnSpc>
              <a:spcBef>
                <a:spcPts val="1000"/>
              </a:spcBef>
              <a:spcAft>
                <a:spcPts val="0"/>
              </a:spcAft>
              <a:buClr>
                <a:schemeClr val="dk1"/>
              </a:buClr>
              <a:buSzPts val="2380"/>
              <a:buChar char="•"/>
            </a:pPr>
            <a:r>
              <a:rPr lang="en-US" sz="2800">
                <a:latin typeface="Avenir"/>
                <a:ea typeface="Avenir"/>
                <a:cs typeface="Avenir"/>
                <a:sym typeface="Avenir"/>
              </a:rPr>
              <a:t>¿Cómo pueden servir?</a:t>
            </a:r>
            <a:endParaRPr/>
          </a:p>
          <a:p>
            <a:pPr indent="-228600" lvl="0" marL="228600" rtl="0" algn="l">
              <a:lnSpc>
                <a:spcPct val="120000"/>
              </a:lnSpc>
              <a:spcBef>
                <a:spcPts val="1000"/>
              </a:spcBef>
              <a:spcAft>
                <a:spcPts val="0"/>
              </a:spcAft>
              <a:buClr>
                <a:schemeClr val="dk1"/>
              </a:buClr>
              <a:buSzPts val="2380"/>
              <a:buChar char="•"/>
            </a:pPr>
            <a:r>
              <a:rPr lang="en-US" sz="2800">
                <a:latin typeface="Avenir"/>
                <a:ea typeface="Avenir"/>
                <a:cs typeface="Avenir"/>
                <a:sym typeface="Avenir"/>
              </a:rPr>
              <a:t>¿Cómo los entrenarás?</a:t>
            </a:r>
            <a:endParaRPr/>
          </a:p>
        </p:txBody>
      </p:sp>
      <p:sp>
        <p:nvSpPr>
          <p:cNvPr id="262" name="Google Shape;262;p18"/>
          <p:cNvSpPr/>
          <p:nvPr/>
        </p:nvSpPr>
        <p:spPr>
          <a:xfrm flipH="1" rot="-5400000">
            <a:off x="5630921" y="2766496"/>
            <a:ext cx="5385102" cy="1987416"/>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A group of people sitting in a room&#10;&#10;AI-generated content may be incorrect." id="263" name="Google Shape;263;p18"/>
          <p:cNvPicPr preferRelativeResize="0"/>
          <p:nvPr/>
        </p:nvPicPr>
        <p:blipFill rotWithShape="1">
          <a:blip r:embed="rId4">
            <a:alphaModFix/>
          </a:blip>
          <a:srcRect b="1" l="29928" r="20449" t="0"/>
          <a:stretch/>
        </p:blipFill>
        <p:spPr>
          <a:xfrm>
            <a:off x="7696200" y="10"/>
            <a:ext cx="4495800" cy="6047499"/>
          </a:xfrm>
          <a:custGeom>
            <a:rect b="b" l="l" r="r" t="t"/>
            <a:pathLst>
              <a:path extrusionOk="0" h="1948070" w="2093843">
                <a:moveTo>
                  <a:pt x="0" y="0"/>
                </a:moveTo>
                <a:lnTo>
                  <a:pt x="2093843" y="0"/>
                </a:lnTo>
                <a:lnTo>
                  <a:pt x="2093843" y="1948070"/>
                </a:lnTo>
                <a:lnTo>
                  <a:pt x="0" y="194807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grpSp>
        <p:nvGrpSpPr>
          <p:cNvPr id="269" name="Google Shape;269;p19"/>
          <p:cNvGrpSpPr/>
          <p:nvPr/>
        </p:nvGrpSpPr>
        <p:grpSpPr>
          <a:xfrm flipH="1">
            <a:off x="0" y="0"/>
            <a:ext cx="567782" cy="3306479"/>
            <a:chOff x="11619770" y="-2005"/>
            <a:chExt cx="567782" cy="3306479"/>
          </a:xfrm>
        </p:grpSpPr>
        <p:sp>
          <p:nvSpPr>
            <p:cNvPr id="270" name="Google Shape;270;p19"/>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71" name="Google Shape;271;p19"/>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
        <p:nvSpPr>
          <p:cNvPr id="272" name="Google Shape;272;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Free Grayscale close-up of a person holding an open Bible, conveying a sense of faith. Stock Photo" id="273" name="Google Shape;273;p19"/>
          <p:cNvPicPr preferRelativeResize="0"/>
          <p:nvPr/>
        </p:nvPicPr>
        <p:blipFill rotWithShape="1">
          <a:blip r:embed="rId4">
            <a:alphaModFix/>
          </a:blip>
          <a:srcRect b="15730" l="0" r="0" t="0"/>
          <a:stretch/>
        </p:blipFill>
        <p:spPr>
          <a:xfrm>
            <a:off x="20" y="-4573"/>
            <a:ext cx="12191980" cy="6857989"/>
          </a:xfrm>
          <a:prstGeom prst="rect">
            <a:avLst/>
          </a:prstGeom>
          <a:noFill/>
          <a:ln>
            <a:noFill/>
          </a:ln>
        </p:spPr>
      </p:pic>
      <p:sp>
        <p:nvSpPr>
          <p:cNvPr id="274" name="Google Shape;274;p19"/>
          <p:cNvSpPr/>
          <p:nvPr/>
        </p:nvSpPr>
        <p:spPr>
          <a:xfrm>
            <a:off x="0" y="0"/>
            <a:ext cx="6722853"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75" name="Google Shape;275;p19"/>
          <p:cNvSpPr txBox="1"/>
          <p:nvPr/>
        </p:nvSpPr>
        <p:spPr>
          <a:xfrm>
            <a:off x="609316" y="90286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30000"/>
              </a:lnSpc>
              <a:spcBef>
                <a:spcPts val="0"/>
              </a:spcBef>
              <a:spcAft>
                <a:spcPts val="0"/>
              </a:spcAft>
              <a:buClr>
                <a:srgbClr val="FFFFFF"/>
              </a:buClr>
              <a:buSzPts val="4800"/>
              <a:buFont typeface="Avenir"/>
              <a:buNone/>
            </a:pPr>
            <a:r>
              <a:rPr b="1" i="0" lang="en-US" sz="4800" u="none" cap="none" strike="noStrike">
                <a:solidFill>
                  <a:srgbClr val="FFFFFF"/>
                </a:solidFill>
                <a:latin typeface="Avenir"/>
                <a:ea typeface="Avenir"/>
                <a:cs typeface="Avenir"/>
                <a:sym typeface="Avenir"/>
              </a:rPr>
              <a:t>LA TAREA</a:t>
            </a:r>
            <a:endParaRPr b="1" i="0" sz="4800" u="none" cap="none" strike="noStrike">
              <a:solidFill>
                <a:srgbClr val="FFFFFF"/>
              </a:solidFill>
              <a:latin typeface="Avenir"/>
              <a:ea typeface="Avenir"/>
              <a:cs typeface="Avenir"/>
              <a:sym typeface="Avenir"/>
            </a:endParaRPr>
          </a:p>
        </p:txBody>
      </p:sp>
      <p:sp>
        <p:nvSpPr>
          <p:cNvPr id="276" name="Google Shape;276;p19"/>
          <p:cNvSpPr/>
          <p:nvPr/>
        </p:nvSpPr>
        <p:spPr>
          <a:xfrm rot="10800000">
            <a:off x="9995139" y="0"/>
            <a:ext cx="2196859"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77" name="Google Shape;277;p19"/>
          <p:cNvSpPr/>
          <p:nvPr/>
        </p:nvSpPr>
        <p:spPr>
          <a:xfrm rot="10800000">
            <a:off x="11563125" y="3424422"/>
            <a:ext cx="642729" cy="2930667"/>
          </a:xfrm>
          <a:prstGeom prst="rect">
            <a:avLst/>
          </a:prstGeom>
          <a:blipFill rotWithShape="1">
            <a:blip r:embed="rId5">
              <a:alphaModFix amt="99000"/>
            </a:blip>
            <a:tile algn="ctr"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78" name="Google Shape;278;p19"/>
          <p:cNvSpPr/>
          <p:nvPr/>
        </p:nvSpPr>
        <p:spPr>
          <a:xfrm flipH="1">
            <a:off x="11985992" y="483669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79" name="Google Shape;279;p19"/>
          <p:cNvSpPr txBox="1"/>
          <p:nvPr/>
        </p:nvSpPr>
        <p:spPr>
          <a:xfrm>
            <a:off x="3048000" y="3109463"/>
            <a:ext cx="6096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0" i="0" lang="en-US" sz="1800" u="none" cap="none" strike="noStrike">
                <a:solidFill>
                  <a:schemeClr val="dk1"/>
                </a:solidFill>
                <a:latin typeface="Avenir"/>
                <a:ea typeface="Avenir"/>
                <a:cs typeface="Avenir"/>
                <a:sym typeface="Avenir"/>
              </a:rPr>
            </a:br>
            <a:br>
              <a:rPr b="0" i="0" lang="en-US" sz="1800" u="none" cap="none" strike="noStrike">
                <a:solidFill>
                  <a:schemeClr val="dk1"/>
                </a:solidFill>
                <a:latin typeface="Avenir"/>
                <a:ea typeface="Avenir"/>
                <a:cs typeface="Avenir"/>
                <a:sym typeface="Avenir"/>
              </a:rPr>
            </a:br>
            <a:endParaRPr b="0" i="0" sz="1800" u="none" cap="none" strike="noStrike">
              <a:solidFill>
                <a:schemeClr val="dk1"/>
              </a:solidFill>
              <a:latin typeface="Avenir"/>
              <a:ea typeface="Avenir"/>
              <a:cs typeface="Avenir"/>
              <a:sym typeface="Avenir"/>
            </a:endParaRPr>
          </a:p>
        </p:txBody>
      </p:sp>
      <p:sp>
        <p:nvSpPr>
          <p:cNvPr id="280" name="Google Shape;280;p19"/>
          <p:cNvSpPr txBox="1"/>
          <p:nvPr/>
        </p:nvSpPr>
        <p:spPr>
          <a:xfrm>
            <a:off x="3048000" y="3109463"/>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0" i="0" lang="en-US" sz="1800" u="none" cap="none" strike="noStrike">
                <a:solidFill>
                  <a:schemeClr val="dk1"/>
                </a:solidFill>
                <a:latin typeface="Avenir"/>
                <a:ea typeface="Avenir"/>
                <a:cs typeface="Avenir"/>
                <a:sym typeface="Avenir"/>
              </a:rPr>
            </a:br>
            <a:endParaRPr b="0" i="0" sz="1800" u="none" cap="none" strike="noStrike">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5" name="Google Shape;115;p2"/>
          <p:cNvSpPr/>
          <p:nvPr/>
        </p:nvSpPr>
        <p:spPr>
          <a:xfrm rot="-5400000">
            <a:off x="79529" y="3026358"/>
            <a:ext cx="3745582" cy="3917703"/>
          </a:xfrm>
          <a:custGeom>
            <a:rect b="b" l="l" r="r" t="t"/>
            <a:pathLst>
              <a:path extrusionOk="0" h="1229160" w="1369143">
                <a:moveTo>
                  <a:pt x="0" y="0"/>
                </a:moveTo>
                <a:lnTo>
                  <a:pt x="1369143" y="0"/>
                </a:lnTo>
                <a:lnTo>
                  <a:pt x="0" y="1229160"/>
                </a:lnTo>
                <a:lnTo>
                  <a:pt x="0" y="0"/>
                </a:lnTo>
                <a:close/>
              </a:path>
            </a:pathLst>
          </a:cu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6" name="Google Shape;116;p2"/>
          <p:cNvSpPr/>
          <p:nvPr/>
        </p:nvSpPr>
        <p:spPr>
          <a:xfrm flipH="1">
            <a:off x="7411259" y="31171"/>
            <a:ext cx="4759960" cy="4759960"/>
          </a:xfrm>
          <a:custGeom>
            <a:rect b="b" l="l" r="r" t="t"/>
            <a:pathLst>
              <a:path extrusionOk="0" h="5246915" w="5246915">
                <a:moveTo>
                  <a:pt x="0" y="5246915"/>
                </a:moveTo>
                <a:lnTo>
                  <a:pt x="5246915" y="0"/>
                </a:lnTo>
                <a:lnTo>
                  <a:pt x="0" y="0"/>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silhouette of kneeling man" id="117" name="Google Shape;117;p2"/>
          <p:cNvPicPr preferRelativeResize="0"/>
          <p:nvPr>
            <p:ph idx="1" type="body"/>
          </p:nvPr>
        </p:nvPicPr>
        <p:blipFill rotWithShape="1">
          <a:blip r:embed="rId4">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118" name="Google Shape;118;p2"/>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i="0" lang="en-US" sz="4000" u="none" cap="none" strike="noStrike">
                <a:solidFill>
                  <a:srgbClr val="C00000"/>
                </a:solidFill>
                <a:latin typeface="Avenir"/>
                <a:ea typeface="Avenir"/>
                <a:cs typeface="Avenir"/>
                <a:sym typeface="Avenir"/>
              </a:rPr>
              <a:t>ORACIÓN DE APERTURA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silhouette of kneeling man" id="285" name="Google Shape;285;p20"/>
          <p:cNvPicPr preferRelativeResize="0"/>
          <p:nvPr>
            <p:ph idx="1" type="body"/>
          </p:nvPr>
        </p:nvPicPr>
        <p:blipFill rotWithShape="1">
          <a:blip r:embed="rId3">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286" name="Google Shape;286;p20"/>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i="0" lang="en-US" sz="4000" u="none" cap="none" strike="noStrike">
                <a:solidFill>
                  <a:srgbClr val="C00000"/>
                </a:solidFill>
                <a:latin typeface="Avenir"/>
                <a:ea typeface="Avenir"/>
                <a:cs typeface="Avenir"/>
                <a:sym typeface="Avenir"/>
              </a:rPr>
              <a:t>ORACIÓN DE CLAUSURA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g374a3586c35_0_9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292" name="Google Shape;292;g374a3586c35_0_99"/>
          <p:cNvPicPr preferRelativeResize="0"/>
          <p:nvPr/>
        </p:nvPicPr>
        <p:blipFill rotWithShape="1">
          <a:blip r:embed="rId3">
            <a:alphaModFix/>
          </a:blip>
          <a:srcRect b="12303" l="0" r="0" t="3429"/>
          <a:stretch/>
        </p:blipFill>
        <p:spPr>
          <a:xfrm>
            <a:off x="20" y="10"/>
            <a:ext cx="12191978" cy="6857989"/>
          </a:xfrm>
          <a:prstGeom prst="rect">
            <a:avLst/>
          </a:prstGeom>
          <a:noFill/>
          <a:ln>
            <a:noFill/>
          </a:ln>
        </p:spPr>
      </p:pic>
      <p:sp>
        <p:nvSpPr>
          <p:cNvPr id="293" name="Google Shape;293;g374a3586c35_0_99"/>
          <p:cNvSpPr/>
          <p:nvPr/>
        </p:nvSpPr>
        <p:spPr>
          <a:xfrm>
            <a:off x="0" y="0"/>
            <a:ext cx="6720886"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94" name="Google Shape;294;g374a3586c35_0_99"/>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295" name="Google Shape;295;g374a3586c35_0_99"/>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7</a:t>
            </a:r>
            <a:endParaRPr/>
          </a:p>
        </p:txBody>
      </p:sp>
      <p:sp>
        <p:nvSpPr>
          <p:cNvPr id="296" name="Google Shape;296;g374a3586c35_0_99"/>
          <p:cNvSpPr/>
          <p:nvPr/>
        </p:nvSpPr>
        <p:spPr>
          <a:xfrm rot="10800000">
            <a:off x="9993731" y="4714"/>
            <a:ext cx="2198267"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97" name="Google Shape;297;g374a3586c35_0_99"/>
          <p:cNvSpPr/>
          <p:nvPr/>
        </p:nvSpPr>
        <p:spPr>
          <a:xfrm rot="10800000">
            <a:off x="11563254" y="3424389"/>
            <a:ext cx="642600" cy="2930700"/>
          </a:xfrm>
          <a:prstGeom prst="rect">
            <a:avLst/>
          </a:prstGeom>
          <a:blipFill rotWithShape="1">
            <a:blip r:embed="rId4">
              <a:alphaModFix amt="99000"/>
            </a:blip>
            <a:tile algn="ctr" flip="none" tx="0" sx="5999" ty="0" sy="5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98" name="Google Shape;298;g374a3586c35_0_99"/>
          <p:cNvSpPr/>
          <p:nvPr/>
        </p:nvSpPr>
        <p:spPr>
          <a:xfrm flipH="1">
            <a:off x="11985901" y="4836695"/>
            <a:ext cx="206700" cy="2021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5" name="Google Shape;125;p3"/>
          <p:cNvSpPr txBox="1"/>
          <p:nvPr>
            <p:ph type="title"/>
          </p:nvPr>
        </p:nvSpPr>
        <p:spPr>
          <a:xfrm>
            <a:off x="1600200" y="699591"/>
            <a:ext cx="7638168" cy="147040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20000"/>
              </a:lnSpc>
              <a:spcBef>
                <a:spcPts val="0"/>
              </a:spcBef>
              <a:spcAft>
                <a:spcPts val="0"/>
              </a:spcAft>
              <a:buClr>
                <a:schemeClr val="dk1"/>
              </a:buClr>
              <a:buSzPct val="100000"/>
              <a:buFont typeface="Avenir"/>
              <a:buNone/>
            </a:pPr>
            <a:r>
              <a:rPr lang="en-US" sz="4400"/>
              <a:t>ESQUEMA DEL CURSO</a:t>
            </a:r>
            <a:endParaRPr/>
          </a:p>
        </p:txBody>
      </p:sp>
      <p:sp>
        <p:nvSpPr>
          <p:cNvPr id="126" name="Google Shape;126;p3"/>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7" name="Google Shape;127;p3"/>
          <p:cNvSpPr txBox="1"/>
          <p:nvPr>
            <p:ph idx="1" type="body"/>
          </p:nvPr>
        </p:nvSpPr>
        <p:spPr>
          <a:xfrm>
            <a:off x="1600200" y="2476499"/>
            <a:ext cx="8001000" cy="3695701"/>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dk1"/>
              </a:buClr>
              <a:buSzPts val="1700"/>
              <a:buNone/>
            </a:pPr>
            <a:r>
              <a:rPr lang="en-US"/>
              <a:t>Lección 1 – El Señor de la Cosecha</a:t>
            </a:r>
            <a:br>
              <a:rPr lang="en-US"/>
            </a:br>
            <a:r>
              <a:rPr lang="en-US"/>
              <a:t>Lección 2 – Hasta los Confines de la Tierra</a:t>
            </a:r>
            <a:br>
              <a:rPr lang="en-US"/>
            </a:br>
            <a:r>
              <a:rPr lang="en-US"/>
              <a:t>Lección 3 – Cada Oportunidad</a:t>
            </a:r>
            <a:br>
              <a:rPr lang="en-US"/>
            </a:br>
            <a:r>
              <a:rPr lang="en-US"/>
              <a:t>Lección 4 – A Tiempo y Fuera de Tiempo</a:t>
            </a:r>
            <a:br>
              <a:rPr lang="en-US"/>
            </a:br>
            <a:r>
              <a:rPr lang="en-US">
                <a:latin typeface="Avenir"/>
                <a:ea typeface="Avenir"/>
                <a:cs typeface="Avenir"/>
                <a:sym typeface="Avenir"/>
              </a:rPr>
              <a:t>Lección 5 – Conocidos por el Amor</a:t>
            </a:r>
            <a:br>
              <a:rPr lang="en-US"/>
            </a:br>
            <a:r>
              <a:rPr lang="en-US">
                <a:latin typeface="Avenir"/>
                <a:ea typeface="Avenir"/>
                <a:cs typeface="Avenir"/>
                <a:sym typeface="Avenir"/>
              </a:rPr>
              <a:t>Lección 6 – Dejando a las Noventa y Nueve</a:t>
            </a:r>
            <a:br>
              <a:rPr lang="en-US"/>
            </a:br>
            <a:r>
              <a:rPr b="1" lang="en-US">
                <a:solidFill>
                  <a:schemeClr val="accent5"/>
                </a:solidFill>
                <a:latin typeface="Avenir"/>
                <a:ea typeface="Avenir"/>
                <a:cs typeface="Avenir"/>
                <a:sym typeface="Avenir"/>
              </a:rPr>
              <a:t>Lección 7 – Un Solo Cuerpo, Muchos Miembros</a:t>
            </a:r>
            <a:br>
              <a:rPr lang="en-US"/>
            </a:br>
            <a:r>
              <a:rPr lang="en-US"/>
              <a:t>Lección 8 – Luchando Juntos por el Evangelio</a:t>
            </a:r>
            <a:endParaRPr/>
          </a:p>
        </p:txBody>
      </p:sp>
      <p:sp>
        <p:nvSpPr>
          <p:cNvPr id="128" name="Google Shape;128;p3"/>
          <p:cNvSpPr/>
          <p:nvPr/>
        </p:nvSpPr>
        <p:spPr>
          <a:xfrm flipH="1" rot="10800000">
            <a:off x="11248316" y="2749419"/>
            <a:ext cx="949990" cy="4114798"/>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9" name="Google Shape;129;p3"/>
          <p:cNvSpPr/>
          <p:nvPr/>
        </p:nvSpPr>
        <p:spPr>
          <a:xfrm flipH="1" rot="-5400000">
            <a:off x="8740216" y="2930143"/>
            <a:ext cx="5214382" cy="1269732"/>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6" name="Google Shape;136;p4"/>
          <p:cNvSpPr/>
          <p:nvPr/>
        </p:nvSpPr>
        <p:spPr>
          <a:xfrm flipH="1" rot="-5400000">
            <a:off x="5404030" y="-5378272"/>
            <a:ext cx="1409700" cy="12192003"/>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7" name="Google Shape;137;p4"/>
          <p:cNvSpPr txBox="1"/>
          <p:nvPr>
            <p:ph type="title"/>
          </p:nvPr>
        </p:nvSpPr>
        <p:spPr>
          <a:xfrm>
            <a:off x="965750" y="517186"/>
            <a:ext cx="10282725" cy="1281181"/>
          </a:xfrm>
          <a:prstGeom prst="rect">
            <a:avLst/>
          </a:prstGeom>
          <a:solidFill>
            <a:srgbClr val="FEE5D8"/>
          </a:solidFill>
          <a:ln>
            <a:noFill/>
          </a:ln>
          <a:effectLst>
            <a:outerShdw rotWithShape="0" algn="tr" dir="2700000" dist="190500">
              <a:schemeClr val="dk1"/>
            </a:outerShdw>
          </a:effectLst>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Avenir"/>
              <a:buNone/>
            </a:pPr>
            <a:r>
              <a:rPr lang="en-US">
                <a:solidFill>
                  <a:srgbClr val="000000"/>
                </a:solidFill>
              </a:rPr>
              <a:t>PROGRESIÓN DEL CURSO</a:t>
            </a:r>
            <a:endParaRPr/>
          </a:p>
        </p:txBody>
      </p:sp>
      <p:grpSp>
        <p:nvGrpSpPr>
          <p:cNvPr id="138" name="Google Shape;138;p4"/>
          <p:cNvGrpSpPr/>
          <p:nvPr/>
        </p:nvGrpSpPr>
        <p:grpSpPr>
          <a:xfrm>
            <a:off x="808038" y="2556711"/>
            <a:ext cx="10598150" cy="3597104"/>
            <a:chOff x="0" y="186998"/>
            <a:chExt cx="10598150" cy="3597104"/>
          </a:xfrm>
        </p:grpSpPr>
        <p:sp>
          <p:nvSpPr>
            <p:cNvPr id="139" name="Google Shape;139;p4"/>
            <p:cNvSpPr/>
            <p:nvPr/>
          </p:nvSpPr>
          <p:spPr>
            <a:xfrm>
              <a:off x="0" y="186998"/>
              <a:ext cx="10598150" cy="1541359"/>
            </a:xfrm>
            <a:prstGeom prst="rightArrow">
              <a:avLst>
                <a:gd fmla="val 50000" name="adj1"/>
                <a:gd fmla="val 50000" name="adj2"/>
              </a:avLst>
            </a:prstGeom>
            <a:solidFill>
              <a:srgbClr val="EB6C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txBox="1"/>
            <p:nvPr/>
          </p:nvSpPr>
          <p:spPr>
            <a:xfrm>
              <a:off x="0" y="572338"/>
              <a:ext cx="10212810"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Base Bíblica</a:t>
              </a:r>
              <a:endParaRPr b="0" i="0" sz="1700" u="none" cap="none" strike="noStrike">
                <a:solidFill>
                  <a:schemeClr val="lt1"/>
                </a:solidFill>
                <a:latin typeface="Avenir"/>
                <a:ea typeface="Avenir"/>
                <a:cs typeface="Avenir"/>
                <a:sym typeface="Avenir"/>
              </a:endParaRPr>
            </a:p>
          </p:txBody>
        </p:sp>
        <p:sp>
          <p:nvSpPr>
            <p:cNvPr id="141" name="Google Shape;141;p4"/>
            <p:cNvSpPr/>
            <p:nvPr/>
          </p:nvSpPr>
          <p:spPr>
            <a:xfrm>
              <a:off x="1958538" y="701024"/>
              <a:ext cx="8639611" cy="1541359"/>
            </a:xfrm>
            <a:prstGeom prst="rightArrow">
              <a:avLst>
                <a:gd fmla="val 50000" name="adj1"/>
                <a:gd fmla="val 50000" name="adj2"/>
              </a:avLst>
            </a:prstGeom>
            <a:solidFill>
              <a:srgbClr val="E575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txBox="1"/>
            <p:nvPr/>
          </p:nvSpPr>
          <p:spPr>
            <a:xfrm>
              <a:off x="1958538" y="1086364"/>
              <a:ext cx="8254271"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Análisis histórico</a:t>
              </a:r>
              <a:endParaRPr b="0" i="0" sz="1700" u="none" cap="none" strike="noStrike">
                <a:solidFill>
                  <a:schemeClr val="lt1"/>
                </a:solidFill>
                <a:latin typeface="Avenir"/>
                <a:ea typeface="Avenir"/>
                <a:cs typeface="Avenir"/>
                <a:sym typeface="Avenir"/>
              </a:endParaRPr>
            </a:p>
          </p:txBody>
        </p:sp>
        <p:sp>
          <p:nvSpPr>
            <p:cNvPr id="143" name="Google Shape;143;p4"/>
            <p:cNvSpPr/>
            <p:nvPr/>
          </p:nvSpPr>
          <p:spPr>
            <a:xfrm>
              <a:off x="3917076" y="1215050"/>
              <a:ext cx="6681073" cy="1541359"/>
            </a:xfrm>
            <a:prstGeom prst="rightArrow">
              <a:avLst>
                <a:gd fmla="val 50000" name="adj1"/>
                <a:gd fmla="val 50000" name="adj2"/>
              </a:avLst>
            </a:prstGeom>
            <a:solidFill>
              <a:srgbClr val="DE824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txBox="1"/>
            <p:nvPr/>
          </p:nvSpPr>
          <p:spPr>
            <a:xfrm>
              <a:off x="3917076" y="1600390"/>
              <a:ext cx="6295733"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Lo práctico</a:t>
              </a:r>
              <a:endParaRPr b="0" i="0" sz="1700" u="none" cap="none" strike="noStrike">
                <a:solidFill>
                  <a:schemeClr val="lt1"/>
                </a:solidFill>
                <a:latin typeface="Avenir"/>
                <a:ea typeface="Avenir"/>
                <a:cs typeface="Avenir"/>
                <a:sym typeface="Avenir"/>
              </a:endParaRPr>
            </a:p>
          </p:txBody>
        </p:sp>
        <p:sp>
          <p:nvSpPr>
            <p:cNvPr id="145" name="Google Shape;145;p4"/>
            <p:cNvSpPr/>
            <p:nvPr/>
          </p:nvSpPr>
          <p:spPr>
            <a:xfrm>
              <a:off x="5876674" y="1728717"/>
              <a:ext cx="4721475" cy="1541359"/>
            </a:xfrm>
            <a:prstGeom prst="rightArrow">
              <a:avLst>
                <a:gd fmla="val 50000" name="adj1"/>
                <a:gd fmla="val 50000" name="adj2"/>
              </a:avLst>
            </a:prstGeom>
            <a:solidFill>
              <a:srgbClr val="D792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txBox="1"/>
            <p:nvPr/>
          </p:nvSpPr>
          <p:spPr>
            <a:xfrm>
              <a:off x="5876674" y="2114057"/>
              <a:ext cx="4336135"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Crear un plan</a:t>
              </a:r>
              <a:endParaRPr/>
            </a:p>
          </p:txBody>
        </p:sp>
        <p:sp>
          <p:nvSpPr>
            <p:cNvPr id="147" name="Google Shape;147;p4"/>
            <p:cNvSpPr/>
            <p:nvPr/>
          </p:nvSpPr>
          <p:spPr>
            <a:xfrm>
              <a:off x="7835212" y="2242743"/>
              <a:ext cx="2762937" cy="1541359"/>
            </a:xfrm>
            <a:prstGeom prst="rightArrow">
              <a:avLst>
                <a:gd fmla="val 50000" name="adj1"/>
                <a:gd fmla="val 50000" name="adj2"/>
              </a:avLst>
            </a:prstGeom>
            <a:solidFill>
              <a:srgbClr val="CAA12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txBox="1"/>
            <p:nvPr/>
          </p:nvSpPr>
          <p:spPr>
            <a:xfrm>
              <a:off x="7835212" y="2628083"/>
              <a:ext cx="2377597"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Implementar su plan</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grpSp>
        <p:nvGrpSpPr>
          <p:cNvPr id="154" name="Google Shape;154;p5"/>
          <p:cNvGrpSpPr/>
          <p:nvPr/>
        </p:nvGrpSpPr>
        <p:grpSpPr>
          <a:xfrm flipH="1">
            <a:off x="0" y="0"/>
            <a:ext cx="567782" cy="3306479"/>
            <a:chOff x="11619770" y="-2005"/>
            <a:chExt cx="567782" cy="3306479"/>
          </a:xfrm>
        </p:grpSpPr>
        <p:sp>
          <p:nvSpPr>
            <p:cNvPr id="155" name="Google Shape;155;p5"/>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56" name="Google Shape;156;p5"/>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
        <p:nvSpPr>
          <p:cNvPr id="157" name="Google Shape;157;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58" name="Google Shape;158;p5"/>
          <p:cNvSpPr txBox="1"/>
          <p:nvPr>
            <p:ph type="title"/>
          </p:nvPr>
        </p:nvSpPr>
        <p:spPr>
          <a:xfrm>
            <a:off x="816873" y="1261871"/>
            <a:ext cx="4474034" cy="430290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30000"/>
              </a:lnSpc>
              <a:spcBef>
                <a:spcPts val="0"/>
              </a:spcBef>
              <a:spcAft>
                <a:spcPts val="0"/>
              </a:spcAft>
              <a:buClr>
                <a:schemeClr val="dk1"/>
              </a:buClr>
              <a:buSzPct val="100000"/>
              <a:buFont typeface="Avenir"/>
              <a:buNone/>
            </a:pPr>
            <a:r>
              <a:rPr lang="en-US" sz="4800"/>
              <a:t>UN SOLO CUERPO, MUCHOS MIEMBROS </a:t>
            </a:r>
            <a:endParaRPr/>
          </a:p>
        </p:txBody>
      </p:sp>
      <p:sp>
        <p:nvSpPr>
          <p:cNvPr id="159" name="Google Shape;159;p5"/>
          <p:cNvSpPr/>
          <p:nvPr/>
        </p:nvSpPr>
        <p:spPr>
          <a:xfrm>
            <a:off x="9106162" y="342"/>
            <a:ext cx="3085837" cy="5145524"/>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60" name="Google Shape;160;p5"/>
          <p:cNvSpPr/>
          <p:nvPr/>
        </p:nvSpPr>
        <p:spPr>
          <a:xfrm>
            <a:off x="10095870" y="1189088"/>
            <a:ext cx="1910081" cy="5066594"/>
          </a:xfrm>
          <a:prstGeom prst="rect">
            <a:avLst/>
          </a:pr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Que parte del cuerpo eres? - JuventudOnline" id="161" name="Google Shape;161;p5"/>
          <p:cNvPicPr preferRelativeResize="0"/>
          <p:nvPr/>
        </p:nvPicPr>
        <p:blipFill rotWithShape="1">
          <a:blip r:embed="rId4">
            <a:alphaModFix/>
          </a:blip>
          <a:srcRect b="0" l="0" r="25000" t="0"/>
          <a:stretch/>
        </p:blipFill>
        <p:spPr>
          <a:xfrm>
            <a:off x="5918432" y="742379"/>
            <a:ext cx="5437822" cy="5437822"/>
          </a:xfrm>
          <a:custGeom>
            <a:rect b="b" l="l" r="r" t="t"/>
            <a:pathLst>
              <a:path extrusionOk="0" h="5044440" w="5044440">
                <a:moveTo>
                  <a:pt x="2522220" y="0"/>
                </a:moveTo>
                <a:cubicBezTo>
                  <a:pt x="3915204" y="0"/>
                  <a:pt x="5044440" y="1129236"/>
                  <a:pt x="5044440" y="2522220"/>
                </a:cubicBezTo>
                <a:cubicBezTo>
                  <a:pt x="5044440" y="3915204"/>
                  <a:pt x="3915204" y="5044440"/>
                  <a:pt x="2522220" y="5044440"/>
                </a:cubicBezTo>
                <a:cubicBezTo>
                  <a:pt x="1129236" y="5044440"/>
                  <a:pt x="0" y="3915204"/>
                  <a:pt x="0" y="2522220"/>
                </a:cubicBezTo>
                <a:cubicBezTo>
                  <a:pt x="0" y="1129236"/>
                  <a:pt x="1129236" y="0"/>
                  <a:pt x="2522220" y="0"/>
                </a:cubicBezTo>
                <a:close/>
              </a:path>
            </a:pathLst>
          </a:custGeom>
          <a:noFill/>
          <a:ln>
            <a:noFill/>
          </a:ln>
          <a:effectLst>
            <a:outerShdw rotWithShape="0" algn="bl" dir="19200000" dist="165100">
              <a:schemeClr val="dk1"/>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
          <p:cNvSpPr txBox="1"/>
          <p:nvPr>
            <p:ph type="title"/>
          </p:nvPr>
        </p:nvSpPr>
        <p:spPr>
          <a:xfrm>
            <a:off x="808661" y="365125"/>
            <a:ext cx="10357666" cy="143845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sz="3200"/>
              <a:t>ROMANOS 12:3-8</a:t>
            </a:r>
            <a:endParaRPr/>
          </a:p>
        </p:txBody>
      </p:sp>
      <p:sp>
        <p:nvSpPr>
          <p:cNvPr id="167" name="Google Shape;167;p6"/>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rgbClr val="000000"/>
              </a:buClr>
              <a:buSzPts val="2040"/>
              <a:buNone/>
            </a:pPr>
            <a:r>
              <a:rPr baseline="30000" lang="en-US" sz="2400">
                <a:solidFill>
                  <a:srgbClr val="000000"/>
                </a:solidFill>
                <a:latin typeface="Avenir"/>
                <a:ea typeface="Avenir"/>
                <a:cs typeface="Avenir"/>
                <a:sym typeface="Avenir"/>
              </a:rPr>
              <a:t>3 </a:t>
            </a:r>
            <a:r>
              <a:rPr lang="en-US" sz="2400">
                <a:solidFill>
                  <a:srgbClr val="000000"/>
                </a:solidFill>
                <a:latin typeface="Avenir"/>
                <a:ea typeface="Avenir"/>
                <a:cs typeface="Avenir"/>
                <a:sym typeface="Avenir"/>
              </a:rPr>
              <a:t>Por la gracia que me es dada, digo a cada uno de ustedes que no tenga más alto concepto de sí que el que debe tener, sino que piense de sí con sensatez, según la medida de fe que Dios repartió a cada uno. </a:t>
            </a:r>
            <a:r>
              <a:rPr baseline="30000" lang="en-US" sz="2400">
                <a:solidFill>
                  <a:srgbClr val="000000"/>
                </a:solidFill>
                <a:latin typeface="Avenir"/>
                <a:ea typeface="Avenir"/>
                <a:cs typeface="Avenir"/>
                <a:sym typeface="Avenir"/>
              </a:rPr>
              <a:t>4 </a:t>
            </a:r>
            <a:r>
              <a:rPr lang="en-US" sz="2400">
                <a:solidFill>
                  <a:srgbClr val="000000"/>
                </a:solidFill>
                <a:latin typeface="Avenir"/>
                <a:ea typeface="Avenir"/>
                <a:cs typeface="Avenir"/>
                <a:sym typeface="Avenir"/>
              </a:rPr>
              <a:t>Porque así como en un cuerpo hay muchos miembros, y no todos los miembros tienen la misma función, </a:t>
            </a:r>
            <a:r>
              <a:rPr baseline="30000" lang="en-US" sz="2400">
                <a:solidFill>
                  <a:srgbClr val="000000"/>
                </a:solidFill>
                <a:latin typeface="Avenir"/>
                <a:ea typeface="Avenir"/>
                <a:cs typeface="Avenir"/>
                <a:sym typeface="Avenir"/>
              </a:rPr>
              <a:t>5 </a:t>
            </a:r>
            <a:r>
              <a:rPr lang="en-US" sz="2400">
                <a:solidFill>
                  <a:srgbClr val="000000"/>
                </a:solidFill>
                <a:latin typeface="Avenir"/>
                <a:ea typeface="Avenir"/>
                <a:cs typeface="Avenir"/>
                <a:sym typeface="Avenir"/>
              </a:rPr>
              <a:t>así también nosotros, aunque somos muchos, formamos un solo cuerpo en Cristo, y cada miembro está unido a los demás.</a:t>
            </a:r>
            <a:endParaRPr sz="3200">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7"/>
          <p:cNvSpPr txBox="1"/>
          <p:nvPr>
            <p:ph type="title"/>
          </p:nvPr>
        </p:nvSpPr>
        <p:spPr>
          <a:xfrm>
            <a:off x="808661" y="365125"/>
            <a:ext cx="10357666" cy="143845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sz="3200"/>
              <a:t>ROMANOS 12:3-8</a:t>
            </a:r>
            <a:endParaRPr/>
          </a:p>
        </p:txBody>
      </p:sp>
      <p:sp>
        <p:nvSpPr>
          <p:cNvPr id="173" name="Google Shape;173;p7"/>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rgbClr val="000000"/>
              </a:buClr>
              <a:buSzPts val="2040"/>
              <a:buNone/>
            </a:pPr>
            <a:r>
              <a:rPr baseline="30000" lang="en-US" sz="2400">
                <a:solidFill>
                  <a:srgbClr val="000000"/>
                </a:solidFill>
                <a:latin typeface="Avenir"/>
                <a:ea typeface="Avenir"/>
                <a:cs typeface="Avenir"/>
                <a:sym typeface="Avenir"/>
              </a:rPr>
              <a:t>6 </a:t>
            </a:r>
            <a:r>
              <a:rPr lang="en-US" sz="2400">
                <a:solidFill>
                  <a:srgbClr val="000000"/>
                </a:solidFill>
                <a:latin typeface="Avenir"/>
                <a:ea typeface="Avenir"/>
                <a:cs typeface="Avenir"/>
                <a:sym typeface="Avenir"/>
              </a:rPr>
              <a:t>Ya que tenemos diferentes dones, según la gracia que nos ha sido dada, si tenemos el don de profecía, usémoslo conforme a la medida de la fe. </a:t>
            </a:r>
            <a:r>
              <a:rPr baseline="30000" lang="en-US" sz="2400">
                <a:solidFill>
                  <a:srgbClr val="000000"/>
                </a:solidFill>
                <a:latin typeface="Avenir"/>
                <a:ea typeface="Avenir"/>
                <a:cs typeface="Avenir"/>
                <a:sym typeface="Avenir"/>
              </a:rPr>
              <a:t>7 </a:t>
            </a:r>
            <a:r>
              <a:rPr lang="en-US" sz="2400">
                <a:solidFill>
                  <a:srgbClr val="000000"/>
                </a:solidFill>
                <a:latin typeface="Avenir"/>
                <a:ea typeface="Avenir"/>
                <a:cs typeface="Avenir"/>
                <a:sym typeface="Avenir"/>
              </a:rPr>
              <a:t>Si tenemos el don de servicio, sirvamos; si tenemos el don de la enseñanza, enseñemos; </a:t>
            </a:r>
            <a:r>
              <a:rPr baseline="30000" lang="en-US" sz="2400">
                <a:solidFill>
                  <a:srgbClr val="000000"/>
                </a:solidFill>
                <a:latin typeface="Avenir"/>
                <a:ea typeface="Avenir"/>
                <a:cs typeface="Avenir"/>
                <a:sym typeface="Avenir"/>
              </a:rPr>
              <a:t>8 </a:t>
            </a:r>
            <a:r>
              <a:rPr lang="en-US" sz="2400">
                <a:solidFill>
                  <a:srgbClr val="000000"/>
                </a:solidFill>
                <a:latin typeface="Avenir"/>
                <a:ea typeface="Avenir"/>
                <a:cs typeface="Avenir"/>
                <a:sym typeface="Avenir"/>
              </a:rPr>
              <a:t>si tenemos el don de exhortación, exhortemos; si debemos repartir, hagámoslo con generosidad; si nos toca presidir, hagámoslo con solicitud; si debemos brindar ayuda, hagámoslo con alegría.</a:t>
            </a:r>
            <a:endParaRPr sz="3600">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8"/>
          <p:cNvSpPr txBox="1"/>
          <p:nvPr>
            <p:ph type="title"/>
          </p:nvPr>
        </p:nvSpPr>
        <p:spPr>
          <a:xfrm>
            <a:off x="808661" y="365125"/>
            <a:ext cx="10357666" cy="1907812"/>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4000"/>
              <a:buFont typeface="Avenir"/>
              <a:buNone/>
            </a:pPr>
            <a:r>
              <a:rPr lang="en-US" sz="4000"/>
              <a:t>UN SOLO CUERPO, MUCHOS MIEMBROS </a:t>
            </a:r>
            <a:endParaRPr sz="4000"/>
          </a:p>
        </p:txBody>
      </p:sp>
      <p:sp>
        <p:nvSpPr>
          <p:cNvPr id="180" name="Google Shape;180;p8"/>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2720"/>
              <a:buNone/>
            </a:pPr>
            <a:r>
              <a:rPr lang="en-US" sz="3200"/>
              <a:t>Considerando Romanos 12:3-8, ¿cuáles son los dones que Dios ha dado a los miembros de tu grupo?</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87" name="Google Shape;187;p9"/>
          <p:cNvSpPr txBox="1"/>
          <p:nvPr>
            <p:ph type="title"/>
          </p:nvPr>
        </p:nvSpPr>
        <p:spPr>
          <a:xfrm>
            <a:off x="814656" y="665389"/>
            <a:ext cx="5807818" cy="1507193"/>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000"/>
              <a:buFont typeface="Avenir"/>
              <a:buNone/>
            </a:pPr>
            <a:r>
              <a:rPr lang="en-US" sz="3000"/>
              <a:t>UNO A UNO: LA LISTA DE PROSPECTOS </a:t>
            </a:r>
            <a:endParaRPr sz="3000"/>
          </a:p>
        </p:txBody>
      </p:sp>
      <p:sp>
        <p:nvSpPr>
          <p:cNvPr id="188" name="Google Shape;188;p9"/>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89" name="Google Shape;189;p9"/>
          <p:cNvSpPr txBox="1"/>
          <p:nvPr>
            <p:ph idx="1" type="body"/>
          </p:nvPr>
        </p:nvSpPr>
        <p:spPr>
          <a:xfrm>
            <a:off x="814656" y="2400301"/>
            <a:ext cx="5568215" cy="3733800"/>
          </a:xfrm>
          <a:prstGeom prst="rect">
            <a:avLst/>
          </a:prstGeom>
          <a:noFill/>
          <a:ln>
            <a:noFill/>
          </a:ln>
        </p:spPr>
        <p:txBody>
          <a:bodyPr anchorCtr="0" anchor="ctr" bIns="45700" lIns="91425" spcFirstLastPara="1" rIns="91425" wrap="square" tIns="45700">
            <a:normAutofit/>
          </a:bodyPr>
          <a:lstStyle/>
          <a:p>
            <a:pPr indent="-228600" lvl="0" marL="228600" rtl="0" algn="l">
              <a:lnSpc>
                <a:spcPct val="130000"/>
              </a:lnSpc>
              <a:spcBef>
                <a:spcPts val="0"/>
              </a:spcBef>
              <a:spcAft>
                <a:spcPts val="0"/>
              </a:spcAft>
              <a:buClr>
                <a:schemeClr val="dk1"/>
              </a:buClr>
              <a:buSzPts val="2380"/>
              <a:buChar char="•"/>
            </a:pPr>
            <a:r>
              <a:rPr lang="en-US" sz="2800">
                <a:latin typeface="Avenir"/>
                <a:ea typeface="Avenir"/>
                <a:cs typeface="Avenir"/>
                <a:sym typeface="Avenir"/>
              </a:rPr>
              <a:t>¿Qué es una lista de prospectos?</a:t>
            </a:r>
            <a:endParaRPr/>
          </a:p>
          <a:p>
            <a:pPr indent="-228600" lvl="0" marL="228600" rtl="0" algn="l">
              <a:lnSpc>
                <a:spcPct val="130000"/>
              </a:lnSpc>
              <a:spcBef>
                <a:spcPts val="1000"/>
              </a:spcBef>
              <a:spcAft>
                <a:spcPts val="0"/>
              </a:spcAft>
              <a:buClr>
                <a:schemeClr val="dk1"/>
              </a:buClr>
              <a:buSzPts val="2380"/>
              <a:buChar char="•"/>
            </a:pPr>
            <a:r>
              <a:rPr lang="en-US" sz="2800">
                <a:latin typeface="Avenir"/>
                <a:ea typeface="Avenir"/>
                <a:cs typeface="Avenir"/>
                <a:sym typeface="Avenir"/>
              </a:rPr>
              <a:t>¿De dónde provienen los nombres?</a:t>
            </a:r>
            <a:endParaRPr/>
          </a:p>
          <a:p>
            <a:pPr indent="-228600" lvl="0" marL="228600" rtl="0" algn="l">
              <a:lnSpc>
                <a:spcPct val="130000"/>
              </a:lnSpc>
              <a:spcBef>
                <a:spcPts val="1000"/>
              </a:spcBef>
              <a:spcAft>
                <a:spcPts val="0"/>
              </a:spcAft>
              <a:buClr>
                <a:schemeClr val="dk1"/>
              </a:buClr>
              <a:buSzPts val="2380"/>
              <a:buChar char="•"/>
            </a:pPr>
            <a:r>
              <a:rPr lang="en-US" sz="2800">
                <a:latin typeface="Avenir"/>
                <a:ea typeface="Avenir"/>
                <a:cs typeface="Avenir"/>
                <a:sym typeface="Avenir"/>
              </a:rPr>
              <a:t>¿Cuáles son sus ventajas?</a:t>
            </a:r>
            <a:endParaRPr/>
          </a:p>
        </p:txBody>
      </p:sp>
      <p:sp>
        <p:nvSpPr>
          <p:cNvPr id="190" name="Google Shape;190;p9"/>
          <p:cNvSpPr/>
          <p:nvPr/>
        </p:nvSpPr>
        <p:spPr>
          <a:xfrm flipH="1" rot="-5400000">
            <a:off x="5630921" y="2766496"/>
            <a:ext cx="5385102" cy="1987416"/>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person writing bucket list on book" id="191" name="Google Shape;191;p9"/>
          <p:cNvPicPr preferRelativeResize="0"/>
          <p:nvPr/>
        </p:nvPicPr>
        <p:blipFill rotWithShape="1">
          <a:blip r:embed="rId4">
            <a:alphaModFix/>
          </a:blip>
          <a:srcRect b="0" l="30814" r="19748" t="0"/>
          <a:stretch/>
        </p:blipFill>
        <p:spPr>
          <a:xfrm>
            <a:off x="7696200" y="10"/>
            <a:ext cx="4495800" cy="6047499"/>
          </a:xfrm>
          <a:custGeom>
            <a:rect b="b" l="l" r="r" t="t"/>
            <a:pathLst>
              <a:path extrusionOk="0" h="1948070" w="2093843">
                <a:moveTo>
                  <a:pt x="0" y="0"/>
                </a:moveTo>
                <a:lnTo>
                  <a:pt x="2093843" y="0"/>
                </a:lnTo>
                <a:lnTo>
                  <a:pt x="2093843" y="1948070"/>
                </a:lnTo>
                <a:lnTo>
                  <a:pt x="0" y="194807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eniceBeachVTI">
  <a:themeElements>
    <a:clrScheme name="Venice Beach">
      <a:dk1>
        <a:srgbClr val="000000"/>
      </a:dk1>
      <a:lt1>
        <a:srgbClr val="FFFFFF"/>
      </a:lt1>
      <a:dk2>
        <a:srgbClr val="2B3E3D"/>
      </a:dk2>
      <a:lt2>
        <a:srgbClr val="FEF3EB"/>
      </a:lt2>
      <a:accent1>
        <a:srgbClr val="FE8542"/>
      </a:accent1>
      <a:accent2>
        <a:srgbClr val="EC6D60"/>
      </a:accent2>
      <a:accent3>
        <a:srgbClr val="CDA32B"/>
      </a:accent3>
      <a:accent4>
        <a:srgbClr val="EE66A7"/>
      </a:accent4>
      <a:accent5>
        <a:srgbClr val="EA5F48"/>
      </a:accent5>
      <a:accent6>
        <a:srgbClr val="C8466B"/>
      </a:accent6>
      <a:hlink>
        <a:srgbClr val="E46153"/>
      </a:hlink>
      <a:folHlink>
        <a:srgbClr val="CF6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2025-02-23T19:02:04Z</dcterms:created>
  <dc:creator>Matthew Behmer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