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6858000" cx="12192000"/>
  <p:notesSz cx="6858000" cy="9144000"/>
  <p:embeddedFontLst>
    <p:embeddedFont>
      <p:font typeface="Lato"/>
      <p:regular r:id="rId36"/>
      <p:bold r:id="rId37"/>
      <p:italic r:id="rId38"/>
      <p:boldItalic r:id="rId39"/>
    </p:embeddedFont>
    <p:embeddedFont>
      <p:font typeface="Lato Black"/>
      <p:bold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hgFFH9LUSiW/5yN7inqqRQHafB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39" Type="http://schemas.openxmlformats.org/officeDocument/2006/relationships/font" Target="fonts/Lato-boldItalic.fntdata"/><Relationship Id="rId18" Type="http://schemas.openxmlformats.org/officeDocument/2006/relationships/slide" Target="slides/slide14.xml"/><Relationship Id="rId42" Type="http://customschemas.google.com/relationships/presentationmetadata" Target="metadata"/><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40" Type="http://schemas.openxmlformats.org/officeDocument/2006/relationships/font" Target="fonts/LatoBlack-bold.fntdata"/><Relationship Id="rId24" Type="http://schemas.openxmlformats.org/officeDocument/2006/relationships/slide" Target="slides/slide20.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font" Target="fonts/Lato-bold.fntdata"/><Relationship Id="rId45" Type="http://schemas.openxmlformats.org/officeDocument/2006/relationships/customXml" Target="../customXml/item3.xml"/><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font" Target="fonts/Lato-regular.fntdata"/><Relationship Id="rId31" Type="http://schemas.openxmlformats.org/officeDocument/2006/relationships/slide" Target="slides/slide27.xml"/><Relationship Id="rId10" Type="http://schemas.openxmlformats.org/officeDocument/2006/relationships/slide" Target="slides/slide6.xml"/><Relationship Id="rId19" Type="http://schemas.openxmlformats.org/officeDocument/2006/relationships/slide" Target="slides/slide15.xml"/><Relationship Id="rId44" Type="http://schemas.openxmlformats.org/officeDocument/2006/relationships/customXml" Target="../customXml/item2.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14" Type="http://schemas.openxmlformats.org/officeDocument/2006/relationships/slide" Target="slides/slide10.xml"/><Relationship Id="rId43" Type="http://schemas.openxmlformats.org/officeDocument/2006/relationships/customXml" Target="../customXml/item1.xml"/><Relationship Id="rId8" Type="http://schemas.openxmlformats.org/officeDocument/2006/relationships/slide" Target="slides/slide4.xml"/><Relationship Id="rId3" Type="http://schemas.openxmlformats.org/officeDocument/2006/relationships/slideMaster" Target="slideMasters/slideMaster1.xml"/><Relationship Id="rId25" Type="http://schemas.openxmlformats.org/officeDocument/2006/relationships/slide" Target="slides/slide21.xml"/><Relationship Id="rId33" Type="http://schemas.openxmlformats.org/officeDocument/2006/relationships/slide" Target="slides/slide29.xml"/><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font" Target="fonts/Lato-italic.fntdata"/><Relationship Id="rId20" Type="http://schemas.openxmlformats.org/officeDocument/2006/relationships/slide" Target="slides/slide16.xml"/><Relationship Id="rId41" Type="http://schemas.openxmlformats.org/officeDocument/2006/relationships/font" Target="fonts/LatoBlack-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hará lo siguiente en el grupo de WhatsApp:</a:t>
            </a:r>
            <a:endParaRPr b="1">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las siguientes tareas:</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Mire el breve video de enseñanza y responda las preguntas que lo acompañan:</a:t>
            </a:r>
            <a:endParaRPr>
              <a:solidFill>
                <a:schemeClr val="dk1"/>
              </a:solidFill>
              <a:latin typeface="Calibri"/>
              <a:ea typeface="Calibri"/>
              <a:cs typeface="Calibri"/>
              <a:sym typeface="Calibri"/>
            </a:endParaRPr>
          </a:p>
          <a:p>
            <a:pPr indent="-255269" lvl="2" marL="1371600" rtl="0" algn="l">
              <a:spcBef>
                <a:spcPts val="8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¿Cuál es nuestro estado natural sin Dios?</a:t>
            </a:r>
            <a:endParaRPr>
              <a:solidFill>
                <a:schemeClr val="dk1"/>
              </a:solidFill>
              <a:latin typeface="Calibri"/>
              <a:ea typeface="Calibri"/>
              <a:cs typeface="Calibri"/>
              <a:sym typeface="Calibri"/>
            </a:endParaRPr>
          </a:p>
          <a:p>
            <a:pPr indent="-255269" lvl="2" marL="13716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¿Cómo fue la sustitución de la vida de obediencia de Jesús?</a:t>
            </a:r>
            <a:endParaRPr>
              <a:solidFill>
                <a:schemeClr val="dk1"/>
              </a:solidFill>
              <a:latin typeface="Calibri"/>
              <a:ea typeface="Calibri"/>
              <a:cs typeface="Calibri"/>
              <a:sym typeface="Calibri"/>
            </a:endParaRPr>
          </a:p>
          <a:p>
            <a:pPr indent="-255269" lvl="2" marL="13716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¿Por quién murió Jesús?</a:t>
            </a:r>
            <a:endParaRPr>
              <a:solidFill>
                <a:schemeClr val="dk1"/>
              </a:solidFill>
              <a:latin typeface="Calibri"/>
              <a:ea typeface="Calibri"/>
              <a:cs typeface="Calibri"/>
              <a:sym typeface="Calibri"/>
            </a:endParaRPr>
          </a:p>
          <a:p>
            <a:pPr indent="-255269" lvl="2" marL="13716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¿Qué declaró Dios en la muerte de Cristo?</a:t>
            </a:r>
            <a:endParaRPr>
              <a:solidFill>
                <a:schemeClr val="dk1"/>
              </a:solidFill>
              <a:latin typeface="Calibri"/>
              <a:ea typeface="Calibri"/>
              <a:cs typeface="Calibri"/>
              <a:sym typeface="Calibri"/>
            </a:endParaRPr>
          </a:p>
          <a:p>
            <a:pPr indent="-255269" lvl="2" marL="13716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¿Qué nos conecta con la bendición de salvación de Jesús?</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Lea el Salmo 103.</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ee76800eef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¿Qué declaró Dios en la muerte de Cristo? </a:t>
            </a:r>
            <a:endParaRPr u="sng">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u="sng">
                <a:solidFill>
                  <a:schemeClr val="dk1"/>
                </a:solidFill>
                <a:latin typeface="Calibri"/>
                <a:ea typeface="Calibri"/>
                <a:cs typeface="Calibri"/>
                <a:sym typeface="Calibri"/>
              </a:rPr>
              <a:t>En la muerte de Cristo (y confirmada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por la resurrección de Jesús), Dios declaró a todas las personas inocentes ante él</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y perfectas a sus ojos.</a:t>
            </a:r>
            <a:endParaRPr u="sng">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68" name="Google Shape;168;g2ee76800eef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ee76800eef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¿Qué nos conecta con la bendición de salvación de Jesús?</a:t>
            </a:r>
            <a:endParaRPr u="sng">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u="sng">
                <a:solidFill>
                  <a:schemeClr val="dk1"/>
                </a:solidFill>
                <a:latin typeface="Calibri"/>
                <a:ea typeface="Calibri"/>
                <a:cs typeface="Calibri"/>
                <a:sym typeface="Calibri"/>
              </a:rPr>
              <a:t>El don de la fe,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nuestra simple confianza en las promesas de Dios, nos conecta con la salvación</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que Dios ganó para nosotros.</a:t>
            </a:r>
            <a:endParaRPr u="sng">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76" name="Google Shape;176;g2ee76800eef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ee76800eef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Breve resumen de la conferencia con presentación de diapositivas</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uno: “El perdón que encontramos en Cristo es total, completo y eterno. Mientras leía en el Salmo 103 en preparación para esta clase, “No nos ha tratado como merece nuestra maldad, ni nos ha castigado como merecen nuestros pecados”. En cambio, Dios trató a Cristo como nuestros pecados merecían y lo castigó con un castigo eterno por todos los pecados del mundo un viernes. Hace unos 2.000 años.”</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184" name="Google Shape;184;g2ee76800eef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79ac8ef736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Diapositiva dos: “Ahora tenemos la salvación, la vida eterna y un hogar en el cielo esperándonos. El cielo será un lugar maravilloso donde no habrá pecado ni los efectos del pecado. Estaremos con nuestro Salvador para siempre.”</a:t>
            </a:r>
            <a:endParaRPr b="1" sz="1104">
              <a:solidFill>
                <a:schemeClr val="dk1"/>
              </a:solidFill>
              <a:latin typeface="Calibri"/>
              <a:ea typeface="Calibri"/>
              <a:cs typeface="Calibri"/>
              <a:sym typeface="Calibri"/>
            </a:endParaRPr>
          </a:p>
        </p:txBody>
      </p:sp>
      <p:sp>
        <p:nvSpPr>
          <p:cNvPr id="192" name="Google Shape;192;g279ac8ef73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ee1eb4b694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tres: “Nuestra conversación sobre nuestro futuro nos lleva a una discusión sobre los últimos tiempos. Desafortunadamente, a muchas personas se les han impartido enseñanzas erróneas sobre el fin del mundo. Pasaremos unos minutos discutiendo algunas de esas principales enseñanzas falsas.”</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cuatro: “La comprensión bíblica de la escatología (el estudio de los últimos tiempos) es que el mundo está experimentando actualmente los últimos tiempos (1 Pedro 1:20). </a:t>
            </a:r>
            <a:r>
              <a:rPr lang="en-US" u="sng">
                <a:solidFill>
                  <a:schemeClr val="dk1"/>
                </a:solidFill>
                <a:latin typeface="Calibri"/>
                <a:ea typeface="Calibri"/>
                <a:cs typeface="Calibri"/>
                <a:sym typeface="Calibri"/>
              </a:rPr>
              <a:t>El Día del Juicio podría llegar en cualquier momento y nadie sabe cuándo será (1 Tesalonicenses 5:1-2). Después del Día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del Juicio, los creyentes en Jesús estarán en el cielo con Dios para siempre y</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los incrédulos estarán en el infierno para siempre (Mateo 25:46).</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sz="1104">
              <a:solidFill>
                <a:schemeClr val="dk1"/>
              </a:solidFill>
              <a:latin typeface="Calibri"/>
              <a:ea typeface="Calibri"/>
              <a:cs typeface="Calibri"/>
              <a:sym typeface="Calibri"/>
            </a:endParaRPr>
          </a:p>
        </p:txBody>
      </p:sp>
      <p:sp>
        <p:nvSpPr>
          <p:cNvPr id="199" name="Google Shape;199;g2ee1eb4b694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ee1eb4b694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Pregunta uno:</a:t>
            </a:r>
            <a:r>
              <a:rPr lang="en-US">
                <a:solidFill>
                  <a:schemeClr val="dk1"/>
                </a:solidFill>
                <a:latin typeface="Calibri"/>
                <a:ea typeface="Calibri"/>
                <a:cs typeface="Calibri"/>
                <a:sym typeface="Calibri"/>
              </a:rPr>
              <a:t> </a:t>
            </a:r>
            <a:r>
              <a:rPr b="1" lang="en-US" u="sng">
                <a:solidFill>
                  <a:schemeClr val="dk1"/>
                </a:solidFill>
                <a:latin typeface="Calibri"/>
                <a:ea typeface="Calibri"/>
                <a:cs typeface="Calibri"/>
                <a:sym typeface="Calibri"/>
              </a:rPr>
              <a:t>muchos cristianos creen en la enseñanza del arrebatamiento, donde,</a:t>
            </a:r>
            <a:r>
              <a:rPr b="1" lang="en-US">
                <a:solidFill>
                  <a:schemeClr val="dk1"/>
                </a:solidFill>
                <a:latin typeface="Calibri"/>
                <a:ea typeface="Calibri"/>
                <a:cs typeface="Calibri"/>
                <a:sym typeface="Calibri"/>
              </a:rPr>
              <a:t> </a:t>
            </a:r>
            <a:r>
              <a:rPr b="1" lang="en-US" u="sng">
                <a:solidFill>
                  <a:schemeClr val="dk1"/>
                </a:solidFill>
                <a:latin typeface="Calibri"/>
                <a:ea typeface="Calibri"/>
                <a:cs typeface="Calibri"/>
                <a:sym typeface="Calibri"/>
              </a:rPr>
              <a:t>antes del último día, los buenos creyentes desaparecerán repentinamente y serán</a:t>
            </a:r>
            <a:r>
              <a:rPr b="1" lang="en-US">
                <a:solidFill>
                  <a:schemeClr val="dk1"/>
                </a:solidFill>
                <a:latin typeface="Calibri"/>
                <a:ea typeface="Calibri"/>
                <a:cs typeface="Calibri"/>
                <a:sym typeface="Calibri"/>
              </a:rPr>
              <a:t> </a:t>
            </a:r>
            <a:r>
              <a:rPr b="1" lang="en-US" u="sng">
                <a:solidFill>
                  <a:schemeClr val="dk1"/>
                </a:solidFill>
                <a:latin typeface="Calibri"/>
                <a:ea typeface="Calibri"/>
                <a:cs typeface="Calibri"/>
                <a:sym typeface="Calibri"/>
              </a:rPr>
              <a:t>llevados al cielo. Basan esta enseñanza en una lectura incorrecta de 1</a:t>
            </a:r>
            <a:r>
              <a:rPr b="1" lang="en-US">
                <a:solidFill>
                  <a:schemeClr val="dk1"/>
                </a:solidFill>
                <a:latin typeface="Calibri"/>
                <a:ea typeface="Calibri"/>
                <a:cs typeface="Calibri"/>
                <a:sym typeface="Calibri"/>
              </a:rPr>
              <a:t> </a:t>
            </a:r>
            <a:r>
              <a:rPr b="1" lang="en-US" u="sng">
                <a:solidFill>
                  <a:schemeClr val="dk1"/>
                </a:solidFill>
                <a:latin typeface="Calibri"/>
                <a:ea typeface="Calibri"/>
                <a:cs typeface="Calibri"/>
                <a:sym typeface="Calibri"/>
              </a:rPr>
              <a:t>Tesalonicenses 4:13-18 que habla de un tipo de “arrebatamiento” pero no se</a:t>
            </a:r>
            <a:r>
              <a:rPr b="1" lang="en-US">
                <a:solidFill>
                  <a:schemeClr val="dk1"/>
                </a:solidFill>
                <a:latin typeface="Calibri"/>
                <a:ea typeface="Calibri"/>
                <a:cs typeface="Calibri"/>
                <a:sym typeface="Calibri"/>
              </a:rPr>
              <a:t> </a:t>
            </a:r>
            <a:r>
              <a:rPr b="1" lang="en-US" u="sng">
                <a:solidFill>
                  <a:schemeClr val="dk1"/>
                </a:solidFill>
                <a:latin typeface="Calibri"/>
                <a:ea typeface="Calibri"/>
                <a:cs typeface="Calibri"/>
                <a:sym typeface="Calibri"/>
              </a:rPr>
              <a:t>parece en nada al arrebatamiento que enseñan los milenialistas. (En este</a:t>
            </a:r>
            <a:r>
              <a:rPr b="1" lang="en-US">
                <a:solidFill>
                  <a:schemeClr val="dk1"/>
                </a:solidFill>
                <a:latin typeface="Calibri"/>
                <a:ea typeface="Calibri"/>
                <a:cs typeface="Calibri"/>
                <a:sym typeface="Calibri"/>
              </a:rPr>
              <a:t> </a:t>
            </a:r>
            <a:r>
              <a:rPr b="1" lang="en-US" u="sng">
                <a:solidFill>
                  <a:schemeClr val="dk1"/>
                </a:solidFill>
                <a:latin typeface="Calibri"/>
                <a:ea typeface="Calibri"/>
                <a:cs typeface="Calibri"/>
                <a:sym typeface="Calibri"/>
              </a:rPr>
              <a:t>momento, sería bueno para el maestro dirigir una lectura cuidadosa del pasaje de</a:t>
            </a:r>
            <a:r>
              <a:rPr b="1" lang="en-US">
                <a:solidFill>
                  <a:schemeClr val="dk1"/>
                </a:solidFill>
                <a:latin typeface="Calibri"/>
                <a:ea typeface="Calibri"/>
                <a:cs typeface="Calibri"/>
                <a:sym typeface="Calibri"/>
              </a:rPr>
              <a:t> </a:t>
            </a:r>
            <a:r>
              <a:rPr b="1" lang="en-US" u="sng">
                <a:solidFill>
                  <a:schemeClr val="dk1"/>
                </a:solidFill>
                <a:latin typeface="Calibri"/>
                <a:ea typeface="Calibri"/>
                <a:cs typeface="Calibri"/>
                <a:sym typeface="Calibri"/>
              </a:rPr>
              <a:t>Tesalonicenses).</a:t>
            </a:r>
            <a:r>
              <a:rPr lang="en-US" u="sng">
                <a:solidFill>
                  <a:schemeClr val="dk1"/>
                </a:solidFill>
                <a:latin typeface="Calibri"/>
                <a:ea typeface="Calibri"/>
                <a:cs typeface="Calibri"/>
                <a:sym typeface="Calibri"/>
              </a:rPr>
              <a:t>Además de no ser una enseñanza bíblica, la enseñanza del</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arrebatamiento también va en contra de la doctrina fundamental de la salvación</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solo por gracia. Un sitio web, que promueve la doctrina del arrebatamiento, dice lo</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siguiente acerca de la preparación para el arrebatamiento: </a:t>
            </a:r>
            <a:endParaRPr b="1">
              <a:solidFill>
                <a:schemeClr val="dk1"/>
              </a:solidFill>
              <a:latin typeface="Calibri"/>
              <a:ea typeface="Calibri"/>
              <a:cs typeface="Calibri"/>
              <a:sym typeface="Calibri"/>
            </a:endParaRPr>
          </a:p>
        </p:txBody>
      </p:sp>
      <p:sp>
        <p:nvSpPr>
          <p:cNvPr id="207" name="Google Shape;207;g2ee1eb4b694_0_2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ee76800eef_0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1000"/>
              </a:spcAft>
              <a:buClr>
                <a:schemeClr val="dk1"/>
              </a:buClr>
              <a:buSzPts val="1100"/>
              <a:buFont typeface="Arial"/>
              <a:buNone/>
            </a:pPr>
            <a:r>
              <a:rPr lang="en-US" u="sng">
                <a:solidFill>
                  <a:schemeClr val="dk1"/>
                </a:solidFill>
                <a:latin typeface="Calibri"/>
                <a:ea typeface="Calibri"/>
                <a:cs typeface="Calibri"/>
                <a:sym typeface="Calibri"/>
              </a:rPr>
              <a:t> “Por supuesto, amar 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Dios con todo tu corazón y amar a tu prójimo como a ti mismo, solo es el punto de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partida. Saber cómo hacer esto en la práctica requiere más información.</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Afortunadamente, Jesús dedicó gran parte de su tiempo a hacer exactamente esto.</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Puede encontrar la mayoría de los detalles de lo que usted debe hacer en el Sermón</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del Monte (Mt 5-7). Otras partes de los evangelios repiten y profundizan las áreas de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cambio. </a:t>
            </a:r>
            <a:endParaRPr b="1" sz="1104">
              <a:solidFill>
                <a:schemeClr val="dk1"/>
              </a:solidFill>
              <a:highlight>
                <a:srgbClr val="FFFFFF"/>
              </a:highlight>
              <a:latin typeface="Calibri"/>
              <a:ea typeface="Calibri"/>
              <a:cs typeface="Calibri"/>
              <a:sym typeface="Calibri"/>
            </a:endParaRPr>
          </a:p>
        </p:txBody>
      </p:sp>
      <p:sp>
        <p:nvSpPr>
          <p:cNvPr id="215" name="Google Shape;215;g2ee76800eef_0_1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ee76800eef_0_2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1000"/>
              </a:spcAft>
              <a:buClr>
                <a:schemeClr val="dk1"/>
              </a:buClr>
              <a:buSzPts val="1100"/>
              <a:buFont typeface="Arial"/>
              <a:buNone/>
            </a:pPr>
            <a:r>
              <a:rPr lang="en-US" u="sng">
                <a:solidFill>
                  <a:schemeClr val="dk1"/>
                </a:solidFill>
                <a:latin typeface="Calibri"/>
                <a:ea typeface="Calibri"/>
                <a:cs typeface="Calibri"/>
                <a:sym typeface="Calibri"/>
              </a:rPr>
              <a:t>Jesús los describe como el “buen fruto” que debe producir y el mal fruto</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que no debe producir usted. […] Pero si las acciones no siguen a su creencia,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entonces su creencia o fe no está enfocada en lo correcto. Piensa usted que Jesús es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el único salvador sin ser el Señor que requiere obediencia para ser tu Salvador. Esto</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lo pone a usted en “terreno inestable”... [https://escapeallthesethings.com/rapture-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requirements/] Desafortunadamente, ese sitio web sigue lo que la mayoría dice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sobre el arrebatamiento. </a:t>
            </a:r>
            <a:endParaRPr b="1" sz="1104">
              <a:solidFill>
                <a:schemeClr val="dk1"/>
              </a:solidFill>
              <a:highlight>
                <a:srgbClr val="FFFFFF"/>
              </a:highlight>
              <a:latin typeface="Calibri"/>
              <a:ea typeface="Calibri"/>
              <a:cs typeface="Calibri"/>
              <a:sym typeface="Calibri"/>
            </a:endParaRPr>
          </a:p>
        </p:txBody>
      </p:sp>
      <p:sp>
        <p:nvSpPr>
          <p:cNvPr id="223" name="Google Shape;223;g2ee76800eef_0_2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ee76800eef_0_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lang="en-US" u="sng">
                <a:solidFill>
                  <a:schemeClr val="dk1"/>
                </a:solidFill>
                <a:latin typeface="Calibri"/>
                <a:ea typeface="Calibri"/>
                <a:cs typeface="Calibri"/>
                <a:sym typeface="Calibri"/>
              </a:rPr>
              <a:t>¿Cómo va esa enseñanza contra la salvación en Cristo solo</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por fe solamente?</a:t>
            </a:r>
            <a:r>
              <a:rPr lang="en-US">
                <a:solidFill>
                  <a:schemeClr val="dk1"/>
                </a:solidFill>
                <a:latin typeface="Calibri"/>
                <a:ea typeface="Calibri"/>
                <a:cs typeface="Calibri"/>
                <a:sym typeface="Calibri"/>
              </a:rPr>
              <a:t> El maestro permitirá que los alumnos discutan. Según sea necesario, agregue los siguientes pensamientos:</a:t>
            </a:r>
            <a:endParaRPr>
              <a:solidFill>
                <a:schemeClr val="dk1"/>
              </a:solidFill>
              <a:highlight>
                <a:srgbClr val="FFFF00"/>
              </a:highlight>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231" name="Google Shape;231;g2ee76800eef_0_2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ee76800eef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quién debemos poner nuestra confianza para la vida eterna? </a:t>
            </a:r>
            <a:endParaRPr>
              <a:solidFill>
                <a:schemeClr val="dk1"/>
              </a:solidFill>
              <a:latin typeface="Calibri"/>
              <a:ea typeface="Calibri"/>
              <a:cs typeface="Calibri"/>
              <a:sym typeface="Calibri"/>
            </a:endParaRPr>
          </a:p>
          <a:p>
            <a:pPr indent="-184150" lvl="2" marL="137160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En Jesús; Juan 10:25-30 sería un buen verso para explicar con más detalle las buenas nuevas que tenemos en él.</a:t>
            </a:r>
            <a:endParaRPr b="1">
              <a:solidFill>
                <a:schemeClr val="dk1"/>
              </a:solidFill>
              <a:latin typeface="Calibri"/>
              <a:ea typeface="Calibri"/>
              <a:cs typeface="Calibri"/>
              <a:sym typeface="Calibri"/>
            </a:endParaRPr>
          </a:p>
        </p:txBody>
      </p:sp>
      <p:sp>
        <p:nvSpPr>
          <p:cNvPr id="239" name="Google Shape;239;g2ee76800eef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ee76800eef_0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4" lvl="0" marL="914400" rtl="0" algn="l">
              <a:spcBef>
                <a:spcPts val="0"/>
              </a:spcBef>
              <a:spcAft>
                <a:spcPts val="0"/>
              </a:spcAft>
              <a:buClr>
                <a:schemeClr val="dk1"/>
              </a:buClr>
              <a:buSzPts val="1104"/>
              <a:buFont typeface="Calibri"/>
              <a:buAutoNum type="arabicPeriod"/>
            </a:pPr>
            <a:r>
              <a:rPr lang="en-US">
                <a:solidFill>
                  <a:schemeClr val="dk1"/>
                </a:solidFill>
                <a:latin typeface="Calibri"/>
                <a:ea typeface="Calibri"/>
                <a:cs typeface="Calibri"/>
                <a:sym typeface="Calibri"/>
              </a:rPr>
              <a:t>¿Cómo esta cita usa la ley incorrectamente?  </a:t>
            </a:r>
            <a:endParaRPr u="sng">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Esta cita busca utilizar la ley como un medio para prepararnos para la venida de Cristo mediante nuestras propias acciones y mejoras. Sin embargo, el propósito principal de la ley es mostrarnos nuestros pecados y prepararnos para el mensaje de la salvación gratuita y completa de Jesús (Romanos 3:20).</a:t>
            </a:r>
            <a:endParaRPr u="sng">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247" name="Google Shape;247;g2ee76800eef_0_2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ee76800eef_0_2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esta cita hace que los cristianos se sientan inseguros en su salvación?</a:t>
            </a:r>
            <a:endParaRPr>
              <a:solidFill>
                <a:schemeClr val="dk1"/>
              </a:solidFill>
              <a:latin typeface="Calibri"/>
              <a:ea typeface="Calibri"/>
              <a:cs typeface="Calibri"/>
              <a:sym typeface="Calibri"/>
            </a:endParaRPr>
          </a:p>
          <a:p>
            <a:pPr indent="-184150" lvl="2" marL="137160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Esta cita, y la enseñanza del arrebatamiento, hace que los cristianos se miren a sí mismos en busca de su confianza en lugar de a Jesús, el autor y perfeccionador de nuestra fe (Hebreos 12:2).</a:t>
            </a:r>
            <a:endParaRPr b="1">
              <a:solidFill>
                <a:schemeClr val="dk1"/>
              </a:solidFill>
              <a:latin typeface="Calibri"/>
              <a:ea typeface="Calibri"/>
              <a:cs typeface="Calibri"/>
              <a:sym typeface="Calibri"/>
            </a:endParaRPr>
          </a:p>
        </p:txBody>
      </p:sp>
      <p:sp>
        <p:nvSpPr>
          <p:cNvPr id="255" name="Google Shape;255;g2ee76800eef_0_2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ee76800eef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El Propósito de Academia Cristo</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Academia Cristo brinda capacitación para cumplir la Gran Comisión de Jesucristo ("Vayan y hagan discípulos de todas las naciones"), ayudándoles a crecer en el conocimiento de la Biblia y orientándoles en cómo llevar la Palabra a otros.</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Nos dedicamos a ayudarles en conocer y entender las Escrituras, porque en ellas el Espíritu Santo nos muestra el pecado, y conocemos la gracia de Jesucristo.</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Al apropiarnos de ese conocimiento del amor de Cristo entendemos que no se puede quedar con nosotros, y tal como Jesucristo nos llama deseamos compartir la Palabra a otros.</a:t>
            </a:r>
            <a:endParaRPr>
              <a:solidFill>
                <a:schemeClr val="dk1"/>
              </a:solidFill>
              <a:latin typeface="Calibri"/>
              <a:ea typeface="Calibri"/>
              <a:cs typeface="Calibri"/>
              <a:sym typeface="Calibri"/>
            </a:endParaRPr>
          </a:p>
          <a:p>
            <a:pPr indent="0" lvl="0" marL="0" rtl="0" algn="l">
              <a:spcBef>
                <a:spcPts val="1000"/>
              </a:spcBef>
              <a:spcAft>
                <a:spcPts val="1000"/>
              </a:spcAft>
              <a:buNone/>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p:txBody>
      </p:sp>
      <p:sp>
        <p:nvSpPr>
          <p:cNvPr id="263" name="Google Shape;263;g2ee76800eef_0_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ee76800eef_0_2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“Quiero hacer un grupo de estudio de la Palabra…”</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Algunos nos han comentado: "Deseo hacer un grupo de estudio de la Palabra con personas que conozco donde vivo y compartir lo aprendido. ¿Pueden orientarme?"</a:t>
            </a:r>
            <a:endParaRPr>
              <a:solidFill>
                <a:schemeClr val="dk1"/>
              </a:solidFill>
              <a:latin typeface="Calibri"/>
              <a:ea typeface="Calibri"/>
              <a:cs typeface="Calibri"/>
              <a:sym typeface="Calibri"/>
            </a:endParaRPr>
          </a:p>
          <a:p>
            <a:pPr indent="-184150" lvl="2" marL="137160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Claro que sí. Nuestros profesores los pueden orientar o dirigirlos a uno de nuestros asesores quienes les ayudarán a formar un Grupo Sembrador.</a:t>
            </a:r>
            <a:endParaRPr>
              <a:solidFill>
                <a:schemeClr val="dk1"/>
              </a:solidFill>
              <a:latin typeface="Calibri"/>
              <a:ea typeface="Calibri"/>
              <a:cs typeface="Calibri"/>
              <a:sym typeface="Calibri"/>
            </a:endParaRPr>
          </a:p>
        </p:txBody>
      </p:sp>
      <p:sp>
        <p:nvSpPr>
          <p:cNvPr id="275" name="Google Shape;275;g2ee76800eef_0_2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ee76800eef_0_2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es un grupo sembrador: es un grupo de personas que estudian la Palabra, oran y comparten con otros alabando al Señor. Existe para crecer juntos en las Buenas Nuevas de Jesucristo y es el primer paso para plantar una iglesia.</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algunos casos de ser necesario puede hacerse una consulta presencial con uno de nuestros asesores y sin costo alguno.</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Recuerde si le interesa plantar un Grupo Sembrador, hágaselo saber a su profesor o a cualquiera de nuestros asesores.</a:t>
            </a:r>
            <a:endParaRPr>
              <a:solidFill>
                <a:schemeClr val="dk1"/>
              </a:solidFill>
              <a:latin typeface="Calibri"/>
              <a:ea typeface="Calibri"/>
              <a:cs typeface="Calibri"/>
              <a:sym typeface="Calibri"/>
            </a:endParaRPr>
          </a:p>
          <a:p>
            <a:pPr indent="0" lvl="0" marL="0" rtl="0" algn="just">
              <a:spcBef>
                <a:spcPts val="1000"/>
              </a:spcBef>
              <a:spcAft>
                <a:spcPts val="1000"/>
              </a:spcAft>
              <a:buNone/>
            </a:pPr>
            <a:r>
              <a:t/>
            </a:r>
            <a:endParaRPr>
              <a:solidFill>
                <a:schemeClr val="dk1"/>
              </a:solidFill>
              <a:latin typeface="Calibri"/>
              <a:ea typeface="Calibri"/>
              <a:cs typeface="Calibri"/>
              <a:sym typeface="Calibri"/>
            </a:endParaRPr>
          </a:p>
        </p:txBody>
      </p:sp>
      <p:sp>
        <p:nvSpPr>
          <p:cNvPr id="283" name="Google Shape;283;g2ee76800eef_0_2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ee76800eef_0_2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rtl="0" algn="l">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Somos de Cristo. Y los cristianos se reúnen: &gt;&gt; No dejemos de congregarnos, como es la costumbre de algunos, sino animémonos unos a otros; y con más razón ahora que vemos que aquel día se acerca. &lt;&lt; (Hebreos 10:25)</a:t>
            </a:r>
            <a:endParaRPr>
              <a:solidFill>
                <a:schemeClr val="dk1"/>
              </a:solidFill>
              <a:latin typeface="Calibri"/>
              <a:ea typeface="Calibri"/>
              <a:cs typeface="Calibri"/>
              <a:sym typeface="Calibri"/>
            </a:endParaRPr>
          </a:p>
        </p:txBody>
      </p:sp>
      <p:sp>
        <p:nvSpPr>
          <p:cNvPr id="294" name="Google Shape;294;g2ee76800eef_0_2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ee76800eef_0_2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“Deseo unirme a ustedes…” ¿Qué debo hacer?</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Comuníquele a su Profesor este deseo, él puede orientarle cómo empezar el proceso para establecer Unidad Doctrinal.</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Para nosotros es importante que tengamos las mismas creencias. Así podemos colaborar y apoyar mejor, como dice el Apóstol Pablo:</a:t>
            </a:r>
            <a:endParaRPr>
              <a:solidFill>
                <a:schemeClr val="dk1"/>
              </a:solidFill>
              <a:latin typeface="Calibri"/>
              <a:ea typeface="Calibri"/>
              <a:cs typeface="Calibri"/>
              <a:sym typeface="Calibri"/>
            </a:endParaRPr>
          </a:p>
          <a:p>
            <a:pPr indent="0" lvl="0" marL="0" rtl="0" algn="just">
              <a:spcBef>
                <a:spcPts val="1000"/>
              </a:spcBef>
              <a:spcAft>
                <a:spcPts val="1000"/>
              </a:spcAft>
              <a:buNone/>
            </a:pPr>
            <a:r>
              <a:t/>
            </a:r>
            <a:endParaRPr>
              <a:solidFill>
                <a:schemeClr val="dk1"/>
              </a:solidFill>
              <a:latin typeface="Calibri"/>
              <a:ea typeface="Calibri"/>
              <a:cs typeface="Calibri"/>
              <a:sym typeface="Calibri"/>
            </a:endParaRPr>
          </a:p>
        </p:txBody>
      </p:sp>
      <p:sp>
        <p:nvSpPr>
          <p:cNvPr id="302" name="Google Shape;302;g2ee76800eef_0_2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ee76800eef_0_2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&gt;&gt; Hermanos, les ruego por el nombre de nuestro Señor Jesucristo, que se pongan de acuerdo y que no haya divisiones entre ustedes, sino que estén perfectamente unidos en un mismo sentir y en un mismo parecer. &lt;&lt; (1 Corintios 1:10)</a:t>
            </a:r>
            <a:endParaRPr>
              <a:solidFill>
                <a:schemeClr val="dk1"/>
              </a:solidFill>
              <a:latin typeface="Calibri"/>
              <a:ea typeface="Calibri"/>
              <a:cs typeface="Calibri"/>
              <a:sym typeface="Calibri"/>
            </a:endParaRPr>
          </a:p>
          <a:p>
            <a:pPr indent="0" lvl="0" marL="228600" rtl="0" algn="l">
              <a:spcBef>
                <a:spcPts val="1000"/>
              </a:spcBef>
              <a:spcAft>
                <a:spcPts val="0"/>
              </a:spcAft>
              <a:buClr>
                <a:schemeClr val="dk1"/>
              </a:buClr>
              <a:buSzPts val="1100"/>
              <a:buFont typeface="Arial"/>
              <a:buNone/>
            </a:pPr>
            <a:r>
              <a:rPr b="1" i="1" lang="en-US">
                <a:solidFill>
                  <a:schemeClr val="dk1"/>
                </a:solidFill>
                <a:latin typeface="Calibri"/>
                <a:ea typeface="Calibri"/>
                <a:cs typeface="Calibri"/>
                <a:sym typeface="Calibri"/>
              </a:rPr>
              <a:t>Nota para los profesores: </a:t>
            </a:r>
            <a:r>
              <a:rPr i="1" lang="en-US">
                <a:solidFill>
                  <a:schemeClr val="dk1"/>
                </a:solidFill>
                <a:latin typeface="Calibri"/>
                <a:ea typeface="Calibri"/>
                <a:cs typeface="Calibri"/>
                <a:sym typeface="Calibri"/>
              </a:rPr>
              <a:t>Si alguien menciona específicamente el deseo de unirse en acuerdo doctrinal o de formar un grupo sembrador, se le pide hacer dos cosas:</a:t>
            </a:r>
            <a:endParaRPr i="1">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Char char="●"/>
            </a:pPr>
            <a:r>
              <a:rPr i="1" lang="en-US">
                <a:solidFill>
                  <a:schemeClr val="dk1"/>
                </a:solidFill>
                <a:latin typeface="Calibri"/>
                <a:ea typeface="Calibri"/>
                <a:cs typeface="Calibri"/>
                <a:sym typeface="Calibri"/>
              </a:rPr>
              <a:t>Avisar de inmediato al director estudiantil, director académico o a cualquier de nuestros misioneros o representantes de Academia Cristo.</a:t>
            </a:r>
            <a:endParaRPr i="1">
              <a:solidFill>
                <a:schemeClr val="dk1"/>
              </a:solidFill>
              <a:latin typeface="Calibri"/>
              <a:ea typeface="Calibri"/>
              <a:cs typeface="Calibri"/>
              <a:sym typeface="Calibri"/>
            </a:endParaRPr>
          </a:p>
          <a:p>
            <a:pPr indent="-298450" lvl="0" marL="914400" rtl="0" algn="l">
              <a:spcBef>
                <a:spcPts val="80"/>
              </a:spcBef>
              <a:spcAft>
                <a:spcPts val="0"/>
              </a:spcAft>
              <a:buClr>
                <a:schemeClr val="dk1"/>
              </a:buClr>
              <a:buSzPts val="1100"/>
              <a:buFont typeface="Calibri"/>
              <a:buChar char="●"/>
            </a:pPr>
            <a:r>
              <a:rPr i="1" lang="en-US">
                <a:solidFill>
                  <a:schemeClr val="dk1"/>
                </a:solidFill>
                <a:latin typeface="Calibri"/>
                <a:ea typeface="Calibri"/>
                <a:cs typeface="Calibri"/>
                <a:sym typeface="Calibri"/>
              </a:rPr>
              <a:t>Incluir en el informe que realizan al final de cada clase.</a:t>
            </a:r>
            <a:endParaRPr i="1">
              <a:solidFill>
                <a:schemeClr val="dk1"/>
              </a:solidFill>
              <a:latin typeface="Calibri"/>
              <a:ea typeface="Calibri"/>
              <a:cs typeface="Calibri"/>
              <a:sym typeface="Calibri"/>
            </a:endParaRPr>
          </a:p>
          <a:p>
            <a:pPr indent="0" lvl="0" marL="0" rtl="0" algn="just">
              <a:spcBef>
                <a:spcPts val="0"/>
              </a:spcBef>
              <a:spcAft>
                <a:spcPts val="1000"/>
              </a:spcAft>
              <a:buNone/>
            </a:pPr>
            <a:r>
              <a:t/>
            </a:r>
            <a:endParaRPr>
              <a:solidFill>
                <a:schemeClr val="dk1"/>
              </a:solidFill>
              <a:latin typeface="Calibri"/>
              <a:ea typeface="Calibri"/>
              <a:cs typeface="Calibri"/>
              <a:sym typeface="Calibri"/>
            </a:endParaRPr>
          </a:p>
        </p:txBody>
      </p:sp>
      <p:sp>
        <p:nvSpPr>
          <p:cNvPr id="310" name="Google Shape;310;g2ee76800eef_0_2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 (5 minutos)</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sz="1104">
                <a:solidFill>
                  <a:schemeClr val="dk1"/>
                </a:solidFill>
                <a:latin typeface="Calibri"/>
                <a:ea typeface="Calibri"/>
                <a:cs typeface="Calibri"/>
                <a:sym typeface="Calibri"/>
              </a:rPr>
              <a:t>Una oración o una bendición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318" name="Google Shape;318;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startAt="2"/>
            </a:pPr>
            <a:r>
              <a:rPr lang="en-US">
                <a:solidFill>
                  <a:schemeClr val="dk1"/>
                </a:solidFill>
                <a:latin typeface="Calibri"/>
                <a:ea typeface="Calibri"/>
                <a:cs typeface="Calibri"/>
                <a:sym typeface="Calibri"/>
              </a:rPr>
              <a:t>Recuérdeles a los estudiantes su tarea y la próxima clase.</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sz="1104">
              <a:solidFill>
                <a:schemeClr val="dk1"/>
              </a:solidFill>
              <a:latin typeface="Calibri"/>
              <a:ea typeface="Calibri"/>
              <a:cs typeface="Calibri"/>
              <a:sym typeface="Calibri"/>
            </a:endParaRPr>
          </a:p>
        </p:txBody>
      </p:sp>
      <p:sp>
        <p:nvSpPr>
          <p:cNvPr id="326" name="Google Shape;326;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indent="0" lvl="0" marL="0" rtl="0" algn="l">
              <a:lnSpc>
                <a:spcPct val="100000"/>
              </a:lnSpc>
              <a:spcBef>
                <a:spcPts val="600"/>
              </a:spcBef>
              <a:spcAft>
                <a:spcPts val="1000"/>
              </a:spcAft>
              <a:buSzPts val="1100"/>
              <a:buNone/>
            </a:pPr>
            <a:r>
              <a:t/>
            </a:r>
            <a:endParaRPr sz="1104">
              <a:solidFill>
                <a:schemeClr val="dk1"/>
              </a:solidFill>
              <a:latin typeface="Calibri"/>
              <a:ea typeface="Calibri"/>
              <a:cs typeface="Calibri"/>
              <a:sym typeface="Calibri"/>
            </a:endParaRPr>
          </a:p>
        </p:txBody>
      </p:sp>
      <p:sp>
        <p:nvSpPr>
          <p:cNvPr id="336" name="Google Shape;336;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Preguntas para la evaluación final</a:t>
            </a:r>
            <a:r>
              <a:rPr lang="en-US" u="sng">
                <a:solidFill>
                  <a:schemeClr val="dk1"/>
                </a:solidFill>
                <a:latin typeface="Calibri"/>
                <a:ea typeface="Calibri"/>
                <a:cs typeface="Calibri"/>
                <a:sym typeface="Calibri"/>
              </a:rPr>
              <a:t>:</a:t>
            </a:r>
            <a:endParaRPr u="sng">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nuestro estado natural sin Dios?</a:t>
            </a:r>
            <a:endParaRPr>
              <a:solidFill>
                <a:schemeClr val="dk1"/>
              </a:solidFill>
              <a:latin typeface="Calibri"/>
              <a:ea typeface="Calibri"/>
              <a:cs typeface="Calibri"/>
              <a:sym typeface="Calibri"/>
            </a:endParaRPr>
          </a:p>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fue la sustitución de la vida de obediencia de Jesús?</a:t>
            </a:r>
            <a:endParaRPr>
              <a:solidFill>
                <a:schemeClr val="dk1"/>
              </a:solidFill>
              <a:latin typeface="Calibri"/>
              <a:ea typeface="Calibri"/>
              <a:cs typeface="Calibri"/>
              <a:sym typeface="Calibri"/>
            </a:endParaRPr>
          </a:p>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¿Por quién murió Jesús?</a:t>
            </a:r>
            <a:endParaRPr>
              <a:solidFill>
                <a:schemeClr val="dk1"/>
              </a:solidFill>
              <a:latin typeface="Calibri"/>
              <a:ea typeface="Calibri"/>
              <a:cs typeface="Calibri"/>
              <a:sym typeface="Calibri"/>
            </a:endParaRPr>
          </a:p>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declaró Dios en la muerte de Cristo?</a:t>
            </a:r>
            <a:endParaRPr>
              <a:solidFill>
                <a:schemeClr val="dk1"/>
              </a:solidFill>
              <a:latin typeface="Calibri"/>
              <a:ea typeface="Calibri"/>
              <a:cs typeface="Calibri"/>
              <a:sym typeface="Calibri"/>
            </a:endParaRPr>
          </a:p>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¿Sabemos cuándo será el fin del mundo?</a:t>
            </a:r>
            <a:endParaRPr>
              <a:solidFill>
                <a:schemeClr val="dk1"/>
              </a:solidFill>
              <a:latin typeface="Calibri"/>
              <a:ea typeface="Calibri"/>
              <a:cs typeface="Calibri"/>
              <a:sym typeface="Calibri"/>
            </a:endParaRPr>
          </a:p>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dos destinos de un pueblo después de que mueren o llega el Día del Juicio?</a:t>
            </a:r>
            <a:endParaRPr>
              <a:solidFill>
                <a:schemeClr val="dk1"/>
              </a:solidFill>
              <a:latin typeface="Calibri"/>
              <a:ea typeface="Calibri"/>
              <a:cs typeface="Calibri"/>
              <a:sym typeface="Calibri"/>
            </a:endParaRPr>
          </a:p>
          <a:p>
            <a:pPr indent="0" lvl="0" marL="0" rtl="0" algn="l">
              <a:spcBef>
                <a:spcPts val="75"/>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228600" rtl="0" algn="l">
              <a:spcBef>
                <a:spcPts val="75"/>
              </a:spcBef>
              <a:spcAft>
                <a:spcPts val="0"/>
              </a:spcAft>
              <a:buClr>
                <a:schemeClr val="dk1"/>
              </a:buClr>
              <a:buSzPts val="1100"/>
              <a:buFont typeface="Arial"/>
              <a:buNone/>
            </a:pPr>
            <a:r>
              <a:rPr b="1" lang="en-US" u="sng">
                <a:solidFill>
                  <a:schemeClr val="dk1"/>
                </a:solidFill>
                <a:latin typeface="Calibri"/>
                <a:ea typeface="Calibri"/>
                <a:cs typeface="Calibri"/>
                <a:sym typeface="Calibri"/>
              </a:rPr>
              <a:t>Información adicional para el maestro: Temas que pueden surgir durante la clase:</a:t>
            </a:r>
            <a:endParaRPr b="1" u="sng">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milenialismo. El milenialismo es la creencia de que el mundo experimentará 1000 años de prosperidad y paz casi indescriptibles, ya sea durante el reinado de la iglesia cristiana o el mismo Jesús (hay muchas variedades de milenialismo). Ellos malinterpretan Apocalipsis 20 y también olvidan la propia palabra de Jesús cuando dice que su reino no es de este mundo (Juan 18:36). La falsa enseñanza del milenialismo es complicada y se alienta al maestro a leer la sección sobre el milenialismo que se encuentra en el libro de doctrina de Lyle Lange, </a:t>
            </a:r>
            <a:r>
              <a:rPr i="1" lang="en-US">
                <a:solidFill>
                  <a:schemeClr val="dk1"/>
                </a:solidFill>
                <a:latin typeface="Calibri"/>
                <a:ea typeface="Calibri"/>
                <a:cs typeface="Calibri"/>
                <a:sym typeface="Calibri"/>
              </a:rPr>
              <a:t>"Porque Dios amó al mundo"</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Posible pregunta adicional</a:t>
            </a:r>
            <a:r>
              <a:rPr lang="en-US">
                <a:solidFill>
                  <a:schemeClr val="dk1"/>
                </a:solidFill>
                <a:latin typeface="Calibri"/>
                <a:ea typeface="Calibri"/>
                <a:cs typeface="Calibri"/>
                <a:sym typeface="Calibri"/>
              </a:rPr>
              <a:t>: ¿Cómo cambia la enseñanza del milenialismo nuestro enfoque de Jesús y del hogar que él está preparando para nosotros en el cielo?</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cielo. Hay muchas cosas que no sabemos sobre el cielo. Dios no nos da todos los detalles. Sin embargo, la Biblia habla de las increíbles alegrías que tendremos en el cielo. Apocalipsis 7:9-17 es una buena sección para guiar a las personas. Ya que el cielo está más allá de nuestra imaginación y experiencia, Dios a menudo describe el cielo en términos de cómo no es. Por ejemplo, no hay lágrimas de tristeza en el cielo. Sabemos cómo se sienten las lágrimas aquí en la tierra, así que saber que el cielo no hay motivo de tristeza nos da ciertas pistas sobre el cielo.</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Posible pregunta adicional</a:t>
            </a:r>
            <a:r>
              <a:rPr lang="en-US">
                <a:solidFill>
                  <a:schemeClr val="dk1"/>
                </a:solidFill>
                <a:latin typeface="Calibri"/>
                <a:ea typeface="Calibri"/>
                <a:cs typeface="Calibri"/>
                <a:sym typeface="Calibri"/>
              </a:rPr>
              <a:t>: Nombre las cosas que sabemos con certeza sobre el cielo.</a:t>
            </a:r>
            <a:endParaRPr>
              <a:solidFill>
                <a:schemeClr val="dk1"/>
              </a:solidFill>
              <a:latin typeface="Calibri"/>
              <a:ea typeface="Calibri"/>
              <a:cs typeface="Calibri"/>
              <a:sym typeface="Calibri"/>
            </a:endParaRPr>
          </a:p>
          <a:p>
            <a:pPr indent="0" lvl="0" marL="182245" rtl="0" algn="l">
              <a:spcBef>
                <a:spcPts val="100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marR="171450" rtl="0" algn="l">
              <a:lnSpc>
                <a:spcPct val="100000"/>
              </a:lnSpc>
              <a:spcBef>
                <a:spcPts val="0"/>
              </a:spcBef>
              <a:spcAft>
                <a:spcPts val="0"/>
              </a:spcAft>
              <a:buNone/>
            </a:pPr>
            <a:r>
              <a:t/>
            </a:r>
            <a:endParaRPr b="1" u="sng">
              <a:solidFill>
                <a:schemeClr val="dk1"/>
              </a:solidFill>
              <a:latin typeface="Calibri"/>
              <a:ea typeface="Calibri"/>
              <a:cs typeface="Calibri"/>
              <a:sym typeface="Calibri"/>
            </a:endParaRPr>
          </a:p>
        </p:txBody>
      </p:sp>
      <p:sp>
        <p:nvSpPr>
          <p:cNvPr id="344" name="Google Shape;344;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La Clase en vivo</a:t>
            </a:r>
            <a:endParaRPr b="1">
              <a:solidFill>
                <a:schemeClr val="dk1"/>
              </a:solidFill>
              <a:latin typeface="Calibri"/>
              <a:ea typeface="Calibri"/>
              <a:cs typeface="Calibri"/>
              <a:sym typeface="Calibri"/>
            </a:endParaRPr>
          </a:p>
          <a:p>
            <a:pPr indent="0" lvl="0" marL="228600" marR="171450" rtl="0" algn="l">
              <a:lnSpc>
                <a:spcPct val="100000"/>
              </a:lnSpc>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S</a:t>
            </a:r>
            <a:r>
              <a:rPr b="1" lang="en-US">
                <a:solidFill>
                  <a:schemeClr val="dk1"/>
                </a:solidFill>
                <a:latin typeface="Calibri"/>
                <a:ea typeface="Calibri"/>
                <a:cs typeface="Calibri"/>
                <a:sym typeface="Calibri"/>
              </a:rPr>
              <a:t>alude a todos los alumnos (y el panel) mientras entran a la clase en vivo. </a:t>
            </a:r>
            <a:r>
              <a:rPr lang="en-US">
                <a:solidFill>
                  <a:schemeClr val="dk1"/>
                </a:solidFill>
                <a:latin typeface="Calibri"/>
                <a:ea typeface="Calibri"/>
                <a:cs typeface="Calibri"/>
                <a:sym typeface="Calibri"/>
              </a:rPr>
              <a:t>Estas introducciones pueden tomar más tiempo dado que es la primera clase. Preséntese a sí mismo y comparta un poco de sus antecedentes. (10 minutos) </a:t>
            </a:r>
            <a:r>
              <a:rPr lang="en-US" sz="1104">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Querido Padre Celestial, te damos gracias por el amor inmerecido que nos has mostrado en la gran obra de salvación. Ayúdanos a apreciar tu gracia más y más. En el nombre de Jesús, oramos, Amén.</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sz="1104">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e8f58b83d9_0_9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Revisión del video. </a:t>
            </a:r>
            <a:r>
              <a:rPr lang="en-US">
                <a:solidFill>
                  <a:schemeClr val="dk1"/>
                </a:solidFill>
                <a:latin typeface="Calibri"/>
                <a:ea typeface="Calibri"/>
                <a:cs typeface="Calibri"/>
                <a:sym typeface="Calibri"/>
              </a:rPr>
              <a:t>El maestro puede pedir a los estudiantes sus propios comentarios y preguntas; sin embargo, el enfoque principal de esta sección serán las preguntas que el maestro envió a los estudiantes en preparación para la clase. (10 minutos)</a:t>
            </a:r>
            <a:endParaRPr sz="1104">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nuestro estado natural sin Dios?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Estamos muertos en nuestras ofensas y pecados y somos incapaces de salvarnos a nosotros mismos. </a:t>
            </a:r>
            <a:r>
              <a:rPr b="1" lang="en-US">
                <a:solidFill>
                  <a:schemeClr val="dk1"/>
                </a:solidFill>
                <a:latin typeface="Calibri"/>
                <a:ea typeface="Calibri"/>
                <a:cs typeface="Calibri"/>
                <a:sym typeface="Calibri"/>
              </a:rPr>
              <a:t>Recomendación al Docente: Para esta actividad se podría dividir la clase en grupos pequeños durante unos minutos.</a:t>
            </a:r>
            <a:endParaRPr u="sng">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sz="1104">
              <a:solidFill>
                <a:schemeClr val="dk1"/>
              </a:solidFill>
              <a:latin typeface="Calibri"/>
              <a:ea typeface="Calibri"/>
              <a:cs typeface="Calibri"/>
              <a:sym typeface="Calibri"/>
            </a:endParaRPr>
          </a:p>
        </p:txBody>
      </p:sp>
      <p:sp>
        <p:nvSpPr>
          <p:cNvPr id="144" name="Google Shape;144;g2e8f58b83d9_0_9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eb293faa54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¿Cómo fue la vida de obediencia de Jesús una sustitución?</a:t>
            </a:r>
            <a:endParaRPr u="sng">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u="sng">
                <a:solidFill>
                  <a:schemeClr val="dk1"/>
                </a:solidFill>
                <a:latin typeface="Calibri"/>
                <a:ea typeface="Calibri"/>
                <a:cs typeface="Calibri"/>
                <a:sym typeface="Calibri"/>
              </a:rPr>
              <a:t>Jesús vivió la vida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perfecta que no podríamos vivir y nos dio toda su perfección y buenas obras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para que tengamos un registro perfecto ante nuestro Padre en el cielo.</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52" name="Google Shape;152;g2eb293faa54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ee1eb4b694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¿Por quién murió Jesús? </a:t>
            </a:r>
            <a:endParaRPr u="sng">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u="sng">
                <a:solidFill>
                  <a:schemeClr val="dk1"/>
                </a:solidFill>
                <a:latin typeface="Calibri"/>
                <a:ea typeface="Calibri"/>
                <a:cs typeface="Calibri"/>
                <a:sym typeface="Calibri"/>
              </a:rPr>
              <a:t>Jesús murió por todos los pecados de todas las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personas de todos los tiempos.</a:t>
            </a:r>
            <a:endParaRPr u="sng">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60" name="Google Shape;160;g2ee1eb4b694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8.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1.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1.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g2ee76800eef_0_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1" name="Google Shape;171;g2ee76800eef_0_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72" name="Google Shape;172;g2ee76800eef_0_5"/>
          <p:cNvSpPr txBox="1"/>
          <p:nvPr/>
        </p:nvSpPr>
        <p:spPr>
          <a:xfrm>
            <a:off x="3875725" y="2546950"/>
            <a:ext cx="76317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declaró Dios en la muerte de Cristo?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73" name="Google Shape;173;g2ee76800eef_0_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g2ee76800eef_0_1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9" name="Google Shape;179;g2ee76800eef_0_1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80" name="Google Shape;180;g2ee76800eef_0_13"/>
          <p:cNvSpPr txBox="1"/>
          <p:nvPr/>
        </p:nvSpPr>
        <p:spPr>
          <a:xfrm>
            <a:off x="3875725" y="2546950"/>
            <a:ext cx="76317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nos conecta con la bendición de salvación de Jesús?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81" name="Google Shape;181;g2ee76800eef_0_1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g2ee76800eef_0_21"/>
          <p:cNvSpPr txBox="1"/>
          <p:nvPr/>
        </p:nvSpPr>
        <p:spPr>
          <a:xfrm>
            <a:off x="3602250" y="2295725"/>
            <a:ext cx="7805700" cy="2401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No nos ha tratado como merece nuestra maldad, ni nos ha castigado como merecen nuestros pecados.</a:t>
            </a:r>
            <a:endParaRPr b="0" i="0" sz="3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t/>
            </a:r>
            <a:endParaRPr b="0" i="1"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Salmo 103:10</a:t>
            </a:r>
            <a:endParaRPr b="0" i="0" sz="3400" u="none" cap="none" strike="noStrike">
              <a:solidFill>
                <a:schemeClr val="dk1"/>
              </a:solidFill>
              <a:latin typeface="Lato"/>
              <a:ea typeface="Lato"/>
              <a:cs typeface="Lato"/>
              <a:sym typeface="Lato"/>
            </a:endParaRPr>
          </a:p>
        </p:txBody>
      </p:sp>
      <p:sp>
        <p:nvSpPr>
          <p:cNvPr id="187" name="Google Shape;187;g2ee76800eef_0_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8" name="Google Shape;188;g2ee76800eef_0_21"/>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89" name="Google Shape;189;g2ee76800eef_0_2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
        <p:nvSpPr>
          <p:cNvPr id="194" name="Google Shape;194;g279ac8ef736_0_5"/>
          <p:cNvSpPr/>
          <p:nvPr/>
        </p:nvSpPr>
        <p:spPr>
          <a:xfrm>
            <a:off x="533399"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95" name="Google Shape;195;g279ac8ef736_0_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96" name="Google Shape;196;g279ac8ef736_0_5"/>
          <p:cNvPicPr preferRelativeResize="0"/>
          <p:nvPr/>
        </p:nvPicPr>
        <p:blipFill rotWithShape="1">
          <a:blip r:embed="rId4">
            <a:alphaModFix/>
          </a:blip>
          <a:srcRect b="22134" l="0" r="0" t="34086"/>
          <a:stretch/>
        </p:blipFill>
        <p:spPr>
          <a:xfrm>
            <a:off x="1269325" y="395413"/>
            <a:ext cx="9231175" cy="60671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g2ee1eb4b694_0_21"/>
          <p:cNvSpPr txBox="1"/>
          <p:nvPr/>
        </p:nvSpPr>
        <p:spPr>
          <a:xfrm>
            <a:off x="537825" y="4651050"/>
            <a:ext cx="111360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i="1" lang="en-US" sz="4000">
                <a:solidFill>
                  <a:schemeClr val="dk1"/>
                </a:solidFill>
                <a:latin typeface="Lato"/>
                <a:ea typeface="Lato"/>
                <a:cs typeface="Lato"/>
                <a:sym typeface="Lato"/>
              </a:rPr>
              <a:t>1 Pedro 1:20, </a:t>
            </a:r>
            <a:r>
              <a:rPr i="1" lang="en-US" sz="4000">
                <a:solidFill>
                  <a:schemeClr val="dk1"/>
                </a:solidFill>
                <a:latin typeface="Lato"/>
                <a:ea typeface="Lato"/>
                <a:cs typeface="Lato"/>
                <a:sym typeface="Lato"/>
              </a:rPr>
              <a:t>1 Tesalonicenses 5:1-2, Mateo 25:46</a:t>
            </a:r>
            <a:endParaRPr i="1" sz="4000">
              <a:solidFill>
                <a:schemeClr val="dk1"/>
              </a:solidFill>
              <a:latin typeface="Lato"/>
              <a:ea typeface="Lato"/>
              <a:cs typeface="Lato"/>
              <a:sym typeface="Lato"/>
            </a:endParaRPr>
          </a:p>
        </p:txBody>
      </p:sp>
      <p:pic>
        <p:nvPicPr>
          <p:cNvPr descr="A green bird with leaves&#10;&#10;Description automatically generated" id="202" name="Google Shape;202;g2ee1eb4b694_0_2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03" name="Google Shape;203;g2ee1eb4b694_0_21"/>
          <p:cNvSpPr txBox="1"/>
          <p:nvPr/>
        </p:nvSpPr>
        <p:spPr>
          <a:xfrm>
            <a:off x="746850" y="3041600"/>
            <a:ext cx="10698300" cy="132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en-US" sz="8000">
                <a:solidFill>
                  <a:srgbClr val="009444"/>
                </a:solidFill>
                <a:latin typeface="Lato Black"/>
                <a:ea typeface="Lato Black"/>
                <a:cs typeface="Lato Black"/>
                <a:sym typeface="Lato Black"/>
              </a:rPr>
              <a:t>El Día del Juicio</a:t>
            </a:r>
            <a:endParaRPr b="0" i="0" sz="8000" u="none" cap="none" strike="noStrike">
              <a:solidFill>
                <a:srgbClr val="009444"/>
              </a:solidFill>
              <a:latin typeface="Lato Black"/>
              <a:ea typeface="Lato Black"/>
              <a:cs typeface="Lato Black"/>
              <a:sym typeface="Lato Black"/>
            </a:endParaRPr>
          </a:p>
        </p:txBody>
      </p:sp>
      <p:sp>
        <p:nvSpPr>
          <p:cNvPr id="204" name="Google Shape;204;g2ee1eb4b694_0_21"/>
          <p:cNvSpPr txBox="1"/>
          <p:nvPr/>
        </p:nvSpPr>
        <p:spPr>
          <a:xfrm>
            <a:off x="756675" y="1589175"/>
            <a:ext cx="10698300" cy="132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en-US" sz="8000">
                <a:solidFill>
                  <a:srgbClr val="009444"/>
                </a:solidFill>
                <a:latin typeface="Lato Black"/>
                <a:ea typeface="Lato Black"/>
                <a:cs typeface="Lato Black"/>
                <a:sym typeface="Lato Black"/>
              </a:rPr>
              <a:t>Los últimos tiempos</a:t>
            </a:r>
            <a:endParaRPr b="0" i="0" sz="8000" u="none" cap="none" strike="noStrike">
              <a:solidFill>
                <a:srgbClr val="009444"/>
              </a:solidFill>
              <a:latin typeface="Lato Black"/>
              <a:ea typeface="Lato Black"/>
              <a:cs typeface="Lato Black"/>
              <a:sym typeface="Lato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g2ee1eb4b694_0_290"/>
          <p:cNvSpPr txBox="1"/>
          <p:nvPr/>
        </p:nvSpPr>
        <p:spPr>
          <a:xfrm>
            <a:off x="3875725" y="1556350"/>
            <a:ext cx="72339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Muchos cristianos creen en la enseñanza del arrebatamiento.</a:t>
            </a:r>
            <a:endParaRPr b="1" sz="4000">
              <a:solidFill>
                <a:schemeClr val="dk1"/>
              </a:solidFill>
              <a:latin typeface="Lato"/>
              <a:ea typeface="Lato"/>
              <a:cs typeface="Lato"/>
              <a:sym typeface="Lato"/>
            </a:endParaRPr>
          </a:p>
        </p:txBody>
      </p:sp>
      <p:sp>
        <p:nvSpPr>
          <p:cNvPr id="210" name="Google Shape;210;g2ee1eb4b694_0_29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1" name="Google Shape;211;g2ee1eb4b694_0_29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12" name="Google Shape;212;g2ee1eb4b694_0_29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g2ee76800eef_0_121"/>
          <p:cNvSpPr txBox="1"/>
          <p:nvPr/>
        </p:nvSpPr>
        <p:spPr>
          <a:xfrm>
            <a:off x="3602250" y="695525"/>
            <a:ext cx="8059800" cy="584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 </a:t>
            </a:r>
            <a:r>
              <a:rPr lang="en-US" sz="3400">
                <a:solidFill>
                  <a:schemeClr val="dk1"/>
                </a:solidFill>
                <a:latin typeface="Lato"/>
                <a:ea typeface="Lato"/>
                <a:cs typeface="Lato"/>
                <a:sym typeface="Lato"/>
              </a:rPr>
              <a:t>“Por supuesto, amar a Dios con todo </a:t>
            </a:r>
            <a:endParaRPr sz="34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tu corazón y amar a tu prójimo como a ti mismo, solo es el punto de partida. Saber cómo hacer esto en la práctica requiere más información. Afortunadamente, Jesús dedicó gran parte de su tiempo a hacer exactamente esto. Puede encontrar la mayoría de los detalles de lo que usted debe hacer en el Sermón del Monte (Mt 5-7). Otras partes de los evangelios repiten y profundizan las áreas de cambio. </a:t>
            </a:r>
            <a:endParaRPr b="1" i="1" sz="2800">
              <a:solidFill>
                <a:schemeClr val="dk1"/>
              </a:solidFill>
              <a:latin typeface="Lato"/>
              <a:ea typeface="Lato"/>
              <a:cs typeface="Lato"/>
              <a:sym typeface="Lato"/>
            </a:endParaRPr>
          </a:p>
        </p:txBody>
      </p:sp>
      <p:sp>
        <p:nvSpPr>
          <p:cNvPr id="218" name="Google Shape;218;g2ee76800eef_0_1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9" name="Google Shape;219;g2ee76800eef_0_121"/>
          <p:cNvPicPr preferRelativeResize="0"/>
          <p:nvPr/>
        </p:nvPicPr>
        <p:blipFill rotWithShape="1">
          <a:blip r:embed="rId3">
            <a:alphaModFix/>
          </a:blip>
          <a:srcRect b="0" l="1447" r="1437" t="0"/>
          <a:stretch/>
        </p:blipFill>
        <p:spPr>
          <a:xfrm>
            <a:off x="0" y="1061751"/>
            <a:ext cx="4028832" cy="4148474"/>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20" name="Google Shape;220;g2ee76800eef_0_12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g2ee76800eef_0_211"/>
          <p:cNvSpPr txBox="1"/>
          <p:nvPr/>
        </p:nvSpPr>
        <p:spPr>
          <a:xfrm>
            <a:off x="3602250" y="695525"/>
            <a:ext cx="8059800" cy="5325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Jesús los describe como el “buen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fruto” que debe producir y el mal fruto que no debe producir usted. […] Pero si las acciones no siguen a su creencia, entonces su creencia o fe no está enfocada en lo correcto. Piensa usted que Jesús es el único salvador sin ser el Señor que requiere obediencia para ser tu Salvador. Esto lo pone a usted en “terreno inestable”...</a:t>
            </a:r>
            <a:endParaRPr sz="3400">
              <a:solidFill>
                <a:schemeClr val="dk1"/>
              </a:solidFill>
              <a:latin typeface="Lato"/>
              <a:ea typeface="Lato"/>
              <a:cs typeface="Lato"/>
              <a:sym typeface="Lato"/>
            </a:endParaRPr>
          </a:p>
        </p:txBody>
      </p:sp>
      <p:sp>
        <p:nvSpPr>
          <p:cNvPr id="226" name="Google Shape;226;g2ee76800eef_0_21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7" name="Google Shape;227;g2ee76800eef_0_211"/>
          <p:cNvPicPr preferRelativeResize="0"/>
          <p:nvPr/>
        </p:nvPicPr>
        <p:blipFill rotWithShape="1">
          <a:blip r:embed="rId3">
            <a:alphaModFix/>
          </a:blip>
          <a:srcRect b="0" l="1447" r="1437" t="0"/>
          <a:stretch/>
        </p:blipFill>
        <p:spPr>
          <a:xfrm>
            <a:off x="0" y="1061751"/>
            <a:ext cx="4028832" cy="4148474"/>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28" name="Google Shape;228;g2ee76800eef_0_21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sp>
        <p:nvSpPr>
          <p:cNvPr id="233" name="Google Shape;233;g2ee76800eef_0_204"/>
          <p:cNvSpPr txBox="1"/>
          <p:nvPr/>
        </p:nvSpPr>
        <p:spPr>
          <a:xfrm>
            <a:off x="3875725" y="1556350"/>
            <a:ext cx="72339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Muchos cristianos creen en la enseñanza del arrebatamiento.</a:t>
            </a:r>
            <a:endParaRPr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¿Cómo va esa enseñanza contra la salvación en Cristo solo por fe solamente?</a:t>
            </a:r>
            <a:endParaRPr b="1" sz="4000">
              <a:solidFill>
                <a:schemeClr val="dk1"/>
              </a:solidFill>
              <a:latin typeface="Lato"/>
              <a:ea typeface="Lato"/>
              <a:cs typeface="Lato"/>
              <a:sym typeface="Lato"/>
            </a:endParaRPr>
          </a:p>
        </p:txBody>
      </p:sp>
      <p:sp>
        <p:nvSpPr>
          <p:cNvPr id="234" name="Google Shape;234;g2ee76800eef_0_20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5" name="Google Shape;235;g2ee76800eef_0_20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36" name="Google Shape;236;g2ee76800eef_0_20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sp>
        <p:nvSpPr>
          <p:cNvPr id="241" name="Google Shape;241;g2ee76800eef_0_38"/>
          <p:cNvSpPr txBox="1"/>
          <p:nvPr/>
        </p:nvSpPr>
        <p:spPr>
          <a:xfrm>
            <a:off x="3875725" y="2394550"/>
            <a:ext cx="80238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¿En quién debemos poner nuestra confianza para la vida eterna?</a:t>
            </a:r>
            <a:endParaRPr b="1" i="0" sz="4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1" sz="3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i="1" lang="en-US" sz="3000">
                <a:solidFill>
                  <a:schemeClr val="dk1"/>
                </a:solidFill>
                <a:latin typeface="Lato"/>
                <a:ea typeface="Lato"/>
                <a:cs typeface="Lato"/>
                <a:sym typeface="Lato"/>
              </a:rPr>
              <a:t>Juan 10:25-30</a:t>
            </a:r>
            <a:endParaRPr b="0" i="1" sz="3000" u="none" cap="none" strike="noStrike">
              <a:solidFill>
                <a:schemeClr val="dk1"/>
              </a:solidFill>
              <a:latin typeface="Lato"/>
              <a:ea typeface="Lato"/>
              <a:cs typeface="Lato"/>
              <a:sym typeface="Lato"/>
            </a:endParaRPr>
          </a:p>
        </p:txBody>
      </p:sp>
      <p:sp>
        <p:nvSpPr>
          <p:cNvPr id="242" name="Google Shape;242;g2ee76800eef_0_3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3" name="Google Shape;243;g2ee76800eef_0_3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44" name="Google Shape;244;g2ee76800eef_0_3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8" name="Shape 248"/>
        <p:cNvGrpSpPr/>
        <p:nvPr/>
      </p:nvGrpSpPr>
      <p:grpSpPr>
        <a:xfrm>
          <a:off x="0" y="0"/>
          <a:ext cx="0" cy="0"/>
          <a:chOff x="0" y="0"/>
          <a:chExt cx="0" cy="0"/>
        </a:xfrm>
      </p:grpSpPr>
      <p:sp>
        <p:nvSpPr>
          <p:cNvPr id="249" name="Google Shape;249;g2ee76800eef_0_219"/>
          <p:cNvSpPr txBox="1"/>
          <p:nvPr/>
        </p:nvSpPr>
        <p:spPr>
          <a:xfrm>
            <a:off x="3875725" y="2546950"/>
            <a:ext cx="80238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¿Cómo esta cita usa la ley incorrectamente?</a:t>
            </a:r>
            <a:endParaRPr b="0" i="1" sz="3000" u="none" cap="none" strike="noStrike">
              <a:solidFill>
                <a:schemeClr val="dk1"/>
              </a:solidFill>
              <a:latin typeface="Lato"/>
              <a:ea typeface="Lato"/>
              <a:cs typeface="Lato"/>
              <a:sym typeface="Lato"/>
            </a:endParaRPr>
          </a:p>
        </p:txBody>
      </p:sp>
      <p:sp>
        <p:nvSpPr>
          <p:cNvPr id="250" name="Google Shape;250;g2ee76800eef_0_21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1" name="Google Shape;251;g2ee76800eef_0_21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52" name="Google Shape;252;g2ee76800eef_0_21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sp>
        <p:nvSpPr>
          <p:cNvPr id="257" name="Google Shape;257;g2ee76800eef_0_227"/>
          <p:cNvSpPr txBox="1"/>
          <p:nvPr/>
        </p:nvSpPr>
        <p:spPr>
          <a:xfrm>
            <a:off x="3875725" y="2318350"/>
            <a:ext cx="80238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¿Cómo esta cita hace que los cristianos se sientan inseguros en su salvación?</a:t>
            </a:r>
            <a:endParaRPr b="0" i="1" sz="3000" u="none" cap="none" strike="noStrike">
              <a:solidFill>
                <a:schemeClr val="dk1"/>
              </a:solidFill>
              <a:latin typeface="Lato"/>
              <a:ea typeface="Lato"/>
              <a:cs typeface="Lato"/>
              <a:sym typeface="Lato"/>
            </a:endParaRPr>
          </a:p>
        </p:txBody>
      </p:sp>
      <p:sp>
        <p:nvSpPr>
          <p:cNvPr id="258" name="Google Shape;258;g2ee76800eef_0_22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9" name="Google Shape;259;g2ee76800eef_0_22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60" name="Google Shape;260;g2ee76800eef_0_22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2ee76800eef_0_235"/>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6" name="Google Shape;266;g2ee76800eef_0_2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7" name="Google Shape;267;g2ee76800eef_0_235"/>
          <p:cNvPicPr preferRelativeResize="0"/>
          <p:nvPr/>
        </p:nvPicPr>
        <p:blipFill rotWithShape="1">
          <a:blip r:embed="rId3">
            <a:alphaModFix/>
          </a:blip>
          <a:srcRect b="8242" l="17154" r="29537" t="8250"/>
          <a:stretch/>
        </p:blipFill>
        <p:spPr>
          <a:xfrm>
            <a:off x="6580094" y="810985"/>
            <a:ext cx="5007431" cy="5236029"/>
          </a:xfrm>
          <a:prstGeom prst="rect">
            <a:avLst/>
          </a:prstGeom>
          <a:noFill/>
          <a:ln>
            <a:noFill/>
          </a:ln>
        </p:spPr>
      </p:pic>
      <p:sp>
        <p:nvSpPr>
          <p:cNvPr id="268" name="Google Shape;268;g2ee76800eef_0_235"/>
          <p:cNvSpPr txBox="1"/>
          <p:nvPr/>
        </p:nvSpPr>
        <p:spPr>
          <a:xfrm>
            <a:off x="1706430" y="33197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269" name="Google Shape;269;g2ee76800eef_0_235"/>
          <p:cNvSpPr/>
          <p:nvPr/>
        </p:nvSpPr>
        <p:spPr>
          <a:xfrm>
            <a:off x="1264510" y="3199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0" name="Google Shape;270;g2ee76800eef_0_235"/>
          <p:cNvSpPr/>
          <p:nvPr/>
        </p:nvSpPr>
        <p:spPr>
          <a:xfrm>
            <a:off x="1379327" y="3199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1" name="Google Shape;271;g2ee76800eef_0_235"/>
          <p:cNvSpPr txBox="1"/>
          <p:nvPr/>
        </p:nvSpPr>
        <p:spPr>
          <a:xfrm>
            <a:off x="1663038" y="2408675"/>
            <a:ext cx="6741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lang="en-US" sz="4800">
                <a:solidFill>
                  <a:srgbClr val="009444"/>
                </a:solidFill>
                <a:latin typeface="Lato"/>
                <a:ea typeface="Lato"/>
                <a:cs typeface="Lato"/>
                <a:sym typeface="Lato"/>
              </a:rPr>
              <a:t> El Propósito de</a:t>
            </a:r>
            <a:endParaRPr b="0" i="0" sz="4800" u="none" cap="none" strike="noStrike">
              <a:solidFill>
                <a:srgbClr val="009444"/>
              </a:solidFill>
              <a:latin typeface="Lato"/>
              <a:ea typeface="Lato"/>
              <a:cs typeface="Lato"/>
              <a:sym typeface="Lato"/>
            </a:endParaRPr>
          </a:p>
        </p:txBody>
      </p:sp>
      <p:pic>
        <p:nvPicPr>
          <p:cNvPr descr="A logo with a cross and a bird&#10;&#10;Description automatically generated" id="272" name="Google Shape;272;g2ee76800eef_0_235"/>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6" name="Shape 276"/>
        <p:cNvGrpSpPr/>
        <p:nvPr/>
      </p:nvGrpSpPr>
      <p:grpSpPr>
        <a:xfrm>
          <a:off x="0" y="0"/>
          <a:ext cx="0" cy="0"/>
          <a:chOff x="0" y="0"/>
          <a:chExt cx="0" cy="0"/>
        </a:xfrm>
      </p:grpSpPr>
      <p:sp>
        <p:nvSpPr>
          <p:cNvPr id="277" name="Google Shape;277;g2ee76800eef_0_2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8" name="Google Shape;278;g2ee76800eef_0_246"/>
          <p:cNvSpPr txBox="1"/>
          <p:nvPr/>
        </p:nvSpPr>
        <p:spPr>
          <a:xfrm>
            <a:off x="4051181" y="2660471"/>
            <a:ext cx="7432500" cy="1200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3600">
                <a:solidFill>
                  <a:schemeClr val="dk1"/>
                </a:solidFill>
                <a:latin typeface="Lato"/>
                <a:ea typeface="Lato"/>
                <a:cs typeface="Lato"/>
                <a:sym typeface="Lato"/>
              </a:rPr>
              <a:t>“Quiero hacer un grupo de estudio </a:t>
            </a:r>
            <a:endParaRPr b="1" sz="3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US" sz="3600">
                <a:solidFill>
                  <a:schemeClr val="dk1"/>
                </a:solidFill>
                <a:latin typeface="Lato"/>
                <a:ea typeface="Lato"/>
                <a:cs typeface="Lato"/>
                <a:sym typeface="Lato"/>
              </a:rPr>
              <a:t>de la Palabra…”</a:t>
            </a:r>
            <a:endParaRPr b="1" sz="3600">
              <a:solidFill>
                <a:schemeClr val="dk1"/>
              </a:solidFill>
              <a:latin typeface="Lato"/>
              <a:ea typeface="Lato"/>
              <a:cs typeface="Lato"/>
              <a:sym typeface="Lato"/>
            </a:endParaRPr>
          </a:p>
        </p:txBody>
      </p:sp>
      <p:pic>
        <p:nvPicPr>
          <p:cNvPr descr="A green bird with leaves&#10;&#10;Description automatically generated" id="279" name="Google Shape;279;g2ee76800eef_0_24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80" name="Google Shape;280;g2ee76800eef_0_246"/>
          <p:cNvPicPr preferRelativeResize="0"/>
          <p:nvPr/>
        </p:nvPicPr>
        <p:blipFill>
          <a:blip r:embed="rId4">
            <a:alphaModFix/>
          </a:blip>
          <a:stretch>
            <a:fillRect/>
          </a:stretch>
        </p:blipFill>
        <p:spPr>
          <a:xfrm>
            <a:off x="-76200" y="1135425"/>
            <a:ext cx="4127374" cy="41273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2ee76800eef_0_253"/>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6" name="Google Shape;286;g2ee76800eef_0_253"/>
          <p:cNvSpPr txBox="1"/>
          <p:nvPr/>
        </p:nvSpPr>
        <p:spPr>
          <a:xfrm>
            <a:off x="8811229" y="1803633"/>
            <a:ext cx="2512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 name="Google Shape;287;g2ee76800eef_0_253"/>
          <p:cNvSpPr txBox="1"/>
          <p:nvPr/>
        </p:nvSpPr>
        <p:spPr>
          <a:xfrm>
            <a:off x="5450075" y="2744800"/>
            <a:ext cx="6741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lang="en-US" sz="4800">
                <a:solidFill>
                  <a:srgbClr val="009444"/>
                </a:solidFill>
                <a:latin typeface="Lato"/>
                <a:ea typeface="Lato"/>
                <a:cs typeface="Lato"/>
                <a:sym typeface="Lato"/>
              </a:rPr>
              <a:t>Grupo Sembrador</a:t>
            </a:r>
            <a:endParaRPr b="0" i="0" sz="4800" u="none" cap="none" strike="noStrike">
              <a:solidFill>
                <a:srgbClr val="009444"/>
              </a:solidFill>
              <a:latin typeface="Lato"/>
              <a:ea typeface="Lato"/>
              <a:cs typeface="Lato"/>
              <a:sym typeface="Lato"/>
            </a:endParaRPr>
          </a:p>
        </p:txBody>
      </p:sp>
      <p:pic>
        <p:nvPicPr>
          <p:cNvPr descr="A green bird with leaves&#10;&#10;Description automatically generated" id="288" name="Google Shape;288;g2ee76800eef_0_25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89" name="Google Shape;289;g2ee76800eef_0_253"/>
          <p:cNvSpPr/>
          <p:nvPr/>
        </p:nvSpPr>
        <p:spPr>
          <a:xfrm>
            <a:off x="861100" y="2172925"/>
            <a:ext cx="114900" cy="31530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0" name="Google Shape;290;g2ee76800eef_0_253"/>
          <p:cNvSpPr txBox="1"/>
          <p:nvPr/>
        </p:nvSpPr>
        <p:spPr>
          <a:xfrm>
            <a:off x="5450076" y="3629750"/>
            <a:ext cx="6109800" cy="15699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Estudian la Palabra</a:t>
            </a:r>
            <a:endParaRPr b="0" i="0" sz="32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Primer paso para plantar</a:t>
            </a:r>
            <a:endParaRPr sz="3200">
              <a:solidFill>
                <a:schemeClr val="dk1"/>
              </a:solidFill>
              <a:latin typeface="Lato"/>
              <a:ea typeface="Lato"/>
              <a:cs typeface="Lato"/>
              <a:sym typeface="Lato"/>
            </a:endParaRPr>
          </a:p>
          <a:p>
            <a:pPr indent="0" lvl="0" marL="457200" marR="0" rtl="0" algn="l">
              <a:lnSpc>
                <a:spcPct val="100000"/>
              </a:lnSpc>
              <a:spcBef>
                <a:spcPts val="0"/>
              </a:spcBef>
              <a:spcAft>
                <a:spcPts val="0"/>
              </a:spcAft>
              <a:buNone/>
            </a:pPr>
            <a:r>
              <a:rPr lang="en-US" sz="3200">
                <a:solidFill>
                  <a:schemeClr val="dk1"/>
                </a:solidFill>
                <a:latin typeface="Lato"/>
                <a:ea typeface="Lato"/>
                <a:cs typeface="Lato"/>
                <a:sym typeface="Lato"/>
              </a:rPr>
              <a:t> una iglesia</a:t>
            </a:r>
            <a:endParaRPr sz="3200">
              <a:solidFill>
                <a:schemeClr val="dk1"/>
              </a:solidFill>
              <a:latin typeface="Lato"/>
              <a:ea typeface="Lato"/>
              <a:cs typeface="Lato"/>
              <a:sym typeface="Lato"/>
            </a:endParaRPr>
          </a:p>
        </p:txBody>
      </p:sp>
      <p:pic>
        <p:nvPicPr>
          <p:cNvPr id="291" name="Google Shape;291;g2ee76800eef_0_253"/>
          <p:cNvPicPr preferRelativeResize="0"/>
          <p:nvPr/>
        </p:nvPicPr>
        <p:blipFill rotWithShape="1">
          <a:blip r:embed="rId4">
            <a:alphaModFix/>
          </a:blip>
          <a:srcRect b="58945" l="72885" r="1095" t="5814"/>
          <a:stretch/>
        </p:blipFill>
        <p:spPr>
          <a:xfrm>
            <a:off x="1225075" y="2172926"/>
            <a:ext cx="3880150" cy="3153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5" name="Shape 295"/>
        <p:cNvGrpSpPr/>
        <p:nvPr/>
      </p:nvGrpSpPr>
      <p:grpSpPr>
        <a:xfrm>
          <a:off x="0" y="0"/>
          <a:ext cx="0" cy="0"/>
          <a:chOff x="0" y="0"/>
          <a:chExt cx="0" cy="0"/>
        </a:xfrm>
      </p:grpSpPr>
      <p:sp>
        <p:nvSpPr>
          <p:cNvPr id="296" name="Google Shape;296;g2ee76800eef_0_26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7" name="Google Shape;297;g2ee76800eef_0_26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98" name="Google Shape;298;g2ee76800eef_0_263"/>
          <p:cNvSpPr txBox="1"/>
          <p:nvPr/>
        </p:nvSpPr>
        <p:spPr>
          <a:xfrm>
            <a:off x="3959950" y="1803200"/>
            <a:ext cx="7379400" cy="372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No dejemos de congregarnos, como es la costumbre de algunos, sino animémonos unos a otros; y con más razón ahora que vemos que aquel día se acerca.</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Hebreos 10:25</a:t>
            </a:r>
            <a:endParaRPr b="0" i="1" sz="2800" u="none" cap="none" strike="noStrike">
              <a:solidFill>
                <a:schemeClr val="dk1"/>
              </a:solidFill>
              <a:latin typeface="Lato"/>
              <a:ea typeface="Lato"/>
              <a:cs typeface="Lato"/>
              <a:sym typeface="Lato"/>
            </a:endParaRPr>
          </a:p>
        </p:txBody>
      </p:sp>
      <p:pic>
        <p:nvPicPr>
          <p:cNvPr descr="A green bird with leaves&#10;&#10;Description automatically generated" id="299" name="Google Shape;299;g2ee76800eef_0_26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sp>
        <p:nvSpPr>
          <p:cNvPr id="304" name="Google Shape;304;g2ee76800eef_0_27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5" name="Google Shape;305;g2ee76800eef_0_270"/>
          <p:cNvSpPr txBox="1"/>
          <p:nvPr/>
        </p:nvSpPr>
        <p:spPr>
          <a:xfrm>
            <a:off x="4051181" y="2355671"/>
            <a:ext cx="7432500" cy="175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3600">
                <a:solidFill>
                  <a:schemeClr val="dk1"/>
                </a:solidFill>
                <a:latin typeface="Lato"/>
                <a:ea typeface="Lato"/>
                <a:cs typeface="Lato"/>
                <a:sym typeface="Lato"/>
              </a:rPr>
              <a:t> “Deseo unirme a ustedes…”  </a:t>
            </a:r>
            <a:endParaRPr b="1" sz="3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sz="3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US" sz="3600">
                <a:solidFill>
                  <a:schemeClr val="dk1"/>
                </a:solidFill>
                <a:latin typeface="Lato"/>
                <a:ea typeface="Lato"/>
                <a:cs typeface="Lato"/>
                <a:sym typeface="Lato"/>
              </a:rPr>
              <a:t>¿Qué debo hacer?</a:t>
            </a:r>
            <a:endParaRPr b="1" sz="3600">
              <a:solidFill>
                <a:schemeClr val="dk1"/>
              </a:solidFill>
              <a:latin typeface="Lato"/>
              <a:ea typeface="Lato"/>
              <a:cs typeface="Lato"/>
              <a:sym typeface="Lato"/>
            </a:endParaRPr>
          </a:p>
        </p:txBody>
      </p:sp>
      <p:pic>
        <p:nvPicPr>
          <p:cNvPr descr="A green bird with leaves&#10;&#10;Description automatically generated" id="306" name="Google Shape;306;g2ee76800eef_0_270"/>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07" name="Google Shape;307;g2ee76800eef_0_270"/>
          <p:cNvPicPr preferRelativeResize="0"/>
          <p:nvPr/>
        </p:nvPicPr>
        <p:blipFill>
          <a:blip r:embed="rId4">
            <a:alphaModFix/>
          </a:blip>
          <a:stretch>
            <a:fillRect/>
          </a:stretch>
        </p:blipFill>
        <p:spPr>
          <a:xfrm>
            <a:off x="-76200" y="1135425"/>
            <a:ext cx="4127374" cy="41273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1" name="Shape 311"/>
        <p:cNvGrpSpPr/>
        <p:nvPr/>
      </p:nvGrpSpPr>
      <p:grpSpPr>
        <a:xfrm>
          <a:off x="0" y="0"/>
          <a:ext cx="0" cy="0"/>
          <a:chOff x="0" y="0"/>
          <a:chExt cx="0" cy="0"/>
        </a:xfrm>
      </p:grpSpPr>
      <p:sp>
        <p:nvSpPr>
          <p:cNvPr id="312" name="Google Shape;312;g2ee76800eef_0_27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3" name="Google Shape;313;g2ee76800eef_0_277"/>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14" name="Google Shape;314;g2ee76800eef_0_277"/>
          <p:cNvSpPr txBox="1"/>
          <p:nvPr/>
        </p:nvSpPr>
        <p:spPr>
          <a:xfrm>
            <a:off x="3959950" y="1498400"/>
            <a:ext cx="7379400" cy="427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Hermanos, les ruego por el nombre de nuestro Señor Jesucristo, que se pongan de acuerdo y que no haya divisiones entre ustedes, sino que estén perfectamente unidos en un mismo sentir y en un mismo parecer.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1 Corintios 1:10</a:t>
            </a:r>
            <a:endParaRPr b="0" i="1" sz="2800" u="none" cap="none" strike="noStrike">
              <a:solidFill>
                <a:schemeClr val="dk1"/>
              </a:solidFill>
              <a:latin typeface="Lato"/>
              <a:ea typeface="Lato"/>
              <a:cs typeface="Lato"/>
              <a:sym typeface="Lato"/>
            </a:endParaRPr>
          </a:p>
        </p:txBody>
      </p:sp>
      <p:pic>
        <p:nvPicPr>
          <p:cNvPr descr="A green bird with leaves&#10;&#10;Description automatically generated" id="315" name="Google Shape;315;g2ee76800eef_0_27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9" name="Shape 319"/>
        <p:cNvGrpSpPr/>
        <p:nvPr/>
      </p:nvGrpSpPr>
      <p:grpSpPr>
        <a:xfrm>
          <a:off x="0" y="0"/>
          <a:ext cx="0" cy="0"/>
          <a:chOff x="0" y="0"/>
          <a:chExt cx="0" cy="0"/>
        </a:xfrm>
      </p:grpSpPr>
      <p:sp>
        <p:nvSpPr>
          <p:cNvPr id="320" name="Google Shape;320;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321" name="Google Shape;321;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2" name="Google Shape;322;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23" name="Google Shape;323;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7" name="Shape 327"/>
        <p:cNvGrpSpPr/>
        <p:nvPr/>
      </p:nvGrpSpPr>
      <p:grpSpPr>
        <a:xfrm>
          <a:off x="0" y="0"/>
          <a:ext cx="0" cy="0"/>
          <a:chOff x="0" y="0"/>
          <a:chExt cx="0" cy="0"/>
        </a:xfrm>
      </p:grpSpPr>
      <p:sp>
        <p:nvSpPr>
          <p:cNvPr id="328" name="Google Shape;328;p3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329" name="Google Shape;329;p3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30" name="Google Shape;330;p3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1" name="Google Shape;331;p3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32" name="Google Shape;332;p30"/>
          <p:cNvSpPr txBox="1"/>
          <p:nvPr/>
        </p:nvSpPr>
        <p:spPr>
          <a:xfrm>
            <a:off x="4127382" y="3633847"/>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3200" u="none" cap="none" strike="noStrike">
                <a:solidFill>
                  <a:schemeClr val="dk1"/>
                </a:solidFill>
                <a:latin typeface="Lato"/>
                <a:ea typeface="Lato"/>
                <a:cs typeface="Lato"/>
                <a:sym typeface="Lato"/>
              </a:rPr>
              <a:t>en el grupo de WhatsApp</a:t>
            </a:r>
            <a:endParaRPr b="0" i="1" sz="3200" u="none" cap="none" strike="noStrike">
              <a:solidFill>
                <a:schemeClr val="dk1"/>
              </a:solidFill>
              <a:latin typeface="Lato"/>
              <a:ea typeface="Lato"/>
              <a:cs typeface="Lato"/>
              <a:sym typeface="Lato"/>
            </a:endParaRPr>
          </a:p>
        </p:txBody>
      </p:sp>
      <p:pic>
        <p:nvPicPr>
          <p:cNvPr descr="A green bird with leaves&#10;&#10;Description automatically generated" id="333" name="Google Shape;333;p30"/>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8</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2" y="3349425"/>
            <a:ext cx="7435200" cy="128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El Perdón de los Pecados </a:t>
            </a:r>
            <a:endParaRPr sz="3888">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y la Vida Eterna</a:t>
            </a:r>
            <a:endParaRPr b="0" i="0" sz="3888" u="none" cap="none" strike="noStrik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4" name="Google Shape;104;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5" name="Google Shape;105;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7" name="Shape 337"/>
        <p:cNvGrpSpPr/>
        <p:nvPr/>
      </p:nvGrpSpPr>
      <p:grpSpPr>
        <a:xfrm>
          <a:off x="0" y="0"/>
          <a:ext cx="0" cy="0"/>
          <a:chOff x="0" y="0"/>
          <a:chExt cx="0" cy="0"/>
        </a:xfrm>
      </p:grpSpPr>
      <p:sp>
        <p:nvSpPr>
          <p:cNvPr id="338" name="Google Shape;338;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339" name="Google Shape;339;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0" name="Google Shape;340;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41" name="Google Shape;341;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7" name="Google Shape;347;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8" name="Google Shape;348;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349" name="Google Shape;349;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350" name="Google Shape;350;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351" name="Google Shape;351;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2" name="Google Shape;352;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3" name="Google Shape;113;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1" name="Google Shape;121;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
          <p:nvSpPr>
            <p:cNvPr id="133" name="Google Shape;133;p5"/>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t/>
              </a:r>
              <a:endParaRPr b="0" i="0" sz="2500" u="none" cap="none" strike="noStrike">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grpSp>
      <p:pic>
        <p:nvPicPr>
          <p:cNvPr descr="A green bird with leaves&#10;&#10;Description automatically generated" id="141" name="Google Shape;141;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g2e8f58b83d9_0_98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7" name="Google Shape;147;g2e8f58b83d9_0_98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48" name="Google Shape;148;g2e8f58b83d9_0_989"/>
          <p:cNvSpPr txBox="1"/>
          <p:nvPr/>
        </p:nvSpPr>
        <p:spPr>
          <a:xfrm>
            <a:off x="3875725" y="2546950"/>
            <a:ext cx="71016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 es nuestro estado natural sin Dios?</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49" name="Google Shape;149;g2e8f58b83d9_0_98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g2eb293faa54_0_11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5" name="Google Shape;155;g2eb293faa54_0_1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56" name="Google Shape;156;g2eb293faa54_0_118"/>
          <p:cNvSpPr txBox="1"/>
          <p:nvPr/>
        </p:nvSpPr>
        <p:spPr>
          <a:xfrm>
            <a:off x="3875725" y="2623150"/>
            <a:ext cx="7592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¿Cómo fue la vida de obediencia de Jesús una sustitución?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57" name="Google Shape;157;g2eb293faa54_0_11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g2ee1eb4b694_0_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3" name="Google Shape;163;g2ee1eb4b694_0_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64" name="Google Shape;164;g2ee1eb4b694_0_4"/>
          <p:cNvSpPr txBox="1"/>
          <p:nvPr/>
        </p:nvSpPr>
        <p:spPr>
          <a:xfrm>
            <a:off x="3875725" y="2851750"/>
            <a:ext cx="76317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¿Por quién murió Jesús?</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65" name="Google Shape;165;g2ee1eb4b694_0_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8" ma:contentTypeDescription="Create a new document." ma:contentTypeScope="" ma:versionID="0d5749b665f2ed4d3e752cf6e38612de">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cfbe134ecb5f12383eca1a73b1fe9875"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d568f-92e7-4aa1-8e50-87aa9ffea924">
      <Terms xmlns="http://schemas.microsoft.com/office/infopath/2007/PartnerControls"/>
    </lcf76f155ced4ddcb4097134ff3c332f>
    <TaxCatchAll xmlns="9d1aa794-ada9-4a3e-9c2a-189f245fcbb8" xsi:nil="true"/>
    <Doc_x0020__x0023_ xmlns="d9dd568f-92e7-4aa1-8e50-87aa9ffea924" xsi:nil="true"/>
  </documentManagement>
</p:properties>
</file>

<file path=customXml/itemProps1.xml><?xml version="1.0" encoding="utf-8"?>
<ds:datastoreItem xmlns:ds="http://schemas.openxmlformats.org/officeDocument/2006/customXml" ds:itemID="{D00E1C2E-BA48-4662-870C-A36081AA8FF2}"/>
</file>

<file path=customXml/itemProps2.xml><?xml version="1.0" encoding="utf-8"?>
<ds:datastoreItem xmlns:ds="http://schemas.openxmlformats.org/officeDocument/2006/customXml" ds:itemID="{50A148F5-4F65-4393-AC0C-64831CB56C3D}"/>
</file>

<file path=customXml/itemProps3.xml><?xml version="1.0" encoding="utf-8"?>
<ds:datastoreItem xmlns:ds="http://schemas.openxmlformats.org/officeDocument/2006/customXml" ds:itemID="{7E11D4E0-2062-456C-99D0-C2D8652D71EB}"/>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dcterms:created xsi:type="dcterms:W3CDTF">2023-11-29T19:33:05Z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