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image" Target="../media/image8.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0.jpe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3" descr="Picture 3"/>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3" name="TextBox 1"/>
          <p:cNvSpPr txBox="1"/>
          <p:nvPr/>
        </p:nvSpPr>
        <p:spPr>
          <a:xfrm>
            <a:off x="534234" y="540258"/>
            <a:ext cx="11132434" cy="153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¿Qué objetivo inspiró a San Pablo para escribir esta carta a los cristianos romanos? Tres objetivos fueron mencionados.</a:t>
            </a:r>
          </a:p>
        </p:txBody>
      </p:sp>
      <p:sp>
        <p:nvSpPr>
          <p:cNvPr id="144" name="TextBox 3"/>
          <p:cNvSpPr txBox="1"/>
          <p:nvPr/>
        </p:nvSpPr>
        <p:spPr>
          <a:xfrm>
            <a:off x="977319" y="1931074"/>
            <a:ext cx="10593493"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Conseguir apoyo y financiación de parte de los cristianos de Roma para un viaje misionero a España.</a:t>
            </a:r>
          </a:p>
          <a:p>
            <a:pPr marL="457200" indent="-457200">
              <a:buSzPct val="100000"/>
              <a:buFont typeface="Arial"/>
              <a:buChar cha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Profundizar el conocimiento y la fe de los cristianos romanos con respecto al plan de salvación. </a:t>
            </a:r>
          </a:p>
          <a:p>
            <a:pPr marL="457200" indent="-457200">
              <a:buSzPct val="100000"/>
              <a:buFont typeface="Arial"/>
              <a:buChar cha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Cerrar la brecha cultural y de adoración entre los cristianos judíos (que habían sido criados con los requisitos de las leyes religiosas ceremoniales) y los gentiles (que no habían sido criados con la ley ceremonial).</a:t>
            </a:r>
          </a:p>
        </p:txBody>
      </p:sp>
      <p:sp>
        <p:nvSpPr>
          <p:cNvPr id="145" name="TextBox 7"/>
          <p:cNvSpPr txBox="1"/>
          <p:nvPr/>
        </p:nvSpPr>
        <p:spPr>
          <a:xfrm>
            <a:off x="534233" y="6276547"/>
            <a:ext cx="1449569"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10</a:t>
            </a:r>
          </a:p>
        </p:txBody>
      </p:sp>
      <p:sp>
        <p:nvSpPr>
          <p:cNvPr id="146"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4">
                                            <p:txEl>
                                              <p:pRg st="1" end="1"/>
                                            </p:txEl>
                                          </p:spTgt>
                                        </p:tgtEl>
                                        <p:attrNameLst>
                                          <p:attrName>style.visibility</p:attrName>
                                        </p:attrNameLst>
                                      </p:cBhvr>
                                      <p:to>
                                        <p:strVal val="visible"/>
                                      </p:to>
                                    </p:set>
                                    <p:anim calcmode="lin" valueType="num">
                                      <p:cBhvr>
                                        <p:cTn id="7" dur="1000" fill="hold"/>
                                        <p:tgtEl>
                                          <p:spTgt spid="144">
                                            <p:txEl>
                                              <p:pRg st="1" end="1"/>
                                            </p:txEl>
                                          </p:spTgt>
                                        </p:tgtEl>
                                        <p:attrNameLst>
                                          <p:attrName>ppt_x</p:attrName>
                                        </p:attrNameLst>
                                      </p:cBhvr>
                                      <p:tavLst>
                                        <p:tav tm="0">
                                          <p:val>
                                            <p:strVal val="#ppt_x"/>
                                          </p:val>
                                        </p:tav>
                                        <p:tav tm="100000">
                                          <p:val>
                                            <p:strVal val="#ppt_x"/>
                                          </p:val>
                                        </p:tav>
                                      </p:tavLst>
                                    </p:anim>
                                    <p:anim calcmode="lin" valueType="num">
                                      <p:cBhvr>
                                        <p:cTn id="8" dur="1000" fill="hold"/>
                                        <p:tgtEl>
                                          <p:spTgt spid="1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44">
                                            <p:txEl>
                                              <p:pRg st="2" end="2"/>
                                            </p:txEl>
                                          </p:spTgt>
                                        </p:tgtEl>
                                        <p:attrNameLst>
                                          <p:attrName>style.visibility</p:attrName>
                                        </p:attrNameLst>
                                      </p:cBhvr>
                                      <p:to>
                                        <p:strVal val="visible"/>
                                      </p:to>
                                    </p:set>
                                    <p:anim calcmode="lin" valueType="num">
                                      <p:cBhvr>
                                        <p:cTn id="13" dur="1000" fill="hold"/>
                                        <p:tgtEl>
                                          <p:spTgt spid="14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9" name="TextBox 1"/>
          <p:cNvSpPr txBox="1"/>
          <p:nvPr/>
        </p:nvSpPr>
        <p:spPr>
          <a:xfrm>
            <a:off x="959663" y="224784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¿Cuál es el objetivo de este curso?</a:t>
            </a:r>
          </a:p>
        </p:txBody>
      </p:sp>
      <p:sp>
        <p:nvSpPr>
          <p:cNvPr id="150" name="TextBox 5"/>
          <p:cNvSpPr txBox="1"/>
          <p:nvPr/>
        </p:nvSpPr>
        <p:spPr>
          <a:xfrm>
            <a:off x="1123605" y="354042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51"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11</a:t>
            </a:r>
          </a:p>
        </p:txBody>
      </p:sp>
      <p:sp>
        <p:nvSpPr>
          <p:cNvPr id="15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0"/>
                                        </p:tgtEl>
                                        <p:attrNameLst>
                                          <p:attrName>style.visibility</p:attrName>
                                        </p:attrNameLst>
                                      </p:cBhvr>
                                      <p:to>
                                        <p:strVal val="visible"/>
                                      </p:to>
                                    </p:set>
                                    <p:anim calcmode="lin" valueType="num">
                                      <p:cBhvr>
                                        <p:cTn id="7" dur="500" fill="hold"/>
                                        <p:tgtEl>
                                          <p:spTgt spid="150"/>
                                        </p:tgtEl>
                                        <p:attrNameLst>
                                          <p:attrName>ppt_x</p:attrName>
                                        </p:attrNameLst>
                                      </p:cBhvr>
                                      <p:tavLst>
                                        <p:tav tm="0">
                                          <p:val>
                                            <p:strVal val="#ppt_x"/>
                                          </p:val>
                                        </p:tav>
                                        <p:tav tm="100000">
                                          <p:val>
                                            <p:strVal val="#ppt_x"/>
                                          </p:val>
                                        </p:tav>
                                      </p:tavLst>
                                    </p:anim>
                                    <p:anim calcmode="lin" valueType="num">
                                      <p:cBhvr>
                                        <p:cTn id="8"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5" name="TextBox 1"/>
          <p:cNvSpPr txBox="1"/>
          <p:nvPr/>
        </p:nvSpPr>
        <p:spPr>
          <a:xfrm>
            <a:off x="959663" y="36951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¿Cuál es el objetivo de este curso?</a:t>
            </a:r>
          </a:p>
        </p:txBody>
      </p:sp>
      <p:sp>
        <p:nvSpPr>
          <p:cNvPr id="156" name="TextBox 3"/>
          <p:cNvSpPr txBox="1"/>
          <p:nvPr/>
        </p:nvSpPr>
        <p:spPr>
          <a:xfrm>
            <a:off x="1128848" y="1551376"/>
            <a:ext cx="9934304" cy="446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El objetivo de este curso es familiarizarlos con estas epístolas para equiparlos mejor como defensores de la verdad </a:t>
            </a:r>
          </a:p>
          <a:p>
            <a:pPr marL="571500" indent="-571500">
              <a:buSzPct val="100000"/>
              <a:buFont typeface="Arial"/>
              <a:buChar cha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Prepararlos mejor para que, citando las palabras de San Pablo a Timoteo (2 Tim. 2:4), redarguyan, reprendan y exhorten con toda paciencia y doctrina a las personas que están bajo su liderazgo espiritual. </a:t>
            </a:r>
          </a:p>
        </p:txBody>
      </p:sp>
      <p:sp>
        <p:nvSpPr>
          <p:cNvPr id="157"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12</a:t>
            </a:r>
          </a:p>
        </p:txBody>
      </p:sp>
      <p:sp>
        <p:nvSpPr>
          <p:cNvPr id="158"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ppt_x</p:attrName>
                                        </p:attrNameLst>
                                      </p:cBhvr>
                                      <p:tavLst>
                                        <p:tav tm="0">
                                          <p:val>
                                            <p:strVal val="#ppt_x"/>
                                          </p:val>
                                        </p:tav>
                                        <p:tav tm="100000">
                                          <p:val>
                                            <p:strVal val="#ppt_x"/>
                                          </p:val>
                                        </p:tav>
                                      </p:tavLst>
                                    </p:anim>
                                    <p:anim calcmode="lin" valueType="num">
                                      <p:cBhvr>
                                        <p:cTn id="8" dur="100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1" name="TextBox 1"/>
          <p:cNvSpPr txBox="1"/>
          <p:nvPr/>
        </p:nvSpPr>
        <p:spPr>
          <a:xfrm>
            <a:off x="1032228" y="1709723"/>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¿Qué formato se utilizará </a:t>
            </a:r>
          </a:p>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durante este curso? </a:t>
            </a:r>
          </a:p>
        </p:txBody>
      </p:sp>
      <p:sp>
        <p:nvSpPr>
          <p:cNvPr id="162" name="TextBox 5"/>
          <p:cNvSpPr txBox="1"/>
          <p:nvPr/>
        </p:nvSpPr>
        <p:spPr>
          <a:xfrm>
            <a:off x="1196170" y="387778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63"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13</a:t>
            </a:r>
          </a:p>
        </p:txBody>
      </p:sp>
      <p:sp>
        <p:nvSpPr>
          <p:cNvPr id="164"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2"/>
                                        </p:tgtEl>
                                        <p:attrNameLst>
                                          <p:attrName>style.visibility</p:attrName>
                                        </p:attrNameLst>
                                      </p:cBhvr>
                                      <p:to>
                                        <p:strVal val="visible"/>
                                      </p:to>
                                    </p:set>
                                    <p:anim calcmode="lin" valueType="num">
                                      <p:cBhvr>
                                        <p:cTn id="7" dur="500" fill="hold"/>
                                        <p:tgtEl>
                                          <p:spTgt spid="162"/>
                                        </p:tgtEl>
                                        <p:attrNameLst>
                                          <p:attrName>ppt_x</p:attrName>
                                        </p:attrNameLst>
                                      </p:cBhvr>
                                      <p:tavLst>
                                        <p:tav tm="0">
                                          <p:val>
                                            <p:strVal val="#ppt_x"/>
                                          </p:val>
                                        </p:tav>
                                        <p:tav tm="100000">
                                          <p:val>
                                            <p:strVal val="#ppt_x"/>
                                          </p:val>
                                        </p:tav>
                                      </p:tavLst>
                                    </p:anim>
                                    <p:anim calcmode="lin" valueType="num">
                                      <p:cBhvr>
                                        <p:cTn id="8"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7" name="TextBox 1"/>
          <p:cNvSpPr txBox="1"/>
          <p:nvPr/>
        </p:nvSpPr>
        <p:spPr>
          <a:xfrm>
            <a:off x="959663" y="406632"/>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¿Qué formato se utilizará </a:t>
            </a:r>
          </a:p>
          <a:p>
            <a: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durante este curso? </a:t>
            </a:r>
          </a:p>
        </p:txBody>
      </p:sp>
      <p:sp>
        <p:nvSpPr>
          <p:cNvPr id="168" name="TextBox 3"/>
          <p:cNvSpPr txBox="1"/>
          <p:nvPr/>
        </p:nvSpPr>
        <p:spPr>
          <a:xfrm>
            <a:off x="1246604" y="2161814"/>
            <a:ext cx="9698792" cy="418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3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Estudiar el contexto: quién escribió la carta y cuándo, para quién y con qué objetivo. </a:t>
            </a:r>
          </a:p>
          <a:p>
            <a:pPr marL="571500" indent="-571500">
              <a:buSzPct val="100000"/>
              <a:buFont typeface="Arial"/>
              <a:buChar cha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Examinar la ley y el evangelio que se encuentran en la epístola, así también como las doctrinas específicas y palabras de aliento que son parte de ella.</a:t>
            </a:r>
          </a:p>
        </p:txBody>
      </p:sp>
      <p:sp>
        <p:nvSpPr>
          <p:cNvPr id="169" name="TextBox 7"/>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14</a:t>
            </a:r>
          </a:p>
        </p:txBody>
      </p:sp>
      <p:sp>
        <p:nvSpPr>
          <p:cNvPr id="17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68"/>
                                        </p:tgtEl>
                                        <p:attrNameLst>
                                          <p:attrName>style.visibility</p:attrName>
                                        </p:attrNameLst>
                                      </p:cBhvr>
                                      <p:to>
                                        <p:strVal val="visible"/>
                                      </p:to>
                                    </p:set>
                                    <p:anim calcmode="lin" valueType="num">
                                      <p:cBhvr>
                                        <p:cTn id="7" dur="1000" fill="hold"/>
                                        <p:tgtEl>
                                          <p:spTgt spid="168"/>
                                        </p:tgtEl>
                                        <p:attrNameLst>
                                          <p:attrName>ppt_x</p:attrName>
                                        </p:attrNameLst>
                                      </p:cBhvr>
                                      <p:tavLst>
                                        <p:tav tm="0">
                                          <p:val>
                                            <p:strVal val="#ppt_x"/>
                                          </p:val>
                                        </p:tav>
                                        <p:tav tm="100000">
                                          <p:val>
                                            <p:strVal val="#ppt_x"/>
                                          </p:val>
                                        </p:tav>
                                      </p:tavLst>
                                    </p:anim>
                                    <p:anim calcmode="lin" valueType="num">
                                      <p:cBhvr>
                                        <p:cTn id="8" dur="1000" fill="hold"/>
                                        <p:tgtEl>
                                          <p:spTgt spid="1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3"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15</a:t>
            </a:r>
          </a:p>
        </p:txBody>
      </p:sp>
      <p:sp>
        <p:nvSpPr>
          <p:cNvPr id="17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75" name="TextBox 11"/>
          <p:cNvSpPr txBox="1"/>
          <p:nvPr/>
        </p:nvSpPr>
        <p:spPr>
          <a:xfrm>
            <a:off x="959663" y="855821"/>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Resumamos  5-10 minutos</a:t>
            </a:r>
          </a:p>
        </p:txBody>
      </p:sp>
      <p:grpSp>
        <p:nvGrpSpPr>
          <p:cNvPr id="178" name="Imagen 1"/>
          <p:cNvGrpSpPr/>
          <p:nvPr/>
        </p:nvGrpSpPr>
        <p:grpSpPr>
          <a:xfrm>
            <a:off x="3327175" y="2305504"/>
            <a:ext cx="5537650" cy="3696675"/>
            <a:chOff x="0" y="0"/>
            <a:chExt cx="5537648" cy="3696673"/>
          </a:xfrm>
        </p:grpSpPr>
        <p:sp>
          <p:nvSpPr>
            <p:cNvPr id="176" name="Rectangle"/>
            <p:cNvSpPr/>
            <p:nvPr/>
          </p:nvSpPr>
          <p:spPr>
            <a:xfrm>
              <a:off x="0" y="0"/>
              <a:ext cx="5537649" cy="3696674"/>
            </a:xfrm>
            <a:prstGeom prst="rect">
              <a:avLst/>
            </a:prstGeom>
            <a:solidFill>
              <a:srgbClr val="EDEDED"/>
            </a:solidFill>
            <a:ln w="12700" cap="flat">
              <a:noFill/>
              <a:miter lim="400000"/>
            </a:ln>
            <a:effectLst/>
          </p:spPr>
          <p:txBody>
            <a:bodyPr wrap="square" lIns="45719" tIns="45719" rIns="45719" bIns="45719" numCol="1" anchor="ctr">
              <a:noAutofit/>
            </a:bodyPr>
            <a:lstStyle/>
            <a:p>
              <a:pPr/>
            </a:p>
          </p:txBody>
        </p:sp>
        <p:pic>
          <p:nvPicPr>
            <p:cNvPr id="177"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30000"/>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1"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16</a:t>
            </a:r>
          </a:p>
        </p:txBody>
      </p:sp>
      <p:sp>
        <p:nvSpPr>
          <p:cNvPr id="18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83" name="TextBox 5"/>
          <p:cNvSpPr txBox="1"/>
          <p:nvPr/>
        </p:nvSpPr>
        <p:spPr>
          <a:xfrm>
            <a:off x="959663" y="369517"/>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Pablo a Roma desde Corinto 57 d.C</a:t>
            </a:r>
          </a:p>
        </p:txBody>
      </p:sp>
      <p:pic>
        <p:nvPicPr>
          <p:cNvPr id="184" name="Picture 4" descr="Picture 4"/>
          <p:cNvPicPr>
            <a:picLocks noChangeAspect="1"/>
          </p:cNvPicPr>
          <p:nvPr/>
        </p:nvPicPr>
        <p:blipFill>
          <a:blip r:embed="rId3">
            <a:extLst/>
          </a:blip>
          <a:stretch>
            <a:fillRect/>
          </a:stretch>
        </p:blipFill>
        <p:spPr>
          <a:xfrm>
            <a:off x="8452163" y="1786819"/>
            <a:ext cx="2770096" cy="3777401"/>
          </a:xfrm>
          <a:prstGeom prst="rect">
            <a:avLst/>
          </a:prstGeom>
          <a:ln w="12700">
            <a:miter lim="400000"/>
          </a:ln>
        </p:spPr>
      </p:pic>
      <p:pic>
        <p:nvPicPr>
          <p:cNvPr id="185" name="Picture 8" descr="Picture 8"/>
          <p:cNvPicPr>
            <a:picLocks noChangeAspect="1"/>
          </p:cNvPicPr>
          <p:nvPr/>
        </p:nvPicPr>
        <p:blipFill>
          <a:blip r:embed="rId4">
            <a:extLst/>
          </a:blip>
          <a:stretch>
            <a:fillRect/>
          </a:stretch>
        </p:blipFill>
        <p:spPr>
          <a:xfrm>
            <a:off x="1142542" y="1789936"/>
            <a:ext cx="5782693" cy="3821508"/>
          </a:xfrm>
          <a:prstGeom prst="rect">
            <a:avLst/>
          </a:prstGeom>
          <a:ln w="12700">
            <a:miter lim="400000"/>
          </a:ln>
        </p:spPr>
      </p:pic>
      <p:sp>
        <p:nvSpPr>
          <p:cNvPr id="186" name="Straight Arrow Connector 3"/>
          <p:cNvSpPr/>
          <p:nvPr/>
        </p:nvSpPr>
        <p:spPr>
          <a:xfrm flipH="1" flipV="1">
            <a:off x="1837188" y="2927757"/>
            <a:ext cx="3212985" cy="1501630"/>
          </a:xfrm>
          <a:prstGeom prst="line">
            <a:avLst/>
          </a:prstGeom>
          <a:ln w="57150">
            <a:solidFill>
              <a:srgbClr val="FF0000"/>
            </a:solidFill>
            <a:miter/>
            <a:tailEnd type="triangle"/>
          </a:ln>
        </p:spPr>
        <p:txBody>
          <a:bodyPr lIns="45719" rIns="45719"/>
          <a:lstStyle/>
          <a:p>
            <a:pPr/>
          </a:p>
        </p:txBody>
      </p:sp>
      <p:sp>
        <p:nvSpPr>
          <p:cNvPr id="187" name="TextBox 7"/>
          <p:cNvSpPr txBox="1"/>
          <p:nvPr/>
        </p:nvSpPr>
        <p:spPr>
          <a:xfrm>
            <a:off x="1521902" y="2568246"/>
            <a:ext cx="923629" cy="3330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Roma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0"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17</a:t>
            </a:r>
          </a:p>
        </p:txBody>
      </p:sp>
      <p:sp>
        <p:nvSpPr>
          <p:cNvPr id="19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192" name="Picture 2" descr="Picture 2"/>
          <p:cNvPicPr>
            <a:picLocks noChangeAspect="1"/>
          </p:cNvPicPr>
          <p:nvPr/>
        </p:nvPicPr>
        <p:blipFill>
          <a:blip r:embed="rId3">
            <a:extLst/>
          </a:blip>
          <a:srcRect l="0" t="13053" r="0" b="11211"/>
          <a:stretch>
            <a:fillRect/>
          </a:stretch>
        </p:blipFill>
        <p:spPr>
          <a:xfrm>
            <a:off x="765346" y="1816473"/>
            <a:ext cx="4258237" cy="3225053"/>
          </a:xfrm>
          <a:prstGeom prst="rect">
            <a:avLst/>
          </a:prstGeom>
          <a:ln w="12700">
            <a:miter lim="400000"/>
          </a:ln>
        </p:spPr>
      </p:pic>
      <p:sp>
        <p:nvSpPr>
          <p:cNvPr id="193" name="TextBox 7"/>
          <p:cNvSpPr txBox="1"/>
          <p:nvPr/>
        </p:nvSpPr>
        <p:spPr>
          <a:xfrm>
            <a:off x="5731050" y="1739831"/>
            <a:ext cx="5649883" cy="395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Pedir dinero para su viaje misionera a España</a:t>
            </a:r>
          </a:p>
          <a:p>
            <a:pPr marL="457200" indent="-457200">
              <a:buSzPct val="100000"/>
              <a:buFont typeface="Arial"/>
              <a:buChar char="•"/>
              <a:defRPr b="1" sz="32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Aumentar su conocimiento de las enseñanzas de Cristo</a:t>
            </a:r>
          </a:p>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Establecer una buena relación cristiana entre los judíos y gentiles</a:t>
            </a:r>
          </a:p>
        </p:txBody>
      </p:sp>
      <p:sp>
        <p:nvSpPr>
          <p:cNvPr id="194" name="TextBox 8"/>
          <p:cNvSpPr txBox="1"/>
          <p:nvPr/>
        </p:nvSpPr>
        <p:spPr>
          <a:xfrm>
            <a:off x="959663" y="369517"/>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El propósito de su epístola a los Romanos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93">
                                            <p:txEl>
                                              <p:pRg st="1" end="1"/>
                                            </p:txEl>
                                          </p:spTgt>
                                        </p:tgtEl>
                                        <p:attrNameLst>
                                          <p:attrName>style.visibility</p:attrName>
                                        </p:attrNameLst>
                                      </p:cBhvr>
                                      <p:to>
                                        <p:strVal val="visible"/>
                                      </p:to>
                                    </p:set>
                                    <p:anim calcmode="lin" valueType="num">
                                      <p:cBhvr>
                                        <p:cTn id="7" dur="500" fill="hold"/>
                                        <p:tgtEl>
                                          <p:spTgt spid="193">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93">
                                            <p:txEl>
                                              <p:pRg st="2" end="2"/>
                                            </p:txEl>
                                          </p:spTgt>
                                        </p:tgtEl>
                                        <p:attrNameLst>
                                          <p:attrName>style.visibility</p:attrName>
                                        </p:attrNameLst>
                                      </p:cBhvr>
                                      <p:to>
                                        <p:strVal val="visible"/>
                                      </p:to>
                                    </p:set>
                                    <p:anim calcmode="lin" valueType="num">
                                      <p:cBhvr>
                                        <p:cTn id="13" dur="5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7" name="TextBox 2"/>
          <p:cNvSpPr txBox="1"/>
          <p:nvPr/>
        </p:nvSpPr>
        <p:spPr>
          <a:xfrm>
            <a:off x="534235" y="6276547"/>
            <a:ext cx="1403762"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18</a:t>
            </a:r>
          </a:p>
        </p:txBody>
      </p:sp>
      <p:sp>
        <p:nvSpPr>
          <p:cNvPr id="19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9" name="TextBox 5"/>
          <p:cNvSpPr txBox="1"/>
          <p:nvPr/>
        </p:nvSpPr>
        <p:spPr>
          <a:xfrm>
            <a:off x="7323266" y="1761397"/>
            <a:ext cx="4149106" cy="3952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Defender la fe contra falsa doctrina</a:t>
            </a:r>
          </a:p>
          <a:p>
            <a:pPr marL="457200" indent="-457200">
              <a:buSzPct val="100000"/>
              <a:buFont typeface="Arial"/>
              <a:buChar char="•"/>
              <a:defRPr b="1" sz="32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Mejor habilidad de compartir las verdades de la biblia</a:t>
            </a:r>
          </a:p>
          <a:p>
            <a:pPr marL="457200" indent="-457200">
              <a:buSzPct val="100000"/>
              <a:buFont typeface="Arial"/>
              <a:buChar cha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Capacitación </a:t>
            </a:r>
          </a:p>
        </p:txBody>
      </p:sp>
      <p:pic>
        <p:nvPicPr>
          <p:cNvPr id="200" name="Picture 2" descr="Picture 2"/>
          <p:cNvPicPr>
            <a:picLocks noChangeAspect="1"/>
          </p:cNvPicPr>
          <p:nvPr/>
        </p:nvPicPr>
        <p:blipFill>
          <a:blip r:embed="rId3">
            <a:extLst/>
          </a:blip>
          <a:stretch>
            <a:fillRect/>
          </a:stretch>
        </p:blipFill>
        <p:spPr>
          <a:xfrm>
            <a:off x="768948" y="1761397"/>
            <a:ext cx="5890364" cy="3675185"/>
          </a:xfrm>
          <a:prstGeom prst="rect">
            <a:avLst/>
          </a:prstGeom>
          <a:ln w="12700">
            <a:miter lim="400000"/>
          </a:ln>
        </p:spPr>
      </p:pic>
      <p:sp>
        <p:nvSpPr>
          <p:cNvPr id="201" name="TextBox 7"/>
          <p:cNvSpPr txBox="1"/>
          <p:nvPr/>
        </p:nvSpPr>
        <p:spPr>
          <a:xfrm>
            <a:off x="959663" y="369517"/>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¿Por qué debemos estudiar las epístolas?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99">
                                            <p:txEl>
                                              <p:pRg st="1" end="1"/>
                                            </p:txEl>
                                          </p:spTgt>
                                        </p:tgtEl>
                                        <p:attrNameLst>
                                          <p:attrName>style.visibility</p:attrName>
                                        </p:attrNameLst>
                                      </p:cBhvr>
                                      <p:to>
                                        <p:strVal val="visible"/>
                                      </p:to>
                                    </p:set>
                                    <p:anim calcmode="lin" valueType="num">
                                      <p:cBhvr>
                                        <p:cTn id="7" dur="500" fill="hold"/>
                                        <p:tgtEl>
                                          <p:spTgt spid="199">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1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99">
                                            <p:txEl>
                                              <p:pRg st="2" end="2"/>
                                            </p:txEl>
                                          </p:spTgt>
                                        </p:tgtEl>
                                        <p:attrNameLst>
                                          <p:attrName>style.visibility</p:attrName>
                                        </p:attrNameLst>
                                      </p:cBhvr>
                                      <p:to>
                                        <p:strVal val="visible"/>
                                      </p:to>
                                    </p:set>
                                    <p:anim calcmode="lin" valueType="num">
                                      <p:cBhvr>
                                        <p:cTn id="13" dur="500" fill="hold"/>
                                        <p:tgtEl>
                                          <p:spTgt spid="199">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4" name="TextBox 2"/>
          <p:cNvSpPr txBox="1"/>
          <p:nvPr/>
        </p:nvSpPr>
        <p:spPr>
          <a:xfrm>
            <a:off x="534233" y="6276547"/>
            <a:ext cx="148330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19</a:t>
            </a:r>
          </a:p>
        </p:txBody>
      </p:sp>
      <p:sp>
        <p:nvSpPr>
          <p:cNvPr id="20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06" name="TextBox 5"/>
          <p:cNvSpPr txBox="1"/>
          <p:nvPr/>
        </p:nvSpPr>
        <p:spPr>
          <a:xfrm>
            <a:off x="959663" y="476599"/>
            <a:ext cx="10272674" cy="1437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¿Cómo vamos a estudiar las epístolas?</a:t>
            </a:r>
          </a:p>
        </p:txBody>
      </p:sp>
      <p:sp>
        <p:nvSpPr>
          <p:cNvPr id="207" name="TextBox 7"/>
          <p:cNvSpPr txBox="1"/>
          <p:nvPr/>
        </p:nvSpPr>
        <p:spPr>
          <a:xfrm>
            <a:off x="1246604" y="2077765"/>
            <a:ext cx="9698792" cy="418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38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Estudiar el contexto: quién escribió la carta y cuándo, para quién y con qué objetivo. </a:t>
            </a:r>
          </a:p>
          <a:p>
            <a:pPr marL="571500" indent="-571500">
              <a:buSzPct val="100000"/>
              <a:buFont typeface="Arial"/>
              <a:buChar char="•"/>
              <a:defRPr sz="38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Examinar la ley y el evangelio que se encuentran en la epístola, así también como las doctrinas específicas y palabras de aliento que son parte de ella.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07"/>
                                        </p:tgtEl>
                                        <p:attrNameLst>
                                          <p:attrName>style.visibility</p:attrName>
                                        </p:attrNameLst>
                                      </p:cBhvr>
                                      <p:to>
                                        <p:strVal val="visible"/>
                                      </p:to>
                                    </p:set>
                                    <p:anim calcmode="lin" valueType="num">
                                      <p:cBhvr>
                                        <p:cTn id="7" dur="1000" fill="hold"/>
                                        <p:tgtEl>
                                          <p:spTgt spid="207"/>
                                        </p:tgtEl>
                                        <p:attrNameLst>
                                          <p:attrName>ppt_x</p:attrName>
                                        </p:attrNameLst>
                                      </p:cBhvr>
                                      <p:tavLst>
                                        <p:tav tm="0">
                                          <p:val>
                                            <p:strVal val="#ppt_x"/>
                                          </p:val>
                                        </p:tav>
                                        <p:tav tm="100000">
                                          <p:val>
                                            <p:strVal val="#ppt_x"/>
                                          </p:val>
                                        </p:tav>
                                      </p:tavLst>
                                    </p:anim>
                                    <p:anim calcmode="lin" valueType="num">
                                      <p:cBhvr>
                                        <p:cTn id="8" dur="1000" fill="hold"/>
                                        <p:tgtEl>
                                          <p:spTgt spid="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6" name="Marcador de contenido 4" descr="Marcador de contenido 4"/>
          <p:cNvPicPr>
            <a:picLocks noChangeAspect="1"/>
          </p:cNvPicPr>
          <p:nvPr/>
        </p:nvPicPr>
        <p:blipFill>
          <a:blip r:embed="rId2">
            <a:alphaModFix amt="50000"/>
            <a:extLst/>
          </a:blip>
          <a:srcRect l="5981" t="30820" r="5981" b="36166"/>
          <a:stretch>
            <a:fillRect/>
          </a:stretch>
        </p:blipFill>
        <p:spPr>
          <a:xfrm>
            <a:off x="-2" y="0"/>
            <a:ext cx="12192003" cy="6858000"/>
          </a:xfrm>
          <a:prstGeom prst="rect">
            <a:avLst/>
          </a:prstGeom>
          <a:ln w="12700">
            <a:miter lim="400000"/>
          </a:ln>
        </p:spPr>
      </p:pic>
      <p:sp>
        <p:nvSpPr>
          <p:cNvPr id="97" name="CuadroTexto 5"/>
          <p:cNvSpPr txBox="1"/>
          <p:nvPr/>
        </p:nvSpPr>
        <p:spPr>
          <a:xfrm>
            <a:off x="423406" y="1690061"/>
            <a:ext cx="113451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ln w="3175" cap="flat">
                  <a:solidFill>
                    <a:srgbClr val="385724"/>
                  </a:solidFill>
                  <a:prstDash val="solid"/>
                  <a:round/>
                </a:ln>
                <a:solidFill>
                  <a:srgbClr val="00B050"/>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Bienvenido</a:t>
            </a:r>
            <a:endParaRPr>
              <a:solidFill>
                <a:srgbClr val="5F3913"/>
              </a:solidFill>
            </a:endParaR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Las Epístolas – 1</a:t>
            </a:r>
            <a:r>
              <a:t>/10</a:t>
            </a:r>
          </a:p>
          <a:p>
            <a:pPr algn="ctr">
              <a:defRPr b="1" sz="4400">
                <a:ln w="3175" cap="flat">
                  <a:solidFill>
                    <a:srgbClr val="385724"/>
                  </a:solidFill>
                  <a:prstDash val="solid"/>
                  <a:round/>
                </a:ln>
                <a:solidFill>
                  <a:srgbClr val="5F391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p>
          <a:p>
            <a:pPr algn="ctr">
              <a:defRPr b="1" sz="4400">
                <a:ln w="3175" cap="flat">
                  <a:solidFill>
                    <a:srgbClr val="385724"/>
                  </a:solidFill>
                  <a:prstDash val="solid"/>
                  <a:round/>
                </a:ln>
                <a:solidFill>
                  <a:srgbClr val="018443"/>
                </a:solidFill>
                <a:effectLst>
                  <a:outerShdw sx="100000" sy="100000" kx="0" ky="0" algn="b" rotWithShape="0" blurRad="50800" dist="38100" dir="2700000">
                    <a:srgbClr val="000000">
                      <a:alpha val="40000"/>
                    </a:srgbClr>
                  </a:outerShdw>
                </a:effectLst>
                <a:latin typeface="Berlin Sans FB Demi"/>
                <a:ea typeface="Berlin Sans FB Demi"/>
                <a:cs typeface="Berlin Sans FB Demi"/>
                <a:sym typeface="Berlin Sans FB Demi"/>
              </a:defRPr>
            </a:pPr>
            <a:r>
              <a:t>Romanos 1-8</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0" name="TextBox 2"/>
          <p:cNvSpPr txBox="1"/>
          <p:nvPr/>
        </p:nvSpPr>
        <p:spPr>
          <a:xfrm>
            <a:off x="534233" y="6276547"/>
            <a:ext cx="149627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20</a:t>
            </a:r>
          </a:p>
        </p:txBody>
      </p:sp>
      <p:sp>
        <p:nvSpPr>
          <p:cNvPr id="21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12" name="TextBox 11"/>
          <p:cNvSpPr txBox="1"/>
          <p:nvPr/>
        </p:nvSpPr>
        <p:spPr>
          <a:xfrm>
            <a:off x="959663" y="776853"/>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Profundicemos</a:t>
            </a:r>
          </a:p>
        </p:txBody>
      </p:sp>
      <p:sp>
        <p:nvSpPr>
          <p:cNvPr id="213" name="TextBox 8"/>
          <p:cNvSpPr txBox="1"/>
          <p:nvPr/>
        </p:nvSpPr>
        <p:spPr>
          <a:xfrm>
            <a:off x="6840447" y="4878751"/>
            <a:ext cx="3494961"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0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 minutos</a:t>
            </a:r>
          </a:p>
        </p:txBody>
      </p:sp>
      <p:pic>
        <p:nvPicPr>
          <p:cNvPr id="214" name="Picture 4" descr="Picture 4"/>
          <p:cNvPicPr>
            <a:picLocks noChangeAspect="1"/>
          </p:cNvPicPr>
          <p:nvPr/>
        </p:nvPicPr>
        <p:blipFill>
          <a:blip r:embed="rId3">
            <a:extLst/>
          </a:blip>
          <a:stretch>
            <a:fillRect/>
          </a:stretch>
        </p:blipFill>
        <p:spPr>
          <a:xfrm>
            <a:off x="7283159" y="2206897"/>
            <a:ext cx="2525613" cy="25256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215" name="Down Arrow 1"/>
          <p:cNvSpPr/>
          <p:nvPr/>
        </p:nvSpPr>
        <p:spPr>
          <a:xfrm rot="14201659">
            <a:off x="8725034" y="2912888"/>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a:solidFill>
                  <a:srgbClr val="FFFFFF"/>
                </a:solidFill>
              </a:defRPr>
            </a:pPr>
          </a:p>
        </p:txBody>
      </p:sp>
      <p:pic>
        <p:nvPicPr>
          <p:cNvPr id="216" name="Imagen 3" descr="Imagen 3"/>
          <p:cNvPicPr>
            <a:picLocks noChangeAspect="1"/>
          </p:cNvPicPr>
          <p:nvPr/>
        </p:nvPicPr>
        <p:blipFill>
          <a:blip r:embed="rId4">
            <a:extLst/>
          </a:blip>
          <a:stretch>
            <a:fillRect/>
          </a:stretch>
        </p:blipFill>
        <p:spPr>
          <a:xfrm>
            <a:off x="322238" y="1658529"/>
            <a:ext cx="5341338" cy="392810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2" grpId="1" fill="hold">
                                  <p:stCondLst>
                                    <p:cond delay="0"/>
                                  </p:stCondLst>
                                  <p:iterate type="el" backwards="0">
                                    <p:tmAbs val="0"/>
                                  </p:iterate>
                                  <p:childTnLst>
                                    <p:set>
                                      <p:cBhvr>
                                        <p:cTn id="6" fill="hold"/>
                                        <p:tgtEl>
                                          <p:spTgt spid="215"/>
                                        </p:tgtEl>
                                        <p:attrNameLst>
                                          <p:attrName>style.visibility</p:attrName>
                                        </p:attrNameLst>
                                      </p:cBhvr>
                                      <p:to>
                                        <p:strVal val="visible"/>
                                      </p:to>
                                    </p:set>
                                    <p:animEffect filter="wipe(down)" transition="in">
                                      <p:cBhvr>
                                        <p:cTn id="7" dur="5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9"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21</a:t>
            </a:r>
          </a:p>
        </p:txBody>
      </p:sp>
      <p:sp>
        <p:nvSpPr>
          <p:cNvPr id="22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1" name="TextBox 11"/>
          <p:cNvSpPr txBox="1"/>
          <p:nvPr/>
        </p:nvSpPr>
        <p:spPr>
          <a:xfrm>
            <a:off x="811942" y="369518"/>
            <a:ext cx="10854726"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#1. En Romanos 1:24-27,32 vemos cómo Dios entregó a los idólatras a la impureza sexual: </a:t>
            </a:r>
          </a:p>
          <a:p>
            <a:pP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eso Dios los entregó a los malos deseos de su corazón y a la impureza, de modo que degradaron entre sí sus propios cuerpos. (25) Cambiaron la verdad de Dios por la mentira, y honraron y dieron culto a las criaturas antes que al Creador, el cual es bendito por los siglos. Amén.  (26) Por esto Dios los entregó a pasiones vergonzosas. Hasta sus mujeres cambiaron las relaciones naturales por las que van en contra de la naturaleza.  De la misma manera, los hombres dejaron las relaciones naturales con las mujeres y se encendieron en su lascivia unos con otros…..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4"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22</a:t>
            </a:r>
          </a:p>
        </p:txBody>
      </p:sp>
      <p:sp>
        <p:nvSpPr>
          <p:cNvPr id="22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6" name="TextBox 11"/>
          <p:cNvSpPr txBox="1"/>
          <p:nvPr/>
        </p:nvSpPr>
        <p:spPr>
          <a:xfrm>
            <a:off x="668637" y="636952"/>
            <a:ext cx="10854726"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(27) Cometieron hechos vergonzosos hombres con hombres, y recibieron en sí mismos la retribución que merecía su perversión…  (32) Y aunque saben bien el juicio de Dios, en cuanto a que los que practican tales cosas son dignos de muerte, no sólo las hacen, sino que también se regodean con los que las practican. </a:t>
            </a:r>
          </a:p>
          <a:p>
            <a: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¿Dónde vemos la impureza sexual en la sociedad actual y en qué sentido es un juicio de Dios?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9"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23</a:t>
            </a:r>
          </a:p>
        </p:txBody>
      </p:sp>
      <p:sp>
        <p:nvSpPr>
          <p:cNvPr id="23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1" name="TextBox 11"/>
          <p:cNvSpPr txBox="1"/>
          <p:nvPr/>
        </p:nvSpPr>
        <p:spPr>
          <a:xfrm>
            <a:off x="2371464" y="1154317"/>
            <a:ext cx="9453945" cy="5679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Homosexualidad y el lesbianismo – </a:t>
            </a:r>
            <a:r>
              <a:rPr>
                <a:solidFill>
                  <a:srgbClr val="018443"/>
                </a:solidFill>
              </a:rPr>
              <a:t>El v.32 indica que están pecando aun sabiendo que su actuar está mal. Sin embargo, continúan haciéndolo e incluso se animan mutuamente.  Atacan a los que condenan este pecado.</a:t>
            </a:r>
            <a:endParaRPr>
              <a:solidFill>
                <a:srgbClr val="018443"/>
              </a:solidFill>
            </a:endParaRPr>
          </a:p>
          <a:p>
            <a:pPr>
              <a:defRPr>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Pornografía -</a:t>
            </a:r>
            <a:r>
              <a:rPr>
                <a:solidFill>
                  <a:srgbClr val="018443"/>
                </a:solidFill>
              </a:rPr>
              <a:t> deforma la mente y la lleva a tener deseos cada vez más pervertidos.</a:t>
            </a:r>
            <a:endParaRPr>
              <a:solidFill>
                <a:srgbClr val="018443"/>
              </a:solidFill>
            </a:endParaRPr>
          </a:p>
          <a:p>
            <a:pPr>
              <a:defRPr sz="32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3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Pedofilia - </a:t>
            </a:r>
            <a:r>
              <a:rPr>
                <a:solidFill>
                  <a:srgbClr val="018443"/>
                </a:solidFill>
              </a:rPr>
              <a:t>El abuso sexual durante la niñez puede destruir los deseos sexuales normales como adultos.</a:t>
            </a:r>
          </a:p>
        </p:txBody>
      </p:sp>
      <p:pic>
        <p:nvPicPr>
          <p:cNvPr id="232" name="Picture 2" descr="Picture 2"/>
          <p:cNvPicPr>
            <a:picLocks noChangeAspect="1"/>
          </p:cNvPicPr>
          <p:nvPr/>
        </p:nvPicPr>
        <p:blipFill>
          <a:blip r:embed="rId3">
            <a:extLst/>
          </a:blip>
          <a:srcRect l="20155" t="0" r="12813" b="0"/>
          <a:stretch>
            <a:fillRect/>
          </a:stretch>
        </p:blipFill>
        <p:spPr>
          <a:xfrm>
            <a:off x="343396" y="4619394"/>
            <a:ext cx="1719803" cy="1282837"/>
          </a:xfrm>
          <a:prstGeom prst="rect">
            <a:avLst/>
          </a:prstGeom>
          <a:ln w="12700">
            <a:miter lim="400000"/>
          </a:ln>
        </p:spPr>
      </p:pic>
      <p:pic>
        <p:nvPicPr>
          <p:cNvPr id="233" name="Picture 6" descr="Picture 6"/>
          <p:cNvPicPr>
            <a:picLocks noChangeAspect="1"/>
          </p:cNvPicPr>
          <p:nvPr/>
        </p:nvPicPr>
        <p:blipFill>
          <a:blip r:embed="rId4">
            <a:extLst/>
          </a:blip>
          <a:stretch>
            <a:fillRect/>
          </a:stretch>
        </p:blipFill>
        <p:spPr>
          <a:xfrm>
            <a:off x="476273" y="1365331"/>
            <a:ext cx="1564400" cy="708661"/>
          </a:xfrm>
          <a:prstGeom prst="rect">
            <a:avLst/>
          </a:prstGeom>
          <a:ln w="12700">
            <a:miter lim="400000"/>
          </a:ln>
        </p:spPr>
      </p:pic>
      <p:pic>
        <p:nvPicPr>
          <p:cNvPr id="234" name="Picture 8" descr="Picture 8"/>
          <p:cNvPicPr>
            <a:picLocks noChangeAspect="1"/>
          </p:cNvPicPr>
          <p:nvPr/>
        </p:nvPicPr>
        <p:blipFill>
          <a:blip r:embed="rId5">
            <a:extLst/>
          </a:blip>
          <a:stretch>
            <a:fillRect/>
          </a:stretch>
        </p:blipFill>
        <p:spPr>
          <a:xfrm>
            <a:off x="515586" y="2733385"/>
            <a:ext cx="1311593" cy="1353137"/>
          </a:xfrm>
          <a:prstGeom prst="rect">
            <a:avLst/>
          </a:prstGeom>
          <a:ln w="12700">
            <a:miter lim="400000"/>
          </a:ln>
        </p:spPr>
      </p:pic>
      <p:sp>
        <p:nvSpPr>
          <p:cNvPr id="235" name="TextBox 10"/>
          <p:cNvSpPr txBox="1"/>
          <p:nvPr/>
        </p:nvSpPr>
        <p:spPr>
          <a:xfrm>
            <a:off x="3094557" y="175534"/>
            <a:ext cx="6002885"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0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8"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24</a:t>
            </a:r>
          </a:p>
        </p:txBody>
      </p:sp>
      <p:sp>
        <p:nvSpPr>
          <p:cNvPr id="239"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0" name="TextBox 1"/>
          <p:cNvSpPr txBox="1"/>
          <p:nvPr/>
        </p:nvSpPr>
        <p:spPr>
          <a:xfrm>
            <a:off x="1038591" y="1536231"/>
            <a:ext cx="10114818" cy="413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latin typeface="Berlin Sans FB Demi"/>
                <a:ea typeface="Berlin Sans FB Demi"/>
                <a:cs typeface="Berlin Sans FB Demi"/>
                <a:sym typeface="Berlin Sans FB Demi"/>
              </a:defRPr>
            </a:pPr>
            <a:r>
              <a:t>#2. Tres de las palabras clave que se encuentran en la Biblia son </a:t>
            </a:r>
            <a:r>
              <a:rPr>
                <a:solidFill>
                  <a:srgbClr val="5F3913"/>
                </a:solidFill>
              </a:rPr>
              <a:t>justificación, redención y gracia</a:t>
            </a:r>
            <a:r>
              <a:t>. Defina esas tres palabras e indique en qué versículo del capítulo 3 se encuentran juntas.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3"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25</a:t>
            </a:r>
          </a:p>
        </p:txBody>
      </p:sp>
      <p:sp>
        <p:nvSpPr>
          <p:cNvPr id="24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5" name="TextBox 1"/>
          <p:cNvSpPr txBox="1"/>
          <p:nvPr/>
        </p:nvSpPr>
        <p:spPr>
          <a:xfrm>
            <a:off x="1216657" y="1560128"/>
            <a:ext cx="10114818" cy="4968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latin typeface="Berlin Sans FB"/>
                <a:ea typeface="Berlin Sans FB"/>
                <a:cs typeface="Berlin Sans FB"/>
                <a:sym typeface="Berlin Sans FB"/>
              </a:defRPr>
            </a:pPr>
            <a:r>
              <a:t>Justificar: </a:t>
            </a:r>
            <a:r>
              <a:rPr>
                <a:solidFill>
                  <a:srgbClr val="018443"/>
                </a:solidFill>
              </a:rPr>
              <a:t>Palabra tomada del tribunal de justicia romano. Cuando una persona era justificada, era declarada inocente de la culpa y del castigo de su delito. Dios nos ha declarado inocentes de la culpa y del castigo de nuestros pecados porque Jesús los pagó a través de sus sufrimientos y su muerte.</a:t>
            </a:r>
          </a:p>
        </p:txBody>
      </p:sp>
      <p:sp>
        <p:nvSpPr>
          <p:cNvPr id="246" name="TextBox 7"/>
          <p:cNvSpPr txBox="1"/>
          <p:nvPr/>
        </p:nvSpPr>
        <p:spPr>
          <a:xfrm>
            <a:off x="2702672" y="501815"/>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9"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26</a:t>
            </a:r>
          </a:p>
        </p:txBody>
      </p:sp>
      <p:sp>
        <p:nvSpPr>
          <p:cNvPr id="25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1" name="TextBox 1"/>
          <p:cNvSpPr txBox="1"/>
          <p:nvPr/>
        </p:nvSpPr>
        <p:spPr>
          <a:xfrm>
            <a:off x="951372" y="674399"/>
            <a:ext cx="10645386" cy="588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018443"/>
                </a:solidFill>
                <a:latin typeface="Berlin Sans FB"/>
                <a:ea typeface="Berlin Sans FB"/>
                <a:cs typeface="Berlin Sans FB"/>
                <a:sym typeface="Berlin Sans FB"/>
              </a:defRPr>
            </a:pPr>
            <a:r>
              <a:t>Redimir: </a:t>
            </a:r>
            <a:r>
              <a:rPr>
                <a:solidFill>
                  <a:srgbClr val="5F3913"/>
                </a:solidFill>
              </a:rPr>
              <a:t>Volver a comprar, rescatar. Cuando se pagaba dinero por la libertad de un esclavo, ese esclavo se consideraba redimido, comprado a su dueño original. Debido a nuestro pecado, le pertenecíamos al diablo y nuestro destino hubiera sido una eternidad de sufrimiento en el infierno, pero fuimos comprados por Jesús. 1 Pedro 1:18,19 habla de nuestra redención: </a:t>
            </a:r>
            <a:r>
              <a:t>“Ustedes saben que fueron rescatados de una vida sin sentido, la cual heredaron de sus padres; y que ese rescate no se pagó con cosas corruptibles, como el oro y la plata, (19) sino con la sangre preciosa de Cristo, sin mancha y sin contaminación, como la de un cordero".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4"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27</a:t>
            </a:r>
          </a:p>
        </p:txBody>
      </p:sp>
      <p:sp>
        <p:nvSpPr>
          <p:cNvPr id="25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6" name="TextBox 1"/>
          <p:cNvSpPr txBox="1"/>
          <p:nvPr/>
        </p:nvSpPr>
        <p:spPr>
          <a:xfrm>
            <a:off x="951372" y="493351"/>
            <a:ext cx="10645386" cy="5552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solidFill>
                  <a:srgbClr val="018443"/>
                </a:solidFill>
                <a:latin typeface="Berlin Sans FB"/>
                <a:ea typeface="Berlin Sans FB"/>
                <a:cs typeface="Berlin Sans FB"/>
                <a:sym typeface="Berlin Sans FB"/>
              </a:defRPr>
            </a:pPr>
            <a:r>
              <a:t>Gracia: </a:t>
            </a:r>
            <a:r>
              <a:rPr>
                <a:solidFill>
                  <a:srgbClr val="5F3913"/>
                </a:solidFill>
              </a:rPr>
              <a:t>Favor o amor inmerecido, regalo. Efesios 2:8,9 ofrece una definición clara de la gracia:</a:t>
            </a:r>
            <a:r>
              <a:t> Ciertamente la gracia de Dios los ha salvado por medio de la fe. Esta no nació de ustedes, sino que es un don de Dios; (9) ni es resultado de las obras, para que nadie se vanaglorie. </a:t>
            </a:r>
            <a:r>
              <a:rPr>
                <a:solidFill>
                  <a:srgbClr val="5F3913"/>
                </a:solidFill>
              </a:rPr>
              <a:t>Romanos 11:6 también define la gracia: </a:t>
            </a:r>
            <a:r>
              <a:t>“De la misma manera, aun en este tiempo ha quedado un remanente escogido por gracia. (6) Y si es por gracia, ya no es por obras; de otra manera la gracia ya no sería gracia".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9"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28</a:t>
            </a:r>
          </a:p>
        </p:txBody>
      </p:sp>
      <p:sp>
        <p:nvSpPr>
          <p:cNvPr id="26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1" name="TextBox 1"/>
          <p:cNvSpPr txBox="1"/>
          <p:nvPr/>
        </p:nvSpPr>
        <p:spPr>
          <a:xfrm>
            <a:off x="951372" y="1486128"/>
            <a:ext cx="10645386"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400">
                <a:solidFill>
                  <a:srgbClr val="018443"/>
                </a:solidFill>
                <a:latin typeface="Berlin Sans FB"/>
                <a:ea typeface="Berlin Sans FB"/>
                <a:cs typeface="Berlin Sans FB"/>
                <a:sym typeface="Berlin Sans FB"/>
              </a:defRPr>
            </a:pPr>
            <a:r>
              <a:t>Romanos 3:24: </a:t>
            </a:r>
            <a:r>
              <a:rPr>
                <a:solidFill>
                  <a:srgbClr val="5F3913"/>
                </a:solidFill>
              </a:rPr>
              <a:t>"...por cuanto todos pecaron y están destituidos de la gloria de Dios; (24) pero todos son </a:t>
            </a:r>
            <a:r>
              <a:t>justificados</a:t>
            </a:r>
            <a:r>
              <a:rPr>
                <a:solidFill>
                  <a:srgbClr val="5F3913"/>
                </a:solidFill>
              </a:rPr>
              <a:t> gratuitamente por su </a:t>
            </a:r>
            <a:r>
              <a:t>gracia</a:t>
            </a:r>
            <a:r>
              <a:rPr>
                <a:solidFill>
                  <a:srgbClr val="5F3913"/>
                </a:solidFill>
              </a:rPr>
              <a:t>, mediante la </a:t>
            </a:r>
            <a:r>
              <a:t>redención</a:t>
            </a:r>
            <a:r>
              <a:rPr>
                <a:solidFill>
                  <a:srgbClr val="5F3913"/>
                </a:solidFill>
              </a:rPr>
              <a:t> que proveyó Cristo Jesús.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3"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4" name="TextBox 2"/>
          <p:cNvSpPr txBox="1"/>
          <p:nvPr/>
        </p:nvSpPr>
        <p:spPr>
          <a:xfrm>
            <a:off x="534233" y="6276547"/>
            <a:ext cx="1460721"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29</a:t>
            </a:r>
          </a:p>
        </p:txBody>
      </p:sp>
      <p:sp>
        <p:nvSpPr>
          <p:cNvPr id="265"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6" name="TextBox 1"/>
          <p:cNvSpPr txBox="1"/>
          <p:nvPr/>
        </p:nvSpPr>
        <p:spPr>
          <a:xfrm>
            <a:off x="714219" y="276827"/>
            <a:ext cx="10763561" cy="636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3200">
                <a:solidFill>
                  <a:srgbClr val="5F3913"/>
                </a:solidFill>
                <a:latin typeface="Berlin Sans FB Demi"/>
                <a:ea typeface="Berlin Sans FB Demi"/>
                <a:cs typeface="Berlin Sans FB Demi"/>
                <a:sym typeface="Berlin Sans FB Demi"/>
              </a:defRPr>
            </a:pPr>
            <a:r>
              <a:t>#3. En Romanos 8:28-30 dice: </a:t>
            </a:r>
            <a:r>
              <a:rPr b="0">
                <a:solidFill>
                  <a:srgbClr val="018443"/>
                </a:solidFill>
                <a:latin typeface="Berlin Sans FB"/>
                <a:ea typeface="Berlin Sans FB"/>
                <a:cs typeface="Berlin Sans FB"/>
                <a:sym typeface="Berlin Sans FB"/>
              </a:rPr>
              <a:t>“Ahora bien, sabemos que Dios dispone todas las cosas para el bien de los que lo aman, es decir, de los que él ha llamado de acuerdo a su propósito. (29) Porque a los que antes conoció, también los predestinó para que sean hechos conforme a la imagen de su Hijo, para que él sea el primogénito entre muchos hermanos. (30) Y a los que predestinó, también </a:t>
            </a:r>
            <a:r>
              <a:rPr b="0">
                <a:latin typeface="Berlin Sans FB"/>
                <a:ea typeface="Berlin Sans FB"/>
                <a:cs typeface="Berlin Sans FB"/>
                <a:sym typeface="Berlin Sans FB"/>
              </a:rPr>
              <a:t>los llamó</a:t>
            </a:r>
            <a:r>
              <a:rPr b="0">
                <a:solidFill>
                  <a:srgbClr val="018443"/>
                </a:solidFill>
                <a:latin typeface="Berlin Sans FB"/>
                <a:ea typeface="Berlin Sans FB"/>
                <a:cs typeface="Berlin Sans FB"/>
                <a:sym typeface="Berlin Sans FB"/>
              </a:rPr>
              <a:t>; y a los que llamó, también </a:t>
            </a:r>
            <a:r>
              <a:rPr b="0">
                <a:latin typeface="Berlin Sans FB"/>
                <a:ea typeface="Berlin Sans FB"/>
                <a:cs typeface="Berlin Sans FB"/>
                <a:sym typeface="Berlin Sans FB"/>
              </a:rPr>
              <a:t>los justificó</a:t>
            </a:r>
            <a:r>
              <a:rPr b="0">
                <a:solidFill>
                  <a:srgbClr val="018443"/>
                </a:solidFill>
                <a:latin typeface="Berlin Sans FB"/>
                <a:ea typeface="Berlin Sans FB"/>
                <a:cs typeface="Berlin Sans FB"/>
                <a:sym typeface="Berlin Sans FB"/>
              </a:rPr>
              <a:t>; y a los que justificó, también </a:t>
            </a:r>
            <a:r>
              <a:rPr b="0">
                <a:latin typeface="Berlin Sans FB"/>
                <a:ea typeface="Berlin Sans FB"/>
                <a:cs typeface="Berlin Sans FB"/>
                <a:sym typeface="Berlin Sans FB"/>
              </a:rPr>
              <a:t>los glorificó</a:t>
            </a:r>
            <a:r>
              <a:rPr b="0">
                <a:solidFill>
                  <a:srgbClr val="018443"/>
                </a:solidFill>
                <a:latin typeface="Berlin Sans FB"/>
                <a:ea typeface="Berlin Sans FB"/>
                <a:cs typeface="Berlin Sans FB"/>
                <a:sym typeface="Berlin Sans FB"/>
              </a:rPr>
              <a:t>". </a:t>
            </a:r>
            <a:r>
              <a:t>Además de la hermosa promesa de Dios para los llamados de acuerdo con su propósito, ¿cuál es el proceso que se produce en la vida de quienes han sido elegidos o predestinados para formar parte de la familia de Dios?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00" name="TextBox 7"/>
          <p:cNvSpPr txBox="1"/>
          <p:nvPr/>
        </p:nvSpPr>
        <p:spPr>
          <a:xfrm>
            <a:off x="45719" y="540852"/>
            <a:ext cx="12100561"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pPr>
            <a:r>
              <a:t>Presentación </a:t>
            </a:r>
            <a:r>
              <a:t>– 5 </a:t>
            </a:r>
            <a:r>
              <a:t>minutos</a:t>
            </a:r>
          </a:p>
        </p:txBody>
      </p:sp>
      <p:pic>
        <p:nvPicPr>
          <p:cNvPr id="101" name="Picture 2" descr="Picture 2"/>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02" name="TextBox 1"/>
          <p:cNvSpPr txBox="1"/>
          <p:nvPr/>
        </p:nvSpPr>
        <p:spPr>
          <a:xfrm>
            <a:off x="3393075" y="2285342"/>
            <a:ext cx="7876903"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Mi Nombre es 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Vivo en ___________________________</a:t>
            </a: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a:defRPr sz="40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Soy un ____________________________</a:t>
            </a:r>
          </a:p>
        </p:txBody>
      </p:sp>
      <p:sp>
        <p:nvSpPr>
          <p:cNvPr id="103" name="TextBox 9"/>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a:t>
            </a:r>
          </a:p>
        </p:txBody>
      </p:sp>
      <p:sp>
        <p:nvSpPr>
          <p:cNvPr id="104" name="Straight Connector 10"/>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9"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30</a:t>
            </a:r>
          </a:p>
        </p:txBody>
      </p:sp>
      <p:sp>
        <p:nvSpPr>
          <p:cNvPr id="27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1" name="TextBox 1"/>
          <p:cNvSpPr txBox="1"/>
          <p:nvPr/>
        </p:nvSpPr>
        <p:spPr>
          <a:xfrm>
            <a:off x="892285" y="1495567"/>
            <a:ext cx="10763561" cy="4358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4000">
                <a:solidFill>
                  <a:srgbClr val="5F3913"/>
                </a:solidFill>
                <a:latin typeface="Berlin Sans FB"/>
                <a:ea typeface="Berlin Sans FB"/>
                <a:cs typeface="Berlin Sans FB"/>
                <a:sym typeface="Berlin Sans FB"/>
              </a:defRPr>
            </a:pPr>
            <a:r>
              <a:t>Elegidos - llamados - justificados - glorificados. </a:t>
            </a:r>
          </a:p>
          <a:p>
            <a:pPr>
              <a:defRPr sz="4000">
                <a:solidFill>
                  <a:srgbClr val="5F3913"/>
                </a:solidFill>
                <a:latin typeface="Berlin Sans FB"/>
                <a:ea typeface="Berlin Sans FB"/>
                <a:cs typeface="Berlin Sans FB"/>
                <a:sym typeface="Berlin Sans FB"/>
              </a:defRPr>
            </a:pPr>
          </a:p>
          <a:p>
            <a:pPr>
              <a:defRPr sz="4000">
                <a:solidFill>
                  <a:srgbClr val="018443"/>
                </a:solidFill>
                <a:latin typeface="Berlin Sans FB"/>
                <a:ea typeface="Berlin Sans FB"/>
                <a:cs typeface="Berlin Sans FB"/>
                <a:sym typeface="Berlin Sans FB"/>
              </a:defRPr>
            </a:pPr>
            <a:r>
              <a:t>Eso es parte de la doctrina de la elección. Desde toda la eternidad, Dios ha elegido a algunas personas para que formen parte de su familia. Otro versículos que hablan de la doctrina de la elección son…..</a:t>
            </a:r>
          </a:p>
        </p:txBody>
      </p:sp>
      <p:sp>
        <p:nvSpPr>
          <p:cNvPr id="272" name="TextBox 7"/>
          <p:cNvSpPr txBox="1"/>
          <p:nvPr/>
        </p:nvSpPr>
        <p:spPr>
          <a:xfrm>
            <a:off x="2893590" y="467788"/>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5"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31</a:t>
            </a:r>
          </a:p>
        </p:txBody>
      </p:sp>
      <p:sp>
        <p:nvSpPr>
          <p:cNvPr id="27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7" name="TextBox 1"/>
          <p:cNvSpPr txBox="1"/>
          <p:nvPr/>
        </p:nvSpPr>
        <p:spPr>
          <a:xfrm>
            <a:off x="892285" y="1166841"/>
            <a:ext cx="10763561" cy="443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5F3913"/>
                </a:solidFill>
                <a:latin typeface="Berlin Sans FB"/>
                <a:ea typeface="Berlin Sans FB"/>
                <a:cs typeface="Berlin Sans FB"/>
                <a:sym typeface="Berlin Sans FB"/>
              </a:defRPr>
            </a:pPr>
            <a:r>
              <a:t>Efesios 1:4-6,11 </a:t>
            </a:r>
            <a:r>
              <a:rPr>
                <a:solidFill>
                  <a:srgbClr val="018443"/>
                </a:solidFill>
              </a:rPr>
              <a:t>En él, como nos </a:t>
            </a:r>
            <a:r>
              <a:t>escogió</a:t>
            </a:r>
            <a:r>
              <a:rPr>
                <a:solidFill>
                  <a:srgbClr val="018443"/>
                </a:solidFill>
              </a:rPr>
              <a:t> en él antes de la fundación del mundo, en su presencia seamos santos e intachables. Por amor nos </a:t>
            </a:r>
            <a:r>
              <a:t>predestinó</a:t>
            </a:r>
            <a:r>
              <a:rPr>
                <a:solidFill>
                  <a:srgbClr val="018443"/>
                </a:solidFill>
              </a:rPr>
              <a:t> para que por medio de Jesucristo fuéramos adoptados como hijos suyos, según el beneplácito de su voluntad, para alabanza de la gloria de su gracia, con la cual nos hizo aceptos en el Amado... En él asimismo participamos de la herencia, pues fuimos </a:t>
            </a:r>
            <a:r>
              <a:t>predestinados </a:t>
            </a:r>
            <a:r>
              <a:rPr>
                <a:solidFill>
                  <a:srgbClr val="018443"/>
                </a:solidFill>
              </a:rPr>
              <a:t>conforme a los planes del que todo lo hace según el designio de su voluntad.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0"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32</a:t>
            </a:r>
          </a:p>
        </p:txBody>
      </p:sp>
      <p:sp>
        <p:nvSpPr>
          <p:cNvPr id="28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2" name="TextBox 1"/>
          <p:cNvSpPr txBox="1"/>
          <p:nvPr/>
        </p:nvSpPr>
        <p:spPr>
          <a:xfrm>
            <a:off x="892285" y="490222"/>
            <a:ext cx="10763561" cy="636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5F3913"/>
                </a:solidFill>
                <a:latin typeface="Berlin Sans FB"/>
                <a:ea typeface="Berlin Sans FB"/>
                <a:cs typeface="Berlin Sans FB"/>
                <a:sym typeface="Berlin Sans FB"/>
              </a:defRPr>
            </a:pPr>
            <a:r>
              <a:t>2 Timoteo 1:9 </a:t>
            </a:r>
            <a:r>
              <a:rPr>
                <a:solidFill>
                  <a:srgbClr val="018443"/>
                </a:solidFill>
              </a:rPr>
              <a:t>Quien nos salvó y </a:t>
            </a:r>
            <a:r>
              <a:t>nos llamó </a:t>
            </a:r>
            <a:r>
              <a:rPr>
                <a:solidFill>
                  <a:srgbClr val="018443"/>
                </a:solidFill>
              </a:rPr>
              <a:t>con llamamiento santo, no conforme a nuestras obras, sino según el propósito suyo y la gracia que nos fue dada en Cristo Jesús </a:t>
            </a:r>
            <a:r>
              <a:t>antes de los tiempos de los siglos...</a:t>
            </a:r>
          </a:p>
          <a:p>
            <a:pPr>
              <a:defRPr sz="3200">
                <a:solidFill>
                  <a:srgbClr val="5F3913"/>
                </a:solidFill>
                <a:latin typeface="Berlin Sans FB"/>
                <a:ea typeface="Berlin Sans FB"/>
                <a:cs typeface="Berlin Sans FB"/>
                <a:sym typeface="Berlin Sans FB"/>
              </a:defRPr>
            </a:pPr>
            <a:r>
              <a:t>2 Tesalonicenses 2:13 </a:t>
            </a:r>
            <a:r>
              <a:rPr>
                <a:solidFill>
                  <a:srgbClr val="018443"/>
                </a:solidFill>
              </a:rPr>
              <a:t>Pero nosotros siempre debemos dar gracias a Dios por ustedes, hermanos amados por el Señor, de que </a:t>
            </a:r>
            <a:r>
              <a:t>desde el principio Dios los haya escogido para salvación, </a:t>
            </a:r>
            <a:r>
              <a:rPr>
                <a:solidFill>
                  <a:srgbClr val="018443"/>
                </a:solidFill>
              </a:rPr>
              <a:t>mediante la santificación por el Espíritu y la fe en la verdad.</a:t>
            </a:r>
            <a:endParaRPr>
              <a:solidFill>
                <a:srgbClr val="018443"/>
              </a:solidFill>
            </a:endParaRPr>
          </a:p>
          <a:p>
            <a:pPr>
              <a:defRPr sz="3200">
                <a:solidFill>
                  <a:srgbClr val="5F3913"/>
                </a:solidFill>
                <a:latin typeface="Berlin Sans FB"/>
                <a:ea typeface="Berlin Sans FB"/>
                <a:cs typeface="Berlin Sans FB"/>
                <a:sym typeface="Berlin Sans FB"/>
              </a:defRPr>
            </a:pPr>
            <a:r>
              <a:t>Mateo 25:34 </a:t>
            </a:r>
            <a:r>
              <a:rPr>
                <a:solidFill>
                  <a:srgbClr val="018443"/>
                </a:solidFill>
              </a:rPr>
              <a:t>“y entonces el Rey dirá a los de su derecha: “Vengan, benditos de mi Padre, y </a:t>
            </a:r>
            <a:r>
              <a:t>hereden el reino preparado para ustedes desde la fundación del mundo.</a:t>
            </a:r>
          </a:p>
          <a:p>
            <a:pPr>
              <a:defRPr sz="3200">
                <a:solidFill>
                  <a:srgbClr val="018443"/>
                </a:solidFill>
                <a:latin typeface="Berlin Sans FB"/>
                <a:ea typeface="Berlin Sans FB"/>
                <a:cs typeface="Berlin Sans FB"/>
                <a:sym typeface="Berlin Sans FB"/>
              </a:defRPr>
            </a:pPr>
            <a:r>
              <a: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5"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33</a:t>
            </a:r>
          </a:p>
        </p:txBody>
      </p:sp>
      <p:sp>
        <p:nvSpPr>
          <p:cNvPr id="28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7" name="TextBox 1"/>
          <p:cNvSpPr txBox="1"/>
          <p:nvPr/>
        </p:nvSpPr>
        <p:spPr>
          <a:xfrm>
            <a:off x="892285" y="536298"/>
            <a:ext cx="10763561" cy="5400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5F3913"/>
                </a:solidFill>
                <a:latin typeface="Berlin Sans FB"/>
                <a:ea typeface="Berlin Sans FB"/>
                <a:cs typeface="Berlin Sans FB"/>
                <a:sym typeface="Berlin Sans FB"/>
              </a:defRPr>
            </a:pPr>
            <a:r>
              <a:t>2 Timoteo 2:10</a:t>
            </a:r>
            <a:r>
              <a:rPr>
                <a:solidFill>
                  <a:srgbClr val="018443"/>
                </a:solidFill>
              </a:rPr>
              <a:t> Por eso todo lo soporto </a:t>
            </a:r>
            <a:r>
              <a:t>por causa de los escogidos</a:t>
            </a:r>
            <a:r>
              <a:rPr>
                <a:solidFill>
                  <a:srgbClr val="018443"/>
                </a:solidFill>
              </a:rPr>
              <a:t>, para que ellos también obtengan la salvación que es en Cristo Jesús con gloria eterna.</a:t>
            </a:r>
            <a:endParaRPr>
              <a:solidFill>
                <a:srgbClr val="018443"/>
              </a:solidFill>
            </a:endParaRPr>
          </a:p>
          <a:p>
            <a:pPr>
              <a:defRPr sz="3200">
                <a:solidFill>
                  <a:srgbClr val="018443"/>
                </a:solidFill>
                <a:latin typeface="Berlin Sans FB"/>
                <a:ea typeface="Berlin Sans FB"/>
                <a:cs typeface="Berlin Sans FB"/>
                <a:sym typeface="Berlin Sans FB"/>
              </a:defRPr>
            </a:pPr>
          </a:p>
          <a:p>
            <a:pPr>
              <a:defRPr sz="3200">
                <a:solidFill>
                  <a:srgbClr val="5F3913"/>
                </a:solidFill>
                <a:latin typeface="Berlin Sans FB"/>
                <a:ea typeface="Berlin Sans FB"/>
                <a:cs typeface="Berlin Sans FB"/>
                <a:sym typeface="Berlin Sans FB"/>
              </a:defRPr>
            </a:pPr>
            <a:r>
              <a:t>Hechos 13:48 </a:t>
            </a:r>
            <a:r>
              <a:rPr>
                <a:solidFill>
                  <a:srgbClr val="018443"/>
                </a:solidFill>
              </a:rPr>
              <a:t>Cuando los que no eran judíos oyeron esto, se alegraron y glorificaron la palabra del Señor, </a:t>
            </a:r>
            <a:r>
              <a:t>y todos los que estaban destinados a recibir la vida eterna creyeron...</a:t>
            </a:r>
          </a:p>
          <a:p>
            <a:pPr>
              <a:defRPr sz="3200">
                <a:solidFill>
                  <a:srgbClr val="5F3913"/>
                </a:solidFill>
                <a:latin typeface="Berlin Sans FB"/>
                <a:ea typeface="Berlin Sans FB"/>
                <a:cs typeface="Berlin Sans FB"/>
                <a:sym typeface="Berlin Sans FB"/>
              </a:defRPr>
            </a:pPr>
          </a:p>
          <a:p>
            <a:pPr>
              <a:defRPr sz="3200">
                <a:solidFill>
                  <a:srgbClr val="5F3913"/>
                </a:solidFill>
                <a:latin typeface="Berlin Sans FB"/>
                <a:ea typeface="Berlin Sans FB"/>
                <a:cs typeface="Berlin Sans FB"/>
                <a:sym typeface="Berlin Sans FB"/>
              </a:defRPr>
            </a:pPr>
            <a:r>
              <a:t>Marcos 13:20 </a:t>
            </a:r>
            <a:r>
              <a:rPr>
                <a:solidFill>
                  <a:srgbClr val="018443"/>
                </a:solidFill>
              </a:rPr>
              <a:t>Si el Señor no hubiera acortado esos días, no habría quien se salvara; pero los ha acortado </a:t>
            </a:r>
            <a:r>
              <a:t>por causa de sus elegidos.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9"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0"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34</a:t>
            </a:r>
          </a:p>
        </p:txBody>
      </p:sp>
      <p:sp>
        <p:nvSpPr>
          <p:cNvPr id="291"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2" name="TextBox 1"/>
          <p:cNvSpPr txBox="1"/>
          <p:nvPr/>
        </p:nvSpPr>
        <p:spPr>
          <a:xfrm>
            <a:off x="892285" y="538456"/>
            <a:ext cx="10763561" cy="557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4000">
                <a:solidFill>
                  <a:srgbClr val="5F3913"/>
                </a:solidFill>
                <a:latin typeface="Berlin Sans FB Demi"/>
                <a:ea typeface="Berlin Sans FB Demi"/>
                <a:cs typeface="Berlin Sans FB Demi"/>
                <a:sym typeface="Berlin Sans FB Demi"/>
              </a:defRPr>
            </a:pPr>
            <a:r>
              <a:t>#4. ¿Qué nos dice Romanos 6:3,4 acerca del bautismo? </a:t>
            </a:r>
          </a:p>
          <a:p>
            <a:pPr>
              <a:defRPr sz="4000">
                <a:solidFill>
                  <a:srgbClr val="018443"/>
                </a:solidFill>
                <a:latin typeface="Berlin Sans FB"/>
                <a:ea typeface="Berlin Sans FB"/>
                <a:cs typeface="Berlin Sans FB"/>
                <a:sym typeface="Berlin Sans FB"/>
              </a:defRPr>
            </a:pPr>
            <a:r>
              <a:t>¿No saben ustedes que todos los que fuimos bautizados en Cristo Jesús, fuimos bautizados en su muerte? (4) Porque por el bautismo fuimos sepultados con él en su muerte, para que así como Cristo resucitó de los muertos por la gloria del Padre, así también nosotros vivamos una vida nueva.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5"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35</a:t>
            </a:r>
          </a:p>
        </p:txBody>
      </p:sp>
      <p:sp>
        <p:nvSpPr>
          <p:cNvPr id="296"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7" name="TextBox 1"/>
          <p:cNvSpPr txBox="1"/>
          <p:nvPr/>
        </p:nvSpPr>
        <p:spPr>
          <a:xfrm>
            <a:off x="714219" y="1023078"/>
            <a:ext cx="10763561" cy="5260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3100">
                <a:solidFill>
                  <a:srgbClr val="5F3913"/>
                </a:solidFill>
                <a:latin typeface="Berlin Sans FB"/>
                <a:ea typeface="Berlin Sans FB"/>
                <a:cs typeface="Berlin Sans FB"/>
                <a:sym typeface="Berlin Sans FB"/>
              </a:defRPr>
            </a:pPr>
            <a:r>
              <a:t>El bautimo tiene poder para crear fe y mediante la fe, ofrecer el perdón del pecado.</a:t>
            </a:r>
          </a:p>
          <a:p>
            <a:pPr marL="457200" indent="-457200">
              <a:buSzPct val="100000"/>
              <a:buFont typeface="Arial"/>
              <a:buChar char="•"/>
              <a:defRPr sz="3100">
                <a:solidFill>
                  <a:srgbClr val="018443"/>
                </a:solidFill>
                <a:latin typeface="Berlin Sans FB"/>
                <a:ea typeface="Berlin Sans FB"/>
                <a:cs typeface="Berlin Sans FB"/>
                <a:sym typeface="Berlin Sans FB"/>
              </a:defRPr>
            </a:pPr>
            <a:r>
              <a:t>Las iglesias evangélicas y pentecostales dirán que no tiene poder y, por lo tanto, únicamente bautizan a los que ya tienen fe. Para ellos, el bautismo es algo que un cristiano realiza como acto de obediencia y como una declaración de su compromiso con Cristo. </a:t>
            </a:r>
          </a:p>
          <a:p>
            <a:pPr marL="457200" indent="-457200">
              <a:buSzPct val="100000"/>
              <a:buFont typeface="Arial"/>
              <a:buChar char="•"/>
              <a:defRPr sz="3100">
                <a:solidFill>
                  <a:srgbClr val="5F3913"/>
                </a:solidFill>
                <a:latin typeface="Berlin Sans FB"/>
                <a:ea typeface="Berlin Sans FB"/>
                <a:cs typeface="Berlin Sans FB"/>
                <a:sym typeface="Berlin Sans FB"/>
              </a:defRPr>
            </a:pPr>
            <a:r>
              <a:t>Es mediante el bautismo que compartimos la muerte y la resurrección de Jesús. Es otra forma de decir que, por medio del bautismo, el perdón que Jesús ganó mediante su muerte y resurrección llega a ser nuestro. </a:t>
            </a:r>
          </a:p>
        </p:txBody>
      </p:sp>
      <p:sp>
        <p:nvSpPr>
          <p:cNvPr id="298" name="TextBox 5"/>
          <p:cNvSpPr txBox="1"/>
          <p:nvPr/>
        </p:nvSpPr>
        <p:spPr>
          <a:xfrm>
            <a:off x="3094557" y="189129"/>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97">
                                            <p:txEl>
                                              <p:pRg st="1" end="1"/>
                                            </p:txEl>
                                          </p:spTgt>
                                        </p:tgtEl>
                                        <p:attrNameLst>
                                          <p:attrName>style.visibility</p:attrName>
                                        </p:attrNameLst>
                                      </p:cBhvr>
                                      <p:to>
                                        <p:strVal val="visible"/>
                                      </p:to>
                                    </p:set>
                                    <p:anim calcmode="lin" valueType="num">
                                      <p:cBhvr>
                                        <p:cTn id="7" dur="500" fill="hold"/>
                                        <p:tgtEl>
                                          <p:spTgt spid="297">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2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297">
                                            <p:txEl>
                                              <p:pRg st="2" end="2"/>
                                            </p:txEl>
                                          </p:spTgt>
                                        </p:tgtEl>
                                        <p:attrNameLst>
                                          <p:attrName>style.visibility</p:attrName>
                                        </p:attrNameLst>
                                      </p:cBhvr>
                                      <p:to>
                                        <p:strVal val="visible"/>
                                      </p:to>
                                    </p:set>
                                    <p:anim calcmode="lin" valueType="num">
                                      <p:cBhvr>
                                        <p:cTn id="13" dur="500" fill="hold"/>
                                        <p:tgtEl>
                                          <p:spTgt spid="297">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9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7"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1"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36</a:t>
            </a:r>
          </a:p>
        </p:txBody>
      </p:sp>
      <p:sp>
        <p:nvSpPr>
          <p:cNvPr id="30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3" name="TextBox 1"/>
          <p:cNvSpPr txBox="1"/>
          <p:nvPr/>
        </p:nvSpPr>
        <p:spPr>
          <a:xfrm>
            <a:off x="791801" y="212120"/>
            <a:ext cx="10763561" cy="6365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200">
                <a:solidFill>
                  <a:srgbClr val="018443"/>
                </a:solidFill>
                <a:latin typeface="Berlin Sans FB"/>
                <a:ea typeface="Berlin Sans FB"/>
                <a:cs typeface="Berlin Sans FB"/>
                <a:sym typeface="Berlin Sans FB"/>
              </a:defRPr>
            </a:pPr>
            <a:r>
              <a:t>Decimos que el bautismo tiene poder para crear fe porque la Biblia siempre habla del bautismo como algo que tiene</a:t>
            </a:r>
            <a:r>
              <a:rPr>
                <a:solidFill>
                  <a:srgbClr val="5F3913"/>
                </a:solidFill>
              </a:rPr>
              <a:t> poder para cambiar el estado de la vida de una persona: poder para "santificar” (hacer santa) a la iglesia (los creyentes) (Efesios 5:26,27); poder para "revestirnos en Cristo" (Gálatas 3:27) El bautismo es algo que nos permite nacer de nuevo (Juan 3:5,6).  Tiene el poder de "lavar" y "perdonar nuestros pecados" (Hechos 2:38 y 22:16). Lejos de carecer de poder, es algo que "nos salva" (I Pedro 3:20,21 y Marcos 16:16). El bautismo no es meramente un ritual cristiano ni un acto de obediencia que le hacemos a quienes ya tienen fe. Es un medio de gracia a través del cual Dios derrama su gracia sobre nosotros (Tito 3:5-7).</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5"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6"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37</a:t>
            </a:r>
          </a:p>
        </p:txBody>
      </p:sp>
      <p:sp>
        <p:nvSpPr>
          <p:cNvPr id="307"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8" name="TextBox 1"/>
          <p:cNvSpPr txBox="1"/>
          <p:nvPr/>
        </p:nvSpPr>
        <p:spPr>
          <a:xfrm>
            <a:off x="779874" y="1736400"/>
            <a:ext cx="10988383"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latin typeface="Berlin Sans FB Demi"/>
                <a:ea typeface="Berlin Sans FB Demi"/>
                <a:cs typeface="Berlin Sans FB Demi"/>
                <a:sym typeface="Berlin Sans FB Demi"/>
              </a:defRPr>
            </a:lvl1pPr>
          </a:lstStyle>
          <a:p>
            <a:pPr/>
            <a:r>
              <a:t>#5. Compare el punto de vista de Pablo con el de los judíos acerca de cómo llegamos a ser justos ante los ojos de Dios (céntrese en la segunda mitad del capítulo 3).</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1"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38</a:t>
            </a:r>
          </a:p>
        </p:txBody>
      </p:sp>
      <p:sp>
        <p:nvSpPr>
          <p:cNvPr id="312"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3" name="TextBox 1"/>
          <p:cNvSpPr txBox="1"/>
          <p:nvPr/>
        </p:nvSpPr>
        <p:spPr>
          <a:xfrm>
            <a:off x="780704" y="1284256"/>
            <a:ext cx="10630591" cy="5285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3600">
                <a:solidFill>
                  <a:srgbClr val="018443"/>
                </a:solidFill>
                <a:latin typeface="Berlin Sans FB"/>
                <a:ea typeface="Berlin Sans FB"/>
                <a:cs typeface="Berlin Sans FB"/>
                <a:sym typeface="Berlin Sans FB"/>
              </a:defRPr>
            </a:pPr>
            <a:r>
              <a:t>Los líderes judíos buscaron la justicia mediante sus propias obras, específicamente el cumplimiento de las Leyes Ceremoniales. </a:t>
            </a:r>
          </a:p>
          <a:p>
            <a:pPr>
              <a:defRPr>
                <a:solidFill>
                  <a:srgbClr val="018443"/>
                </a:solidFill>
                <a:latin typeface="Berlin Sans FB"/>
                <a:ea typeface="Berlin Sans FB"/>
                <a:cs typeface="Berlin Sans FB"/>
                <a:sym typeface="Berlin Sans FB"/>
              </a:defRPr>
            </a:pPr>
          </a:p>
          <a:p>
            <a:pPr marL="571500" indent="-571500">
              <a:buSzPct val="100000"/>
              <a:buFont typeface="Arial"/>
              <a:buChar char="•"/>
              <a:defRPr sz="3600">
                <a:solidFill>
                  <a:srgbClr val="5F3913"/>
                </a:solidFill>
                <a:latin typeface="Berlin Sans FB"/>
                <a:ea typeface="Berlin Sans FB"/>
                <a:cs typeface="Berlin Sans FB"/>
                <a:sym typeface="Berlin Sans FB"/>
              </a:defRPr>
            </a:pPr>
            <a:r>
              <a:t>Bajo inspiración, Pablo nos dice que nos volvemos justos (aceptables ante los ojos de Dios) no mediante el cumplimiento de la ley (nuestras buenas obras) sino mediante la fe en los méritos de los sufrimientos, la muerte y la resurrección de Cristo.</a:t>
            </a:r>
          </a:p>
        </p:txBody>
      </p:sp>
      <p:sp>
        <p:nvSpPr>
          <p:cNvPr id="314" name="TextBox 5"/>
          <p:cNvSpPr txBox="1"/>
          <p:nvPr/>
        </p:nvSpPr>
        <p:spPr>
          <a:xfrm>
            <a:off x="3094557" y="328936"/>
            <a:ext cx="6002885"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4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13"/>
                                        </p:tgtEl>
                                        <p:attrNameLst>
                                          <p:attrName>style.visibility</p:attrName>
                                        </p:attrNameLst>
                                      </p:cBhvr>
                                      <p:to>
                                        <p:strVal val="visible"/>
                                      </p:to>
                                    </p:set>
                                    <p:anim calcmode="lin" valueType="num">
                                      <p:cBhvr>
                                        <p:cTn id="7" dur="500" fill="hold"/>
                                        <p:tgtEl>
                                          <p:spTgt spid="313"/>
                                        </p:tgtEl>
                                        <p:attrNameLst>
                                          <p:attrName>ppt_x</p:attrName>
                                        </p:attrNameLst>
                                      </p:cBhvr>
                                      <p:tavLst>
                                        <p:tav tm="0">
                                          <p:val>
                                            <p:strVal val="#ppt_x"/>
                                          </p:val>
                                        </p:tav>
                                        <p:tav tm="100000">
                                          <p:val>
                                            <p:strVal val="#ppt_x"/>
                                          </p:val>
                                        </p:tav>
                                      </p:tavLst>
                                    </p:anim>
                                    <p:anim calcmode="lin" valueType="num">
                                      <p:cBhvr>
                                        <p:cTn id="8" dur="500" fill="hold"/>
                                        <p:tgtEl>
                                          <p:spTgt spid="3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1"/>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7" name="TextBox 2"/>
          <p:cNvSpPr txBox="1"/>
          <p:nvPr/>
        </p:nvSpPr>
        <p:spPr>
          <a:xfrm>
            <a:off x="534234" y="6276547"/>
            <a:ext cx="146072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39</a:t>
            </a:r>
          </a:p>
        </p:txBody>
      </p:sp>
      <p:sp>
        <p:nvSpPr>
          <p:cNvPr id="318"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9" name="TextBox 11"/>
          <p:cNvSpPr txBox="1"/>
          <p:nvPr/>
        </p:nvSpPr>
        <p:spPr>
          <a:xfrm>
            <a:off x="959663" y="60444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Oración</a:t>
            </a:r>
          </a:p>
        </p:txBody>
      </p:sp>
      <p:pic>
        <p:nvPicPr>
          <p:cNvPr id="320" name="Picture 3" descr="Picture 3"/>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6" name="Picture 4" descr="Picture 4"/>
          <p:cNvPicPr>
            <a:picLocks noChangeAspect="1"/>
          </p:cNvPicPr>
          <p:nvPr/>
        </p:nvPicPr>
        <p:blipFill>
          <a:blip r:embed="rId2">
            <a:extLst/>
          </a:blip>
          <a:stretch>
            <a:fillRect/>
          </a:stretch>
        </p:blipFill>
        <p:spPr>
          <a:xfrm>
            <a:off x="12655057" y="5168834"/>
            <a:ext cx="980261" cy="643329"/>
          </a:xfrm>
          <a:prstGeom prst="rect">
            <a:avLst/>
          </a:prstGeom>
          <a:ln w="12700">
            <a:miter lim="400000"/>
          </a:ln>
        </p:spPr>
      </p:pic>
      <p:sp>
        <p:nvSpPr>
          <p:cNvPr id="107" name="TextBox 9"/>
          <p:cNvSpPr txBox="1"/>
          <p:nvPr/>
        </p:nvSpPr>
        <p:spPr>
          <a:xfrm>
            <a:off x="935784" y="411542"/>
            <a:ext cx="10320430" cy="6441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42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Querido Padre Celestial: Tu Hijo y nuestro Salvador, Jesús, ha dicho que tu Palabra es la verdad. Te pedimos que bendigas esta lección, así como las lecciones futuras. Envía al Espíritu Santo para que nos guíe en la verdad que nos llevará hacia un buen entendimiento de las epístolas y la forma de usarlas en nuestro ministerio. En el nombre de Jesús oramos, Amén.</a:t>
            </a:r>
          </a:p>
        </p:txBody>
      </p:sp>
      <p:pic>
        <p:nvPicPr>
          <p:cNvPr id="108" name="Picture 4" descr="Picture 4"/>
          <p:cNvPicPr>
            <a:picLocks noChangeAspect="1"/>
          </p:cNvPicPr>
          <p:nvPr/>
        </p:nvPicPr>
        <p:blipFill>
          <a:blip r:embed="rId3">
            <a:extLst/>
          </a:blip>
          <a:srcRect l="17888" t="4477" r="16984" b="8683"/>
          <a:stretch>
            <a:fillRect/>
          </a:stretch>
        </p:blipFill>
        <p:spPr>
          <a:xfrm>
            <a:off x="10798213" y="5360526"/>
            <a:ext cx="964016" cy="1285355"/>
          </a:xfrm>
          <a:prstGeom prst="rect">
            <a:avLst/>
          </a:prstGeom>
          <a:ln w="12700">
            <a:miter lim="400000"/>
          </a:ln>
        </p:spPr>
      </p:pic>
      <p:sp>
        <p:nvSpPr>
          <p:cNvPr id="109" name="TextBox 12"/>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a:t>
            </a:r>
          </a:p>
        </p:txBody>
      </p:sp>
      <p:sp>
        <p:nvSpPr>
          <p:cNvPr id="110" name="Straight Connector 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23" name="TextBox 2"/>
          <p:cNvSpPr txBox="1"/>
          <p:nvPr/>
        </p:nvSpPr>
        <p:spPr>
          <a:xfrm>
            <a:off x="534233" y="6276547"/>
            <a:ext cx="1587051"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40</a:t>
            </a:r>
          </a:p>
        </p:txBody>
      </p:sp>
      <p:sp>
        <p:nvSpPr>
          <p:cNvPr id="324"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25" name="TextBox 7"/>
          <p:cNvSpPr txBox="1"/>
          <p:nvPr/>
        </p:nvSpPr>
        <p:spPr>
          <a:xfrm>
            <a:off x="2212723" y="520618"/>
            <a:ext cx="9613892" cy="5819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Preguntas de revisión y personalización de la Biblia (vea la Hoja del estudiante)</a:t>
            </a:r>
          </a:p>
          <a:p>
            <a:pP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p>
          <a:p>
            <a: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 es el contexto de la epístola a los romanos (escrita por quién, a quién, cuándo y dónde)?</a:t>
            </a:r>
          </a:p>
          <a:p>
            <a:pPr marL="457200" indent="-457200">
              <a:buSzPct val="100000"/>
              <a:buFont typeface="Arial"/>
              <a:buChar cha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¿Qué objetivo inspiró a San Pablo para escribir esta carta a los cristianos romanos? Tres objetivos fueron mencionados.</a:t>
            </a:r>
          </a:p>
          <a:p>
            <a:pPr marL="457200" indent="-457200">
              <a:buSzPct val="100000"/>
              <a:buFont typeface="Arial"/>
              <a:buChar char="•"/>
              <a:defRPr sz="3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¿Cuál es el objetivo de este curso?</a:t>
            </a:r>
          </a:p>
          <a:p>
            <a:pPr marL="457200" indent="-457200">
              <a:buSzPct val="100000"/>
              <a:buFont typeface="Arial"/>
              <a:buChar char="•"/>
              <a:defRPr sz="34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¿Qué formato se utilizará en este curso?</a:t>
            </a:r>
          </a:p>
        </p:txBody>
      </p:sp>
      <p:sp>
        <p:nvSpPr>
          <p:cNvPr id="326" name="TextBox 8"/>
          <p:cNvSpPr txBox="1"/>
          <p:nvPr/>
        </p:nvSpPr>
        <p:spPr>
          <a:xfrm rot="16200000">
            <a:off x="-638497" y="2710180"/>
            <a:ext cx="3923599" cy="143764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8800">
                <a:solidFill>
                  <a:srgbClr val="FFFFFF"/>
                </a:solidFill>
                <a:latin typeface="Berlin Sans FB Demi"/>
                <a:ea typeface="Berlin Sans FB Demi"/>
                <a:cs typeface="Berlin Sans FB Demi"/>
                <a:sym typeface="Berlin Sans FB Demi"/>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29" name="TextBox 2"/>
          <p:cNvSpPr txBox="1"/>
          <p:nvPr/>
        </p:nvSpPr>
        <p:spPr>
          <a:xfrm>
            <a:off x="534234" y="6276547"/>
            <a:ext cx="1438418"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41</a:t>
            </a:r>
          </a:p>
        </p:txBody>
      </p:sp>
      <p:sp>
        <p:nvSpPr>
          <p:cNvPr id="330" name="Straight Connector 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31" name="TextBox 11"/>
          <p:cNvSpPr txBox="1"/>
          <p:nvPr/>
        </p:nvSpPr>
        <p:spPr>
          <a:xfrm>
            <a:off x="959663" y="593862"/>
            <a:ext cx="10272674"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La Despedida</a:t>
            </a:r>
          </a:p>
        </p:txBody>
      </p:sp>
      <p:pic>
        <p:nvPicPr>
          <p:cNvPr id="332" name="Picture 2" descr="Picture 2"/>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4" name="Title 1"/>
          <p:cNvSpPr txBox="1"/>
          <p:nvPr>
            <p:ph type="ctrTitle"/>
          </p:nvPr>
        </p:nvSpPr>
        <p:spPr>
          <a:prstGeom prst="rect">
            <a:avLst/>
          </a:prstGeom>
        </p:spPr>
        <p:txBody>
          <a:bodyPr/>
          <a:lstStyle/>
          <a:p>
            <a:pPr/>
          </a:p>
        </p:txBody>
      </p:sp>
      <p:sp>
        <p:nvSpPr>
          <p:cNvPr id="335" name="Subtitle 2"/>
          <p:cNvSpPr txBox="1"/>
          <p:nvPr>
            <p:ph type="subTitle" sz="quarter" idx="1"/>
          </p:nvPr>
        </p:nvSpPr>
        <p:spPr>
          <a:xfrm>
            <a:off x="1524000" y="3602037"/>
            <a:ext cx="9144000" cy="1655762"/>
          </a:xfrm>
          <a:prstGeom prst="rect">
            <a:avLst/>
          </a:prstGeom>
        </p:spPr>
        <p:txBody>
          <a:bodyPr/>
          <a:lstStyle/>
          <a:p>
            <a:pPr/>
          </a:p>
        </p:txBody>
      </p:sp>
      <p:pic>
        <p:nvPicPr>
          <p:cNvPr id="336" name="Picture 3" descr="Picture 3"/>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2"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13" name="TextBox 8"/>
          <p:cNvSpPr txBox="1"/>
          <p:nvPr/>
        </p:nvSpPr>
        <p:spPr>
          <a:xfrm>
            <a:off x="4034330" y="1690061"/>
            <a:ext cx="7436220" cy="345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venir preparado</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respetar la hora</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que nos sirven</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los co-alumnos</a:t>
            </a:r>
          </a:p>
          <a:p>
            <a:pPr marL="571500" indent="-571500">
              <a:buSzPct val="100000"/>
              <a:buFont typeface="Arial"/>
              <a:buChar char="•"/>
              <a:defRPr sz="44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Por el grupo de WhatsApp</a:t>
            </a:r>
          </a:p>
        </p:txBody>
      </p:sp>
      <p:pic>
        <p:nvPicPr>
          <p:cNvPr id="114" name="Picture 6" descr="Picture 6"/>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15" name="TextBox 10"/>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5</a:t>
            </a:r>
          </a:p>
        </p:txBody>
      </p:sp>
      <p:sp>
        <p:nvSpPr>
          <p:cNvPr id="116" name="Straight Connector 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8"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19" name="Picture 2" descr="Picture 2"/>
          <p:cNvPicPr>
            <a:picLocks noChangeAspect="1"/>
          </p:cNvPicPr>
          <p:nvPr/>
        </p:nvPicPr>
        <p:blipFill>
          <a:blip r:embed="rId3">
            <a:extLst/>
          </a:blip>
          <a:stretch>
            <a:fillRect/>
          </a:stretch>
        </p:blipFill>
        <p:spPr>
          <a:xfrm>
            <a:off x="2784568" y="1785048"/>
            <a:ext cx="6622863" cy="1788936"/>
          </a:xfrm>
          <a:prstGeom prst="rect">
            <a:avLst/>
          </a:prstGeom>
          <a:ln w="12700">
            <a:miter lim="400000"/>
          </a:ln>
        </p:spPr>
      </p:pic>
      <p:sp>
        <p:nvSpPr>
          <p:cNvPr id="120" name="TextBox 3"/>
          <p:cNvSpPr txBox="1"/>
          <p:nvPr/>
        </p:nvSpPr>
        <p:spPr>
          <a:xfrm>
            <a:off x="2540227" y="3982541"/>
            <a:ext cx="7111546"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01844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10-15 Minutos</a:t>
            </a:r>
          </a:p>
        </p:txBody>
      </p:sp>
      <p:sp>
        <p:nvSpPr>
          <p:cNvPr id="121"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6</a:t>
            </a:r>
          </a:p>
        </p:txBody>
      </p:sp>
      <p:sp>
        <p:nvSpPr>
          <p:cNvPr id="122"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5" name="TextBox 1"/>
          <p:cNvSpPr txBox="1"/>
          <p:nvPr/>
        </p:nvSpPr>
        <p:spPr>
          <a:xfrm>
            <a:off x="1088026" y="1305342"/>
            <a:ext cx="10015947" cy="2110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contexto de la epístola a los romanos (escrita por quién, a quién, cuándo y dónde)?</a:t>
            </a:r>
          </a:p>
        </p:txBody>
      </p:sp>
      <p:sp>
        <p:nvSpPr>
          <p:cNvPr id="126" name="TextBox 5"/>
          <p:cNvSpPr txBox="1"/>
          <p:nvPr/>
        </p:nvSpPr>
        <p:spPr>
          <a:xfrm>
            <a:off x="1123604" y="4149833"/>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27" name="TextBox 8"/>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7</a:t>
            </a:r>
          </a:p>
        </p:txBody>
      </p:sp>
      <p:sp>
        <p:nvSpPr>
          <p:cNvPr id="128" name="Straight Connector 9"/>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26"/>
                                        </p:tgtEl>
                                        <p:attrNameLst>
                                          <p:attrName>style.visibility</p:attrName>
                                        </p:attrNameLst>
                                      </p:cBhvr>
                                      <p:to>
                                        <p:strVal val="visible"/>
                                      </p:to>
                                    </p:set>
                                    <p:anim calcmode="lin" valueType="num">
                                      <p:cBhvr>
                                        <p:cTn id="7" dur="500" fill="hold"/>
                                        <p:tgtEl>
                                          <p:spTgt spid="126"/>
                                        </p:tgtEl>
                                        <p:attrNameLst>
                                          <p:attrName>ppt_x</p:attrName>
                                        </p:attrNameLst>
                                      </p:cBhvr>
                                      <p:tavLst>
                                        <p:tav tm="0">
                                          <p:val>
                                            <p:strVal val="#ppt_x"/>
                                          </p:val>
                                        </p:tav>
                                        <p:tav tm="100000">
                                          <p:val>
                                            <p:strVal val="#ppt_x"/>
                                          </p:val>
                                        </p:tav>
                                      </p:tavLst>
                                    </p:anim>
                                    <p:anim calcmode="lin" valueType="num">
                                      <p:cBhvr>
                                        <p:cTn id="8"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1" name="TextBox 1"/>
          <p:cNvSpPr txBox="1"/>
          <p:nvPr/>
        </p:nvSpPr>
        <p:spPr>
          <a:xfrm>
            <a:off x="1088026" y="349732"/>
            <a:ext cx="10015947" cy="1729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36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¿Cuál es el contexto de la epístola a los romanos (escrita por quién, a quién, cuándo y dónde)?</a:t>
            </a:r>
          </a:p>
        </p:txBody>
      </p:sp>
      <p:sp>
        <p:nvSpPr>
          <p:cNvPr id="132" name="TextBox 3"/>
          <p:cNvSpPr txBox="1"/>
          <p:nvPr/>
        </p:nvSpPr>
        <p:spPr>
          <a:xfrm>
            <a:off x="1088026" y="2065143"/>
            <a:ext cx="10310929" cy="3914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285750" indent="-28575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Escrita por San Pablo</a:t>
            </a:r>
          </a:p>
          <a:p>
            <a:pPr marL="285750" indent="-285750">
              <a:buSzPct val="100000"/>
              <a:buFont typeface="Arial"/>
              <a:buChar cha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 los Romanos </a:t>
            </a:r>
          </a:p>
          <a:p>
            <a:pPr marL="285750" indent="-285750">
              <a:buSzPct val="100000"/>
              <a:buFont typeface="Arial"/>
              <a:buChar cha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Al final de su tercer viaje misionero, alrededor del año 57 d. C. </a:t>
            </a:r>
          </a:p>
          <a:p>
            <a:pPr marL="285750" indent="-285750">
              <a:buSzPct val="100000"/>
              <a:buFont typeface="Arial"/>
              <a:buChar char="•"/>
              <a:defRPr sz="3600">
                <a:solidFill>
                  <a:srgbClr val="5F391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pPr>
            <a:r>
              <a:t>Desde la ciudad griega de Corinto, mientras regresaba a Jerusalén. </a:t>
            </a:r>
          </a:p>
        </p:txBody>
      </p:sp>
      <p:sp>
        <p:nvSpPr>
          <p:cNvPr id="133" name="TextBox 7"/>
          <p:cNvSpPr txBox="1"/>
          <p:nvPr/>
        </p:nvSpPr>
        <p:spPr>
          <a:xfrm>
            <a:off x="534235" y="6276547"/>
            <a:ext cx="1403762"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8</a:t>
            </a:r>
          </a:p>
        </p:txBody>
      </p:sp>
      <p:sp>
        <p:nvSpPr>
          <p:cNvPr id="134"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2">
                                            <p:txEl>
                                              <p:pRg st="1" end="1"/>
                                            </p:txEl>
                                          </p:spTgt>
                                        </p:tgtEl>
                                        <p:attrNameLst>
                                          <p:attrName>style.visibility</p:attrName>
                                        </p:attrNameLst>
                                      </p:cBhvr>
                                      <p:to>
                                        <p:strVal val="visible"/>
                                      </p:to>
                                    </p:set>
                                    <p:anim calcmode="lin" valueType="num">
                                      <p:cBhvr>
                                        <p:cTn id="7" dur="1250" fill="hold"/>
                                        <p:tgtEl>
                                          <p:spTgt spid="132">
                                            <p:txEl>
                                              <p:pRg st="1" end="1"/>
                                            </p:txEl>
                                          </p:spTgt>
                                        </p:tgtEl>
                                        <p:attrNameLst>
                                          <p:attrName>ppt_x</p:attrName>
                                        </p:attrNameLst>
                                      </p:cBhvr>
                                      <p:tavLst>
                                        <p:tav tm="0">
                                          <p:val>
                                            <p:strVal val="#ppt_x"/>
                                          </p:val>
                                        </p:tav>
                                        <p:tav tm="100000">
                                          <p:val>
                                            <p:strVal val="#ppt_x"/>
                                          </p:val>
                                        </p:tav>
                                      </p:tavLst>
                                    </p:anim>
                                    <p:anim calcmode="lin" valueType="num">
                                      <p:cBhvr>
                                        <p:cTn id="8" dur="1250" fill="hold"/>
                                        <p:tgtEl>
                                          <p:spTgt spid="1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132">
                                            <p:txEl>
                                              <p:pRg st="2" end="2"/>
                                            </p:txEl>
                                          </p:spTgt>
                                        </p:tgtEl>
                                        <p:attrNameLst>
                                          <p:attrName>style.visibility</p:attrName>
                                        </p:attrNameLst>
                                      </p:cBhvr>
                                      <p:to>
                                        <p:strVal val="visible"/>
                                      </p:to>
                                    </p:set>
                                    <p:anim calcmode="lin" valueType="num">
                                      <p:cBhvr>
                                        <p:cTn id="13" dur="1250" fill="hold"/>
                                        <p:tgtEl>
                                          <p:spTgt spid="132">
                                            <p:txEl>
                                              <p:pRg st="2" end="2"/>
                                            </p:txEl>
                                          </p:spTgt>
                                        </p:tgtEl>
                                        <p:attrNameLst>
                                          <p:attrName>ppt_x</p:attrName>
                                        </p:attrNameLst>
                                      </p:cBhvr>
                                      <p:tavLst>
                                        <p:tav tm="0">
                                          <p:val>
                                            <p:strVal val="#ppt_x"/>
                                          </p:val>
                                        </p:tav>
                                        <p:tav tm="100000">
                                          <p:val>
                                            <p:strVal val="#ppt_x"/>
                                          </p:val>
                                        </p:tav>
                                      </p:tavLst>
                                    </p:anim>
                                    <p:anim calcmode="lin" valueType="num">
                                      <p:cBhvr>
                                        <p:cTn id="14" dur="1250" fill="hold"/>
                                        <p:tgtEl>
                                          <p:spTgt spid="1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1" fill="hold">
                                  <p:stCondLst>
                                    <p:cond delay="0"/>
                                  </p:stCondLst>
                                  <p:iterate type="el" backwards="0">
                                    <p:tmAbs val="0"/>
                                  </p:iterate>
                                  <p:childTnLst>
                                    <p:set>
                                      <p:cBhvr>
                                        <p:cTn id="18" fill="hold"/>
                                        <p:tgtEl>
                                          <p:spTgt spid="132">
                                            <p:txEl>
                                              <p:pRg st="3" end="3"/>
                                            </p:txEl>
                                          </p:spTgt>
                                        </p:tgtEl>
                                        <p:attrNameLst>
                                          <p:attrName>style.visibility</p:attrName>
                                        </p:attrNameLst>
                                      </p:cBhvr>
                                      <p:to>
                                        <p:strVal val="visible"/>
                                      </p:to>
                                    </p:set>
                                    <p:anim calcmode="lin" valueType="num">
                                      <p:cBhvr>
                                        <p:cTn id="19" dur="1250" fill="hold"/>
                                        <p:tgtEl>
                                          <p:spTgt spid="132">
                                            <p:txEl>
                                              <p:pRg st="3" end="3"/>
                                            </p:txEl>
                                          </p:spTgt>
                                        </p:tgtEl>
                                        <p:attrNameLst>
                                          <p:attrName>ppt_x</p:attrName>
                                        </p:attrNameLst>
                                      </p:cBhvr>
                                      <p:tavLst>
                                        <p:tav tm="0">
                                          <p:val>
                                            <p:strVal val="#ppt_x"/>
                                          </p:val>
                                        </p:tav>
                                        <p:tav tm="100000">
                                          <p:val>
                                            <p:strVal val="#ppt_x"/>
                                          </p:val>
                                        </p:tav>
                                      </p:tavLst>
                                    </p:anim>
                                    <p:anim calcmode="lin" valueType="num">
                                      <p:cBhvr>
                                        <p:cTn id="20" dur="1250" fill="hold"/>
                                        <p:tgtEl>
                                          <p:spTgt spid="1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4" presetID="2" grpId="1" fill="hold">
                                  <p:stCondLst>
                                    <p:cond delay="0"/>
                                  </p:stCondLst>
                                  <p:iterate type="el" backwards="0">
                                    <p:tmAbs val="0"/>
                                  </p:iterate>
                                  <p:childTnLst>
                                    <p:set>
                                      <p:cBhvr>
                                        <p:cTn id="24" fill="hold"/>
                                        <p:tgtEl>
                                          <p:spTgt spid="132">
                                            <p:txEl>
                                              <p:pRg st="4" end="4"/>
                                            </p:txEl>
                                          </p:spTgt>
                                        </p:tgtEl>
                                        <p:attrNameLst>
                                          <p:attrName>style.visibility</p:attrName>
                                        </p:attrNameLst>
                                      </p:cBhvr>
                                      <p:to>
                                        <p:strVal val="visible"/>
                                      </p:to>
                                    </p:set>
                                    <p:anim calcmode="lin" valueType="num">
                                      <p:cBhvr>
                                        <p:cTn id="25" dur="1250" fill="hold"/>
                                        <p:tgtEl>
                                          <p:spTgt spid="132">
                                            <p:txEl>
                                              <p:pRg st="4" end="4"/>
                                            </p:txEl>
                                          </p:spTgt>
                                        </p:tgtEl>
                                        <p:attrNameLst>
                                          <p:attrName>ppt_x</p:attrName>
                                        </p:attrNameLst>
                                      </p:cBhvr>
                                      <p:tavLst>
                                        <p:tav tm="0">
                                          <p:val>
                                            <p:strVal val="#ppt_x"/>
                                          </p:val>
                                        </p:tav>
                                        <p:tav tm="100000">
                                          <p:val>
                                            <p:strVal val="#ppt_x"/>
                                          </p:val>
                                        </p:tav>
                                      </p:tavLst>
                                    </p:anim>
                                    <p:anim calcmode="lin" valueType="num">
                                      <p:cBhvr>
                                        <p:cTn id="26" dur="1250" fill="hold"/>
                                        <p:tgtEl>
                                          <p:spTgt spid="13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6" name="Picture 4" descr="Picture 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7" name="TextBox 1"/>
          <p:cNvSpPr txBox="1"/>
          <p:nvPr/>
        </p:nvSpPr>
        <p:spPr>
          <a:xfrm>
            <a:off x="959663" y="1063318"/>
            <a:ext cx="10272674" cy="278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400">
                <a:solidFill>
                  <a:srgbClr val="5F3913"/>
                </a:solidFill>
                <a:effectLst>
                  <a:outerShdw sx="100000" sy="100000" kx="0" ky="0" algn="b" rotWithShape="0" blurRad="38100" dist="38100" dir="2700000">
                    <a:srgbClr val="000000">
                      <a:alpha val="43137"/>
                    </a:srgbClr>
                  </a:outerShdw>
                </a:effectLst>
                <a:latin typeface="Berlin Sans FB Demi"/>
                <a:ea typeface="Berlin Sans FB Demi"/>
                <a:cs typeface="Berlin Sans FB Demi"/>
                <a:sym typeface="Berlin Sans FB Demi"/>
              </a:defRPr>
            </a:lvl1pPr>
          </a:lstStyle>
          <a:p>
            <a:pPr/>
            <a:r>
              <a:t>¿Qué objetivo inspiró a San Pablo para escribir esta carta a los cristianos romanos? Tres objetivos fueron mencionados.</a:t>
            </a:r>
          </a:p>
        </p:txBody>
      </p:sp>
      <p:sp>
        <p:nvSpPr>
          <p:cNvPr id="138" name="TextBox 5"/>
          <p:cNvSpPr txBox="1"/>
          <p:nvPr/>
        </p:nvSpPr>
        <p:spPr>
          <a:xfrm>
            <a:off x="1123605" y="4423985"/>
            <a:ext cx="9944790" cy="63754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600">
                <a:solidFill>
                  <a:srgbClr val="018443"/>
                </a:solidFill>
                <a:effectLst>
                  <a:outerShdw sx="100000" sy="100000" kx="0" ky="0" algn="b" rotWithShape="0" blurRad="38100" dist="38100" dir="2700000">
                    <a:srgbClr val="000000">
                      <a:alpha val="43137"/>
                    </a:srgbClr>
                  </a:outerShdw>
                </a:effectLst>
                <a:latin typeface="Berlin Sans FB"/>
                <a:ea typeface="Berlin Sans FB"/>
                <a:cs typeface="Berlin Sans FB"/>
                <a:sym typeface="Berlin Sans FB"/>
              </a:defRPr>
            </a:lvl1pPr>
          </a:lstStyle>
          <a:p>
            <a:pPr/>
            <a:r>
              <a:t>Comparemos, veamos lo que otros han dicho</a:t>
            </a:r>
          </a:p>
        </p:txBody>
      </p:sp>
      <p:sp>
        <p:nvSpPr>
          <p:cNvPr id="139" name="TextBox 7"/>
          <p:cNvSpPr txBox="1"/>
          <p:nvPr/>
        </p:nvSpPr>
        <p:spPr>
          <a:xfrm>
            <a:off x="534234" y="6276547"/>
            <a:ext cx="1587050"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5F3913"/>
                </a:solidFill>
                <a:latin typeface="Berlin Sans FB"/>
                <a:ea typeface="Berlin Sans FB"/>
                <a:cs typeface="Berlin Sans FB"/>
                <a:sym typeface="Berlin Sans FB"/>
              </a:defRPr>
            </a:lvl1pPr>
          </a:lstStyle>
          <a:p>
            <a:pPr/>
            <a:r>
              <a:t>Diapositiva 9</a:t>
            </a:r>
          </a:p>
        </p:txBody>
      </p:sp>
      <p:sp>
        <p:nvSpPr>
          <p:cNvPr id="140" name="Straight Connector 8"/>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38"/>
                                        </p:tgtEl>
                                        <p:attrNameLst>
                                          <p:attrName>style.visibility</p:attrName>
                                        </p:attrNameLst>
                                      </p:cBhvr>
                                      <p:to>
                                        <p:strVal val="visible"/>
                                      </p:to>
                                    </p:set>
                                    <p:anim calcmode="lin" valueType="num">
                                      <p:cBhvr>
                                        <p:cTn id="7" dur="500" fill="hold"/>
                                        <p:tgtEl>
                                          <p:spTgt spid="138"/>
                                        </p:tgtEl>
                                        <p:attrNameLst>
                                          <p:attrName>ppt_x</p:attrName>
                                        </p:attrNameLst>
                                      </p:cBhvr>
                                      <p:tavLst>
                                        <p:tav tm="0">
                                          <p:val>
                                            <p:strVal val="#ppt_x"/>
                                          </p:val>
                                        </p:tav>
                                        <p:tav tm="100000">
                                          <p:val>
                                            <p:strVal val="#ppt_x"/>
                                          </p:val>
                                        </p:tav>
                                      </p:tavLst>
                                    </p:anim>
                                    <p:anim calcmode="lin" valueType="num">
                                      <p:cBhvr>
                                        <p:cTn id="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1"/>
    </p:bld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