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0"/>
  </p:notesMasterIdLst>
  <p:handoutMasterIdLst>
    <p:handoutMasterId r:id="rId31"/>
  </p:handoutMasterIdLst>
  <p:sldIdLst>
    <p:sldId id="256" r:id="rId6"/>
    <p:sldId id="349" r:id="rId7"/>
    <p:sldId id="469" r:id="rId8"/>
    <p:sldId id="271" r:id="rId9"/>
    <p:sldId id="272" r:id="rId10"/>
    <p:sldId id="442" r:id="rId11"/>
    <p:sldId id="483" r:id="rId12"/>
    <p:sldId id="444" r:id="rId13"/>
    <p:sldId id="443" r:id="rId14"/>
    <p:sldId id="471" r:id="rId15"/>
    <p:sldId id="472" r:id="rId16"/>
    <p:sldId id="473" r:id="rId17"/>
    <p:sldId id="474" r:id="rId18"/>
    <p:sldId id="475" r:id="rId19"/>
    <p:sldId id="445" r:id="rId20"/>
    <p:sldId id="487" r:id="rId21"/>
    <p:sldId id="477" r:id="rId22"/>
    <p:sldId id="485" r:id="rId23"/>
    <p:sldId id="478" r:id="rId24"/>
    <p:sldId id="479" r:id="rId25"/>
    <p:sldId id="480" r:id="rId26"/>
    <p:sldId id="465" r:id="rId27"/>
    <p:sldId id="482" r:id="rId28"/>
    <p:sldId id="481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40D13-AAD3-4F36-819A-0934F8E472A0}" v="7" dt="2022-05-04T19:48:29.503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5707" autoAdjust="0"/>
  </p:normalViewPr>
  <p:slideViewPr>
    <p:cSldViewPr>
      <p:cViewPr varScale="1">
        <p:scale>
          <a:sx n="61" d="100"/>
          <a:sy n="61" d="100"/>
        </p:scale>
        <p:origin x="2040" y="2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1/29/23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1/29/23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9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9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5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5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1411-653D-42C8-ABC1-C31D6E148640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1799-9A6A-41DA-863A-28699D4FCEED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4C9B-EBAF-4F5B-B560-EC29A1661CD3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5848-A759-493E-B1A8-E24940409026}" type="datetime1">
              <a:rPr lang="en-US" smtClean="0"/>
              <a:t>1/29/23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FF46-A351-4BED-B809-0F2B38E6E4E8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F88-F28C-4C6D-9D7C-490E91413884}" type="datetime1">
              <a:rPr lang="en-US" smtClean="0"/>
              <a:t>1/29/23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E5E-9477-4A26-8A14-8B19E3B618D9}" type="datetime1">
              <a:rPr lang="en-US" smtClean="0"/>
              <a:t>1/29/23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DB0-A4D6-4EDE-A070-C3B7226E73B4}" type="datetime1">
              <a:rPr lang="en-US" smtClean="0"/>
              <a:t>1/29/23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62EA-779A-4EDB-A416-CF62EA8F6070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A749-DA7F-43A4-8EAF-C02B107A38C9}" type="datetime1">
              <a:rPr lang="en-US" smtClean="0"/>
              <a:t>1/29/23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Discípulo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00214DB-296C-482E-AAD1-1D1573F19B15}" type="datetime1">
              <a:rPr lang="en-US" smtClean="0"/>
              <a:t>1/29/23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3A9B-7E42-4813-8A7B-59FD5E24318F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lp.wordpress.com/2015/02/13/construyete-el-jueg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ain-links-plastic-barrier-2936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openclipart.org/detail/172844/open-mouth-by-qubodup-17284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3571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Disc</a:t>
            </a:r>
            <a:r>
              <a:rPr lang="es-MX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erson holding their hands together&#10;&#10;Description automatically generated with low confidence">
            <a:extLst>
              <a:ext uri="{FF2B5EF4-FFF2-40B4-BE49-F238E27FC236}">
                <a16:creationId xmlns:a16="http://schemas.microsoft.com/office/drawing/2014/main" id="{9C4DC958-5217-436C-AF23-D7E904E56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8507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46AF1E-5387-4F76-BD3D-054F8209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dirty="0"/>
              <a:t>La Palabra Crece- Multiplicando Discípulos #1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4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ring the Gospel in Huaraz | HeartCry Missionary Society">
            <a:extLst>
              <a:ext uri="{FF2B5EF4-FFF2-40B4-BE49-F238E27FC236}">
                <a16:creationId xmlns:a16="http://schemas.microsoft.com/office/drawing/2014/main" id="{39CB056E-FC0D-4DA5-9401-396100CD7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8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984BF8E-D3A2-4F24-BD76-2D230F7A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dirty="0"/>
              <a:t>La Palabra Crece- Multiplicando Discípulos #1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8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2 Corintios 4:7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836" y="1886283"/>
            <a:ext cx="975360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Pero tenemos este tesoro en vasos de barro, para que se vea que la excelencia del poder es de Dios, y no de nosotros.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9430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325562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2 Timoteo 2:2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499044"/>
            <a:ext cx="9753600" cy="48466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Lo que has oído de mí ante muchos testigos, encárgaselo a hombres fieles que sean idóneos para enseñar también a otros.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2BE1-6028-44D3-A324-18A12CDD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7325C1-7891-421E-ABE4-B2DBD4546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0" b="29995"/>
          <a:stretch/>
        </p:blipFill>
        <p:spPr>
          <a:xfrm>
            <a:off x="0" y="4571105"/>
            <a:ext cx="12188825" cy="228689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0FDD221-89F3-4C49-89E4-94DC50326FAB}"/>
              </a:ext>
            </a:extLst>
          </p:cNvPr>
          <p:cNvSpPr txBox="1">
            <a:spLocks/>
          </p:cNvSpPr>
          <p:nvPr/>
        </p:nvSpPr>
        <p:spPr>
          <a:xfrm>
            <a:off x="1361236" y="66008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La Palabra Crece- Multiplicando Discípulos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1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325562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bosquejo del curso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524000"/>
            <a:ext cx="9753600" cy="4648200"/>
          </a:xfrm>
        </p:spPr>
        <p:txBody>
          <a:bodyPr>
            <a:normAutofit/>
          </a:bodyPr>
          <a:lstStyle/>
          <a:p>
            <a:r>
              <a:rPr lang="es-MX" sz="4000" i="1" dirty="0">
                <a:latin typeface="Berlin Sans FB" panose="020E0602020502020306" pitchFamily="34" charset="0"/>
              </a:rPr>
              <a:t>Lección 1: Introducción, cadenas de discípulos</a:t>
            </a:r>
          </a:p>
          <a:p>
            <a:r>
              <a:rPr lang="es-MX" sz="4000" i="1" dirty="0">
                <a:latin typeface="Berlin Sans FB" panose="020E0602020502020306" pitchFamily="34" charset="0"/>
              </a:rPr>
              <a:t>Lecciones 2 y 3:  Una cadena de discípulos: Bernabé y Pablo </a:t>
            </a:r>
          </a:p>
          <a:p>
            <a:r>
              <a:rPr lang="es-MX" sz="4000" i="1" dirty="0">
                <a:latin typeface="Berlin Sans FB" panose="020E0602020502020306" pitchFamily="34" charset="0"/>
              </a:rPr>
              <a:t>Lecciones 4-7: Cuestiones prácticas y la guía de metas</a:t>
            </a:r>
          </a:p>
          <a:p>
            <a:r>
              <a:rPr lang="es-MX" sz="4000" i="1" dirty="0">
                <a:latin typeface="Berlin Sans FB" panose="020E0602020502020306" pitchFamily="34" charset="0"/>
              </a:rPr>
              <a:t>Lección 8: Conclusión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A8C39C6-A5EE-44F1-A296-8055BE8E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4318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C0BCD9-C512-424B-8DAE-A89763F6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1" y="2209800"/>
            <a:ext cx="3886200" cy="1447800"/>
          </a:xfrm>
        </p:spPr>
        <p:txBody>
          <a:bodyPr/>
          <a:lstStyle/>
          <a:p>
            <a:pPr algn="ctr"/>
            <a:r>
              <a:rPr lang="es-MX" sz="4400" dirty="0">
                <a:latin typeface="Berlin Sans FB Demi" panose="020E0802020502020306" pitchFamily="34" charset="0"/>
              </a:rPr>
              <a:t>Preguntas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71D65-AEF9-4362-BDF1-AE6617409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41" r="4147" b="2"/>
          <a:stretch/>
        </p:blipFill>
        <p:spPr>
          <a:xfrm>
            <a:off x="5865814" y="685800"/>
            <a:ext cx="5638800" cy="54864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7B776-C994-4FA1-98BF-3A30814B79B8}"/>
              </a:ext>
            </a:extLst>
          </p:cNvPr>
          <p:cNvSpPr txBox="1"/>
          <p:nvPr/>
        </p:nvSpPr>
        <p:spPr>
          <a:xfrm>
            <a:off x="8842414" y="687089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openelp.wordpress.com/2015/02/13/construyete-el-jueg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42A5AC0-8A6C-4773-89B8-06358E13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2970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2" y="287702"/>
            <a:ext cx="11544300" cy="1371600"/>
          </a:xfrm>
        </p:spPr>
        <p:txBody>
          <a:bodyPr>
            <a:noAutofit/>
          </a:bodyPr>
          <a:lstStyle/>
          <a:p>
            <a:pPr algn="ctr"/>
            <a:r>
              <a:rPr lang="es-ES" cap="none" dirty="0">
                <a:latin typeface="Berlin Sans FB" panose="020E0602020502020306" pitchFamily="34" charset="0"/>
              </a:rPr>
              <a:t>Los medios de gracia son PODEROSOS. ¿Cómo nos </a:t>
            </a:r>
            <a:r>
              <a:rPr lang="es-ES" u="sng" cap="none" dirty="0">
                <a:latin typeface="Berlin Sans FB" panose="020E0602020502020306" pitchFamily="34" charset="0"/>
              </a:rPr>
              <a:t>consuela</a:t>
            </a:r>
            <a:r>
              <a:rPr lang="es-ES" cap="none" dirty="0">
                <a:latin typeface="Berlin Sans FB" panose="020E0602020502020306" pitchFamily="34" charset="0"/>
              </a:rPr>
              <a:t> y </a:t>
            </a:r>
            <a:r>
              <a:rPr lang="es-ES" u="sng" cap="none" dirty="0">
                <a:latin typeface="Berlin Sans FB" panose="020E0602020502020306" pitchFamily="34" charset="0"/>
              </a:rPr>
              <a:t>motiva</a:t>
            </a:r>
            <a:r>
              <a:rPr lang="es-ES" cap="none" dirty="0">
                <a:latin typeface="Berlin Sans FB" panose="020E0602020502020306" pitchFamily="34" charset="0"/>
              </a:rPr>
              <a:t> eso en el </a:t>
            </a:r>
            <a:r>
              <a:rPr lang="es-ES" u="sng" cap="none" dirty="0">
                <a:latin typeface="Berlin Sans FB" panose="020E0602020502020306" pitchFamily="34" charset="0"/>
              </a:rPr>
              <a:t>multiplicar de discípulos?</a:t>
            </a:r>
            <a:endParaRPr lang="en-US" cap="none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27D9FCA-8D3D-40C0-BAD4-0378AD48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78E03C-5560-403E-AE89-BBE8A2351F1C}"/>
              </a:ext>
            </a:extLst>
          </p:cNvPr>
          <p:cNvGrpSpPr/>
          <p:nvPr/>
        </p:nvGrpSpPr>
        <p:grpSpPr>
          <a:xfrm>
            <a:off x="407903" y="2095501"/>
            <a:ext cx="5000709" cy="4278094"/>
            <a:chOff x="407903" y="2095501"/>
            <a:chExt cx="5394074" cy="37147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589150-A410-42D4-BCC1-E0E6C0A93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8"/>
            <a:stretch/>
          </p:blipFill>
          <p:spPr>
            <a:xfrm>
              <a:off x="407903" y="2095501"/>
              <a:ext cx="5394074" cy="13620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D0746D-FED2-4F69-839F-42F6946B6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2" t="2374" r="1840"/>
            <a:stretch/>
          </p:blipFill>
          <p:spPr>
            <a:xfrm>
              <a:off x="417512" y="3336758"/>
              <a:ext cx="5384465" cy="24734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53D81D3-243D-4FF5-8622-C87CFA169C19}"/>
              </a:ext>
            </a:extLst>
          </p:cNvPr>
          <p:cNvSpPr txBox="1"/>
          <p:nvPr/>
        </p:nvSpPr>
        <p:spPr>
          <a:xfrm>
            <a:off x="5637212" y="2095501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3600" i="1" dirty="0">
                <a:latin typeface="Berlin Sans FB" panose="020E0602020502020306" pitchFamily="34" charset="0"/>
              </a:rPr>
              <a:t>Es el evangelio lo que quebranta corazones de piedra.</a:t>
            </a:r>
          </a:p>
          <a:p>
            <a:pPr marL="457200" indent="-457200">
              <a:buFontTx/>
              <a:buChar char="-"/>
            </a:pPr>
            <a:r>
              <a:rPr lang="es-ES" sz="3600" i="1" dirty="0">
                <a:latin typeface="Berlin Sans FB" panose="020E0602020502020306" pitchFamily="34" charset="0"/>
              </a:rPr>
              <a:t>Somos motivados a hacer todo lo posible para colocar ese evangelio en los corazones de la mayor cantidad posible (1 Corintios 9:19-23).</a:t>
            </a:r>
            <a:endParaRPr lang="es-MX" sz="36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419" sz="4400" b="1" cap="none" dirty="0"/>
              <a:t>¿Solamente el pastor puede compartir la Palabra?</a:t>
            </a:r>
            <a:endParaRPr lang="en-US" sz="4400" b="1" cap="none" dirty="0"/>
          </a:p>
        </p:txBody>
      </p:sp>
      <p:pic>
        <p:nvPicPr>
          <p:cNvPr id="3074" name="Picture 2" descr="But, He's My Pastor… – Braced By Truth">
            <a:extLst>
              <a:ext uri="{FF2B5EF4-FFF2-40B4-BE49-F238E27FC236}">
                <a16:creationId xmlns:a16="http://schemas.microsoft.com/office/drawing/2014/main" id="{E5E8573E-3AE7-4530-811A-9D12BF328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r="17515" b="2"/>
          <a:stretch/>
        </p:blipFill>
        <p:spPr bwMode="auto">
          <a:xfrm>
            <a:off x="1233279" y="1828800"/>
            <a:ext cx="4708734" cy="434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22C0E4CC-ED2D-C9F8-125B-2278D6CA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8" y="1828800"/>
            <a:ext cx="5089733" cy="4343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S" sz="3600" dirty="0">
                <a:latin typeface="Berlin Sans FB" panose="020E0602020502020306" pitchFamily="34" charset="0"/>
              </a:rPr>
              <a:t>Pero ustedes son linaje escogido, real sacerdocio, nación santa, pueblo adquirido por Dios, para que anuncien los hechos maravillosos de aquel que los llamó de las tinieblas a su luz admirable. (1 </a:t>
            </a:r>
            <a:r>
              <a:rPr lang="es-ES" sz="3600" dirty="0" err="1">
                <a:latin typeface="Berlin Sans FB" panose="020E0602020502020306" pitchFamily="34" charset="0"/>
              </a:rPr>
              <a:t>Ped</a:t>
            </a:r>
            <a:r>
              <a:rPr lang="es-ES" sz="3600" dirty="0">
                <a:latin typeface="Berlin Sans FB" panose="020E0602020502020306" pitchFamily="34" charset="0"/>
              </a:rPr>
              <a:t>. 2:9)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7524C14-B0A1-4F3D-8ABA-508C9DB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60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7644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2" y="389860"/>
            <a:ext cx="11353800" cy="1476373"/>
          </a:xfrm>
        </p:spPr>
        <p:txBody>
          <a:bodyPr>
            <a:noAutofit/>
          </a:bodyPr>
          <a:lstStyle/>
          <a:p>
            <a:pPr algn="ctr"/>
            <a:r>
              <a:rPr lang="es-ES" sz="4400" cap="none" dirty="0">
                <a:latin typeface="Berlin Sans FB" panose="020E0602020502020306" pitchFamily="34" charset="0"/>
              </a:rPr>
              <a:t>¿Cuáles son los beneficios de esta estrategia bíblica de compartir el evangelio? </a:t>
            </a:r>
            <a:endParaRPr lang="en-US" sz="4400" cap="none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2362200"/>
            <a:ext cx="11353800" cy="3276600"/>
          </a:xfrm>
        </p:spPr>
        <p:txBody>
          <a:bodyPr>
            <a:no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Llegamos a más personas con el evangelio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Al tener a más personas involucradas en el ministerio de la Palabra es una manera ordenada de Dios para preservar un grupo local.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Otras?</a:t>
            </a:r>
            <a:endParaRPr lang="es-MX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7524C14-B0A1-4F3D-8ABA-508C9DB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22851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782762"/>
          </a:xfrm>
        </p:spPr>
        <p:txBody>
          <a:bodyPr anchor="b">
            <a:no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Describa el modelo bíblico de las “cadenas de discípulos” con sus propias palabras.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pic>
        <p:nvPicPr>
          <p:cNvPr id="8" name="Content Placeholder 7" descr="A picture containing cup, sitting, dark, table&#10;&#10;Description automatically generated">
            <a:extLst>
              <a:ext uri="{FF2B5EF4-FFF2-40B4-BE49-F238E27FC236}">
                <a16:creationId xmlns:a16="http://schemas.microsoft.com/office/drawing/2014/main" id="{0109C96B-670B-47F9-93BA-2D3590E1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1013" y="1828800"/>
            <a:ext cx="8686800" cy="4343400"/>
          </a:xfrm>
          <a:noFill/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3C63871-1E25-44EB-9CA9-5966F481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20069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008065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99" y="118476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09C96B-670B-47F9-93BA-2D3590E1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208836" y="1733343"/>
            <a:ext cx="4343400" cy="43434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88E55-338F-4653-871D-6E5AC5E3C187}"/>
              </a:ext>
            </a:extLst>
          </p:cNvPr>
          <p:cNvSpPr txBox="1"/>
          <p:nvPr/>
        </p:nvSpPr>
        <p:spPr>
          <a:xfrm>
            <a:off x="1745907" y="6944314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pngimg.com/download/3571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93472B-56E3-4EB9-9D47-92CE2ACA2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81048" y="2127130"/>
            <a:ext cx="3690166" cy="3577928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B1B6231-0FC7-4806-A5B3-4F0CD83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36303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179163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E521F-982D-4971-838D-6AA0882F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96E079F-847D-4246-A154-054980404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9" y="3600"/>
            <a:ext cx="12274793" cy="692460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166F51-145F-4DE7-8084-77BA9FDA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76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 fontScale="92500"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 </a:t>
            </a:r>
          </a:p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Y el concepto de “cadenas de discípulos”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545454"/>
                </a:solidFill>
                <a:latin typeface="Century Gothic"/>
              </a:rPr>
              <a:t>La Palabra Crece- Multiplicando Discípulos #1</a:t>
            </a:r>
            <a:endParaRPr lang="es-ES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377" y="1904999"/>
            <a:ext cx="9753600" cy="3048001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77" y="5092532"/>
            <a:ext cx="8686799" cy="1447800"/>
          </a:xfrm>
        </p:spPr>
        <p:txBody>
          <a:bodyPr>
            <a:no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 </a:t>
            </a:r>
          </a:p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Y el concepto de “cadenas de discípulos”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 de apertura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8012" y="352004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s-MX" b="1" dirty="0"/>
              <a:t>Repaso del video </a:t>
            </a:r>
            <a:br>
              <a:rPr lang="es-MX" b="1" dirty="0"/>
            </a:br>
            <a:r>
              <a:rPr lang="es-MX" b="1" dirty="0"/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73441-11DB-4BE1-8C90-DCE60C52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12" y="2028827"/>
            <a:ext cx="9753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4000" i="1" dirty="0">
                <a:latin typeface="Berlin Sans FB" panose="020E0602020502020306" pitchFamily="34" charset="0"/>
              </a:rPr>
              <a:t>En 2 Timoteo 2:2, ¿qué seguridad da el Espíritu Santo, a través de Pablo, sobre el compartir continuo del evangelio más allá del tiempo de los apóstoles? 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pic>
        <p:nvPicPr>
          <p:cNvPr id="5" name="Picture 4" descr="A picture containing text, book, drawing&#10;&#10;Description automatically generated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79" y="5105399"/>
            <a:ext cx="3114146" cy="1751707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2A5D377-EA7A-4355-9D7F-3A0967171AB8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La Palabra Crece- Multiplicando Discípulos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8012" y="352004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s-MX" b="1" dirty="0"/>
              <a:t>Repaso del video </a:t>
            </a:r>
            <a:br>
              <a:rPr lang="es-MX" b="1" dirty="0"/>
            </a:br>
            <a:r>
              <a:rPr lang="es-MX" b="1" dirty="0"/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73441-11DB-4BE1-8C90-DCE60C52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424" y="1561652"/>
            <a:ext cx="9753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s-ES" sz="4000" i="1" dirty="0">
              <a:latin typeface="Berlin Sans FB" panose="020E0602020502020306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4000" i="1" dirty="0">
                <a:latin typeface="Berlin Sans FB" panose="020E0602020502020306" pitchFamily="34" charset="0"/>
              </a:rPr>
              <a:t>¨Lo que has oído de mí ante muchos testigos, encárgaselo a hombres fieles que sean idóneos para enseñar también a otros.¨ (2 Tim. 2:2)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pic>
        <p:nvPicPr>
          <p:cNvPr id="5" name="Picture 4" descr="A picture containing text, book, drawing&#10;&#10;Description automatically generated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79" y="5105399"/>
            <a:ext cx="3114146" cy="1751707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2A5D377-EA7A-4355-9D7F-3A0967171AB8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La Palabra Crece- Multiplicando Discípulos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5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75D485-A5FB-422C-90E0-B64BD43E4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4C0C508-6245-48A4-9D70-0FD276D2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3659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9FB-42B1-4771-8788-6EAD2DA7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762000"/>
          </a:xfrm>
        </p:spPr>
        <p:txBody>
          <a:bodyPr anchor="b"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1 Timoteo 1:15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A5ADE-774B-45B9-A52F-F9864278B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27479"/>
          <a:stretch/>
        </p:blipFill>
        <p:spPr>
          <a:xfrm>
            <a:off x="5865813" y="685800"/>
            <a:ext cx="5638800" cy="54864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92EF-F96B-4EF1-A076-336EB3BE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1600200"/>
            <a:ext cx="3886200" cy="4572000"/>
          </a:xfrm>
        </p:spPr>
        <p:txBody>
          <a:bodyPr>
            <a:no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s-ES" sz="3600" i="1" dirty="0">
                <a:latin typeface="Berlin Sans FB" panose="020E0602020502020306" pitchFamily="34" charset="0"/>
              </a:rPr>
              <a:t>Esta palabra es fiel y digna de ser recibida por todos: Cristo Jesús vino al mundo para salvar a los pecadores, de los cuales yo soy el primero.</a:t>
            </a:r>
            <a:endParaRPr lang="en-US" sz="3600" i="1" dirty="0">
              <a:latin typeface="Berlin Sans FB" panose="020E0602020502020306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5C97999-EC0D-48B2-9BBB-1149423E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 dirty="0"/>
              <a:t>La Palabra Crece- Multiplicando Discípulos #1</a:t>
            </a:r>
          </a:p>
        </p:txBody>
      </p:sp>
    </p:spTree>
    <p:extLst>
      <p:ext uri="{BB962C8B-B14F-4D97-AF65-F5344CB8AC3E}">
        <p14:creationId xmlns:p14="http://schemas.microsoft.com/office/powerpoint/2010/main" val="635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3520FE-4074-4326-8921-E236E7488CAC}">
  <ds:schemaRefs>
    <ds:schemaRef ds:uri="http://www.w3.org/XML/1998/namespace"/>
    <ds:schemaRef ds:uri="http://schemas.microsoft.com/office/2006/documentManagement/types"/>
    <ds:schemaRef ds:uri="d9dd568f-92e7-4aa1-8e50-87aa9ffea92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c29a6dd2-512b-4752-8473-975d37cb724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7D0221-EE21-4FB2-932D-3C1A57A67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697</Words>
  <Application>Microsoft Macintosh PowerPoint</Application>
  <PresentationFormat>Custom</PresentationFormat>
  <Paragraphs>86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Discípulos</vt:lpstr>
      <vt:lpstr>Favor de desactivar los micrófonos cuando no está hablando para que todos puedan oír al que habla claramente. ¡Gracias! </vt:lpstr>
      <vt:lpstr>PowerPoint Presentation</vt:lpstr>
      <vt:lpstr>Lección 1</vt:lpstr>
      <vt:lpstr>La oración de apertura</vt:lpstr>
      <vt:lpstr>Repaso del video  e introducción de la lección</vt:lpstr>
      <vt:lpstr>Repaso del video  e introducción de la lección</vt:lpstr>
      <vt:lpstr>PowerPoint Presentation</vt:lpstr>
      <vt:lpstr>1 Timoteo 1:15</vt:lpstr>
      <vt:lpstr>PowerPoint Presentation</vt:lpstr>
      <vt:lpstr>PowerPoint Presentation</vt:lpstr>
      <vt:lpstr>2 Corintios 4:7</vt:lpstr>
      <vt:lpstr>2 Timoteo 2:2</vt:lpstr>
      <vt:lpstr>bosquejo del curso</vt:lpstr>
      <vt:lpstr>Preguntas</vt:lpstr>
      <vt:lpstr>Los medios de gracia son PODEROSOS. ¿Cómo nos consuela y motiva eso en el multiplicar de discípulos?</vt:lpstr>
      <vt:lpstr>¿Solamente el pastor puede compartir la Palabra?</vt:lpstr>
      <vt:lpstr>¿Cuáles son los beneficios de esta estrategia bíblica de compartir el evangelio? </vt:lpstr>
      <vt:lpstr>Describa el modelo bíblico de las “cadenas de discípulos” con sus propias palabras. </vt:lpstr>
      <vt:lpstr>Concluyendo la lección</vt:lpstr>
      <vt:lpstr>Concluyendo la lección</vt:lpstr>
      <vt:lpstr>La oración</vt:lpstr>
      <vt:lpstr>PowerPoint Presentation</vt:lpstr>
      <vt:lpstr>Lección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Discípulos</dc:title>
  <dc:creator>Andrew Johnston</dc:creator>
  <cp:lastModifiedBy>juan david escobar amaya</cp:lastModifiedBy>
  <cp:revision>13</cp:revision>
  <dcterms:created xsi:type="dcterms:W3CDTF">2020-07-30T23:48:16Z</dcterms:created>
  <dcterms:modified xsi:type="dcterms:W3CDTF">2023-01-29T22:11:47Z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