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2192000" cy="6858000"/>
  <p:notesSz cx="6858000" cy="9144000"/>
  <p:embeddedFontLst>
    <p:embeddedFont>
      <p:font typeface="Lato" panose="020F0502020204030203" pitchFamily="34" charset="0"/>
      <p:regular r:id="rId43"/>
      <p:bold r:id="rId44"/>
      <p:italic r:id="rId45"/>
      <p:boldItalic r:id="rId46"/>
    </p:embeddedFont>
    <p:embeddedFont>
      <p:font typeface="Lato Black" panose="020F0502020204030203" pitchFamily="34" charset="0"/>
      <p:bold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H9UVfl2K7aqQlRE0uFwY4inPq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1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HXgBBlBrI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breve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https://www.youtube.com/watch?v=aBHXgBBlBrI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prédicas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5:14-21.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b293faa5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(15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eb293faa5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6bdc44d8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ley (lo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amenaza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énfasis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f6bdc44d8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6bdc44d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algo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prohíbe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emborrachen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alcohol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maquillarse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Vamos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1" name="Google Shape;181;g2f6bdc44d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6c7dfb3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prédicas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f6c7dfb3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6c7dfb3d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de Dios (las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predomina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o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Enfatizan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(Muchos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hay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 dan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decepcionado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prosperará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seas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bendecirá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/o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maquillaje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matrimonio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punto es: Tu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no…?”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acumular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culpa,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vergüenza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otorgada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o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roles del hombre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8" name="Google Shape;198;g2f6c7dfb3d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6c7dfb3d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resentidos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complacido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padres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elogiado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sus padres.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Hago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provocar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bien.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f6c7dfb3d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6c7dfb3d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5:14-21.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f6c7dfb3d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6bcc46de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5:14-21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 El amor de Cristo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murieron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 15 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f6bcc46d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6c7dfb3d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amor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(v. 14)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Cristo vino primero.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es! (v. 14)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(v. 14 y 15)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(v.15)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no es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de Cristo y para 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f6c7dfb3d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6c7dfb3d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de vista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de vista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17 De modo que </a:t>
            </a:r>
            <a:r>
              <a:rPr lang="en-US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</a:t>
            </a: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Cristo, </a:t>
            </a:r>
            <a:r>
              <a:rPr lang="en-US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atrás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¡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nuevo!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f6c7dfb3d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6c7dfb3d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Cristo,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o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carne, de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superficialmente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Ven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(v. 16)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17)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persona. Uno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ser, y es,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continúa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ojos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f6c7dfb3d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6c7dfb3d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 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proviene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consigo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19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Cristo, Dios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consigo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tomarles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que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f6c7dfb3d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6c7dfb3d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¿Tengo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(v. 18)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 es “un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las personas,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amistad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amigos.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Cristo. (v. 18)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(v. 18)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es: “Si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es: “En Cristo,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Cree”. (v. 19)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f6c7dfb3d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6c7dfb3d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embajadores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les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rogara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les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rogamos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«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Reconcíliense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Dios».21 Al que 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cometió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fuéramos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6c7dfb3d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6c7dfb3d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Cúal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embajador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actúa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embajadores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Reconcíliense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Dios”.  (v. 20)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persona.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(v. 21)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f6c7dfb3d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6bdc44d8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puede uno estar motivado para amar a Dios, seguir sus caminos y hacer buenas obras? 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f6bdc44d8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6bdc44d8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amor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Su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obedecerle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95" name="Google Shape;295;g2f6bdc44d8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6bdc44d8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Juan 4:19 Nosotros le amamos a él, porque él nos amó primero.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f6bdc44d8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f6bcc46d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“Pero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amenazamos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ley.”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(y es MUY CAPAZ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externamente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Dios: Amor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no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Dios: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f6bcc46d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6c7dfb3d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primero. (1 Juan 4:19)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f6c7dfb3d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f6c7dfb3d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católica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involucró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católica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salvo. 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salvo.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ambos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ambos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Obviamente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las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ambas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enfatizan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para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amor de Cristo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f6c7dfb3d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6c7dfb3d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Hebreos 12:2 Fijemos la mirada en Jesús, el autor y consumador de la fe.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f6c7dfb3d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6bcc46dec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2:20-21, las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Pablo: “Con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carne, lo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f6bcc46de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f5882f685f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amigo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dice, “¿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 4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reflejen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50" name="Google Shape;350;g2f5882f685f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amigo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dice, “¿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 4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reflejen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Clase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Saluda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al panel)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que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gran amor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Santa Trinidad para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apreciado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Danos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ansiosos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5:14-21.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6bcc46d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Enrique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hectáreas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tierra. Luego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ciudad,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Enrique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campo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gusto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perezosos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Enrique.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Enrique, Guillermo,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regañarlos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padre. ¡Eran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perezosos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Guillermo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campo,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insultarlos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amenazarlos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hombres,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 padre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almuerzo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días.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bien. Su padre, Enrique,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apreciaba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complacido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dárselo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palabras de Guillermo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ablandaron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olvidado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maravilloso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Enrique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¡se puso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¡Los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gusto para Enrique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labor!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f6bcc46d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6c7dfb3d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flores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aniversario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flores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f6c7dfb3d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amor produce amor.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amor que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– un amor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b293faa54_0_1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2eb293faa54_0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0" name="Google Shape;170;g2eb293faa54_0_11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eb293faa54_0_118"/>
          <p:cNvSpPr txBox="1"/>
          <p:nvPr/>
        </p:nvSpPr>
        <p:spPr>
          <a:xfrm>
            <a:off x="3875725" y="2927950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define el legalismo el video de la tarea?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6bdc44d83_0_30"/>
          <p:cNvSpPr txBox="1"/>
          <p:nvPr/>
        </p:nvSpPr>
        <p:spPr>
          <a:xfrm>
            <a:off x="1248300" y="3539300"/>
            <a:ext cx="9695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intento de motivar a la gente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la ley a vivir vidas buenas. </a:t>
            </a:r>
            <a:endParaRPr sz="4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g2f6bdc44d83_0_3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f6bdc44d83_0_30"/>
          <p:cNvSpPr txBox="1"/>
          <p:nvPr/>
        </p:nvSpPr>
        <p:spPr>
          <a:xfrm>
            <a:off x="746850" y="1974800"/>
            <a:ext cx="10698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el legalismo</a:t>
            </a:r>
            <a:endParaRPr sz="8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6bdc44d83_0_9"/>
          <p:cNvSpPr txBox="1"/>
          <p:nvPr/>
        </p:nvSpPr>
        <p:spPr>
          <a:xfrm>
            <a:off x="2374771" y="11210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Leyes Extrabíblicas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4" name="Google Shape;184;g2f6bdc44d83_0_9"/>
          <p:cNvCxnSpPr/>
          <p:nvPr/>
        </p:nvCxnSpPr>
        <p:spPr>
          <a:xfrm>
            <a:off x="2478227" y="20279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g2f6bdc44d83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f6bdc44d83_0_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f6bdc44d83_0_9"/>
          <p:cNvSpPr txBox="1"/>
          <p:nvPr/>
        </p:nvSpPr>
        <p:spPr>
          <a:xfrm>
            <a:off x="2374770" y="2173295"/>
            <a:ext cx="8784900" cy="365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Leyes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extrabíblicas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=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agregadas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Escritura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donde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Biblia no lo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Motivar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las personas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vivir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cristianas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buenas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reglas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extrabíblicas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distinguir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entre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algo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abuso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6c7dfb3d7_0_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2f6c7dfb3d7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" name="Google Shape;194;g2f6c7dfb3d7_0_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f6c7dfb3d7_0_21"/>
          <p:cNvSpPr txBox="1"/>
          <p:nvPr/>
        </p:nvSpPr>
        <p:spPr>
          <a:xfrm>
            <a:off x="3875725" y="2927950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las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prédicas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legalistas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práctica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6c7dfb3d7_0_29"/>
          <p:cNvSpPr txBox="1"/>
          <p:nvPr/>
        </p:nvSpPr>
        <p:spPr>
          <a:xfrm>
            <a:off x="2374771" y="6638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Prédicas Legalistas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1" name="Google Shape;201;g2f6c7dfb3d7_0_29"/>
          <p:cNvCxnSpPr/>
          <p:nvPr/>
        </p:nvCxnSpPr>
        <p:spPr>
          <a:xfrm>
            <a:off x="2478227" y="15707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g2f6c7dfb3d7_0_2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f6c7dfb3d7_0_2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f6c7dfb3d7_0_29"/>
          <p:cNvSpPr txBox="1"/>
          <p:nvPr/>
        </p:nvSpPr>
        <p:spPr>
          <a:xfrm>
            <a:off x="2374770" y="1716095"/>
            <a:ext cx="8784900" cy="543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ley de Dios (las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reglas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predomina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Enfatizan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 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miembros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deben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ser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considerados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verdaderos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cristianos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Predican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(o dan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impresión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 que Dios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decepcionado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esfuerzos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“Si </a:t>
            </a:r>
            <a:r>
              <a:rPr lang="en-US" sz="33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</a:t>
            </a:r>
            <a:r>
              <a:rPr lang="en-US" sz="33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solo </a:t>
            </a:r>
            <a:r>
              <a:rPr lang="en-US" sz="33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haces</a:t>
            </a:r>
            <a:r>
              <a:rPr lang="en-US" sz="33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___, Dios </a:t>
            </a:r>
            <a:r>
              <a:rPr lang="en-US" sz="33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hará</a:t>
            </a:r>
            <a:r>
              <a:rPr lang="en-US" sz="33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______ </a:t>
            </a:r>
            <a:r>
              <a:rPr lang="en-US" sz="33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</a:t>
            </a:r>
            <a:r>
              <a:rPr lang="en-US" sz="33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”. </a:t>
            </a:r>
            <a:endParaRPr sz="33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Abuso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espiritual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utilizan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escritura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controlar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6c7dfb3d7_0_4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2f6c7dfb3d7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1" name="Google Shape;211;g2f6c7dfb3d7_0_4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f6c7dfb3d7_0_43"/>
          <p:cNvSpPr txBox="1"/>
          <p:nvPr/>
        </p:nvSpPr>
        <p:spPr>
          <a:xfrm>
            <a:off x="3875725" y="2318350"/>
            <a:ext cx="7454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legalismo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afectar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relación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persona con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Señor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6c7dfb3d7_0_5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f6c7dfb3d7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9" name="Google Shape;219;g2f6c7dfb3d7_0_5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f6c7dfb3d7_0_51"/>
          <p:cNvSpPr txBox="1"/>
          <p:nvPr/>
        </p:nvSpPr>
        <p:spPr>
          <a:xfrm>
            <a:off x="3875725" y="2013550"/>
            <a:ext cx="74541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puede uno estar motivado para amar a Dios, seguir sus caminos y hacer buenas obras?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6bcc46dec_0_31"/>
          <p:cNvSpPr txBox="1"/>
          <p:nvPr/>
        </p:nvSpPr>
        <p:spPr>
          <a:xfrm>
            <a:off x="3602250" y="1533725"/>
            <a:ext cx="79965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amor de Cristo nos lleva a actuar así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al pensar que si uno murió por todos, entonces todos murieron;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 murió por todos, para que los que viven ya no vivan para sí, sino para aquel que murió y resucitó por ellos.</a:t>
            </a:r>
            <a:endParaRPr sz="3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Corintios 5:14-15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g2f6bcc46dec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f6bcc46dec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8" name="Google Shape;228;g2f6bcc46dec_0_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6c7dfb3d7_0_8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f6c7dfb3d7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5" name="Google Shape;235;g2f6c7dfb3d7_0_8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f6c7dfb3d7_0_84"/>
          <p:cNvSpPr txBox="1"/>
          <p:nvPr/>
        </p:nvSpPr>
        <p:spPr>
          <a:xfrm>
            <a:off x="3875725" y="2927950"/>
            <a:ext cx="745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nos impulsa?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6c7dfb3d7_0_60"/>
          <p:cNvSpPr txBox="1"/>
          <p:nvPr/>
        </p:nvSpPr>
        <p:spPr>
          <a:xfrm>
            <a:off x="3602250" y="924125"/>
            <a:ext cx="79965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Así que, de aquí en adelante,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nosotros ya no conocemos a nadie desde el punto de vista humano; y aun si a Cristo lo conocimos desde el punto de vista humano, ya no lo conocemos así.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modo que si </a:t>
            </a: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alguno está en Cristo, ya es una nueva creación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; atrás ha quedado lo viejo: ¡ahora ya todo es nuevo!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Corintios 5:16-17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6c7dfb3d7_0_6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2f6c7dfb3d7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4" name="Google Shape;244;g2f6c7dfb3d7_0_6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6c7dfb3d7_0_9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2f6c7dfb3d7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1" name="Google Shape;251;g2f6c7dfb3d7_0_9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f6c7dfb3d7_0_93"/>
          <p:cNvSpPr txBox="1"/>
          <p:nvPr/>
        </p:nvSpPr>
        <p:spPr>
          <a:xfrm>
            <a:off x="3875725" y="2927950"/>
            <a:ext cx="745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Cristo, que somos?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6c7dfb3d7_0_68"/>
          <p:cNvSpPr txBox="1"/>
          <p:nvPr/>
        </p:nvSpPr>
        <p:spPr>
          <a:xfrm>
            <a:off x="3602250" y="924125"/>
            <a:ext cx="79965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18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</a:t>
            </a: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todo esto proviene de Dios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quien nos reconcilió consigo mismo a través de Cristo y nos dio el ministerio de la reconciliación.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Esto quiere decir que, en Cristo, </a:t>
            </a: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Dios estaba reconciliando al mundo consigo mismo, sin tomarles en cuenta sus pecados, y que a nosotros nos encargó el mensaje de la reconciliación. </a:t>
            </a:r>
            <a:endParaRPr sz="3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Corintios 5:18-19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g2f6c7dfb3d7_0_6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2f6c7dfb3d7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g2f6c7dfb3d7_0_6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6c7dfb3d7_0_10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2f6c7dfb3d7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7" name="Google Shape;267;g2f6c7dfb3d7_0_10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f6c7dfb3d7_0_101"/>
          <p:cNvSpPr txBox="1"/>
          <p:nvPr/>
        </p:nvSpPr>
        <p:spPr>
          <a:xfrm>
            <a:off x="3875725" y="2546950"/>
            <a:ext cx="7454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¿Tengo que obrar para ser transformado?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6c7dfb3d7_0_76"/>
          <p:cNvSpPr txBox="1"/>
          <p:nvPr/>
        </p:nvSpPr>
        <p:spPr>
          <a:xfrm>
            <a:off x="3602250" y="924125"/>
            <a:ext cx="80973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 que somos embajadores en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nombre de Cristo, y como si Dios les rogara a ustedes por medio de nosotros, en nombre de Cristo les rogamos: «Reconcíliense con Dios».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21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 que no cometió ningún pecado, por nosotros Dios lo hizo pecado, para que en él nosotros fuéramos hechos justicia de Dios.</a:t>
            </a:r>
            <a:endParaRPr sz="3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Corintios 5:20-21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g2f6c7dfb3d7_0_7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2f6c7dfb3d7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6" name="Google Shape;276;g2f6c7dfb3d7_0_7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6c7dfb3d7_0_10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g2f6c7dfb3d7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3" name="Google Shape;283;g2f6c7dfb3d7_0_10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f6c7dfb3d7_0_109"/>
          <p:cNvSpPr txBox="1"/>
          <p:nvPr/>
        </p:nvSpPr>
        <p:spPr>
          <a:xfrm>
            <a:off x="3875725" y="2546950"/>
            <a:ext cx="7454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Cúal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único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camino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salvación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6bdc44d83_0_2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2f6bdc44d83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g2f6bdc44d83_0_2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f6bdc44d83_0_22"/>
          <p:cNvSpPr txBox="1"/>
          <p:nvPr/>
        </p:nvSpPr>
        <p:spPr>
          <a:xfrm>
            <a:off x="3875725" y="2318350"/>
            <a:ext cx="8023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puede uno estar motivado para amar a Dios, seguir sus caminos y hacer buenas obras?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6bdc44d83_0_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f6bdc44d83_0_45"/>
          <p:cNvSpPr txBox="1"/>
          <p:nvPr/>
        </p:nvSpPr>
        <p:spPr>
          <a:xfrm>
            <a:off x="2374770" y="1639895"/>
            <a:ext cx="8784900" cy="441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amor de Cristo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lleva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actuar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Murió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nosotros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!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es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obligación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“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vivir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.”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 amor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motiva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“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vivir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.”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Sólo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motivarnos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Dios y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obedecerle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9" name="Google Shape;299;g2f6bdc44d83_0_4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6bdc44d83_0_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f6bdc44d83_0_37"/>
          <p:cNvSpPr txBox="1"/>
          <p:nvPr/>
        </p:nvSpPr>
        <p:spPr>
          <a:xfrm>
            <a:off x="3602250" y="2371925"/>
            <a:ext cx="8070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Nosotros le amamos a él, porque él nos amó primero.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Juan 4:19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6" name="Google Shape;306;g2f6bdc44d83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g2f6bdc44d83_0_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6bcc46dec_0_15"/>
          <p:cNvSpPr txBox="1"/>
          <p:nvPr/>
        </p:nvSpPr>
        <p:spPr>
          <a:xfrm>
            <a:off x="3875725" y="1784950"/>
            <a:ext cx="80238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“Pero la gente es tan terca que no van a obedecer si no amenazamos con la ley.”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responderías?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g2f6bcc46dec_0_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2f6bcc46dec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5" name="Google Shape;315;g2f6bcc46dec_0_1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f6c7dfb3d7_0_1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f6c7dfb3d7_0_121"/>
          <p:cNvSpPr txBox="1"/>
          <p:nvPr/>
        </p:nvSpPr>
        <p:spPr>
          <a:xfrm>
            <a:off x="3602250" y="2371925"/>
            <a:ext cx="8070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Nosotros le amamos a él, porque él nos amó primero.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Juan 4:19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g2f6c7dfb3d7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3" name="Google Shape;323;g2f6c7dfb3d7_0_1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127375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Vida Motivada por el Evangelio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6c7dfb3d7_0_128"/>
          <p:cNvSpPr txBox="1"/>
          <p:nvPr/>
        </p:nvSpPr>
        <p:spPr>
          <a:xfrm>
            <a:off x="3875725" y="946750"/>
            <a:ext cx="80238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“En la iglesia católica me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dijeron lo que tenía que hacer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para ser salvo. En la iglesia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cristiana me dijeron lo que tenía que dejar de hacer para ser salvo.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enfoque en ambos casos?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g2f6c7dfb3d7_0_12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2f6c7dfb3d7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1" name="Google Shape;331;g2f6c7dfb3d7_0_1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f6c7dfb3d7_0_1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2f6c7dfb3d7_0_136"/>
          <p:cNvSpPr txBox="1"/>
          <p:nvPr/>
        </p:nvSpPr>
        <p:spPr>
          <a:xfrm>
            <a:off x="3602250" y="2371925"/>
            <a:ext cx="8070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Fijemos la mirada en Jesús, el autor y consumador de la fe.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Hebreos 12:2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8" name="Google Shape;338;g2f6c7dfb3d7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9" name="Google Shape;339;g2f6c7dfb3d7_0_13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f6bcc46dec_0_19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2f6bcc46dec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6" name="Google Shape;346;g2f6bcc46dec_0_19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2f6bcc46dec_0_196"/>
          <p:cNvSpPr txBox="1"/>
          <p:nvPr/>
        </p:nvSpPr>
        <p:spPr>
          <a:xfrm>
            <a:off x="3602250" y="1305125"/>
            <a:ext cx="77064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Cristo estoy juntamente crucificado, y ya no vivo yo, sino que Cristo vive en mí; y lo que ahora vivo en la carne, lo vivo en la fe del Hijo de Dios, el cual me amó y se entregó a sí mismo por mí. No desecho la gracia de Dios; pues si la justicia dependiera de la ley, entonces por demás habría muerto Cristo.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Gálatas 2:20-21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f5882f685f_0_1050"/>
          <p:cNvSpPr txBox="1"/>
          <p:nvPr/>
        </p:nvSpPr>
        <p:spPr>
          <a:xfrm>
            <a:off x="3670182" y="11210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3" name="Google Shape;353;g2f5882f685f_0_1050"/>
          <p:cNvCxnSpPr/>
          <p:nvPr/>
        </p:nvCxnSpPr>
        <p:spPr>
          <a:xfrm>
            <a:off x="3773627" y="2365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g2f5882f685f_0_1050"/>
          <p:cNvSpPr txBox="1"/>
          <p:nvPr/>
        </p:nvSpPr>
        <p:spPr>
          <a:xfrm>
            <a:off x="3670175" y="2663625"/>
            <a:ext cx="7572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Lato"/>
              <a:buChar char="●"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amigo te dice, “¿Qué es el legalismo?” </a:t>
            </a: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le vas a contestar?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(Lecciones 1, 4 y otros) </a:t>
            </a: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g2f5882f685f_0_105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2f5882f685f_0_105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2f5882f685f_0_10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5" name="Google Shape;365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1" name="Google Shape;371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2" name="Google Shape;372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4" name="Google Shape;374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5" name="Google Shape;375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3" name="Google Shape;383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Revisar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“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legalismo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” y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compartir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su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efecto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corazón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Explicar cómo puede uno estar motivado para amar a Dios utilizando 2 Corintios 5:14-21.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Practicar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hablando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con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otros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sobre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motivación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cristianos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6bcc46dec_0_6"/>
          <p:cNvSpPr/>
          <p:nvPr/>
        </p:nvSpPr>
        <p:spPr>
          <a:xfrm>
            <a:off x="685799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f6bcc46dec_0_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f6bcc46dec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4850" y="527200"/>
            <a:ext cx="8727225" cy="58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6c7dfb3d7_0_6"/>
          <p:cNvSpPr/>
          <p:nvPr/>
        </p:nvSpPr>
        <p:spPr>
          <a:xfrm>
            <a:off x="685799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f6c7dfb3d7_0_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f6c7dfb3d7_0_6"/>
          <p:cNvPicPr preferRelativeResize="0"/>
          <p:nvPr/>
        </p:nvPicPr>
        <p:blipFill rotWithShape="1">
          <a:blip r:embed="rId4">
            <a:alphaModFix/>
          </a:blip>
          <a:srcRect b="38431"/>
          <a:stretch/>
        </p:blipFill>
        <p:spPr>
          <a:xfrm>
            <a:off x="1407125" y="393338"/>
            <a:ext cx="7838613" cy="6071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e8f58b83d9_0_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2" name="Google Shape;162;g2e8f58b83d9_0_989"/>
          <p:cNvSpPr txBox="1"/>
          <p:nvPr/>
        </p:nvSpPr>
        <p:spPr>
          <a:xfrm>
            <a:off x="3875725" y="25469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fue el propósito de las dos historias?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g2e8f58b83d9_0_9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8" ma:contentTypeDescription="Create a new document." ma:contentTypeScope="" ma:versionID="0d5749b665f2ed4d3e752cf6e38612de">
  <xsd:schema xmlns:xsd="http://www.w3.org/2001/XMLSchema" xmlns:xs="http://www.w3.org/2001/XMLSchema" xmlns:p="http://schemas.microsoft.com/office/2006/metadata/properties" xmlns:ns2="d9dd568f-92e7-4aa1-8e50-87aa9ffea924" xmlns:ns3="c29a6dd2-512b-4752-8473-975d37cb7242" xmlns:ns4="9d1aa794-ada9-4a3e-9c2a-189f245fcbb8" targetNamespace="http://schemas.microsoft.com/office/2006/metadata/properties" ma:root="true" ma:fieldsID="cfbe134ecb5f12383eca1a73b1fe9875" ns2:_="" ns3:_="" ns4:_="">
    <xsd:import namespace="d9dd568f-92e7-4aa1-8e50-87aa9ffea924"/>
    <xsd:import namespace="c29a6dd2-512b-4752-8473-975d37cb7242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dexed="true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f0a306a-6d12-4594-8815-428c8502944f}" ma:internalName="TaxCatchAll" ma:showField="CatchAllData" ma:web="c29a6dd2-512b-4752-8473-975d37cb72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dd568f-92e7-4aa1-8e50-87aa9ffea924">
      <Terms xmlns="http://schemas.microsoft.com/office/infopath/2007/PartnerControls"/>
    </lcf76f155ced4ddcb4097134ff3c332f>
    <TaxCatchAll xmlns="9d1aa794-ada9-4a3e-9c2a-189f245fcbb8" xsi:nil="true"/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0F0C1A98-3939-45DF-AF1B-A6571B33BD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700708-F4D7-486F-BDA1-A6A6AF52C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861A8D-18F7-49BE-8597-C110ACE1100D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3820</Words>
  <Application>Microsoft Office PowerPoint</Application>
  <PresentationFormat>Widescreen</PresentationFormat>
  <Paragraphs>203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Lato</vt:lpstr>
      <vt:lpstr>Calibri</vt:lpstr>
      <vt:lpstr>Roboto</vt:lpstr>
      <vt:lpstr>Lato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5</cp:revision>
  <dcterms:created xsi:type="dcterms:W3CDTF">2023-11-29T19:33:05Z</dcterms:created>
  <dcterms:modified xsi:type="dcterms:W3CDTF">2024-12-23T18:46:56Z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