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r480JmoU+uL4CtCKKJQV04OQk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La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bold.fntdata"/><Relationship Id="rId16" Type="http://schemas.openxmlformats.org/officeDocument/2006/relationships/slide" Target="slides/slide12.xml"/><Relationship Id="rId38" Type="http://schemas.openxmlformats.org/officeDocument/2006/relationships/font" Target="fonts/La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AulBeXkAb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usica/Vacia-la-tumba-est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https://www.youtube.com/watch?v=MAulBeXkAbg</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Lucas 24:1-12 y Juan 20:19-29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¿Por qué es importante la resurrección de Jesús? ¿Qué significa su resurrección para nosotros?</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mujeres – María Magdalena, Juana María madre de Jacobo, y otras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Dos hombres con vestiduras resplandecientes; Pedro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resucitado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Espíritu Santo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discípulos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Tomás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piedra</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Especias aromáticas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Vestiduras resplandecientes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vendas de lino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manos y el costado de Jesús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puertas cerradas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6" name="Google Shape;1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sepulcro de Jesús</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 el lugar donde estaban reunidos los discípulos a puerta cerrada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98" name="Google Shape;19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Lucas 24:1-12 Muy temprano en el primer día de la semana (domingo)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19:19-23 La noche del mismo día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19:24-29 Ocho días después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0" name="Google Shape;21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p:txBody>
      </p:sp>
      <p:sp>
        <p:nvSpPr>
          <p:cNvPr id="222" name="Google Shape;2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ce0180cd51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Salmo 16:10 dice, “porque no me abandonarás en el sepulcro, no dejarás que sufra corrupción quien te es fiel.” Jesús mismo había profetizado su resurrección en el tercer día (Mateo 12:39-40, Mateo 16:21, etc.) Hasta los enemigos de Jesús lo sabían.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discípulos tenían miedo. Habían abandonado al Señor. Y ahora están reunidos con la puerta cerrada por miedo a los judíos.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34" name="Google Shape;234;g2ce0180cd51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Sí, Jesús resucita de entre los muertos. Aparece a muchos testigos. </a:t>
            </a:r>
            <a:endParaRPr>
              <a:solidFill>
                <a:schemeClr val="dk1"/>
              </a:solidFill>
              <a:latin typeface="Calibri"/>
              <a:ea typeface="Calibri"/>
              <a:cs typeface="Calibri"/>
              <a:sym typeface="Calibri"/>
            </a:endParaRPr>
          </a:p>
        </p:txBody>
      </p:sp>
      <p:sp>
        <p:nvSpPr>
          <p:cNvPr id="242" name="Google Shape;24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54" name="Google Shape;254;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highlight>
                  <a:srgbClr val="FFFFFF"/>
                </a:highlight>
                <a:latin typeface="Calibri"/>
                <a:ea typeface="Calibri"/>
                <a:cs typeface="Calibri"/>
                <a:sym typeface="Calibri"/>
              </a:rPr>
              <a:t> </a:t>
            </a:r>
            <a:r>
              <a:rPr lang="en-US">
                <a:solidFill>
                  <a:schemeClr val="dk1"/>
                </a:solidFill>
                <a:latin typeface="Calibri"/>
                <a:ea typeface="Calibri"/>
                <a:cs typeface="Calibri"/>
                <a:sym typeface="Calibri"/>
              </a:rPr>
              <a:t>Ante el sepulcro abierto y vacío dos ángeles dijeron a las mujeres que Jesús se levantó de entre los muertos; Jesús mismo se les aparece a los discípulos y les da paz. </a:t>
            </a:r>
            <a:endParaRPr>
              <a:solidFill>
                <a:schemeClr val="dk1"/>
              </a:solidFill>
              <a:highlight>
                <a:srgbClr val="FFFFFF"/>
              </a:highlight>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65" name="Google Shape;26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como las mujeres y los otros discípulos soy tentado a dudar de las buenas noticias acerca de la salvación. Era difícil para ellos aceptar que Jesús realmente se había levantado de entre los muertos. El vivir controlado por el miedo es pecado.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277" name="Google Shape;27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1000"/>
              </a:spcBef>
              <a:spcAft>
                <a:spcPts val="0"/>
              </a:spcAft>
              <a:buSzPts val="1100"/>
              <a:buNone/>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p:txBody>
      </p:sp>
      <p:sp>
        <p:nvSpPr>
          <p:cNvPr id="289" name="Google Shape;28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ce0180cd51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1"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Yo soy la resurrección y la vida; el que cree en mí aunque esté muerto, vivirá. Y todo aquel que vive y cree en mí, no morirá eternamente. Juan 11:25</a:t>
            </a:r>
            <a:endParaRPr b="1">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no rechaza a los suyos, a pesar de que ellos lo habían abandonado y negado (pedro). Les da paz. Les da su Espíritu Santo. A nosotros nos muestra el mismo amor. Somos sus seguidores pecaminosos y defectuosos, pero no nos rechaza. Nos da paz. Y nos da su Espíritu Santo.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01" name="Google Shape;301;g2ce0180cd51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mujeres fueron y se lo contaron a los discípulos. Yo también deseo compartir el mensaje de esta historia. ¡Jesús vive!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vivir con miedo, sino a vivir sabiendo que hemos recibido el Espíritu Santo en el Bautismo, y al escuchar el evangelio (Efesios 1:13-14)</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Anunciar el perdón de pecados a la gente (Juan 20:23)</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sentir agradecido y bendecido por la fe que Dios me ha dado: Bienaventurados los que no vieron y creyeron.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9" name="Google Shape;30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6f05933560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1000"/>
              </a:spcBef>
              <a:spcAft>
                <a:spcPts val="1000"/>
              </a:spcAft>
              <a:buSzPts val="1100"/>
              <a:buNone/>
            </a:pPr>
            <a:r>
              <a:rPr b="1" lang="en-US">
                <a:solidFill>
                  <a:schemeClr val="dk1"/>
                </a:solidFill>
                <a:latin typeface="Calibri"/>
                <a:ea typeface="Calibri"/>
                <a:cs typeface="Calibri"/>
                <a:sym typeface="Calibri"/>
              </a:rPr>
              <a:t>La Importancia de la Resurrección </a:t>
            </a:r>
            <a:endParaRPr b="1">
              <a:solidFill>
                <a:schemeClr val="dk1"/>
              </a:solidFill>
              <a:latin typeface="Calibri"/>
              <a:ea typeface="Calibri"/>
              <a:cs typeface="Calibri"/>
              <a:sym typeface="Calibri"/>
            </a:endParaRPr>
          </a:p>
        </p:txBody>
      </p:sp>
      <p:sp>
        <p:nvSpPr>
          <p:cNvPr id="321" name="Google Shape;321;g26f05933560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ce0180cd51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resurrección de Jesús es importante por tres razones principales: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Prueba que </a:t>
            </a:r>
            <a:r>
              <a:rPr lang="en-US" u="sng">
                <a:solidFill>
                  <a:schemeClr val="dk1"/>
                </a:solidFill>
                <a:latin typeface="Calibri"/>
                <a:ea typeface="Calibri"/>
                <a:cs typeface="Calibri"/>
                <a:sym typeface="Calibri"/>
              </a:rPr>
              <a:t>Jesús es Dios.</a:t>
            </a:r>
            <a:r>
              <a:rPr lang="en-US">
                <a:solidFill>
                  <a:schemeClr val="dk1"/>
                </a:solidFill>
                <a:latin typeface="Calibri"/>
                <a:ea typeface="Calibri"/>
                <a:cs typeface="Calibri"/>
                <a:sym typeface="Calibri"/>
              </a:rPr>
              <a:t> Jesús dijo que iba a resucitar (Juan 2:19,21; 10:17,18), e hizo lo que dijo. Hay líderes religiosos que les han dicho a sus seguidores que estarán en contacto con ellos después de morir, pero nadie ha oído de ellos aún; por lo tanto, eran falsos y fraudulentos. Pero, Jesús resucitó, él no es falso ni fraudulento, demostró con su resurrección que en realidad es verdadero Dios. (Romanos 1:4)</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resurrección de Jesús prueba que </a:t>
            </a:r>
            <a:r>
              <a:rPr lang="en-US" u="sng">
                <a:solidFill>
                  <a:schemeClr val="dk1"/>
                </a:solidFill>
                <a:latin typeface="Calibri"/>
                <a:ea typeface="Calibri"/>
                <a:cs typeface="Calibri"/>
                <a:sym typeface="Calibri"/>
              </a:rPr>
              <a:t>Dios aceptó el pago</a:t>
            </a:r>
            <a:r>
              <a:rPr lang="en-US">
                <a:solidFill>
                  <a:schemeClr val="dk1"/>
                </a:solidFill>
                <a:latin typeface="Calibri"/>
                <a:ea typeface="Calibri"/>
                <a:cs typeface="Calibri"/>
                <a:sym typeface="Calibri"/>
              </a:rPr>
              <a:t> que hizo por el pecado y que nuestros pecados están totalmente perdonados. Pablo dice que Jesús “resucitó para nuestra justificación” (Romanos 4:25). Dice: “Y si Cristo no ha resucitado, la fe de ustedes es ilusoria, y todavía están en sus pecados” (1 Corintios 15:17). La resurrección de Jesús fue la gran “absolución” divina del mundo, Dios le anunció al mundo entero que estamos perdonados por causa de Jesús. Si Cristo no hubiera resucitado, su “Todo está cumplido” (Juan 19:30) habría significado que su misión terminó en fracaso. Pero su resurrección declaró que la misión de Dios estaba cumplida. ¡Estamos perdonados!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resurrección de Jesús también nos da la seguridad de que </a:t>
            </a:r>
            <a:r>
              <a:rPr lang="en-US" u="sng">
                <a:solidFill>
                  <a:schemeClr val="dk1"/>
                </a:solidFill>
                <a:latin typeface="Calibri"/>
                <a:ea typeface="Calibri"/>
                <a:cs typeface="Calibri"/>
                <a:sym typeface="Calibri"/>
              </a:rPr>
              <a:t>nosotros también resucitaremos. </a:t>
            </a:r>
            <a:endParaRPr u="sng">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idea de la resurrección física es contraria a la razón humana que nos dice que cuando la persona muere, la carne se descompone y desaparece. Los epicúreos, entre los griegos, creían que, al morir, los átomos de la persona regresaban al pozo común de los átomos en el universo. Cuando Pablo proclamó la resurrección en Atenas, se rieron de él. Habían escuchado atentamente hasta que habló de la resurrección; eso fue mucho para ellos. Muchos se apartaron con desprecio. </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b="1">
              <a:solidFill>
                <a:schemeClr val="dk1"/>
              </a:solidFill>
              <a:latin typeface="Calibri"/>
              <a:ea typeface="Calibri"/>
              <a:cs typeface="Calibri"/>
              <a:sym typeface="Calibri"/>
            </a:endParaRPr>
          </a:p>
        </p:txBody>
      </p:sp>
      <p:sp>
        <p:nvSpPr>
          <p:cNvPr id="329" name="Google Shape;329;g2ce0180cd51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f0593356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¿Cómo sabemos que vamos a resucitar? Jesús resucitó, Pablo lo llama “las primicias de los que murieron” (1 Corintios 15:20). Jesús dijo: “Yo soy la resurrección y la vida. El que cree en mí vivirá, aunque muera; y todo el que vive y cree en mí no morirá jamás” (Juan 11:25,16); “Porque yo vivo, también ustedes vivirán” Juan 14:19). Pablo escribe: “Acaso no creemos que Jesús murió y resucitó? Así también Dios resucitará con Jesús a los que han muerto en unión con él. Conforme a lo dicho por el Señor… el Señor mismo descenderá del cielo… y los muertos en Cristo resucitarán primero” (1 Tes. 4:14,16). La resurrección de Jesús es la garantía de nuestra resurrección.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37" name="Google Shape;337;g26f05933560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ce0180cd51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primera carta de Pablo a los Corintios, capítulo 15 hace las siguientes declaraciones: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Hubo muchos testigos de la resurrección. No es un mito.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dice de Cristo, “que también, conforme a las Escrituras, fue sepultado y resucitó al tercer día, y que se apareció a Cefas y luego a los doce. Después se apareció a más de quinientos hermanos a la vez, de los cuales muchos aún viven, y otros ya han muerto. Luego se apareció a Jacobo, después a todos los apóstoles; y por último se me apareció a mí, que soy como un niño nacido fuera de tiempo.”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triste y vacío sería todo si Cristo no hubiera resucitado (v.12-19)!</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Cristo sí resucitó y reina sobre todo (v.20-28)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nos dará un cuerpo glorificado en la resurrección (v. 35-50)</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b="1">
              <a:solidFill>
                <a:schemeClr val="dk1"/>
              </a:solidFill>
              <a:latin typeface="Calibri"/>
              <a:ea typeface="Calibri"/>
              <a:cs typeface="Calibri"/>
              <a:sym typeface="Calibri"/>
            </a:endParaRPr>
          </a:p>
        </p:txBody>
      </p:sp>
      <p:sp>
        <p:nvSpPr>
          <p:cNvPr id="345" name="Google Shape;345;g2ce0180cd51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ce0180cd51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resurrección de Cristo… (v. 53-58)</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Demuestra que la muerte no nos puede vencer</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Nos llena de agradecimiento por la victoria que ganó Jesucristo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Nos impulsa a seguir firmes y a seguir creciendo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Y nos asegura que la obra del Señor no carece de sentido</a:t>
            </a:r>
            <a:endParaRPr>
              <a:solidFill>
                <a:schemeClr val="dk1"/>
              </a:solidFill>
              <a:latin typeface="Calibri"/>
              <a:ea typeface="Calibri"/>
              <a:cs typeface="Calibri"/>
              <a:sym typeface="Calibri"/>
            </a:endParaRPr>
          </a:p>
          <a:p>
            <a:pPr indent="0" lvl="0" marL="0" marR="171450" rtl="0" algn="l">
              <a:spcBef>
                <a:spcPts val="1000"/>
              </a:spcBef>
              <a:spcAft>
                <a:spcPts val="600"/>
              </a:spcAft>
              <a:buNone/>
            </a:pPr>
            <a:r>
              <a:t/>
            </a:r>
            <a:endParaRPr b="1">
              <a:solidFill>
                <a:schemeClr val="dk1"/>
              </a:solidFill>
              <a:latin typeface="Calibri"/>
              <a:ea typeface="Calibri"/>
              <a:cs typeface="Calibri"/>
              <a:sym typeface="Calibri"/>
            </a:endParaRPr>
          </a:p>
        </p:txBody>
      </p:sp>
      <p:sp>
        <p:nvSpPr>
          <p:cNvPr id="353" name="Google Shape;353;g2ce0180cd51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ce0180cd51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Aplicar “La Obra del Salvador” a nuestras vidas</a:t>
            </a:r>
            <a:endParaRPr b="1">
              <a:solidFill>
                <a:schemeClr val="dk1"/>
              </a:solidFill>
              <a:latin typeface="Calibri"/>
              <a:ea typeface="Calibri"/>
              <a:cs typeface="Calibri"/>
              <a:sym typeface="Calibri"/>
            </a:endParaRPr>
          </a:p>
          <a:p>
            <a:pPr indent="-298450" lvl="0" marL="914400" marR="171450" rtl="0" algn="l">
              <a:lnSpc>
                <a:spcPct val="107916"/>
              </a:lnSpc>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(En grupos pequeños) Ahora, después de participar en el curso “La Obra del Salvador”, ¿Cuál será mi oración a Dios en cuanto a mí responder a este amor que me ha manifestado en mi diario vivir?</a:t>
            </a:r>
            <a:endParaRPr>
              <a:solidFill>
                <a:schemeClr val="dk1"/>
              </a:solidFill>
              <a:latin typeface="Calibri"/>
              <a:ea typeface="Calibri"/>
              <a:cs typeface="Calibri"/>
              <a:sym typeface="Calibri"/>
            </a:endParaRPr>
          </a:p>
        </p:txBody>
      </p:sp>
      <p:sp>
        <p:nvSpPr>
          <p:cNvPr id="361" name="Google Shape;361;g2ce0180cd51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ce0180cd51_0_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Juan 20:30</a:t>
            </a:r>
            <a:endParaRPr>
              <a:solidFill>
                <a:schemeClr val="dk1"/>
              </a:solidFill>
              <a:latin typeface="Calibri"/>
              <a:ea typeface="Calibri"/>
              <a:cs typeface="Calibri"/>
              <a:sym typeface="Calibri"/>
            </a:endParaRPr>
          </a:p>
          <a:p>
            <a:pPr indent="-184150" lvl="2" marL="1371600" marR="17145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hizo muchas otras señales milagrosas en presencia de sus discípulos, las cuales no están registradas en este libro. Pero estas se han escrito para que ustedes crean que Jesús es el Cristo, el Hijo de Dios, y para que al creer en su nombre tengan vida.</a:t>
            </a:r>
            <a:endParaRPr>
              <a:solidFill>
                <a:schemeClr val="dk1"/>
              </a:solidFill>
              <a:latin typeface="Calibri"/>
              <a:ea typeface="Calibri"/>
              <a:cs typeface="Calibri"/>
              <a:sym typeface="Calibri"/>
            </a:endParaRPr>
          </a:p>
        </p:txBody>
      </p:sp>
      <p:sp>
        <p:nvSpPr>
          <p:cNvPr id="370" name="Google Shape;370;g2ce0180cd51_0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6e804b7823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Tarea: El Proyecto Final</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378" name="Google Shape;378;g26e804b7823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88" name="Google Shape;388;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96" name="Google Shape;396;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100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compartimos una canción de Iglesia Luterana Cristo para su edificación y para usar en la alabanza y adoración del Señor: </a:t>
            </a:r>
            <a:r>
              <a:rPr lang="en-US">
                <a:solidFill>
                  <a:schemeClr val="dk1"/>
                </a:solidFill>
                <a:uFill>
                  <a:noFill/>
                </a:uFill>
                <a:latin typeface="Calibri"/>
                <a:ea typeface="Calibri"/>
                <a:cs typeface="Calibri"/>
                <a:sym typeface="Calibri"/>
                <a:hlinkClick r:id="rId2">
                  <a:extLst>
                    <a:ext uri="{A12FA001-AC4F-418D-AE19-62706E023703}">
                      <ahyp:hlinkClr val="tx"/>
                    </a:ext>
                  </a:extLst>
                </a:hlinkClick>
              </a:rPr>
              <a:t>https://www.academiacristo.com/Musica/Vacia-la-tumba-esta</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None/>
            </a:pPr>
            <a:r>
              <a:t/>
            </a:r>
            <a:endParaRPr b="1" u="sng">
              <a:solidFill>
                <a:schemeClr val="dk1"/>
              </a:solidFill>
              <a:latin typeface="Calibri"/>
              <a:ea typeface="Calibri"/>
              <a:cs typeface="Calibri"/>
              <a:sym typeface="Calibri"/>
            </a:endParaRPr>
          </a:p>
        </p:txBody>
      </p:sp>
      <p:sp>
        <p:nvSpPr>
          <p:cNvPr id="404" name="Google Shape;40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¡Qué maravillosa noticia, amado Jesús! ¡Estás vivo! Ni la muerte ni la tumba te pudieron detener. Para mí es un gran consuelo saber que tú tienes poder sobre la muerte. Te pido que me ayudes a confiar en que tú me levantarás de entre los muertos también a mí en el último día. Amén.</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Lucas 24:1-12 y Juan 20:19-29</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la importancia de la resurrección para nosotros</a:t>
            </a:r>
            <a:endParaRPr b="1">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Aplicar “La Obra del Salvador” a nuestras vidas</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e7de4e202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querían lograr los fariseos al pedir que Pilato sellara la piedra y pusiera soldados en el sepulcro de 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Mateo 27:62-66 Al día siguiente, que es el día después de la preparación, los principales sacerdotes y los fariseos se reunieron ante Pilato y le dijeron: Señor, nos acordamos de que, cuando aún vivía, aquel engañador dijo: “Después de tres días resucitaré.” Por lo tanto, manda asegurar el sepulcro hasta el tercer día; no sea que sus discípulos vayan de noche y se lleven el cuerpo y luego digan al pueblo: ¡Resucitó de entre los muertos!” Porque entonces el último engaño sería el primero. Y Pilato les dijo: Ahí tienen una guardia. Vayan y aseguren el sepulcro como sepan hacerlo. Entonces ellos fueron y aseguraron el sepulcro, sellando la piedra y poniendo la guardia. (Mateo 27:62-66).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querían lograr los fariseos con todo esto? ¿De qué tenían miedo?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temores de los enemigos de Jesús eran muy fuertes. Eso nos da a entender simplemente que no podían olvidar a Jesús ahora que estaba muerto y sepultado; estaban obsesionados con el hombre que odiaban.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sellar la piedra y poner una guardia, los principales sacerdotes hicieron todo lo que pudieron para hacer el ridículo el Domingo de Pascua. Trataron de evitar por todos los medios la posibilidad de que los discípulos de Jesús pudieran robar el cuerpo. De modo que, cuando fue evidente para todos que la tumba estaba vacía, los principales sacerdotes sobornaron a los guardias para que dijeran: “Los discípulos de Jesús vinieron durante la noche y robaron el cuerpo mientras los guardias dormían!” ¿Cómo podría alguien tomar en serio tal disparate?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fin y al cabo se ven tontos. Tomaron precauciones extras y aun así no pudieron detener la resurrección de Jesús y los planes de Dios. Hasta, la presencia de los soldados ayudó a comprobar que NO era un robo. Fue un milagro. Sucedió algo extraordinario en el sepulcro.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Veamos la historia: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44" name="Google Shape;144;g26e7de4e20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24:1-12 y Juan 20:19-29.&gt;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53" name="Google Shape;153;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63" name="Google Shape;163;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26.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7" name="Google Shape;177;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p11"/>
          <p:cNvSpPr txBox="1"/>
          <p:nvPr/>
        </p:nvSpPr>
        <p:spPr>
          <a:xfrm>
            <a:off x="4127374" y="3349425"/>
            <a:ext cx="7189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b="0" i="0" sz="4800" u="none" cap="none" strike="noStrike">
              <a:solidFill>
                <a:schemeClr val="dk1"/>
              </a:solidFill>
              <a:latin typeface="Lato"/>
              <a:ea typeface="Lato"/>
              <a:cs typeface="Lato"/>
              <a:sym typeface="Lato"/>
            </a:endParaRPr>
          </a:p>
        </p:txBody>
      </p:sp>
      <p:sp>
        <p:nvSpPr>
          <p:cNvPr id="179" name="Google Shape;179;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0" name="Google Shape;180;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1" name="Google Shape;181;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82" name="Google Shape;182;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83" name="Google Shape;183;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9" name="Google Shape;189;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0" name="Google Shape;190;p12"/>
          <p:cNvSpPr txBox="1"/>
          <p:nvPr/>
        </p:nvSpPr>
        <p:spPr>
          <a:xfrm>
            <a:off x="4127374" y="3349425"/>
            <a:ext cx="7189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b="0" i="0" sz="4800" u="none" cap="none" strike="noStrike">
              <a:solidFill>
                <a:schemeClr val="dk1"/>
              </a:solidFill>
              <a:latin typeface="Lato"/>
              <a:ea typeface="Lato"/>
              <a:cs typeface="Lato"/>
              <a:sym typeface="Lato"/>
            </a:endParaRPr>
          </a:p>
        </p:txBody>
      </p:sp>
      <p:sp>
        <p:nvSpPr>
          <p:cNvPr id="191" name="Google Shape;191;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2" name="Google Shape;192;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3" name="Google Shape;193;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4" name="Google Shape;194;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195" name="Google Shape;195;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1" name="Google Shape;201;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02" name="Google Shape;202;p13"/>
          <p:cNvSpPr txBox="1"/>
          <p:nvPr/>
        </p:nvSpPr>
        <p:spPr>
          <a:xfrm>
            <a:off x="4127374" y="3349425"/>
            <a:ext cx="7432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b="0" i="0" sz="4800" u="none" cap="none" strike="noStrike">
              <a:solidFill>
                <a:schemeClr val="dk1"/>
              </a:solidFill>
              <a:latin typeface="Lato"/>
              <a:ea typeface="Lato"/>
              <a:cs typeface="Lato"/>
              <a:sym typeface="Lato"/>
            </a:endParaRPr>
          </a:p>
        </p:txBody>
      </p:sp>
      <p:sp>
        <p:nvSpPr>
          <p:cNvPr id="203" name="Google Shape;203;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4" name="Google Shape;204;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5" name="Google Shape;205;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6" name="Google Shape;206;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07" name="Google Shape;207;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3" name="Google Shape;213;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4" name="Google Shape;214;p14"/>
          <p:cNvSpPr txBox="1"/>
          <p:nvPr/>
        </p:nvSpPr>
        <p:spPr>
          <a:xfrm>
            <a:off x="4127374" y="3349425"/>
            <a:ext cx="7189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b="0" i="0" sz="4800" u="none" cap="none" strike="noStrike">
              <a:solidFill>
                <a:schemeClr val="dk1"/>
              </a:solidFill>
              <a:latin typeface="Lato"/>
              <a:ea typeface="Lato"/>
              <a:cs typeface="Lato"/>
              <a:sym typeface="Lato"/>
            </a:endParaRPr>
          </a:p>
        </p:txBody>
      </p:sp>
      <p:sp>
        <p:nvSpPr>
          <p:cNvPr id="215" name="Google Shape;215;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6" name="Google Shape;216;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7" name="Google Shape;217;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8" name="Google Shape;218;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19" name="Google Shape;219;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5" name="Google Shape;225;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6" name="Google Shape;226;p15"/>
          <p:cNvSpPr txBox="1"/>
          <p:nvPr/>
        </p:nvSpPr>
        <p:spPr>
          <a:xfrm>
            <a:off x="4127374" y="3349425"/>
            <a:ext cx="7432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b="0" i="0" sz="4800" u="none" cap="none" strike="noStrike">
              <a:solidFill>
                <a:schemeClr val="dk1"/>
              </a:solidFill>
              <a:latin typeface="Lato"/>
              <a:ea typeface="Lato"/>
              <a:cs typeface="Lato"/>
              <a:sym typeface="Lato"/>
            </a:endParaRPr>
          </a:p>
        </p:txBody>
      </p:sp>
      <p:sp>
        <p:nvSpPr>
          <p:cNvPr id="227" name="Google Shape;227;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8" name="Google Shape;228;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9" name="Google Shape;229;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0" name="Google Shape;230;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31" name="Google Shape;231;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g2ce0180cd51_0_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g2ce0180cd51_0_20"/>
          <p:cNvSpPr txBox="1"/>
          <p:nvPr/>
        </p:nvSpPr>
        <p:spPr>
          <a:xfrm>
            <a:off x="3721825" y="2358375"/>
            <a:ext cx="7917900" cy="217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…porque no me abandonarás en el sepulcro, no dejarás que sufra corrupción quien te es fiel.</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Salmo 16:10</a:t>
            </a:r>
            <a:endParaRPr b="0" i="0" sz="3600" u="none" cap="none" strike="noStrike">
              <a:solidFill>
                <a:schemeClr val="dk1"/>
              </a:solidFill>
              <a:latin typeface="Lato"/>
              <a:ea typeface="Lato"/>
              <a:cs typeface="Lato"/>
              <a:sym typeface="Lato"/>
            </a:endParaRPr>
          </a:p>
        </p:txBody>
      </p:sp>
      <p:pic>
        <p:nvPicPr>
          <p:cNvPr id="238" name="Google Shape;238;g2ce0180cd51_0_2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9" name="Google Shape;239;g2ce0180cd51_0_2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5" name="Google Shape;245;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6" name="Google Shape;246;p16"/>
          <p:cNvSpPr txBox="1"/>
          <p:nvPr/>
        </p:nvSpPr>
        <p:spPr>
          <a:xfrm>
            <a:off x="4127374"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b="0" i="0" lang="en-US" sz="3888" u="none" cap="none" strike="noStrike">
                <a:solidFill>
                  <a:schemeClr val="dk1"/>
                </a:solidFill>
                <a:latin typeface="Lato"/>
                <a:ea typeface="Lato"/>
                <a:cs typeface="Lato"/>
                <a:sym typeface="Lato"/>
              </a:rPr>
              <a:t>Lucas 24:1-12 y Juan 20:19-29</a:t>
            </a:r>
            <a:endParaRPr b="0" i="0" sz="4800" u="none" cap="none" strike="noStrike">
              <a:solidFill>
                <a:schemeClr val="dk1"/>
              </a:solidFill>
              <a:latin typeface="Lato"/>
              <a:ea typeface="Lato"/>
              <a:cs typeface="Lato"/>
              <a:sym typeface="Lato"/>
            </a:endParaRPr>
          </a:p>
        </p:txBody>
      </p:sp>
      <p:sp>
        <p:nvSpPr>
          <p:cNvPr id="247" name="Google Shape;247;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8" name="Google Shape;248;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9" name="Google Shape;249;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0" name="Google Shape;250;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1" name="Google Shape;251;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57" name="Google Shape;257;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8" name="Google Shape;258;g26ba99a7413_0_523"/>
          <p:cNvSpPr txBox="1"/>
          <p:nvPr/>
        </p:nvSpPr>
        <p:spPr>
          <a:xfrm>
            <a:off x="5838738" y="3592694"/>
            <a:ext cx="48573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24:1-12 </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y Juan 20:19-29</a:t>
            </a:r>
            <a:endParaRPr b="0" i="0" sz="3888" u="none" cap="none" strike="noStrike">
              <a:solidFill>
                <a:schemeClr val="dk1"/>
              </a:solidFill>
              <a:latin typeface="Lato"/>
              <a:ea typeface="Lato"/>
              <a:cs typeface="Lato"/>
              <a:sym typeface="Lato"/>
            </a:endParaRPr>
          </a:p>
        </p:txBody>
      </p:sp>
      <p:sp>
        <p:nvSpPr>
          <p:cNvPr id="259" name="Google Shape;259;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0" name="Google Shape;260;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1" name="Google Shape;261;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2" name="Google Shape;262;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8" name="Google Shape;268;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9" name="Google Shape;269;p18"/>
          <p:cNvSpPr txBox="1"/>
          <p:nvPr/>
        </p:nvSpPr>
        <p:spPr>
          <a:xfrm>
            <a:off x="4127375" y="3349425"/>
            <a:ext cx="7015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24:1-12 y Juan 20:19-29</a:t>
            </a:r>
            <a:endParaRPr b="0" i="0" sz="3888" u="none" cap="none" strike="noStrike">
              <a:solidFill>
                <a:schemeClr val="dk1"/>
              </a:solidFill>
              <a:latin typeface="Lato"/>
              <a:ea typeface="Lato"/>
              <a:cs typeface="Lato"/>
              <a:sym typeface="Lato"/>
            </a:endParaRPr>
          </a:p>
        </p:txBody>
      </p:sp>
      <p:sp>
        <p:nvSpPr>
          <p:cNvPr id="270" name="Google Shape;270;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1" name="Google Shape;271;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2" name="Google Shape;272;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3" name="Google Shape;273;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74" name="Google Shape;274;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0" name="Google Shape;280;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1" name="Google Shape;281;p19"/>
          <p:cNvSpPr txBox="1"/>
          <p:nvPr/>
        </p:nvSpPr>
        <p:spPr>
          <a:xfrm>
            <a:off x="4127374" y="3349425"/>
            <a:ext cx="7432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24:1-12 y Juan 20:19-29</a:t>
            </a:r>
            <a:endParaRPr b="0" i="0" sz="3888" u="none" cap="none" strike="noStrike">
              <a:solidFill>
                <a:schemeClr val="dk1"/>
              </a:solidFill>
              <a:latin typeface="Lato"/>
              <a:ea typeface="Lato"/>
              <a:cs typeface="Lato"/>
              <a:sym typeface="Lato"/>
            </a:endParaRPr>
          </a:p>
        </p:txBody>
      </p:sp>
      <p:sp>
        <p:nvSpPr>
          <p:cNvPr id="282" name="Google Shape;282;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3" name="Google Shape;283;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4" name="Google Shape;284;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5" name="Google Shape;285;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86" name="Google Shape;286;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2" name="Google Shape;292;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3" name="Google Shape;293;p20"/>
          <p:cNvSpPr txBox="1"/>
          <p:nvPr/>
        </p:nvSpPr>
        <p:spPr>
          <a:xfrm>
            <a:off x="4127374" y="3349425"/>
            <a:ext cx="7189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24:1-12 y Juan 20:19-29</a:t>
            </a:r>
            <a:endParaRPr b="0" i="0" sz="3888" u="none" cap="none" strike="noStrike">
              <a:solidFill>
                <a:schemeClr val="dk1"/>
              </a:solidFill>
              <a:latin typeface="Lato"/>
              <a:ea typeface="Lato"/>
              <a:cs typeface="Lato"/>
              <a:sym typeface="Lato"/>
            </a:endParaRPr>
          </a:p>
        </p:txBody>
      </p:sp>
      <p:sp>
        <p:nvSpPr>
          <p:cNvPr id="294" name="Google Shape;294;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5" name="Google Shape;295;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6" name="Google Shape;296;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7" name="Google Shape;297;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298" name="Google Shape;298;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g2ce0180cd51_0_10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g2ce0180cd51_0_103"/>
          <p:cNvSpPr txBox="1"/>
          <p:nvPr/>
        </p:nvSpPr>
        <p:spPr>
          <a:xfrm>
            <a:off x="3721825" y="2129775"/>
            <a:ext cx="7917900" cy="2678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Yo soy la resurrección y la vida; el que cree en mí aunque esté muerto, vivirá. Y todo aquel que vive y cree en mí, no morirá eternamente.</a:t>
            </a:r>
            <a:endParaRPr sz="33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Juan 11:25</a:t>
            </a:r>
            <a:endParaRPr b="0" i="0" sz="3600" u="none" cap="none" strike="noStrike">
              <a:solidFill>
                <a:schemeClr val="dk1"/>
              </a:solidFill>
              <a:latin typeface="Lato"/>
              <a:ea typeface="Lato"/>
              <a:cs typeface="Lato"/>
              <a:sym typeface="Lato"/>
            </a:endParaRPr>
          </a:p>
        </p:txBody>
      </p:sp>
      <p:pic>
        <p:nvPicPr>
          <p:cNvPr id="305" name="Google Shape;305;g2ce0180cd51_0_10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06" name="Google Shape;306;g2ce0180cd51_0_10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2" name="Google Shape;312;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3" name="Google Shape;313;p21"/>
          <p:cNvSpPr txBox="1"/>
          <p:nvPr/>
        </p:nvSpPr>
        <p:spPr>
          <a:xfrm>
            <a:off x="4127374" y="3349425"/>
            <a:ext cx="7432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24:1-12 y Juan 20:19-29</a:t>
            </a:r>
            <a:endParaRPr b="0" i="0" sz="3888" u="none" cap="none" strike="noStrike">
              <a:solidFill>
                <a:schemeClr val="dk1"/>
              </a:solidFill>
              <a:latin typeface="Lato"/>
              <a:ea typeface="Lato"/>
              <a:cs typeface="Lato"/>
              <a:sym typeface="Lato"/>
            </a:endParaRPr>
          </a:p>
        </p:txBody>
      </p:sp>
      <p:sp>
        <p:nvSpPr>
          <p:cNvPr id="314" name="Google Shape;314;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5" name="Google Shape;315;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6" name="Google Shape;316;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7" name="Google Shape;317;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18" name="Google Shape;318;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g26f05933560_0_23"/>
          <p:cNvSpPr txBox="1"/>
          <p:nvPr/>
        </p:nvSpPr>
        <p:spPr>
          <a:xfrm>
            <a:off x="6933532" y="2502443"/>
            <a:ext cx="7189500" cy="383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¿Cuál es </a:t>
            </a:r>
            <a:r>
              <a:rPr lang="en-US" sz="4860">
                <a:solidFill>
                  <a:srgbClr val="009444"/>
                </a:solidFill>
                <a:latin typeface="Lato"/>
                <a:ea typeface="Lato"/>
                <a:cs typeface="Lato"/>
                <a:sym typeface="Lato"/>
              </a:rPr>
              <a:t>la</a:t>
            </a:r>
            <a:endParaRPr b="0"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importancia </a:t>
            </a:r>
            <a:r>
              <a:rPr b="0" i="0" lang="en-US" sz="4860" u="none" cap="none" strike="noStrike">
                <a:solidFill>
                  <a:srgbClr val="009444"/>
                </a:solidFill>
                <a:latin typeface="Lato"/>
                <a:ea typeface="Lato"/>
                <a:cs typeface="Lato"/>
                <a:sym typeface="Lato"/>
              </a:rPr>
              <a:t>de </a:t>
            </a:r>
            <a:endParaRPr b="0"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la </a:t>
            </a:r>
            <a:r>
              <a:rPr lang="en-US" sz="4860">
                <a:solidFill>
                  <a:srgbClr val="009444"/>
                </a:solidFill>
                <a:latin typeface="Lato"/>
                <a:ea typeface="Lato"/>
                <a:cs typeface="Lato"/>
                <a:sym typeface="Lato"/>
              </a:rPr>
              <a:t>resurrección</a:t>
            </a:r>
            <a:r>
              <a:rPr b="0" i="0" lang="en-US" sz="4860" u="none" cap="none" strike="noStrike">
                <a:solidFill>
                  <a:srgbClr val="009444"/>
                </a:solidFill>
                <a:latin typeface="Lato"/>
                <a:ea typeface="Lato"/>
                <a:cs typeface="Lato"/>
                <a:sym typeface="Lato"/>
              </a:rPr>
              <a:t>? </a:t>
            </a:r>
            <a:endParaRPr b="0"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4860" u="none" cap="none" strike="noStrike">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t/>
            </a:r>
            <a:endParaRPr b="0" i="0" sz="4860" u="none" cap="none" strike="noStrike">
              <a:solidFill>
                <a:srgbClr val="009444"/>
              </a:solidFill>
              <a:latin typeface="Lato"/>
              <a:ea typeface="Lato"/>
              <a:cs typeface="Lato"/>
              <a:sym typeface="Lato"/>
            </a:endParaRPr>
          </a:p>
        </p:txBody>
      </p:sp>
      <p:sp>
        <p:nvSpPr>
          <p:cNvPr id="324" name="Google Shape;324;g26f05933560_0_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5" name="Google Shape;325;g26f05933560_0_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26" name="Google Shape;326;g26f05933560_0_23"/>
          <p:cNvPicPr preferRelativeResize="0"/>
          <p:nvPr/>
        </p:nvPicPr>
        <p:blipFill rotWithShape="1">
          <a:blip r:embed="rId4">
            <a:alphaModFix/>
          </a:blip>
          <a:srcRect b="0" l="18247" r="0" t="0"/>
          <a:stretch/>
        </p:blipFill>
        <p:spPr>
          <a:xfrm>
            <a:off x="806176" y="1198962"/>
            <a:ext cx="5494650" cy="4460075"/>
          </a:xfrm>
          <a:prstGeom prst="rect">
            <a:avLst/>
          </a:prstGeom>
          <a:solidFill>
            <a:srgbClr val="FFFFFF"/>
          </a:solidFill>
          <a:ln cap="sq" cmpd="sng" w="76200">
            <a:solidFill>
              <a:srgbClr val="EAEAEA"/>
            </a:solidFill>
            <a:prstDash val="solid"/>
            <a:miter lim="8000"/>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g2ce0180cd51_0_114"/>
          <p:cNvSpPr txBox="1"/>
          <p:nvPr/>
        </p:nvSpPr>
        <p:spPr>
          <a:xfrm>
            <a:off x="2374775" y="1654450"/>
            <a:ext cx="9524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Importancia de la Resurrección </a:t>
            </a:r>
            <a:endParaRPr b="0" i="0" sz="6000" u="none" cap="none" strike="noStrike">
              <a:solidFill>
                <a:srgbClr val="009444"/>
              </a:solidFill>
              <a:latin typeface="Lato"/>
              <a:ea typeface="Lato"/>
              <a:cs typeface="Lato"/>
              <a:sym typeface="Lato"/>
            </a:endParaRPr>
          </a:p>
        </p:txBody>
      </p:sp>
      <p:sp>
        <p:nvSpPr>
          <p:cNvPr id="332" name="Google Shape;332;g2ce0180cd51_0_11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3" name="Google Shape;333;g2ce0180cd51_0_11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4" name="Google Shape;334;g2ce0180cd51_0_114"/>
          <p:cNvSpPr txBox="1"/>
          <p:nvPr/>
        </p:nvSpPr>
        <p:spPr>
          <a:xfrm>
            <a:off x="2374775" y="2110650"/>
            <a:ext cx="9668400" cy="35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Prueba que Jesús es Dios.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t>
            </a:r>
            <a:r>
              <a:rPr lang="en-US" sz="3200">
                <a:solidFill>
                  <a:schemeClr val="dk1"/>
                </a:solidFill>
                <a:latin typeface="Lato"/>
                <a:ea typeface="Lato"/>
                <a:cs typeface="Lato"/>
                <a:sym typeface="Lato"/>
              </a:rPr>
              <a:t>rueba que Dios aceptó el pago que hizo por el pecado y que nuestros pecados están totalmente perdonados.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a:t>
            </a:r>
            <a:r>
              <a:rPr lang="en-US" sz="3200">
                <a:solidFill>
                  <a:schemeClr val="dk1"/>
                </a:solidFill>
                <a:latin typeface="Lato"/>
                <a:ea typeface="Lato"/>
                <a:cs typeface="Lato"/>
                <a:sym typeface="Lato"/>
              </a:rPr>
              <a:t>os da la seguridad de que nosotros también resucitaremos. </a:t>
            </a:r>
            <a:endParaRPr sz="32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g26f05933560_0_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g26f05933560_0_33"/>
          <p:cNvSpPr txBox="1"/>
          <p:nvPr/>
        </p:nvSpPr>
        <p:spPr>
          <a:xfrm>
            <a:off x="3721825" y="2586975"/>
            <a:ext cx="8315700" cy="217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“Yo soy la resurrección y la vida. El que cree en mí vivirá, aunque muera; y todo el que vive y cree en mí no morirá jamás.”</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b="0" i="1" lang="en-US" sz="2800" u="none" cap="none" strike="noStrike">
                <a:solidFill>
                  <a:schemeClr val="dk1"/>
                </a:solidFill>
                <a:latin typeface="Lato"/>
                <a:ea typeface="Lato"/>
                <a:cs typeface="Lato"/>
                <a:sym typeface="Lato"/>
              </a:rPr>
              <a:t>Juan </a:t>
            </a:r>
            <a:r>
              <a:rPr i="1" lang="en-US" sz="2800">
                <a:solidFill>
                  <a:schemeClr val="dk1"/>
                </a:solidFill>
                <a:latin typeface="Lato"/>
                <a:ea typeface="Lato"/>
                <a:cs typeface="Lato"/>
                <a:sym typeface="Lato"/>
              </a:rPr>
              <a:t>11:25-26</a:t>
            </a:r>
            <a:endParaRPr b="0" i="0" sz="3600" u="none" cap="none" strike="noStrike">
              <a:solidFill>
                <a:schemeClr val="dk1"/>
              </a:solidFill>
              <a:latin typeface="Lato"/>
              <a:ea typeface="Lato"/>
              <a:cs typeface="Lato"/>
              <a:sym typeface="Lato"/>
            </a:endParaRPr>
          </a:p>
        </p:txBody>
      </p:sp>
      <p:pic>
        <p:nvPicPr>
          <p:cNvPr id="341" name="Google Shape;341;g26f05933560_0_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2" name="Google Shape;342;g26f05933560_0_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g2ce0180cd51_0_201"/>
          <p:cNvSpPr txBox="1"/>
          <p:nvPr/>
        </p:nvSpPr>
        <p:spPr>
          <a:xfrm>
            <a:off x="2374775" y="740050"/>
            <a:ext cx="9524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1 Corintios 15</a:t>
            </a:r>
            <a:endParaRPr b="0" i="0" sz="6000" u="none" cap="none" strike="noStrike">
              <a:solidFill>
                <a:srgbClr val="009444"/>
              </a:solidFill>
              <a:latin typeface="Lato"/>
              <a:ea typeface="Lato"/>
              <a:cs typeface="Lato"/>
              <a:sym typeface="Lato"/>
            </a:endParaRPr>
          </a:p>
        </p:txBody>
      </p:sp>
      <p:sp>
        <p:nvSpPr>
          <p:cNvPr id="348" name="Google Shape;348;g2ce0180cd51_0_20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9" name="Google Shape;349;g2ce0180cd51_0_20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50" name="Google Shape;350;g2ce0180cd51_0_201"/>
          <p:cNvSpPr txBox="1"/>
          <p:nvPr/>
        </p:nvSpPr>
        <p:spPr>
          <a:xfrm>
            <a:off x="2374775" y="1729650"/>
            <a:ext cx="9668400" cy="4032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La primera carta de Pablo a los Corintios, capítulo 15 hace las siguientes declaraciones: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Hubo muchos testigos de la resurrección.</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¡Qué triste y vacío sería todo si Cristo no hubiera resucitado (v.12-19)!</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Pero Cristo sí resucitó y reina sobre todo (v.20-28)</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Dios nos dará un cuerpo glorificado en la resurrección (v. 35-50)</a:t>
            </a:r>
            <a:endParaRPr sz="320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2ce0180cd51_0_213"/>
          <p:cNvSpPr txBox="1"/>
          <p:nvPr/>
        </p:nvSpPr>
        <p:spPr>
          <a:xfrm>
            <a:off x="2374775" y="740050"/>
            <a:ext cx="9524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1 Corintios 15</a:t>
            </a:r>
            <a:endParaRPr b="0" i="0" sz="6000" u="none" cap="none" strike="noStrike">
              <a:solidFill>
                <a:srgbClr val="009444"/>
              </a:solidFill>
              <a:latin typeface="Lato"/>
              <a:ea typeface="Lato"/>
              <a:cs typeface="Lato"/>
              <a:sym typeface="Lato"/>
            </a:endParaRPr>
          </a:p>
        </p:txBody>
      </p:sp>
      <p:sp>
        <p:nvSpPr>
          <p:cNvPr id="356" name="Google Shape;356;g2ce0180cd51_0_2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7" name="Google Shape;357;g2ce0180cd51_0_21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58" name="Google Shape;358;g2ce0180cd51_0_213"/>
          <p:cNvSpPr txBox="1"/>
          <p:nvPr/>
        </p:nvSpPr>
        <p:spPr>
          <a:xfrm>
            <a:off x="2374775" y="1729650"/>
            <a:ext cx="9668400" cy="4525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La primera carta de Pablo a los Corintios, capítulo 15 hace las siguientes declaraciones: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La resurrección de Cristo… (v. 53-58)</a:t>
            </a:r>
            <a:endParaRPr sz="3200">
              <a:solidFill>
                <a:schemeClr val="dk1"/>
              </a:solidFill>
              <a:latin typeface="Lato"/>
              <a:ea typeface="Lato"/>
              <a:cs typeface="Lato"/>
              <a:sym typeface="Lato"/>
            </a:endParaRPr>
          </a:p>
          <a:p>
            <a:pPr indent="-431800" lvl="1" marL="9144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Demuestra que la muerte no nos puede vencer</a:t>
            </a:r>
            <a:endParaRPr sz="3200">
              <a:solidFill>
                <a:schemeClr val="dk1"/>
              </a:solidFill>
              <a:latin typeface="Lato"/>
              <a:ea typeface="Lato"/>
              <a:cs typeface="Lato"/>
              <a:sym typeface="Lato"/>
            </a:endParaRPr>
          </a:p>
          <a:p>
            <a:pPr indent="-431800" lvl="1" marL="9144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Nos llena de agradecimiento por la victoria que ganó Jesucristo</a:t>
            </a:r>
            <a:endParaRPr sz="3200">
              <a:solidFill>
                <a:schemeClr val="dk1"/>
              </a:solidFill>
              <a:latin typeface="Lato"/>
              <a:ea typeface="Lato"/>
              <a:cs typeface="Lato"/>
              <a:sym typeface="Lato"/>
            </a:endParaRPr>
          </a:p>
          <a:p>
            <a:pPr indent="-431800" lvl="1" marL="9144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Nos impulsa a seguir firmes y a seguir creciendo</a:t>
            </a:r>
            <a:endParaRPr sz="3200">
              <a:solidFill>
                <a:schemeClr val="dk1"/>
              </a:solidFill>
              <a:latin typeface="Lato"/>
              <a:ea typeface="Lato"/>
              <a:cs typeface="Lato"/>
              <a:sym typeface="Lato"/>
            </a:endParaRPr>
          </a:p>
          <a:p>
            <a:pPr indent="-431800" lvl="1" marL="9144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Y nos asegura que la obra del Señor no carece de sentido</a:t>
            </a:r>
            <a:endParaRPr sz="320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g2ce0180cd51_0_221"/>
          <p:cNvSpPr txBox="1"/>
          <p:nvPr/>
        </p:nvSpPr>
        <p:spPr>
          <a:xfrm>
            <a:off x="3452975" y="2124600"/>
            <a:ext cx="81132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Grupos Pequeños de Zoom</a:t>
            </a:r>
            <a:endParaRPr sz="4860">
              <a:solidFill>
                <a:srgbClr val="009444"/>
              </a:solidFill>
              <a:latin typeface="Lato"/>
              <a:ea typeface="Lato"/>
              <a:cs typeface="Lato"/>
              <a:sym typeface="Lato"/>
            </a:endParaRPr>
          </a:p>
        </p:txBody>
      </p:sp>
      <p:sp>
        <p:nvSpPr>
          <p:cNvPr id="364" name="Google Shape;364;g2ce0180cd51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5" name="Google Shape;365;g2ce0180cd51_0_22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66" name="Google Shape;366;g2ce0180cd51_0_221"/>
          <p:cNvPicPr preferRelativeResize="0"/>
          <p:nvPr/>
        </p:nvPicPr>
        <p:blipFill>
          <a:blip r:embed="rId4">
            <a:alphaModFix/>
          </a:blip>
          <a:stretch>
            <a:fillRect/>
          </a:stretch>
        </p:blipFill>
        <p:spPr>
          <a:xfrm>
            <a:off x="-337950" y="1193687"/>
            <a:ext cx="4165800" cy="4165800"/>
          </a:xfrm>
          <a:prstGeom prst="rect">
            <a:avLst/>
          </a:prstGeom>
          <a:noFill/>
          <a:ln>
            <a:noFill/>
          </a:ln>
        </p:spPr>
      </p:pic>
      <p:sp>
        <p:nvSpPr>
          <p:cNvPr id="367" name="Google Shape;367;g2ce0180cd51_0_221"/>
          <p:cNvSpPr txBox="1"/>
          <p:nvPr/>
        </p:nvSpPr>
        <p:spPr>
          <a:xfrm>
            <a:off x="3452975" y="2964900"/>
            <a:ext cx="7568700" cy="1616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300">
                <a:solidFill>
                  <a:schemeClr val="dk1"/>
                </a:solidFill>
                <a:latin typeface="Lato"/>
                <a:ea typeface="Lato"/>
                <a:cs typeface="Lato"/>
                <a:sym typeface="Lato"/>
              </a:rPr>
              <a:t>¿Cuál será mi oración a Dios en cuanto a mí responder a este amor que me ha manifestado en mi diario vivir?</a:t>
            </a:r>
            <a:endParaRPr b="1" i="1" sz="330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g2ce0180cd51_0_30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g2ce0180cd51_0_305"/>
          <p:cNvSpPr txBox="1"/>
          <p:nvPr/>
        </p:nvSpPr>
        <p:spPr>
          <a:xfrm>
            <a:off x="3721825" y="1672575"/>
            <a:ext cx="83157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Jesús hizo muchas otras señales milagrosas en presencia de sus discípulos, las cuales no están registradas en este libro. Pero estas se han escrito para que ustedes crean que Jesús es el Cristo, el Hijo de Dios, y para que al creer en su nombre tengan vida. </a:t>
            </a:r>
            <a:endParaRPr b="0" i="0" sz="3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b="0" i="1" lang="en-US" sz="2800" u="none" cap="none" strike="noStrike">
                <a:solidFill>
                  <a:schemeClr val="dk1"/>
                </a:solidFill>
                <a:latin typeface="Lato"/>
                <a:ea typeface="Lato"/>
                <a:cs typeface="Lato"/>
                <a:sym typeface="Lato"/>
              </a:rPr>
              <a:t>Juan </a:t>
            </a:r>
            <a:r>
              <a:rPr i="1" lang="en-US" sz="2800">
                <a:solidFill>
                  <a:schemeClr val="dk1"/>
                </a:solidFill>
                <a:latin typeface="Lato"/>
                <a:ea typeface="Lato"/>
                <a:cs typeface="Lato"/>
                <a:sym typeface="Lato"/>
              </a:rPr>
              <a:t>20:30</a:t>
            </a:r>
            <a:endParaRPr b="0" i="0" sz="3600" u="none" cap="none" strike="noStrike">
              <a:solidFill>
                <a:schemeClr val="dk1"/>
              </a:solidFill>
              <a:latin typeface="Lato"/>
              <a:ea typeface="Lato"/>
              <a:cs typeface="Lato"/>
              <a:sym typeface="Lato"/>
            </a:endParaRPr>
          </a:p>
        </p:txBody>
      </p:sp>
      <p:pic>
        <p:nvPicPr>
          <p:cNvPr id="374" name="Google Shape;374;g2ce0180cd51_0_305"/>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5" name="Google Shape;375;g2ce0180cd51_0_30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se Levanta de </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Entre los Muertos</a:t>
            </a:r>
            <a:endParaRPr sz="3888">
              <a:solidFill>
                <a:schemeClr val="dk1"/>
              </a:solidFill>
              <a:latin typeface="Lato"/>
              <a:ea typeface="Lato"/>
              <a:cs typeface="Lato"/>
              <a:sym typeface="Lato"/>
            </a:endParaRPr>
          </a:p>
        </p:txBody>
      </p:sp>
      <p:sp>
        <p:nvSpPr>
          <p:cNvPr id="103" name="Google Shape;103;p2"/>
          <p:cNvSpPr txBox="1"/>
          <p:nvPr/>
        </p:nvSpPr>
        <p:spPr>
          <a:xfrm>
            <a:off x="4127382" y="46555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Lucas 23:35-56</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g26e804b7823_0_3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81" name="Google Shape;381;g26e804b7823_0_3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82" name="Google Shape;382;g26e804b7823_0_3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3" name="Google Shape;383;g26e804b7823_0_3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84" name="Google Shape;384;g26e804b7823_0_38"/>
          <p:cNvSpPr txBox="1"/>
          <p:nvPr/>
        </p:nvSpPr>
        <p:spPr>
          <a:xfrm>
            <a:off x="4127375" y="3633850"/>
            <a:ext cx="7772100" cy="5850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Proyecto Final</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85" name="Google Shape;385;g26e804b7823_0_3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91" name="Google Shape;391;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2" name="Google Shape;392;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3" name="Google Shape;393;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sp>
        <p:nvSpPr>
          <p:cNvPr id="398" name="Google Shape;398;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99" name="Google Shape;399;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0" name="Google Shape;400;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1" name="Google Shape;401;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8" name="Google Shape;40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09" name="Google Shape;40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10" name="Google Shape;41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11" name="Google Shape;41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Lucas 24:1-12</a:t>
            </a:r>
            <a:endParaRPr sz="2500">
              <a:solidFill>
                <a:schemeClr val="lt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 y Juan 20:19-29</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la importancia de la resurrección para nosotros</a:t>
            </a:r>
            <a:endParaRPr sz="2500">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Aplicar “La Obra del Salvador” a nuestras vidas</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e7de4e202_0_31"/>
          <p:cNvSpPr txBox="1"/>
          <p:nvPr/>
        </p:nvSpPr>
        <p:spPr>
          <a:xfrm>
            <a:off x="3766257" y="159579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sp>
        <p:nvSpPr>
          <p:cNvPr id="147" name="Google Shape;147;g26e7de4e202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8" name="Google Shape;148;g26e7de4e202_0_3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49" name="Google Shape;149;g26e7de4e202_0_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50" name="Google Shape;150;g26e7de4e202_0_31"/>
          <p:cNvSpPr txBox="1"/>
          <p:nvPr/>
        </p:nvSpPr>
        <p:spPr>
          <a:xfrm>
            <a:off x="3794300" y="2671650"/>
            <a:ext cx="7972800" cy="270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400">
                <a:solidFill>
                  <a:schemeClr val="dk1"/>
                </a:solidFill>
                <a:latin typeface="Lato"/>
                <a:ea typeface="Lato"/>
                <a:cs typeface="Lato"/>
                <a:sym typeface="Lato"/>
              </a:rPr>
              <a:t>¿Qué querían lograr los fariseos al pedir que Pilato sellara la piedra y pusiera soldados en el sepulcro de Jesús? </a:t>
            </a:r>
            <a:endParaRPr b="1"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3400">
                <a:solidFill>
                  <a:schemeClr val="dk1"/>
                </a:solidFill>
                <a:latin typeface="Lato"/>
                <a:ea typeface="Lato"/>
                <a:cs typeface="Lato"/>
                <a:sym typeface="Lato"/>
              </a:rPr>
              <a:t>¿De qué tenían miedo?</a:t>
            </a:r>
            <a:endParaRPr b="1" i="0" sz="34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g26c0eec2cfd_0_235"/>
          <p:cNvSpPr txBox="1"/>
          <p:nvPr/>
        </p:nvSpPr>
        <p:spPr>
          <a:xfrm>
            <a:off x="4127381" y="3782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Lucas 24:1-12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y Juan 20:19-29</a:t>
            </a:r>
            <a:endParaRPr b="1" i="0" sz="3200" u="none" cap="none" strike="noStrike">
              <a:solidFill>
                <a:schemeClr val="dk1"/>
              </a:solidFill>
              <a:latin typeface="Lato"/>
              <a:ea typeface="Lato"/>
              <a:cs typeface="Lato"/>
              <a:sym typeface="Lato"/>
            </a:endParaRPr>
          </a:p>
        </p:txBody>
      </p:sp>
      <p:sp>
        <p:nvSpPr>
          <p:cNvPr id="156" name="Google Shape;156;g26c0eec2cfd_0_235"/>
          <p:cNvSpPr txBox="1"/>
          <p:nvPr/>
        </p:nvSpPr>
        <p:spPr>
          <a:xfrm>
            <a:off x="4127382" y="2187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57" name="Google Shape;157;g26c0eec2cfd_0_235"/>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8" name="Google Shape;158;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g26c0eec2cfd_0_235"/>
          <p:cNvPicPr preferRelativeResize="0"/>
          <p:nvPr/>
        </p:nvPicPr>
        <p:blipFill rotWithShape="1">
          <a:blip r:embed="rId3">
            <a:alphaModFix/>
          </a:blip>
          <a:srcRect b="0" l="1437"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0" name="Google Shape;160;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66" name="Google Shape;166;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7" name="Google Shape;167;g26ba99a7413_0_427"/>
          <p:cNvSpPr txBox="1"/>
          <p:nvPr/>
        </p:nvSpPr>
        <p:spPr>
          <a:xfrm>
            <a:off x="5838738" y="3592694"/>
            <a:ext cx="48573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24:1-12 </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y Juan 20:19-29</a:t>
            </a:r>
            <a:endParaRPr b="0" i="0" sz="4800" u="none" cap="none" strike="noStrike">
              <a:solidFill>
                <a:schemeClr val="dk1"/>
              </a:solidFill>
              <a:latin typeface="Lato"/>
              <a:ea typeface="Lato"/>
              <a:cs typeface="Lato"/>
              <a:sym typeface="Lato"/>
            </a:endParaRPr>
          </a:p>
        </p:txBody>
      </p:sp>
      <p:sp>
        <p:nvSpPr>
          <p:cNvPr id="168" name="Google Shape;168;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9" name="Google Shape;169;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0" name="Google Shape;170;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71" name="Google Shape;171;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