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71" r:id="rId6"/>
    <p:sldId id="272" r:id="rId7"/>
    <p:sldId id="482" r:id="rId8"/>
    <p:sldId id="442" r:id="rId9"/>
    <p:sldId id="493" r:id="rId10"/>
    <p:sldId id="502" r:id="rId11"/>
    <p:sldId id="503" r:id="rId12"/>
    <p:sldId id="504" r:id="rId13"/>
    <p:sldId id="480" r:id="rId14"/>
    <p:sldId id="506" r:id="rId15"/>
    <p:sldId id="507" r:id="rId16"/>
    <p:sldId id="508" r:id="rId17"/>
    <p:sldId id="509" r:id="rId18"/>
    <p:sldId id="510" r:id="rId19"/>
    <p:sldId id="511" r:id="rId20"/>
    <p:sldId id="512" r:id="rId21"/>
    <p:sldId id="517" r:id="rId22"/>
    <p:sldId id="505" r:id="rId23"/>
    <p:sldId id="513" r:id="rId24"/>
    <p:sldId id="501" r:id="rId25"/>
    <p:sldId id="465" r:id="rId26"/>
    <p:sldId id="516" r:id="rId27"/>
    <p:sldId id="515" r:id="rId2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Johnston" initials="AJ" lastIdx="1" clrIdx="0">
    <p:extLst>
      <p:ext uri="{19B8F6BF-5375-455C-9EA6-DF929625EA0E}">
        <p15:presenceInfo xmlns:p15="http://schemas.microsoft.com/office/powerpoint/2012/main" userId="1231caf685dc9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14" autoAdjust="0"/>
    <p:restoredTop sz="69352" autoAdjust="0"/>
  </p:normalViewPr>
  <p:slideViewPr>
    <p:cSldViewPr>
      <p:cViewPr varScale="1">
        <p:scale>
          <a:sx n="65" d="100"/>
          <a:sy n="65" d="100"/>
        </p:scale>
        <p:origin x="1512" y="20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1/29/23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1/29/23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175682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168166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996104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9655183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4058081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1623854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102368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22</a:t>
            </a:fld>
            <a:endParaRPr lang="en-US"/>
          </a:p>
        </p:txBody>
      </p:sp>
    </p:spTree>
    <p:extLst>
      <p:ext uri="{BB962C8B-B14F-4D97-AF65-F5344CB8AC3E}">
        <p14:creationId xmlns:p14="http://schemas.microsoft.com/office/powerpoint/2010/main" val="1258777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804525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4279522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6</a:t>
            </a:fld>
            <a:endParaRPr lang="en-US"/>
          </a:p>
        </p:txBody>
      </p:sp>
    </p:spTree>
    <p:extLst>
      <p:ext uri="{BB962C8B-B14F-4D97-AF65-F5344CB8AC3E}">
        <p14:creationId xmlns:p14="http://schemas.microsoft.com/office/powerpoint/2010/main" val="94732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7</a:t>
            </a:fld>
            <a:endParaRPr lang="en-US"/>
          </a:p>
        </p:txBody>
      </p:sp>
    </p:spTree>
    <p:extLst>
      <p:ext uri="{BB962C8B-B14F-4D97-AF65-F5344CB8AC3E}">
        <p14:creationId xmlns:p14="http://schemas.microsoft.com/office/powerpoint/2010/main" val="396353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411539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9</a:t>
            </a:fld>
            <a:endParaRPr lang="en-US"/>
          </a:p>
        </p:txBody>
      </p:sp>
    </p:spTree>
    <p:extLst>
      <p:ext uri="{BB962C8B-B14F-4D97-AF65-F5344CB8AC3E}">
        <p14:creationId xmlns:p14="http://schemas.microsoft.com/office/powerpoint/2010/main" val="156501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10</a:t>
            </a:fld>
            <a:endParaRPr lang="en-US"/>
          </a:p>
        </p:txBody>
      </p:sp>
    </p:spTree>
    <p:extLst>
      <p:ext uri="{BB962C8B-B14F-4D97-AF65-F5344CB8AC3E}">
        <p14:creationId xmlns:p14="http://schemas.microsoft.com/office/powerpoint/2010/main" val="171828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326046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Discípulos #4</a:t>
            </a:r>
            <a:endParaRPr dirty="0"/>
          </a:p>
        </p:txBody>
      </p:sp>
      <p:sp>
        <p:nvSpPr>
          <p:cNvPr id="4" name="Date Placeholder 3"/>
          <p:cNvSpPr>
            <a:spLocks noGrp="1"/>
          </p:cNvSpPr>
          <p:nvPr>
            <p:ph type="dt" sz="half" idx="10"/>
          </p:nvPr>
        </p:nvSpPr>
        <p:spPr/>
        <p:txBody>
          <a:bodyPr/>
          <a:lstStyle/>
          <a:p>
            <a:fld id="{5757DB18-1FE6-497B-AFC7-D8DE6F48633C}"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Discípulos #4</a:t>
            </a:r>
            <a:endParaRPr dirty="0"/>
          </a:p>
        </p:txBody>
      </p:sp>
      <p:sp>
        <p:nvSpPr>
          <p:cNvPr id="4" name="Date Placeholder 3"/>
          <p:cNvSpPr>
            <a:spLocks noGrp="1"/>
          </p:cNvSpPr>
          <p:nvPr>
            <p:ph type="dt" sz="half" idx="10"/>
          </p:nvPr>
        </p:nvSpPr>
        <p:spPr/>
        <p:txBody>
          <a:bodyPr/>
          <a:lstStyle/>
          <a:p>
            <a:fld id="{3D588897-2558-4ED9-B46D-B9FC4F61A340}"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Discípulos #4</a:t>
            </a:r>
            <a:endParaRPr dirty="0"/>
          </a:p>
        </p:txBody>
      </p:sp>
      <p:sp>
        <p:nvSpPr>
          <p:cNvPr id="4" name="Date Placeholder 3"/>
          <p:cNvSpPr>
            <a:spLocks noGrp="1"/>
          </p:cNvSpPr>
          <p:nvPr>
            <p:ph type="dt" sz="half" idx="10"/>
          </p:nvPr>
        </p:nvSpPr>
        <p:spPr/>
        <p:txBody>
          <a:bodyPr/>
          <a:lstStyle/>
          <a:p>
            <a:fld id="{9AA68948-93EE-45AF-8071-B6DBB48C2030}"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Multiplicando Discípulos #4</a:t>
            </a:r>
            <a:endParaRPr dirty="0"/>
          </a:p>
        </p:txBody>
      </p:sp>
      <p:sp>
        <p:nvSpPr>
          <p:cNvPr id="4" name="Date Placeholder 3"/>
          <p:cNvSpPr>
            <a:spLocks noGrp="1"/>
          </p:cNvSpPr>
          <p:nvPr>
            <p:ph type="dt" sz="half" idx="10"/>
          </p:nvPr>
        </p:nvSpPr>
        <p:spPr/>
        <p:txBody>
          <a:bodyPr/>
          <a:lstStyle/>
          <a:p>
            <a:fld id="{51D43108-1448-43C5-9D31-3306DDB3F3F7}" type="datetime1">
              <a:rPr lang="en-US" smtClean="0"/>
              <a:t>1/29/23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Multiplicando Discípulos #4</a:t>
            </a:r>
            <a:endParaRPr dirty="0"/>
          </a:p>
        </p:txBody>
      </p:sp>
      <p:sp>
        <p:nvSpPr>
          <p:cNvPr id="5" name="Date Placeholder 4"/>
          <p:cNvSpPr>
            <a:spLocks noGrp="1"/>
          </p:cNvSpPr>
          <p:nvPr>
            <p:ph type="dt" sz="half" idx="10"/>
          </p:nvPr>
        </p:nvSpPr>
        <p:spPr/>
        <p:txBody>
          <a:bodyPr/>
          <a:lstStyle/>
          <a:p>
            <a:fld id="{4C1AB523-684F-44C0-88C2-615CF270FB97}" type="datetime1">
              <a:rPr lang="en-US" smtClean="0"/>
              <a:t>1/29/23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Multiplicando Discípulos #4</a:t>
            </a:r>
            <a:endParaRPr dirty="0"/>
          </a:p>
        </p:txBody>
      </p:sp>
      <p:sp>
        <p:nvSpPr>
          <p:cNvPr id="7" name="Date Placeholder 6"/>
          <p:cNvSpPr>
            <a:spLocks noGrp="1"/>
          </p:cNvSpPr>
          <p:nvPr>
            <p:ph type="dt" sz="half" idx="10"/>
          </p:nvPr>
        </p:nvSpPr>
        <p:spPr/>
        <p:txBody>
          <a:bodyPr/>
          <a:lstStyle/>
          <a:p>
            <a:fld id="{F52862F2-43D2-47C1-B654-FD7C22886A52}" type="datetime1">
              <a:rPr lang="en-US" smtClean="0"/>
              <a:t>1/29/23</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Multiplicando Discípulos #4</a:t>
            </a:r>
            <a:endParaRPr dirty="0"/>
          </a:p>
        </p:txBody>
      </p:sp>
      <p:sp>
        <p:nvSpPr>
          <p:cNvPr id="3" name="Date Placeholder 2"/>
          <p:cNvSpPr>
            <a:spLocks noGrp="1"/>
          </p:cNvSpPr>
          <p:nvPr>
            <p:ph type="dt" sz="half" idx="10"/>
          </p:nvPr>
        </p:nvSpPr>
        <p:spPr/>
        <p:txBody>
          <a:bodyPr/>
          <a:lstStyle/>
          <a:p>
            <a:fld id="{37678A4D-AD6B-4CC8-A23A-E70CF07717BB}" type="datetime1">
              <a:rPr lang="en-US" smtClean="0"/>
              <a:t>1/29/23</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Multiplicando Discípulos #4</a:t>
            </a:r>
            <a:endParaRPr dirty="0"/>
          </a:p>
        </p:txBody>
      </p:sp>
      <p:sp>
        <p:nvSpPr>
          <p:cNvPr id="2" name="Date Placeholder 1"/>
          <p:cNvSpPr>
            <a:spLocks noGrp="1"/>
          </p:cNvSpPr>
          <p:nvPr>
            <p:ph type="dt" sz="half" idx="10"/>
          </p:nvPr>
        </p:nvSpPr>
        <p:spPr/>
        <p:txBody>
          <a:bodyPr/>
          <a:lstStyle/>
          <a:p>
            <a:fld id="{5DE720FC-77B1-47FF-9693-6563977D7723}" type="datetime1">
              <a:rPr lang="en-US" smtClean="0"/>
              <a:t>1/29/23</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Discípulos #4</a:t>
            </a:r>
            <a:endParaRPr dirty="0"/>
          </a:p>
        </p:txBody>
      </p:sp>
      <p:sp>
        <p:nvSpPr>
          <p:cNvPr id="5" name="Date Placeholder 4"/>
          <p:cNvSpPr>
            <a:spLocks noGrp="1"/>
          </p:cNvSpPr>
          <p:nvPr>
            <p:ph type="dt" sz="half" idx="10"/>
          </p:nvPr>
        </p:nvSpPr>
        <p:spPr/>
        <p:txBody>
          <a:bodyPr/>
          <a:lstStyle/>
          <a:p>
            <a:fld id="{A41CF240-1207-4B9F-BEA2-93A3669F221B}" type="datetime1">
              <a:rPr lang="en-US" smtClean="0"/>
              <a:t>1/29/23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Discípulos #4</a:t>
            </a:r>
            <a:endParaRPr dirty="0"/>
          </a:p>
        </p:txBody>
      </p:sp>
      <p:sp>
        <p:nvSpPr>
          <p:cNvPr id="5" name="Date Placeholder 4"/>
          <p:cNvSpPr>
            <a:spLocks noGrp="1"/>
          </p:cNvSpPr>
          <p:nvPr>
            <p:ph type="dt" sz="half" idx="10"/>
          </p:nvPr>
        </p:nvSpPr>
        <p:spPr/>
        <p:txBody>
          <a:bodyPr/>
          <a:lstStyle/>
          <a:p>
            <a:fld id="{CF85E538-E90B-4890-A58D-0746062F0C72}" type="datetime1">
              <a:rPr lang="en-US" smtClean="0"/>
              <a:t>1/29/23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Multiplicando Discípulos #4</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016C3113-6598-403B-B216-D1904EB82417}" type="datetime1">
              <a:rPr lang="en-US" smtClean="0"/>
              <a:t>1/29/23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hersides.com/2014/10/the-darea-note-to-churches-in-nigeria.html"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choosehelp.com/topics/christian-recovery-prayers/first-step-prayer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www.integramasmas.com/tag/preguntas-efectiva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Berlin Sans FB Demi" panose="020E0802020502020306" pitchFamily="34" charset="0"/>
                <a:cs typeface="Helvetica" panose="020B0604020202020204" pitchFamily="34" charset="0"/>
              </a:rPr>
              <a:t>La Palabra Crece- </a:t>
            </a:r>
            <a:br>
              <a:rPr lang="en-US" dirty="0">
                <a:latin typeface="Berlin Sans FB Demi" panose="020E0802020502020306" pitchFamily="34" charset="0"/>
                <a:cs typeface="Helvetica" panose="020B0604020202020204" pitchFamily="34" charset="0"/>
              </a:rPr>
            </a:br>
            <a:r>
              <a:rPr lang="en-US" dirty="0" err="1">
                <a:latin typeface="Berlin Sans FB Demi" panose="020E0802020502020306" pitchFamily="34" charset="0"/>
                <a:cs typeface="Helvetica" panose="020B0604020202020204" pitchFamily="34" charset="0"/>
              </a:rPr>
              <a:t>Multiplicando</a:t>
            </a:r>
            <a:r>
              <a:rPr lang="en-US" dirty="0">
                <a:latin typeface="Berlin Sans FB Demi" panose="020E0802020502020306" pitchFamily="34" charset="0"/>
                <a:cs typeface="Helvetica" panose="020B0604020202020204" pitchFamily="34" charset="0"/>
              </a:rPr>
              <a:t> Disc</a:t>
            </a:r>
            <a:r>
              <a:rPr lang="es-MX" dirty="0" err="1">
                <a:latin typeface="Berlin Sans FB Demi" panose="020E0802020502020306" pitchFamily="34" charset="0"/>
                <a:cs typeface="Helvetica" panose="020B0604020202020204" pitchFamily="34" charset="0"/>
              </a:rPr>
              <a:t>ípulos</a:t>
            </a:r>
            <a:endParaRPr lang="en-US"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rPr>
              <a:t>Lección 4</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9013" y="-26504"/>
            <a:ext cx="3272382" cy="3272382"/>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2398711" y="992186"/>
            <a:ext cx="7391401" cy="944562"/>
          </a:xfrm>
        </p:spPr>
        <p:txBody>
          <a:bodyPr anchor="b">
            <a:noAutofit/>
          </a:bodyPr>
          <a:lstStyle/>
          <a:p>
            <a:pPr algn="ctr"/>
            <a:r>
              <a:rPr lang="es-ES" sz="4400" cap="none" dirty="0">
                <a:latin typeface="Berlin Sans FB Demi" panose="020E0802020502020306" pitchFamily="34" charset="0"/>
              </a:rPr>
              <a:t>Así que, ¿qué debemos mantener en mente? </a:t>
            </a:r>
            <a:endParaRPr lang="en-US" sz="4400" cap="none" dirty="0">
              <a:latin typeface="Berlin Sans FB Demi" panose="020E08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pic>
        <p:nvPicPr>
          <p:cNvPr id="4100" name="Picture 4" descr="4 Things to Keep in Mind When Switching to SIP | Blog">
            <a:extLst>
              <a:ext uri="{FF2B5EF4-FFF2-40B4-BE49-F238E27FC236}">
                <a16:creationId xmlns:a16="http://schemas.microsoft.com/office/drawing/2014/main" id="{F4187AC1-6B27-467D-9284-551705235BF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81501" y="2441575"/>
            <a:ext cx="6225822" cy="350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359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646111" y="258416"/>
            <a:ext cx="10515602" cy="1752600"/>
          </a:xfrm>
        </p:spPr>
        <p:txBody>
          <a:bodyPr anchor="b">
            <a:noAutofit/>
          </a:bodyPr>
          <a:lstStyle/>
          <a:p>
            <a:pPr algn="ctr"/>
            <a:r>
              <a:rPr lang="es-ES" sz="4400" cap="none" dirty="0">
                <a:latin typeface="Berlin Sans FB Demi" panose="020E0802020502020306" pitchFamily="34" charset="0"/>
              </a:rPr>
              <a:t>¿Qué nos enseña este pasaje acerca de trabajar con creyentes madurando en la cadena de discípulos? </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646112" y="2133601"/>
            <a:ext cx="10896600" cy="4724399"/>
          </a:xfrm>
        </p:spPr>
        <p:txBody>
          <a:bodyPr>
            <a:noAutofit/>
          </a:bodyPr>
          <a:lstStyle/>
          <a:p>
            <a:pPr marL="45720" indent="0">
              <a:lnSpc>
                <a:spcPct val="100000"/>
              </a:lnSpc>
              <a:buNone/>
            </a:pPr>
            <a:r>
              <a:rPr lang="es-ES" sz="3200" i="1" dirty="0">
                <a:latin typeface="Berlin Sans FB" panose="020E0602020502020306" pitchFamily="34" charset="0"/>
              </a:rPr>
              <a:t>“Recuerda, Señor, que en todo tiempo</a:t>
            </a:r>
          </a:p>
          <a:p>
            <a:pPr marL="45720" indent="0">
              <a:lnSpc>
                <a:spcPct val="100000"/>
              </a:lnSpc>
              <a:buNone/>
            </a:pPr>
            <a:r>
              <a:rPr lang="es-ES" sz="3200" i="1" dirty="0">
                <a:latin typeface="Berlin Sans FB" panose="020E0602020502020306" pitchFamily="34" charset="0"/>
              </a:rPr>
              <a:t>me has mostrado tu amor y tu misericordia.</a:t>
            </a:r>
          </a:p>
          <a:p>
            <a:pPr marL="45720" indent="0">
              <a:lnSpc>
                <a:spcPct val="100000"/>
              </a:lnSpc>
              <a:buNone/>
            </a:pPr>
            <a:r>
              <a:rPr lang="es-ES" sz="3200" i="1" dirty="0">
                <a:latin typeface="Berlin Sans FB" panose="020E0602020502020306" pitchFamily="34" charset="0"/>
              </a:rPr>
              <a:t>Tú, Señor, eres todo bondad.</a:t>
            </a:r>
          </a:p>
          <a:p>
            <a:pPr marL="45720" indent="0">
              <a:lnSpc>
                <a:spcPct val="100000"/>
              </a:lnSpc>
              <a:buNone/>
            </a:pPr>
            <a:r>
              <a:rPr lang="es-ES" sz="3200" i="1" dirty="0">
                <a:latin typeface="Berlin Sans FB" panose="020E0602020502020306" pitchFamily="34" charset="0"/>
              </a:rPr>
              <a:t>Por tu misericordia, acuérdate de mí;</a:t>
            </a:r>
          </a:p>
          <a:p>
            <a:pPr marL="45720" indent="0">
              <a:lnSpc>
                <a:spcPct val="100000"/>
              </a:lnSpc>
              <a:buNone/>
            </a:pPr>
            <a:r>
              <a:rPr lang="es-ES" sz="3200" i="1" dirty="0">
                <a:latin typeface="Berlin Sans FB" panose="020E0602020502020306" pitchFamily="34" charset="0"/>
              </a:rPr>
              <a:t>pero olvídate de que en mi juventud</a:t>
            </a:r>
          </a:p>
          <a:p>
            <a:pPr marL="45720" indent="0">
              <a:lnSpc>
                <a:spcPct val="100000"/>
              </a:lnSpc>
              <a:buNone/>
            </a:pPr>
            <a:r>
              <a:rPr lang="es-ES" sz="3200" i="1" dirty="0">
                <a:latin typeface="Berlin Sans FB" panose="020E0602020502020306" pitchFamily="34" charset="0"/>
              </a:rPr>
              <a:t>pequé y fui rebelde contra ti.”		-Salmo 25:6-7</a:t>
            </a:r>
            <a:endParaRPr lang="en-US" sz="3200" i="1"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295191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646111" y="533401"/>
            <a:ext cx="10515602" cy="1752600"/>
          </a:xfrm>
        </p:spPr>
        <p:txBody>
          <a:bodyPr anchor="b">
            <a:noAutofit/>
          </a:bodyPr>
          <a:lstStyle/>
          <a:p>
            <a:pPr algn="ctr"/>
            <a:r>
              <a:rPr lang="es-ES" sz="4400" cap="none" dirty="0">
                <a:latin typeface="Berlin Sans FB Demi" panose="020E0802020502020306" pitchFamily="34" charset="0"/>
              </a:rPr>
              <a:t>¿Qué nos enseña este pasaje acerca de trabajar con creyentes madurando en la cadena de discípulos? </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455612" y="2345637"/>
            <a:ext cx="10896600" cy="4724399"/>
          </a:xfrm>
        </p:spPr>
        <p:txBody>
          <a:bodyPr>
            <a:noAutofit/>
          </a:bodyPr>
          <a:lstStyle/>
          <a:p>
            <a:pPr marL="45720" indent="0">
              <a:buNone/>
            </a:pPr>
            <a:r>
              <a:rPr lang="es-ES" sz="3200" i="1" dirty="0">
                <a:latin typeface="Berlin Sans FB" panose="020E0602020502020306" pitchFamily="34" charset="0"/>
              </a:rPr>
              <a:t>“No es que ya lo haya alcanzado, ni que ya sea perfecto, sino que sigo adelante, por ver si logro alcanzar aquello para lo cual fui también alcanzado por Cristo Jesús. Hermanos, yo mismo no pretendo haberlo alcanzado ya; pero una cosa sí hago: me olvido ciertamente de lo que ha quedado atrás, y me extiendo hacia lo que está adelante; ¡prosigo a la meta, al premio del supremo llamamiento de Dios en Cristo Jesús!”</a:t>
            </a:r>
          </a:p>
          <a:p>
            <a:pPr marL="45720" indent="0">
              <a:buNone/>
            </a:pPr>
            <a:r>
              <a:rPr lang="es-ES" sz="3200" i="1" dirty="0">
                <a:latin typeface="Berlin Sans FB" panose="020E0602020502020306" pitchFamily="34" charset="0"/>
              </a:rPr>
              <a:t>-Filipenses 3:12-14</a:t>
            </a:r>
            <a:endParaRPr lang="en-US" sz="3200" i="1"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91560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646111" y="457200"/>
            <a:ext cx="10515602" cy="1752600"/>
          </a:xfrm>
        </p:spPr>
        <p:txBody>
          <a:bodyPr anchor="b">
            <a:noAutofit/>
          </a:bodyPr>
          <a:lstStyle/>
          <a:p>
            <a:pPr algn="ctr"/>
            <a:r>
              <a:rPr lang="es-ES" sz="4400" cap="none" dirty="0">
                <a:latin typeface="Berlin Sans FB Demi" panose="020E0802020502020306" pitchFamily="34" charset="0"/>
              </a:rPr>
              <a:t>¿Qué nos enseña este pasaje acerca de trabajar con creyentes madurando en la cadena de discípulos? </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646111" y="2743200"/>
            <a:ext cx="10896600" cy="4724399"/>
          </a:xfrm>
        </p:spPr>
        <p:txBody>
          <a:bodyPr>
            <a:noAutofit/>
          </a:bodyPr>
          <a:lstStyle/>
          <a:p>
            <a:pPr marL="45720" indent="0">
              <a:buNone/>
            </a:pPr>
            <a:r>
              <a:rPr lang="es-ES" sz="4000" i="1" dirty="0">
                <a:latin typeface="Berlin Sans FB" panose="020E0602020502020306" pitchFamily="34" charset="0"/>
              </a:rPr>
              <a:t>“El viento sopla de donde quiere, y lo puedes oír; pero no sabes de dónde viene, ni a dónde va. Así es todo aquel que nace del Espíritu.”</a:t>
            </a:r>
          </a:p>
          <a:p>
            <a:pPr marL="45720" indent="0">
              <a:buNone/>
            </a:pPr>
            <a:r>
              <a:rPr lang="es-ES" sz="4000" i="1" dirty="0">
                <a:latin typeface="Berlin Sans FB" panose="020E0602020502020306" pitchFamily="34" charset="0"/>
              </a:rPr>
              <a:t>-Juan 3:8</a:t>
            </a:r>
            <a:endParaRPr lang="en-US" sz="4000" i="1"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325390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646111" y="457200"/>
            <a:ext cx="10515602" cy="1752600"/>
          </a:xfrm>
        </p:spPr>
        <p:txBody>
          <a:bodyPr anchor="b">
            <a:noAutofit/>
          </a:bodyPr>
          <a:lstStyle/>
          <a:p>
            <a:pPr algn="ctr"/>
            <a:r>
              <a:rPr lang="es-ES" sz="4400" cap="none" dirty="0">
                <a:latin typeface="Berlin Sans FB Demi" panose="020E0802020502020306" pitchFamily="34" charset="0"/>
              </a:rPr>
              <a:t>¿Qué nos enseña este pasaje acerca de trabajar con creyentes madurando en la cadena de discípulos? </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646112" y="2514600"/>
            <a:ext cx="10896600" cy="4724399"/>
          </a:xfrm>
        </p:spPr>
        <p:txBody>
          <a:bodyPr>
            <a:noAutofit/>
          </a:bodyPr>
          <a:lstStyle/>
          <a:p>
            <a:pPr marL="45720" indent="0">
              <a:buNone/>
            </a:pPr>
            <a:r>
              <a:rPr lang="es-ES" sz="4000" i="1" dirty="0">
                <a:latin typeface="Berlin Sans FB" panose="020E0602020502020306" pitchFamily="34" charset="0"/>
              </a:rPr>
              <a:t>“Por lo tanto, desechen toda clase de maldad, todo engaño e hipocresía, envidias y toda clase de calumnia. Busquen, como los niños recién nacidos, la leche espiritual no adulterada, para que por medio de ella crezcan y sean salvos.”</a:t>
            </a:r>
          </a:p>
          <a:p>
            <a:pPr marL="45720" indent="0">
              <a:buNone/>
            </a:pPr>
            <a:r>
              <a:rPr lang="es-ES" sz="4000" i="1" dirty="0">
                <a:latin typeface="Berlin Sans FB" panose="020E0602020502020306" pitchFamily="34" charset="0"/>
              </a:rPr>
              <a:t>-1 Pedro 2:1-2</a:t>
            </a:r>
            <a:endParaRPr lang="en-US" sz="4000" i="1"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64185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646111" y="457200"/>
            <a:ext cx="10515602" cy="1752600"/>
          </a:xfrm>
        </p:spPr>
        <p:txBody>
          <a:bodyPr anchor="b">
            <a:noAutofit/>
          </a:bodyPr>
          <a:lstStyle/>
          <a:p>
            <a:pPr algn="ctr"/>
            <a:r>
              <a:rPr lang="es-ES" sz="4400" cap="none" dirty="0">
                <a:latin typeface="Berlin Sans FB Demi" panose="020E0802020502020306" pitchFamily="34" charset="0"/>
              </a:rPr>
              <a:t>¿Qué nos enseña este pasaje acerca de trabajar con creyentes madurando en la cadena de discípulos? </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646111" y="2514600"/>
            <a:ext cx="10896600" cy="4724399"/>
          </a:xfrm>
        </p:spPr>
        <p:txBody>
          <a:bodyPr>
            <a:noAutofit/>
          </a:bodyPr>
          <a:lstStyle/>
          <a:p>
            <a:pPr marL="45720" indent="0">
              <a:buNone/>
            </a:pPr>
            <a:r>
              <a:rPr lang="es-ES" sz="3600" i="1" dirty="0">
                <a:latin typeface="Berlin Sans FB" panose="020E0602020502020306" pitchFamily="34" charset="0"/>
              </a:rPr>
              <a:t>“Después de todo, ¿quién es Pablo, y quién es Apolos? Sólo servidores por medio de los cuales ustedes han creído, según lo que a cada uno le concedió el Señor. Yo sembré, y Apolos regó, pero el crecimiento lo ha dado Dios. Así que ni el que siembra ni el que riega son algo, sino Dios, que da el crecimiento.”</a:t>
            </a:r>
          </a:p>
          <a:p>
            <a:pPr marL="45720" indent="0">
              <a:buNone/>
            </a:pPr>
            <a:r>
              <a:rPr lang="es-ES" sz="3600" i="1" dirty="0">
                <a:latin typeface="Berlin Sans FB" panose="020E0602020502020306" pitchFamily="34" charset="0"/>
              </a:rPr>
              <a:t>-1 Corintios 3:5-7</a:t>
            </a:r>
            <a:endParaRPr lang="en-US" sz="3600" i="1"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98520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646111" y="457200"/>
            <a:ext cx="10515602" cy="1752600"/>
          </a:xfrm>
        </p:spPr>
        <p:txBody>
          <a:bodyPr anchor="b">
            <a:noAutofit/>
          </a:bodyPr>
          <a:lstStyle/>
          <a:p>
            <a:pPr algn="ctr"/>
            <a:r>
              <a:rPr lang="es-ES" sz="4400" cap="none" dirty="0">
                <a:latin typeface="Berlin Sans FB Demi" panose="020E0802020502020306" pitchFamily="34" charset="0"/>
              </a:rPr>
              <a:t>¿Qué nos enseña este pasaje acerca de trabajar con creyentes madurando en la cadena de discípulos? </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646111" y="2286001"/>
            <a:ext cx="10896600" cy="4724399"/>
          </a:xfrm>
        </p:spPr>
        <p:txBody>
          <a:bodyPr>
            <a:noAutofit/>
          </a:bodyPr>
          <a:lstStyle/>
          <a:p>
            <a:pPr marL="45720" indent="0">
              <a:buNone/>
            </a:pPr>
            <a:r>
              <a:rPr lang="es-ES" sz="3200" i="1" dirty="0">
                <a:latin typeface="Berlin Sans FB" panose="020E0602020502020306" pitchFamily="34" charset="0"/>
              </a:rPr>
              <a:t>“Y para que no me exaltara demasiado por la grandeza de las revelaciones, se me clavó un aguijón en el cuerpo, un mensajero de Satanás, para que me abofetee y no deje que yo me enaltezca. Tres veces le he rogado al Señor que me lo quite, pero él me ha dicho: «Con mi gracia tienes más que suficiente, porque mi poder se perfecciona en la debilidad.» Por eso, con mucho gusto habré de jactarme en mis debilidades, para que el poder de Cristo repose en mí.”</a:t>
            </a:r>
          </a:p>
          <a:p>
            <a:pPr marL="45720" indent="0">
              <a:buNone/>
            </a:pPr>
            <a:r>
              <a:rPr lang="es-ES" sz="3200" i="1" dirty="0">
                <a:latin typeface="Berlin Sans FB" panose="020E0602020502020306" pitchFamily="34" charset="0"/>
              </a:rPr>
              <a:t>-2 Corintios 12:7-9</a:t>
            </a:r>
            <a:endParaRPr lang="en-US" sz="3200" i="1" dirty="0">
              <a:latin typeface="Berlin Sans FB" panose="020E0602020502020306" pitchFamily="34" charset="0"/>
            </a:endParaRPr>
          </a:p>
        </p:txBody>
      </p:sp>
    </p:spTree>
    <p:extLst>
      <p:ext uri="{BB962C8B-B14F-4D97-AF65-F5344CB8AC3E}">
        <p14:creationId xmlns:p14="http://schemas.microsoft.com/office/powerpoint/2010/main" val="252373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646111" y="457200"/>
            <a:ext cx="10515602" cy="1752600"/>
          </a:xfrm>
        </p:spPr>
        <p:txBody>
          <a:bodyPr anchor="b">
            <a:noAutofit/>
          </a:bodyPr>
          <a:lstStyle/>
          <a:p>
            <a:pPr algn="ctr"/>
            <a:r>
              <a:rPr lang="es-ES" sz="4400" cap="none" dirty="0">
                <a:latin typeface="Berlin Sans FB Demi" panose="020E0802020502020306" pitchFamily="34" charset="0"/>
              </a:rPr>
              <a:t>¿Qué nos enseña este pasaje acerca de trabajar con creyentes madurando en la cadena de discípulos? </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647836" y="2514600"/>
            <a:ext cx="10896600" cy="4724399"/>
          </a:xfrm>
        </p:spPr>
        <p:txBody>
          <a:bodyPr>
            <a:noAutofit/>
          </a:bodyPr>
          <a:lstStyle/>
          <a:p>
            <a:pPr marL="45720" indent="0">
              <a:buNone/>
            </a:pPr>
            <a:r>
              <a:rPr lang="es-ES" sz="4000" i="1" dirty="0">
                <a:latin typeface="Berlin Sans FB" panose="020E0602020502020306" pitchFamily="34" charset="0"/>
              </a:rPr>
              <a:t>“Ésta es palabra fiel: Si alguno anhela ser obispo, desea una buena obra. Pero es necesario que el obispo sea irreprensible y que tenga una sola esposa; que sea sobrio, prudente, decoroso, hospedador, apto para enseñar…”</a:t>
            </a:r>
          </a:p>
          <a:p>
            <a:pPr marL="45720" indent="0">
              <a:buNone/>
            </a:pPr>
            <a:r>
              <a:rPr lang="es-ES" sz="4000" i="1" dirty="0">
                <a:latin typeface="Berlin Sans FB" panose="020E0602020502020306" pitchFamily="34" charset="0"/>
              </a:rPr>
              <a:t>-1 Timoteo 3:1-2</a:t>
            </a:r>
            <a:endParaRPr lang="en-US" sz="4000" i="1"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208101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FA02-664D-44DD-B36E-4577DF3D7093}"/>
              </a:ext>
            </a:extLst>
          </p:cNvPr>
          <p:cNvSpPr>
            <a:spLocks noGrp="1"/>
          </p:cNvSpPr>
          <p:nvPr>
            <p:ph type="ctrTitle"/>
          </p:nvPr>
        </p:nvSpPr>
        <p:spPr>
          <a:xfrm>
            <a:off x="1217614" y="873759"/>
            <a:ext cx="9753600" cy="1143000"/>
          </a:xfrm>
        </p:spPr>
        <p:txBody>
          <a:bodyPr>
            <a:normAutofit/>
          </a:bodyPr>
          <a:lstStyle/>
          <a:p>
            <a:pPr algn="ctr"/>
            <a:r>
              <a:rPr lang="es-ES" cap="none" dirty="0">
                <a:latin typeface="Berlin Sans FB Demi" panose="020E0802020502020306" pitchFamily="34" charset="0"/>
              </a:rPr>
              <a:t>Concluyendo la lección</a:t>
            </a:r>
            <a:endParaRPr lang="en-US" dirty="0"/>
          </a:p>
        </p:txBody>
      </p:sp>
      <p:pic>
        <p:nvPicPr>
          <p:cNvPr id="5124" name="Picture 4" descr="Day 354 – Thankful for Checking Almost Everything Off My To Do List –  Thankful 4 Forty">
            <a:extLst>
              <a:ext uri="{FF2B5EF4-FFF2-40B4-BE49-F238E27FC236}">
                <a16:creationId xmlns:a16="http://schemas.microsoft.com/office/drawing/2014/main" id="{23528EB5-C87A-4F2B-8246-6D88054B65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2" y="2514600"/>
            <a:ext cx="381000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04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1293812" y="304800"/>
            <a:ext cx="9753600" cy="944562"/>
          </a:xfrm>
        </p:spPr>
        <p:txBody>
          <a:bodyPr anchor="b">
            <a:noAutofit/>
          </a:bodyPr>
          <a:lstStyle/>
          <a:p>
            <a:pPr algn="ctr"/>
            <a:br>
              <a:rPr lang="es-ES" sz="5400" cap="none" dirty="0">
                <a:latin typeface="Berlin Sans FB Demi" panose="020E0802020502020306" pitchFamily="34" charset="0"/>
              </a:rPr>
            </a:br>
            <a:r>
              <a:rPr lang="es-ES" sz="4400" cap="none" dirty="0">
                <a:latin typeface="Berlin Sans FB Demi" panose="020E0802020502020306" pitchFamily="34" charset="0"/>
              </a:rPr>
              <a:t>La guía de metas:</a:t>
            </a:r>
            <a:endParaRPr lang="en-US" sz="5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455612" y="1905000"/>
            <a:ext cx="11277600" cy="4416909"/>
          </a:xfrm>
        </p:spPr>
        <p:txBody>
          <a:bodyPr>
            <a:noAutofit/>
          </a:bodyPr>
          <a:lstStyle/>
          <a:p>
            <a:pPr marL="960120" indent="-914400">
              <a:buFont typeface="+mj-lt"/>
              <a:buAutoNum type="arabicPeriod"/>
            </a:pPr>
            <a:r>
              <a:rPr lang="es-ES" sz="4000" dirty="0">
                <a:latin typeface="Berlin Sans FB" panose="020E0602020502020306" pitchFamily="34" charset="0"/>
              </a:rPr>
              <a:t>Conocimiento bíblico</a:t>
            </a:r>
          </a:p>
          <a:p>
            <a:pPr marL="960120" indent="-914400">
              <a:buFont typeface="+mj-lt"/>
              <a:buAutoNum type="arabicPeriod"/>
            </a:pPr>
            <a:r>
              <a:rPr lang="es-ES" sz="4000" dirty="0">
                <a:latin typeface="Berlin Sans FB" panose="020E0602020502020306" pitchFamily="34" charset="0"/>
              </a:rPr>
              <a:t>Crecimiento en un área específica de santificación y </a:t>
            </a:r>
          </a:p>
          <a:p>
            <a:pPr marL="960120" indent="-914400">
              <a:buFont typeface="+mj-lt"/>
              <a:buAutoNum type="arabicPeriod"/>
            </a:pPr>
            <a:r>
              <a:rPr lang="es-ES" sz="4000" dirty="0">
                <a:latin typeface="Berlin Sans FB" panose="020E0602020502020306" pitchFamily="34" charset="0"/>
              </a:rPr>
              <a:t>Planes para el trabajo de compartir el evangelio</a:t>
            </a:r>
            <a:endParaRPr lang="en-US" sz="4000"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218924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a:xfrm>
            <a:off x="760412" y="1143000"/>
            <a:ext cx="9753600" cy="3048001"/>
          </a:xfrm>
        </p:spPr>
        <p:txBody>
          <a:bodyPr>
            <a:normAutofit/>
          </a:bodyPr>
          <a:lstStyle/>
          <a:p>
            <a:r>
              <a:rPr lang="es-MX" dirty="0">
                <a:latin typeface="Berlin Sans FB" panose="020E0602020502020306" pitchFamily="34" charset="0"/>
                <a:cs typeface="Helvetica" panose="020B0604020202020204" pitchFamily="34" charset="0"/>
              </a:rPr>
              <a:t>Lección 4</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760413" y="4572466"/>
            <a:ext cx="7772400" cy="1447800"/>
          </a:xfrm>
        </p:spPr>
        <p:txBody>
          <a:bodyPr>
            <a:normAutofit/>
          </a:bodyPr>
          <a:lstStyle/>
          <a:p>
            <a:r>
              <a:rPr lang="es-ES" sz="4000" i="1" dirty="0">
                <a:latin typeface="Berlin Sans FB" panose="020E0602020502020306" pitchFamily="34" charset="0"/>
                <a:cs typeface="Helvetica" panose="020B0604020202020204" pitchFamily="34" charset="0"/>
              </a:rPr>
              <a:t>Trabajando con pecadores y santos en la cadena de discípulos</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8837612" y="3757923"/>
            <a:ext cx="3076886" cy="3076886"/>
          </a:xfrm>
          <a:prstGeom prst="rect">
            <a:avLst/>
          </a:prstGeom>
        </p:spPr>
      </p:pic>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1217612" y="23019"/>
            <a:ext cx="9753600" cy="1325562"/>
          </a:xfrm>
        </p:spPr>
        <p:txBody>
          <a:bodyPr anchor="b">
            <a:normAutofit fontScale="90000"/>
          </a:bodyPr>
          <a:lstStyle/>
          <a:p>
            <a:pPr algn="ctr"/>
            <a:br>
              <a:rPr lang="es-ES" sz="6600" cap="none" dirty="0">
                <a:latin typeface="Berlin Sans FB Demi" panose="020E0802020502020306" pitchFamily="34" charset="0"/>
              </a:rPr>
            </a:br>
            <a:r>
              <a:rPr lang="es-ES" sz="4900" cap="none" dirty="0">
                <a:latin typeface="Berlin Sans FB Demi" panose="020E0802020502020306" pitchFamily="34" charset="0"/>
              </a:rPr>
              <a:t>El Proyecto Final</a:t>
            </a:r>
            <a:endParaRPr lang="en-US" sz="66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531812" y="1828800"/>
            <a:ext cx="10820400" cy="4343400"/>
          </a:xfrm>
        </p:spPr>
        <p:txBody>
          <a:bodyPr>
            <a:noAutofit/>
          </a:bodyPr>
          <a:lstStyle/>
          <a:p>
            <a:r>
              <a:rPr lang="es-ES" sz="3600" dirty="0">
                <a:latin typeface="Berlin Sans FB" panose="020E0602020502020306" pitchFamily="34" charset="0"/>
              </a:rPr>
              <a:t>Producir una guía de metas</a:t>
            </a:r>
          </a:p>
          <a:p>
            <a:r>
              <a:rPr lang="es-ES" sz="3600" dirty="0">
                <a:latin typeface="Berlin Sans FB" panose="020E0602020502020306" pitchFamily="34" charset="0"/>
              </a:rPr>
              <a:t>Para su propio trabajo (trabajando junto con su consejero) </a:t>
            </a:r>
          </a:p>
          <a:p>
            <a:r>
              <a:rPr lang="es-ES" sz="3600" dirty="0">
                <a:latin typeface="Berlin Sans FB" panose="020E0602020502020306" pitchFamily="34" charset="0"/>
              </a:rPr>
              <a:t>O para el trabajo de alguien más a quién usted sirve como consejero</a:t>
            </a:r>
          </a:p>
          <a:p>
            <a:r>
              <a:rPr lang="es-ES" sz="3600" dirty="0">
                <a:latin typeface="Berlin Sans FB" panose="020E0602020502020306" pitchFamily="34" charset="0"/>
              </a:rPr>
              <a:t>Se le pide trabajar haciendo la guía de metas y compartir un informe de ese trabajo con su instructor</a:t>
            </a:r>
            <a:endParaRPr lang="en-US" sz="3600"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142473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1103311" y="381000"/>
            <a:ext cx="9753600" cy="1325562"/>
          </a:xfrm>
        </p:spPr>
        <p:txBody>
          <a:bodyPr anchor="b">
            <a:normAutofit/>
          </a:bodyPr>
          <a:lstStyle/>
          <a:p>
            <a:pPr algn="ctr"/>
            <a:r>
              <a:rPr lang="es-ES" sz="4400" cap="none" dirty="0">
                <a:latin typeface="Berlin Sans FB Demi" panose="020E0802020502020306" pitchFamily="34" charset="0"/>
              </a:rPr>
              <a:t>Concluyendo la lección</a:t>
            </a:r>
            <a:endParaRPr lang="en-US" sz="4400" cap="none" dirty="0">
              <a:latin typeface="Berlin Sans FB Demi" panose="020E0802020502020306" pitchFamily="34" charset="0"/>
            </a:endParaRPr>
          </a:p>
        </p:txBody>
      </p:sp>
      <p:sp>
        <p:nvSpPr>
          <p:cNvPr id="7" name="Content Placeholder 6">
            <a:extLst>
              <a:ext uri="{FF2B5EF4-FFF2-40B4-BE49-F238E27FC236}">
                <a16:creationId xmlns:a16="http://schemas.microsoft.com/office/drawing/2014/main" id="{92029899-8A7B-4FD0-934B-BD9E28B65745}"/>
              </a:ext>
            </a:extLst>
          </p:cNvPr>
          <p:cNvSpPr>
            <a:spLocks noGrp="1"/>
          </p:cNvSpPr>
          <p:nvPr>
            <p:ph idx="1"/>
          </p:nvPr>
        </p:nvSpPr>
        <p:spPr>
          <a:xfrm>
            <a:off x="1331913" y="2514600"/>
            <a:ext cx="9524998" cy="4343400"/>
          </a:xfrm>
        </p:spPr>
        <p:txBody>
          <a:bodyPr>
            <a:normAutofit/>
          </a:bodyPr>
          <a:lstStyle/>
          <a:p>
            <a:r>
              <a:rPr lang="es-ES" sz="4000" dirty="0">
                <a:latin typeface="Berlin Sans FB" panose="020E0602020502020306" pitchFamily="34" charset="0"/>
              </a:rPr>
              <a:t>El día/la hora de la siguiente clase </a:t>
            </a:r>
          </a:p>
          <a:p>
            <a:r>
              <a:rPr lang="es-ES" sz="4000" dirty="0">
                <a:latin typeface="Berlin Sans FB" panose="020E0602020502020306" pitchFamily="34" charset="0"/>
              </a:rPr>
              <a:t>Ver el video para prepararse para la siguiente lección</a:t>
            </a:r>
            <a:endParaRPr lang="en-US" sz="4000" dirty="0">
              <a:latin typeface="Berlin Sans FB" panose="020E0602020502020306" pitchFamily="34" charset="0"/>
            </a:endParaRPr>
          </a:p>
        </p:txBody>
      </p:sp>
      <p:sp>
        <p:nvSpPr>
          <p:cNvPr id="9" name="Footer Placeholder 1">
            <a:extLst>
              <a:ext uri="{FF2B5EF4-FFF2-40B4-BE49-F238E27FC236}">
                <a16:creationId xmlns:a16="http://schemas.microsoft.com/office/drawing/2014/main" id="{86DB6AB3-AC0D-4C1F-8B18-0B67B34DF021}"/>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253231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2" y="26504"/>
            <a:ext cx="9753600" cy="1325562"/>
          </a:xfrm>
          <a:prstGeom prst="rect">
            <a:avLst/>
          </a:prstGeom>
        </p:spPr>
        <p:txBody>
          <a:bodyPr anchor="b">
            <a:normAutofit/>
          </a:bodyPr>
          <a:lstStyle/>
          <a:p>
            <a:pPr algn="ctr"/>
            <a:r>
              <a:rPr lang="es-MX" sz="4400" dirty="0">
                <a:latin typeface="Berlin Sans FB" panose="020E0602020502020306" pitchFamily="34" charset="0"/>
              </a:rPr>
              <a:t>La oración</a:t>
            </a:r>
          </a:p>
        </p:txBody>
      </p:sp>
      <p:pic>
        <p:nvPicPr>
          <p:cNvPr id="7" name="Content Placeholder 6" descr="A silhouette of a person&#10;&#10;Description automatically generated">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942707" y="1601767"/>
            <a:ext cx="6303409" cy="4459662"/>
          </a:xfrm>
          <a:prstGeom prst="rect">
            <a:avLst/>
          </a:prstGeom>
          <a:noFill/>
        </p:spPr>
      </p:pic>
      <p:sp>
        <p:nvSpPr>
          <p:cNvPr id="8" name="TextBox 7">
            <a:extLst>
              <a:ext uri="{FF2B5EF4-FFF2-40B4-BE49-F238E27FC236}">
                <a16:creationId xmlns:a16="http://schemas.microsoft.com/office/drawing/2014/main" id="{B2AED800-2D97-429D-BD28-CE3E8C47696F}"/>
              </a:ext>
            </a:extLst>
          </p:cNvPr>
          <p:cNvSpPr txBox="1"/>
          <p:nvPr/>
        </p:nvSpPr>
        <p:spPr>
          <a:xfrm>
            <a:off x="6291053" y="6879102"/>
            <a:ext cx="287290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hersides.com/2014/10/the-darea-note-to-churches-in-nigeria.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6" name="Footer Placeholder 1">
            <a:extLst>
              <a:ext uri="{FF2B5EF4-FFF2-40B4-BE49-F238E27FC236}">
                <a16:creationId xmlns:a16="http://schemas.microsoft.com/office/drawing/2014/main" id="{1115B53C-E596-4326-921B-7161C3A001D8}"/>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Tree>
    <p:extLst>
      <p:ext uri="{BB962C8B-B14F-4D97-AF65-F5344CB8AC3E}">
        <p14:creationId xmlns:p14="http://schemas.microsoft.com/office/powerpoint/2010/main" val="19053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619BF-1362-45F5-9950-F47D2CA5FA0A}"/>
              </a:ext>
            </a:extLst>
          </p:cNvPr>
          <p:cNvSpPr>
            <a:spLocks noGrp="1"/>
          </p:cNvSpPr>
          <p:nvPr>
            <p:ph type="title"/>
          </p:nvPr>
        </p:nvSpPr>
        <p:spPr/>
        <p:txBody>
          <a:bodyPr/>
          <a:lstStyle/>
          <a:p>
            <a:endParaRPr lang="es-ES"/>
          </a:p>
        </p:txBody>
      </p:sp>
      <p:pic>
        <p:nvPicPr>
          <p:cNvPr id="5" name="Imagen 5" descr="Interfaz de usuario gráfica, Aplicación&#10;&#10;Descripción generada automáticamente">
            <a:extLst>
              <a:ext uri="{FF2B5EF4-FFF2-40B4-BE49-F238E27FC236}">
                <a16:creationId xmlns:a16="http://schemas.microsoft.com/office/drawing/2014/main" id="{4A196826-7669-4BCF-818E-23BE4E4507A6}"/>
              </a:ext>
            </a:extLst>
          </p:cNvPr>
          <p:cNvPicPr>
            <a:picLocks noGrp="1" noChangeAspect="1"/>
          </p:cNvPicPr>
          <p:nvPr>
            <p:ph idx="1"/>
          </p:nvPr>
        </p:nvPicPr>
        <p:blipFill>
          <a:blip r:embed="rId2"/>
          <a:stretch>
            <a:fillRect/>
          </a:stretch>
        </p:blipFill>
        <p:spPr>
          <a:xfrm>
            <a:off x="-1548" y="-50400"/>
            <a:ext cx="12263996" cy="6903000"/>
          </a:xfrm>
        </p:spPr>
      </p:pic>
      <p:sp>
        <p:nvSpPr>
          <p:cNvPr id="4" name="Marcador de pie de página 3">
            <a:extLst>
              <a:ext uri="{FF2B5EF4-FFF2-40B4-BE49-F238E27FC236}">
                <a16:creationId xmlns:a16="http://schemas.microsoft.com/office/drawing/2014/main" id="{7E21BA56-BB27-4599-92F1-100481622B52}"/>
              </a:ext>
            </a:extLst>
          </p:cNvPr>
          <p:cNvSpPr>
            <a:spLocks noGrp="1"/>
          </p:cNvSpPr>
          <p:nvPr>
            <p:ph type="ftr" sz="quarter" idx="11"/>
          </p:nvPr>
        </p:nvSpPr>
        <p:spPr/>
        <p:txBody>
          <a:bodyPr/>
          <a:lstStyle/>
          <a:p>
            <a:r>
              <a:rPr lang="es-ES"/>
              <a:t>La Palabra Crece- Multiplicando Discípulos #4</a:t>
            </a:r>
            <a:endParaRPr lang="es-ES" dirty="0"/>
          </a:p>
        </p:txBody>
      </p:sp>
    </p:spTree>
    <p:extLst>
      <p:ext uri="{BB962C8B-B14F-4D97-AF65-F5344CB8AC3E}">
        <p14:creationId xmlns:p14="http://schemas.microsoft.com/office/powerpoint/2010/main" val="91993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4</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Trabajando con pecadores y santos en la cadena de discípulos</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245591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9700" y="262089"/>
            <a:ext cx="9753600" cy="1325562"/>
          </a:xfrm>
        </p:spPr>
        <p:txBody>
          <a:bodyPr anchor="b">
            <a:normAutofit/>
          </a:bodyPr>
          <a:lstStyle/>
          <a:p>
            <a:pPr algn="ctr"/>
            <a:r>
              <a:rPr lang="es-MX" sz="4400" dirty="0">
                <a:latin typeface="Berlin Sans FB Demi" panose="020E0802020502020306" pitchFamily="34" charset="0"/>
              </a:rPr>
              <a:t>LA oración de apertura</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3198814" y="1828800"/>
            <a:ext cx="5791200" cy="4343400"/>
          </a:xfrm>
          <a:prstGeom prst="rect">
            <a:avLst/>
          </a:prstGeom>
          <a:noFill/>
        </p:spPr>
      </p:pic>
      <p:sp>
        <p:nvSpPr>
          <p:cNvPr id="8" name="TextBox 7">
            <a:extLst>
              <a:ext uri="{FF2B5EF4-FFF2-40B4-BE49-F238E27FC236}">
                <a16:creationId xmlns:a16="http://schemas.microsoft.com/office/drawing/2014/main" id="{B2AED800-2D97-429D-BD28-CE3E8C47696F}"/>
              </a:ext>
            </a:extLst>
          </p:cNvPr>
          <p:cNvSpPr txBox="1"/>
          <p:nvPr/>
        </p:nvSpPr>
        <p:spPr>
          <a:xfrm>
            <a:off x="4341812" y="6950063"/>
            <a:ext cx="3207929" cy="230832"/>
          </a:xfrm>
          <a:prstGeom prst="rect">
            <a:avLst/>
          </a:prstGeom>
          <a:solidFill>
            <a:srgbClr val="000000"/>
          </a:solidFill>
        </p:spPr>
        <p:txBody>
          <a:bodyPr wrap="none" rtlCol="0">
            <a:spAutoFit/>
          </a:bodyPr>
          <a:lstStyle/>
          <a:p>
            <a:r>
              <a:rPr lang="en-US" sz="900">
                <a:hlinkClick r:id="rId4" tooltip="https://www.choosehelp.com/topics/christian-recovery-prayers/first-step-prayers"/>
              </a:rPr>
              <a:t>This Photo</a:t>
            </a:r>
            <a:r>
              <a:rPr lang="en-US" sz="900"/>
              <a:t> by Unknown Author is licensed under </a:t>
            </a:r>
            <a:r>
              <a:rPr lang="en-US" sz="900">
                <a:hlinkClick r:id="rId5" tooltip="https://creativecommons.org/licenses/by/3.0/"/>
              </a:rPr>
              <a:t>CC BY</a:t>
            </a:r>
            <a:endParaRPr lang="en-US" sz="900"/>
          </a:p>
        </p:txBody>
      </p:sp>
      <p:sp>
        <p:nvSpPr>
          <p:cNvPr id="3" name="Footer Placeholder 2">
            <a:extLst>
              <a:ext uri="{FF2B5EF4-FFF2-40B4-BE49-F238E27FC236}">
                <a16:creationId xmlns:a16="http://schemas.microsoft.com/office/drawing/2014/main" id="{F3A332C9-4621-4654-B19F-0148E61969B6}"/>
              </a:ext>
            </a:extLst>
          </p:cNvPr>
          <p:cNvSpPr>
            <a:spLocks noGrp="1"/>
          </p:cNvSpPr>
          <p:nvPr>
            <p:ph type="ftr" sz="quarter" idx="11"/>
          </p:nvPr>
        </p:nvSpPr>
        <p:spPr/>
        <p:txBody>
          <a:bodyPr/>
          <a:lstStyle/>
          <a:p>
            <a:r>
              <a:rPr lang="es-ES"/>
              <a:t>La Palabra Crece- Multiplicando Discípulos #4</a:t>
            </a:r>
            <a:endParaRPr lang="es-ES" dirty="0"/>
          </a:p>
        </p:txBody>
      </p:sp>
      <p:sp>
        <p:nvSpPr>
          <p:cNvPr id="9" name="TextBox 8">
            <a:extLst>
              <a:ext uri="{FF2B5EF4-FFF2-40B4-BE49-F238E27FC236}">
                <a16:creationId xmlns:a16="http://schemas.microsoft.com/office/drawing/2014/main" id="{CE768C5E-A4DF-4D6F-9F37-EE25E1C1D54F}"/>
              </a:ext>
            </a:extLst>
          </p:cNvPr>
          <p:cNvSpPr txBox="1"/>
          <p:nvPr/>
        </p:nvSpPr>
        <p:spPr>
          <a:xfrm>
            <a:off x="3143250" y="3403360"/>
            <a:ext cx="6286500" cy="369332"/>
          </a:xfrm>
          <a:prstGeom prst="rect">
            <a:avLst/>
          </a:prstGeom>
          <a:noFill/>
        </p:spPr>
        <p:txBody>
          <a:bodyPr wrap="square">
            <a:spAutoFit/>
          </a:bodyPr>
          <a:lstStyle/>
          <a:p>
            <a:r>
              <a:rPr lang="en-US" b="0" dirty="0">
                <a:effectLst/>
              </a:rPr>
              <a:t> </a:t>
            </a:r>
            <a:endParaRPr lang="en-US" dirty="0"/>
          </a:p>
        </p:txBody>
      </p:sp>
      <p:sp>
        <p:nvSpPr>
          <p:cNvPr id="10" name="TextBox 9">
            <a:extLst>
              <a:ext uri="{FF2B5EF4-FFF2-40B4-BE49-F238E27FC236}">
                <a16:creationId xmlns:a16="http://schemas.microsoft.com/office/drawing/2014/main" id="{C1053BA1-FE43-4896-9E3C-FDA594E131B7}"/>
              </a:ext>
            </a:extLst>
          </p:cNvPr>
          <p:cNvSpPr txBox="1"/>
          <p:nvPr/>
        </p:nvSpPr>
        <p:spPr>
          <a:xfrm>
            <a:off x="3143250" y="3403360"/>
            <a:ext cx="6286500" cy="369332"/>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a:extLst>
              <a:ext uri="{FF2B5EF4-FFF2-40B4-BE49-F238E27FC236}">
                <a16:creationId xmlns:a16="http://schemas.microsoft.com/office/drawing/2014/main" id="{EAACE5B9-A401-4873-8F90-89BE3461E366}"/>
              </a:ext>
            </a:extLst>
          </p:cNvPr>
          <p:cNvSpPr>
            <a:spLocks noGrp="1"/>
          </p:cNvSpPr>
          <p:nvPr>
            <p:ph type="ftr" sz="quarter" idx="11"/>
          </p:nvPr>
        </p:nvSpPr>
        <p:spPr>
          <a:xfrm>
            <a:off x="1208836" y="6448427"/>
            <a:ext cx="6638176" cy="180974"/>
          </a:xfrm>
        </p:spPr>
        <p:txBody>
          <a:bodyPr/>
          <a:lstStyle/>
          <a:p>
            <a:r>
              <a:rPr lang="es-ES"/>
              <a:t>La Palabra Crece- Multiplicando Discípulos #4</a:t>
            </a:r>
            <a:endParaRPr lang="es-ES" dirty="0"/>
          </a:p>
        </p:txBody>
      </p:sp>
      <p:sp>
        <p:nvSpPr>
          <p:cNvPr id="3" name="Content Placeholder 2">
            <a:extLst>
              <a:ext uri="{FF2B5EF4-FFF2-40B4-BE49-F238E27FC236}">
                <a16:creationId xmlns:a16="http://schemas.microsoft.com/office/drawing/2014/main" id="{F7334D7A-1B47-4A09-A332-75B006ED21F5}"/>
              </a:ext>
            </a:extLst>
          </p:cNvPr>
          <p:cNvSpPr>
            <a:spLocks noGrp="1"/>
          </p:cNvSpPr>
          <p:nvPr>
            <p:ph idx="1"/>
          </p:nvPr>
        </p:nvSpPr>
        <p:spPr/>
        <p:txBody>
          <a:bodyPr/>
          <a:lstStyle/>
          <a:p>
            <a:endParaRPr lang="en-US"/>
          </a:p>
        </p:txBody>
      </p:sp>
      <p:pic>
        <p:nvPicPr>
          <p:cNvPr id="1026" name="Picture 2" descr="El Repaso • Kari Wain">
            <a:extLst>
              <a:ext uri="{FF2B5EF4-FFF2-40B4-BE49-F238E27FC236}">
                <a16:creationId xmlns:a16="http://schemas.microsoft.com/office/drawing/2014/main" id="{010FBFA3-5DEB-44CF-901B-EA4BFE254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931" y="457200"/>
            <a:ext cx="7390962" cy="534724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a:extLst>
              <a:ext uri="{FF2B5EF4-FFF2-40B4-BE49-F238E27FC236}">
                <a16:creationId xmlns:a16="http://schemas.microsoft.com/office/drawing/2014/main" id="{6ABC140E-36E9-4ACE-821C-666931BB148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23233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684211" y="1436681"/>
            <a:ext cx="5761876" cy="4419600"/>
          </a:xfrm>
          <a:prstGeom prst="rect">
            <a:avLst/>
          </a:prstGeom>
        </p:spPr>
        <p:txBody>
          <a:bodyPr>
            <a:noAutofit/>
          </a:bodyPr>
          <a:lstStyle/>
          <a:p>
            <a:pPr marL="914400" indent="-914400">
              <a:spcAft>
                <a:spcPts val="600"/>
              </a:spcAft>
              <a:buFont typeface="+mj-lt"/>
              <a:buAutoNum type="arabicPeriod"/>
            </a:pPr>
            <a:r>
              <a:rPr lang="es-ES" sz="4000" dirty="0">
                <a:latin typeface="Berlin Sans FB" panose="020E0602020502020306" pitchFamily="34" charset="0"/>
              </a:rPr>
              <a:t>Pueblo natal:</a:t>
            </a:r>
          </a:p>
          <a:p>
            <a:pPr marL="914400" indent="-914400">
              <a:spcAft>
                <a:spcPts val="600"/>
              </a:spcAft>
              <a:buFont typeface="+mj-lt"/>
              <a:buAutoNum type="arabicPeriod"/>
            </a:pPr>
            <a:endParaRPr lang="es-ES" sz="4000" dirty="0">
              <a:latin typeface="Berlin Sans FB" panose="020E0602020502020306" pitchFamily="34" charset="0"/>
            </a:endParaRPr>
          </a:p>
          <a:p>
            <a:pPr marL="914400" indent="-914400">
              <a:spcAft>
                <a:spcPts val="600"/>
              </a:spcAft>
              <a:buFont typeface="+mj-lt"/>
              <a:buAutoNum type="arabicPeriod"/>
            </a:pPr>
            <a:endParaRPr lang="es-ES" sz="4000" dirty="0">
              <a:latin typeface="Berlin Sans FB" panose="020E0602020502020306" pitchFamily="34" charset="0"/>
            </a:endParaRPr>
          </a:p>
          <a:p>
            <a:pPr marL="914400" indent="-914400">
              <a:spcAft>
                <a:spcPts val="600"/>
              </a:spcAft>
              <a:buFont typeface="+mj-lt"/>
              <a:buAutoNum type="arabicPeriod"/>
            </a:pPr>
            <a:r>
              <a:rPr lang="es-ES" sz="4000" dirty="0">
                <a:latin typeface="Berlin Sans FB" panose="020E0602020502020306" pitchFamily="34" charset="0"/>
              </a:rPr>
              <a:t>Parientes: </a:t>
            </a:r>
          </a:p>
          <a:p>
            <a:pPr marL="914400" indent="-914400">
              <a:spcAft>
                <a:spcPts val="600"/>
              </a:spcAft>
              <a:buFont typeface="+mj-lt"/>
              <a:buAutoNum type="arabicPeriod"/>
            </a:pPr>
            <a:endParaRPr lang="es-ES" sz="4000" dirty="0">
              <a:latin typeface="Berlin Sans FB" panose="020E0602020502020306" pitchFamily="34" charset="0"/>
            </a:endParaRPr>
          </a:p>
          <a:p>
            <a:pPr marL="914400" indent="-914400">
              <a:spcAft>
                <a:spcPts val="600"/>
              </a:spcAft>
              <a:buFont typeface="+mj-lt"/>
              <a:buAutoNum type="arabicPeriod"/>
            </a:pPr>
            <a:endParaRPr lang="es-ES" sz="4000" dirty="0">
              <a:latin typeface="Berlin Sans FB" panose="020E0602020502020306" pitchFamily="34" charset="0"/>
            </a:endParaRPr>
          </a:p>
          <a:p>
            <a:pPr marL="914400" indent="-914400">
              <a:spcAft>
                <a:spcPts val="600"/>
              </a:spcAft>
              <a:buFont typeface="+mj-lt"/>
              <a:buAutoNum type="arabicPeriod"/>
            </a:pPr>
            <a:r>
              <a:rPr lang="es-ES" sz="4000" dirty="0">
                <a:latin typeface="Berlin Sans FB" panose="020E0602020502020306" pitchFamily="34" charset="0"/>
              </a:rPr>
              <a:t>Mala decisión que tomó de joven:</a:t>
            </a:r>
          </a:p>
        </p:txBody>
      </p:sp>
      <p:sp>
        <p:nvSpPr>
          <p:cNvPr id="7" name="Footer Placeholder 1">
            <a:extLst>
              <a:ext uri="{FF2B5EF4-FFF2-40B4-BE49-F238E27FC236}">
                <a16:creationId xmlns:a16="http://schemas.microsoft.com/office/drawing/2014/main" id="{4A405E0A-CD52-4D53-9888-07B8D81E1194}"/>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dirty="0"/>
              <a:t>La Palabra Crece- Multiplicando Discípulos #4</a:t>
            </a:r>
          </a:p>
        </p:txBody>
      </p:sp>
      <p:sp>
        <p:nvSpPr>
          <p:cNvPr id="10" name="Title 3">
            <a:extLst>
              <a:ext uri="{FF2B5EF4-FFF2-40B4-BE49-F238E27FC236}">
                <a16:creationId xmlns:a16="http://schemas.microsoft.com/office/drawing/2014/main" id="{6E9837D5-E72F-4003-9067-7DB0BDF1A51F}"/>
              </a:ext>
            </a:extLst>
          </p:cNvPr>
          <p:cNvSpPr txBox="1">
            <a:spLocks/>
          </p:cNvSpPr>
          <p:nvPr/>
        </p:nvSpPr>
        <p:spPr>
          <a:xfrm>
            <a:off x="1217614" y="274638"/>
            <a:ext cx="9753600" cy="7250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pPr algn="ctr"/>
            <a:r>
              <a:rPr lang="es-ES" dirty="0">
                <a:latin typeface="Berlin Sans FB Demi" panose="020E0802020502020306" pitchFamily="34" charset="0"/>
              </a:rPr>
              <a:t>detalles sobre Marcos </a:t>
            </a:r>
            <a:endParaRPr lang="es-MX" dirty="0">
              <a:latin typeface="Berlin Sans FB Demi" panose="020E0802020502020306" pitchFamily="34" charset="0"/>
            </a:endParaRPr>
          </a:p>
        </p:txBody>
      </p:sp>
      <p:sp>
        <p:nvSpPr>
          <p:cNvPr id="4" name="TextBox 3">
            <a:extLst>
              <a:ext uri="{FF2B5EF4-FFF2-40B4-BE49-F238E27FC236}">
                <a16:creationId xmlns:a16="http://schemas.microsoft.com/office/drawing/2014/main" id="{40A99406-FE5D-48C7-B5B3-2142402086A3}"/>
              </a:ext>
            </a:extLst>
          </p:cNvPr>
          <p:cNvSpPr txBox="1"/>
          <p:nvPr/>
        </p:nvSpPr>
        <p:spPr>
          <a:xfrm>
            <a:off x="6446087" y="1436681"/>
            <a:ext cx="4876802" cy="5410712"/>
          </a:xfrm>
          <a:prstGeom prst="rect">
            <a:avLst/>
          </a:prstGeom>
          <a:noFill/>
        </p:spPr>
        <p:txBody>
          <a:bodyPr wrap="square" rtlCol="0">
            <a:spAutoFit/>
          </a:bodyPr>
          <a:lstStyle/>
          <a:p>
            <a:pPr marL="514350" indent="-514350">
              <a:lnSpc>
                <a:spcPct val="90000"/>
              </a:lnSpc>
              <a:buFont typeface="+mj-lt"/>
              <a:buAutoNum type="arabicPeriod"/>
            </a:pPr>
            <a:r>
              <a:rPr lang="es-ES" sz="3600" i="1" dirty="0">
                <a:solidFill>
                  <a:schemeClr val="tx2"/>
                </a:solidFill>
                <a:latin typeface="Berlin Sans FB" panose="020E0602020502020306" pitchFamily="34" charset="0"/>
              </a:rPr>
              <a:t>Jerusalén </a:t>
            </a:r>
          </a:p>
          <a:p>
            <a:pPr marL="514350" indent="-514350">
              <a:lnSpc>
                <a:spcPct val="90000"/>
              </a:lnSpc>
              <a:buFont typeface="+mj-lt"/>
              <a:buAutoNum type="arabicPeriod"/>
            </a:pPr>
            <a:endParaRPr lang="es-ES" sz="3600" i="1" dirty="0">
              <a:solidFill>
                <a:schemeClr val="tx2"/>
              </a:solidFill>
              <a:latin typeface="Berlin Sans FB" panose="020E0602020502020306" pitchFamily="34" charset="0"/>
            </a:endParaRPr>
          </a:p>
          <a:p>
            <a:pPr marL="514350" indent="-514350">
              <a:lnSpc>
                <a:spcPct val="90000"/>
              </a:lnSpc>
              <a:buFont typeface="+mj-lt"/>
              <a:buAutoNum type="arabicPeriod"/>
            </a:pPr>
            <a:endParaRPr lang="es-ES" sz="3600" i="1" dirty="0">
              <a:solidFill>
                <a:schemeClr val="tx2"/>
              </a:solidFill>
              <a:latin typeface="Berlin Sans FB" panose="020E0602020502020306" pitchFamily="34" charset="0"/>
            </a:endParaRPr>
          </a:p>
          <a:p>
            <a:pPr marL="514350" indent="-514350">
              <a:lnSpc>
                <a:spcPct val="90000"/>
              </a:lnSpc>
              <a:buFont typeface="+mj-lt"/>
              <a:buAutoNum type="arabicPeriod"/>
            </a:pPr>
            <a:r>
              <a:rPr lang="es-ES" sz="3600" i="1" dirty="0">
                <a:solidFill>
                  <a:schemeClr val="tx2"/>
                </a:solidFill>
                <a:latin typeface="Berlin Sans FB" panose="020E0602020502020306" pitchFamily="34" charset="0"/>
              </a:rPr>
              <a:t>Su madre se llamaba María y Bernabé era su primo</a:t>
            </a:r>
          </a:p>
          <a:p>
            <a:pPr marL="514350" indent="-514350">
              <a:lnSpc>
                <a:spcPct val="90000"/>
              </a:lnSpc>
              <a:buFont typeface="+mj-lt"/>
              <a:buAutoNum type="arabicPeriod"/>
            </a:pPr>
            <a:endParaRPr lang="es-ES" sz="3600" i="1" dirty="0">
              <a:solidFill>
                <a:schemeClr val="tx2"/>
              </a:solidFill>
              <a:latin typeface="Berlin Sans FB" panose="020E0602020502020306" pitchFamily="34" charset="0"/>
            </a:endParaRPr>
          </a:p>
          <a:p>
            <a:pPr marL="514350" indent="-514350">
              <a:lnSpc>
                <a:spcPct val="90000"/>
              </a:lnSpc>
              <a:buFont typeface="+mj-lt"/>
              <a:buAutoNum type="arabicPeriod"/>
            </a:pPr>
            <a:r>
              <a:rPr lang="es-ES" sz="3600" i="1" dirty="0">
                <a:solidFill>
                  <a:schemeClr val="tx2"/>
                </a:solidFill>
                <a:latin typeface="Berlin Sans FB" panose="020E0602020502020306" pitchFamily="34" charset="0"/>
              </a:rPr>
              <a:t>Marcos abandonó a Pablo y Bernabé durante su viaje</a:t>
            </a:r>
          </a:p>
          <a:p>
            <a:pPr marL="457200" indent="-457200">
              <a:lnSpc>
                <a:spcPct val="90000"/>
              </a:lnSpc>
              <a:buFont typeface="+mj-lt"/>
              <a:buAutoNum type="arabicPeriod"/>
            </a:pPr>
            <a:endParaRPr lang="en-US" sz="2000" dirty="0"/>
          </a:p>
        </p:txBody>
      </p:sp>
    </p:spTree>
    <p:extLst>
      <p:ext uri="{BB962C8B-B14F-4D97-AF65-F5344CB8AC3E}">
        <p14:creationId xmlns:p14="http://schemas.microsoft.com/office/powerpoint/2010/main" val="277691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684213" y="1765141"/>
            <a:ext cx="10820398" cy="4419600"/>
          </a:xfrm>
          <a:prstGeom prst="rect">
            <a:avLst/>
          </a:prstGeom>
        </p:spPr>
        <p:txBody>
          <a:bodyPr>
            <a:normAutofit/>
          </a:bodyPr>
          <a:lstStyle/>
          <a:p>
            <a:pPr>
              <a:spcAft>
                <a:spcPts val="600"/>
              </a:spcAft>
            </a:pPr>
            <a:r>
              <a:rPr lang="es-ES" sz="4000" i="1" dirty="0">
                <a:latin typeface="Berlin Sans FB" panose="020E0602020502020306" pitchFamily="34" charset="0"/>
              </a:rPr>
              <a:t>La declaración de Dios que las personas no son culpables porque Jesús ha pagado por sus pecados (Isaías 53:5-6, Romanos 3:23-26, 2 Corintios 5:19-21)</a:t>
            </a:r>
            <a:endParaRPr lang="en-US" sz="4000" i="1" dirty="0">
              <a:latin typeface="Berlin Sans FB" panose="020E0602020502020306" pitchFamily="34" charset="0"/>
            </a:endParaRPr>
          </a:p>
        </p:txBody>
      </p:sp>
      <p:sp>
        <p:nvSpPr>
          <p:cNvPr id="7" name="Footer Placeholder 1">
            <a:extLst>
              <a:ext uri="{FF2B5EF4-FFF2-40B4-BE49-F238E27FC236}">
                <a16:creationId xmlns:a16="http://schemas.microsoft.com/office/drawing/2014/main" id="{4A405E0A-CD52-4D53-9888-07B8D81E1194}"/>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dirty="0"/>
              <a:t>La Palabra Crece- Multiplicando Discípulos #4</a:t>
            </a:r>
          </a:p>
        </p:txBody>
      </p:sp>
      <p:sp>
        <p:nvSpPr>
          <p:cNvPr id="10" name="Title 3">
            <a:extLst>
              <a:ext uri="{FF2B5EF4-FFF2-40B4-BE49-F238E27FC236}">
                <a16:creationId xmlns:a16="http://schemas.microsoft.com/office/drawing/2014/main" id="{6E9837D5-E72F-4003-9067-7DB0BDF1A51F}"/>
              </a:ext>
            </a:extLst>
          </p:cNvPr>
          <p:cNvSpPr txBox="1">
            <a:spLocks/>
          </p:cNvSpPr>
          <p:nvPr/>
        </p:nvSpPr>
        <p:spPr>
          <a:xfrm>
            <a:off x="684213" y="-123469"/>
            <a:ext cx="975360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s-ES" dirty="0">
                <a:latin typeface="Berlin Sans FB Demi" panose="020E0802020502020306" pitchFamily="34" charset="0"/>
              </a:rPr>
              <a:t>la justificación:</a:t>
            </a:r>
            <a:endParaRPr lang="es-MX" dirty="0">
              <a:latin typeface="Berlin Sans FB Demi" panose="020E0802020502020306" pitchFamily="34" charset="0"/>
            </a:endParaRPr>
          </a:p>
        </p:txBody>
      </p:sp>
      <p:pic>
        <p:nvPicPr>
          <p:cNvPr id="2050" name="Picture 2" descr="Jesus on the Cross - 10 Powerful Facts About the Crucifixion">
            <a:extLst>
              <a:ext uri="{FF2B5EF4-FFF2-40B4-BE49-F238E27FC236}">
                <a16:creationId xmlns:a16="http://schemas.microsoft.com/office/drawing/2014/main" id="{6FF7412C-FCC0-4F0E-9FB5-28ACAFEF5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6062" y="4096668"/>
            <a:ext cx="4076700" cy="213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3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836612" y="1625088"/>
            <a:ext cx="11125198" cy="4419600"/>
          </a:xfrm>
          <a:prstGeom prst="rect">
            <a:avLst/>
          </a:prstGeom>
        </p:spPr>
        <p:txBody>
          <a:bodyPr>
            <a:normAutofit/>
          </a:bodyPr>
          <a:lstStyle/>
          <a:p>
            <a:pPr>
              <a:spcAft>
                <a:spcPts val="600"/>
              </a:spcAft>
            </a:pPr>
            <a:r>
              <a:rPr lang="es-ES" sz="4000" i="1" dirty="0">
                <a:latin typeface="Berlin Sans FB" panose="020E0602020502020306" pitchFamily="34" charset="0"/>
              </a:rPr>
              <a:t>El proceso continuo por el cual el Espíritu Santo aparte a los creyentes del mundo incrédulo para hacer buenas obras (2 Tesalonicenses 2:13, Efesios 2:10, Romanos 8:5-10)</a:t>
            </a:r>
            <a:endParaRPr lang="en-US" sz="4000" i="1" dirty="0">
              <a:latin typeface="Berlin Sans FB" panose="020E0602020502020306" pitchFamily="34" charset="0"/>
            </a:endParaRPr>
          </a:p>
        </p:txBody>
      </p:sp>
      <p:sp>
        <p:nvSpPr>
          <p:cNvPr id="7" name="Footer Placeholder 1">
            <a:extLst>
              <a:ext uri="{FF2B5EF4-FFF2-40B4-BE49-F238E27FC236}">
                <a16:creationId xmlns:a16="http://schemas.microsoft.com/office/drawing/2014/main" id="{4A405E0A-CD52-4D53-9888-07B8D81E1194}"/>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dirty="0"/>
              <a:t>La Palabra Crece- Multiplicando Discípulos #4</a:t>
            </a:r>
          </a:p>
        </p:txBody>
      </p:sp>
      <p:sp>
        <p:nvSpPr>
          <p:cNvPr id="10" name="Title 3">
            <a:extLst>
              <a:ext uri="{FF2B5EF4-FFF2-40B4-BE49-F238E27FC236}">
                <a16:creationId xmlns:a16="http://schemas.microsoft.com/office/drawing/2014/main" id="{6E9837D5-E72F-4003-9067-7DB0BDF1A51F}"/>
              </a:ext>
            </a:extLst>
          </p:cNvPr>
          <p:cNvSpPr txBox="1">
            <a:spLocks/>
          </p:cNvSpPr>
          <p:nvPr/>
        </p:nvSpPr>
        <p:spPr>
          <a:xfrm>
            <a:off x="836612" y="0"/>
            <a:ext cx="975360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r>
              <a:rPr lang="es-ES" dirty="0">
                <a:latin typeface="Berlin Sans FB Demi" panose="020E0802020502020306" pitchFamily="34" charset="0"/>
              </a:rPr>
              <a:t>la Santificación</a:t>
            </a:r>
            <a:endParaRPr lang="es-MX" dirty="0">
              <a:latin typeface="Berlin Sans FB Demi" panose="020E0802020502020306" pitchFamily="34" charset="0"/>
            </a:endParaRPr>
          </a:p>
        </p:txBody>
      </p:sp>
      <p:pic>
        <p:nvPicPr>
          <p:cNvPr id="3074" name="Picture 2" descr="La santificación que genera almas - Portal Universal - Portal Universal">
            <a:extLst>
              <a:ext uri="{FF2B5EF4-FFF2-40B4-BE49-F238E27FC236}">
                <a16:creationId xmlns:a16="http://schemas.microsoft.com/office/drawing/2014/main" id="{40635D26-88CA-49D8-8C46-3EA189EF3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3856659"/>
            <a:ext cx="4495800" cy="275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073441-11DB-4BE1-8C90-DCE60C52E659}"/>
              </a:ext>
            </a:extLst>
          </p:cNvPr>
          <p:cNvSpPr>
            <a:spLocks noGrp="1"/>
          </p:cNvSpPr>
          <p:nvPr>
            <p:ph type="subTitle" idx="1"/>
          </p:nvPr>
        </p:nvSpPr>
        <p:spPr>
          <a:xfrm>
            <a:off x="1522413" y="2522164"/>
            <a:ext cx="9143998" cy="4419600"/>
          </a:xfrm>
          <a:prstGeom prst="rect">
            <a:avLst/>
          </a:prstGeom>
        </p:spPr>
        <p:txBody>
          <a:bodyPr>
            <a:normAutofit/>
          </a:bodyPr>
          <a:lstStyle/>
          <a:p>
            <a:pPr algn="ctr">
              <a:spcAft>
                <a:spcPts val="600"/>
              </a:spcAft>
            </a:pPr>
            <a:r>
              <a:rPr lang="es-ES" sz="4400" i="1" dirty="0">
                <a:latin typeface="Berlin Sans FB" panose="020E0602020502020306" pitchFamily="34" charset="0"/>
              </a:rPr>
              <a:t>¿Qué significa para nuestro trabajo?</a:t>
            </a:r>
            <a:endParaRPr lang="en-US" sz="4400" i="1" dirty="0">
              <a:latin typeface="Berlin Sans FB" panose="020E0602020502020306" pitchFamily="34" charset="0"/>
            </a:endParaRPr>
          </a:p>
        </p:txBody>
      </p:sp>
      <p:sp>
        <p:nvSpPr>
          <p:cNvPr id="7" name="Footer Placeholder 1">
            <a:extLst>
              <a:ext uri="{FF2B5EF4-FFF2-40B4-BE49-F238E27FC236}">
                <a16:creationId xmlns:a16="http://schemas.microsoft.com/office/drawing/2014/main" id="{4A405E0A-CD52-4D53-9888-07B8D81E1194}"/>
              </a:ext>
            </a:extLst>
          </p:cNvPr>
          <p:cNvSpPr txBox="1">
            <a:spLocks/>
          </p:cNvSpPr>
          <p:nvPr/>
        </p:nvSpPr>
        <p:spPr>
          <a:xfrm>
            <a:off x="1208836" y="6448427"/>
            <a:ext cx="6638176" cy="18097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1100" dirty="0"/>
              <a:t>La Palabra Crece- Multiplicando Discípulos #4</a:t>
            </a:r>
          </a:p>
        </p:txBody>
      </p:sp>
      <p:sp>
        <p:nvSpPr>
          <p:cNvPr id="10" name="Title 3">
            <a:extLst>
              <a:ext uri="{FF2B5EF4-FFF2-40B4-BE49-F238E27FC236}">
                <a16:creationId xmlns:a16="http://schemas.microsoft.com/office/drawing/2014/main" id="{6E9837D5-E72F-4003-9067-7DB0BDF1A51F}"/>
              </a:ext>
            </a:extLst>
          </p:cNvPr>
          <p:cNvSpPr txBox="1">
            <a:spLocks/>
          </p:cNvSpPr>
          <p:nvPr/>
        </p:nvSpPr>
        <p:spPr>
          <a:xfrm>
            <a:off x="1217614" y="274638"/>
            <a:ext cx="9753600" cy="13255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cap="all" baseline="0">
                <a:solidFill>
                  <a:schemeClr val="tx1">
                    <a:lumMod val="50000"/>
                  </a:schemeClr>
                </a:solidFill>
                <a:latin typeface="+mj-lt"/>
                <a:ea typeface="+mj-ea"/>
                <a:cs typeface="+mj-cs"/>
              </a:defRPr>
            </a:lvl1pPr>
          </a:lstStyle>
          <a:p>
            <a:endParaRPr lang="es-MX" dirty="0">
              <a:latin typeface="Berlin Sans FB Demi" panose="020E0802020502020306" pitchFamily="34" charset="0"/>
            </a:endParaRPr>
          </a:p>
        </p:txBody>
      </p:sp>
      <p:pic>
        <p:nvPicPr>
          <p:cNvPr id="3" name="Picture 2">
            <a:extLst>
              <a:ext uri="{FF2B5EF4-FFF2-40B4-BE49-F238E27FC236}">
                <a16:creationId xmlns:a16="http://schemas.microsoft.com/office/drawing/2014/main" id="{B2C3F030-A877-4E29-A755-730EE23E3BF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8761412" y="4218119"/>
            <a:ext cx="3395345" cy="2639881"/>
          </a:xfrm>
          <a:prstGeom prst="rect">
            <a:avLst/>
          </a:prstGeom>
        </p:spPr>
      </p:pic>
      <p:sp>
        <p:nvSpPr>
          <p:cNvPr id="4" name="TextBox 3">
            <a:extLst>
              <a:ext uri="{FF2B5EF4-FFF2-40B4-BE49-F238E27FC236}">
                <a16:creationId xmlns:a16="http://schemas.microsoft.com/office/drawing/2014/main" id="{2A108A4A-9000-43D4-B24F-45E19EBC8C47}"/>
              </a:ext>
            </a:extLst>
          </p:cNvPr>
          <p:cNvSpPr txBox="1"/>
          <p:nvPr/>
        </p:nvSpPr>
        <p:spPr>
          <a:xfrm>
            <a:off x="8466591" y="6826348"/>
            <a:ext cx="3690166" cy="230832"/>
          </a:xfrm>
          <a:prstGeom prst="rect">
            <a:avLst/>
          </a:prstGeom>
          <a:noFill/>
        </p:spPr>
        <p:txBody>
          <a:bodyPr wrap="square" rtlCol="0">
            <a:spAutoFit/>
          </a:bodyPr>
          <a:lstStyle/>
          <a:p>
            <a:r>
              <a:rPr lang="en-US" sz="900" dirty="0">
                <a:hlinkClick r:id="rId4" tooltip="http://www.integramasmas.com/tag/preguntas-efectivas/"/>
              </a:rPr>
              <a:t>This Photo</a:t>
            </a:r>
            <a:r>
              <a:rPr lang="en-US" sz="900" dirty="0"/>
              <a:t> by Unknown Author is licensed under </a:t>
            </a:r>
            <a:r>
              <a:rPr lang="en-US" sz="900" dirty="0">
                <a:hlinkClick r:id="rId5" tooltip="https://creativecommons.org/licenses/by-nc-nd/3.0/"/>
              </a:rPr>
              <a:t>CC BY-NC-ND</a:t>
            </a:r>
            <a:endParaRPr lang="en-US" sz="900" dirty="0"/>
          </a:p>
        </p:txBody>
      </p:sp>
    </p:spTree>
    <p:extLst>
      <p:ext uri="{BB962C8B-B14F-4D97-AF65-F5344CB8AC3E}">
        <p14:creationId xmlns:p14="http://schemas.microsoft.com/office/powerpoint/2010/main" val="73811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731EB72-DE3C-424F-9790-3A5928652D54}"/>
              </a:ext>
            </a:extLst>
          </p:cNvPr>
          <p:cNvSpPr>
            <a:spLocks noGrp="1"/>
          </p:cNvSpPr>
          <p:nvPr>
            <p:ph type="ftr" sz="quarter" idx="11"/>
          </p:nvPr>
        </p:nvSpPr>
        <p:spPr/>
        <p:txBody>
          <a:bodyPr/>
          <a:lstStyle/>
          <a:p>
            <a:pPr>
              <a:spcAft>
                <a:spcPts val="600"/>
              </a:spcAft>
            </a:pPr>
            <a:r>
              <a:rPr lang="es-ES"/>
              <a:t>La Palabra Crece- Multiplicando Discípulos #4</a:t>
            </a:r>
          </a:p>
        </p:txBody>
      </p:sp>
      <p:sp>
        <p:nvSpPr>
          <p:cNvPr id="3" name="Content Placeholder 2">
            <a:extLst>
              <a:ext uri="{FF2B5EF4-FFF2-40B4-BE49-F238E27FC236}">
                <a16:creationId xmlns:a16="http://schemas.microsoft.com/office/drawing/2014/main" id="{9FA5105C-DE25-4F1A-AC1F-D565653DEC29}"/>
              </a:ext>
            </a:extLst>
          </p:cNvPr>
          <p:cNvSpPr>
            <a:spLocks noGrp="1"/>
          </p:cNvSpPr>
          <p:nvPr>
            <p:ph idx="1"/>
          </p:nvPr>
        </p:nvSpPr>
        <p:spPr>
          <a:xfrm>
            <a:off x="684212" y="381000"/>
            <a:ext cx="9753600" cy="4343400"/>
          </a:xfrm>
        </p:spPr>
        <p:txBody>
          <a:bodyPr/>
          <a:lstStyle/>
          <a:p>
            <a:pPr marL="45720" indent="0">
              <a:buNone/>
            </a:pPr>
            <a:r>
              <a:rPr lang="es-ES" sz="4400" b="0" i="0" dirty="0">
                <a:solidFill>
                  <a:srgbClr val="000000"/>
                </a:solidFill>
                <a:effectLst/>
                <a:latin typeface="Berlin Sans FB Demi" panose="020E0802020502020306" pitchFamily="34" charset="0"/>
              </a:rPr>
              <a:t>Hechos 13:13- </a:t>
            </a:r>
          </a:p>
          <a:p>
            <a:pPr marL="45720" indent="0">
              <a:buNone/>
            </a:pPr>
            <a:r>
              <a:rPr lang="es-ES" sz="4000" dirty="0">
                <a:solidFill>
                  <a:srgbClr val="000000"/>
                </a:solidFill>
                <a:latin typeface="Berlin Sans FB" panose="020E0602020502020306" pitchFamily="34" charset="0"/>
              </a:rPr>
              <a:t>“</a:t>
            </a:r>
            <a:r>
              <a:rPr lang="es-ES" sz="4000" b="0" i="0" dirty="0">
                <a:solidFill>
                  <a:srgbClr val="000000"/>
                </a:solidFill>
                <a:effectLst/>
                <a:latin typeface="Berlin Sans FB" panose="020E0602020502020306" pitchFamily="34" charset="0"/>
              </a:rPr>
              <a:t>Pablo y sus compañeros se hicieron a la mar desde Pafos, y llegaron a </a:t>
            </a:r>
            <a:r>
              <a:rPr lang="es-ES" sz="4000" b="0" i="0" dirty="0" err="1">
                <a:solidFill>
                  <a:srgbClr val="000000"/>
                </a:solidFill>
                <a:effectLst/>
                <a:latin typeface="Berlin Sans FB" panose="020E0602020502020306" pitchFamily="34" charset="0"/>
              </a:rPr>
              <a:t>Perge</a:t>
            </a:r>
            <a:r>
              <a:rPr lang="es-ES" sz="4000" b="0" i="0" dirty="0">
                <a:solidFill>
                  <a:srgbClr val="000000"/>
                </a:solidFill>
                <a:effectLst/>
                <a:latin typeface="Berlin Sans FB" panose="020E0602020502020306" pitchFamily="34" charset="0"/>
              </a:rPr>
              <a:t> de Panfilia. Juan se separó de ellos y regresó a Jerusalén.”</a:t>
            </a:r>
            <a:endParaRPr lang="en-US" sz="4000" dirty="0">
              <a:latin typeface="Berlin Sans FB" panose="020E0602020502020306" pitchFamily="34" charset="0"/>
            </a:endParaRPr>
          </a:p>
        </p:txBody>
      </p:sp>
      <p:pic>
        <p:nvPicPr>
          <p:cNvPr id="6146" name="Picture 2" descr="No description available.">
            <a:extLst>
              <a:ext uri="{FF2B5EF4-FFF2-40B4-BE49-F238E27FC236}">
                <a16:creationId xmlns:a16="http://schemas.microsoft.com/office/drawing/2014/main" id="{23B83266-4C87-45C5-AA74-33C491CAB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3085273"/>
            <a:ext cx="4457701" cy="33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85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9a6dd2-512b-4752-8473-975d37cb7242">
      <UserInfo>
        <DisplayName/>
        <AccountId xsi:nil="true"/>
        <AccountType/>
      </UserInfo>
    </SharedWithUsers>
    <Doc_x0020__x0023_ xmlns="d9dd568f-92e7-4aa1-8e50-87aa9ffea92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3520FE-4074-4326-8921-E236E7488CAC}">
  <ds:schemaRefs>
    <ds:schemaRef ds:uri="http://schemas.microsoft.com/office/2006/metadata/properties"/>
    <ds:schemaRef ds:uri="http://schemas.microsoft.com/office/infopath/2007/PartnerControls"/>
    <ds:schemaRef ds:uri="5cd1452d-5967-4622-9749-a306807ee3c9"/>
    <ds:schemaRef ds:uri="38896d1c-d48b-47b1-97a9-761dcde349b0"/>
    <ds:schemaRef ds:uri="c29a6dd2-512b-4752-8473-975d37cb7242"/>
    <ds:schemaRef ds:uri="d9dd568f-92e7-4aa1-8e50-87aa9ffea924"/>
  </ds:schemaRefs>
</ds:datastoreItem>
</file>

<file path=customXml/itemProps2.xml><?xml version="1.0" encoding="utf-8"?>
<ds:datastoreItem xmlns:ds="http://schemas.openxmlformats.org/officeDocument/2006/customXml" ds:itemID="{595ECFD9-A099-4AAA-BE8B-6D613E170673}">
  <ds:schemaRefs>
    <ds:schemaRef ds:uri="http://schemas.microsoft.com/sharepoint/v3/contenttype/forms"/>
  </ds:schemaRefs>
</ds:datastoreItem>
</file>

<file path=customXml/itemProps3.xml><?xml version="1.0" encoding="utf-8"?>
<ds:datastoreItem xmlns:ds="http://schemas.openxmlformats.org/officeDocument/2006/customXml" ds:itemID="{CDA536F9-252D-4C49-A82C-EFFB6F8016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1486</TotalTime>
  <Words>1058</Words>
  <Application>Microsoft Macintosh PowerPoint</Application>
  <PresentationFormat>Custom</PresentationFormat>
  <Paragraphs>108</Paragraphs>
  <Slides>24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Berlin Sans FB</vt:lpstr>
      <vt:lpstr>Berlin Sans FB Demi</vt:lpstr>
      <vt:lpstr>Century Gothic</vt:lpstr>
      <vt:lpstr>South American continent presentation 16x9</vt:lpstr>
      <vt:lpstr>La Palabra Crece-  Multiplicando Discípulos</vt:lpstr>
      <vt:lpstr>Lección 4</vt:lpstr>
      <vt:lpstr>LA oración de apertura</vt:lpstr>
      <vt:lpstr>PowerPoint Presentation</vt:lpstr>
      <vt:lpstr>PowerPoint Presentation</vt:lpstr>
      <vt:lpstr>PowerPoint Presentation</vt:lpstr>
      <vt:lpstr>PowerPoint Presentation</vt:lpstr>
      <vt:lpstr>PowerPoint Presentation</vt:lpstr>
      <vt:lpstr>PowerPoint Presentation</vt:lpstr>
      <vt:lpstr>Así que, ¿qué debemos mantener en mente? </vt:lpstr>
      <vt:lpstr>¿Qué nos enseña este pasaje acerca de trabajar con creyentes madurando en la cadena de discípulos? </vt:lpstr>
      <vt:lpstr>¿Qué nos enseña este pasaje acerca de trabajar con creyentes madurando en la cadena de discípulos? </vt:lpstr>
      <vt:lpstr>¿Qué nos enseña este pasaje acerca de trabajar con creyentes madurando en la cadena de discípulos? </vt:lpstr>
      <vt:lpstr>¿Qué nos enseña este pasaje acerca de trabajar con creyentes madurando en la cadena de discípulos? </vt:lpstr>
      <vt:lpstr>¿Qué nos enseña este pasaje acerca de trabajar con creyentes madurando en la cadena de discípulos? </vt:lpstr>
      <vt:lpstr>¿Qué nos enseña este pasaje acerca de trabajar con creyentes madurando en la cadena de discípulos? </vt:lpstr>
      <vt:lpstr>¿Qué nos enseña este pasaje acerca de trabajar con creyentes madurando en la cadena de discípulos? </vt:lpstr>
      <vt:lpstr>Concluyendo la lección</vt:lpstr>
      <vt:lpstr> La guía de metas:</vt:lpstr>
      <vt:lpstr> El Proyecto Final</vt:lpstr>
      <vt:lpstr>Concluyendo la lección</vt:lpstr>
      <vt:lpstr>La oración</vt:lpstr>
      <vt:lpstr>PowerPoint Presentation</vt:lpstr>
      <vt:lpstr>Lección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Crece-  Multiplicando Discípulos</dc:title>
  <dc:creator>Andrew Johnston</dc:creator>
  <cp:lastModifiedBy>juan david escobar amaya</cp:lastModifiedBy>
  <cp:revision>13</cp:revision>
  <dcterms:created xsi:type="dcterms:W3CDTF">2020-07-31T19:02:07Z</dcterms:created>
  <dcterms:modified xsi:type="dcterms:W3CDTF">2023-01-29T22:37:27Z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