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1.xml" ContentType="application/vnd.openxmlformats-officedocument.presentationml.slide+xml"/>
  <Override PartName="/ppt/presentation.xml" ContentType="application/vnd.openxmlformats-officedocument.presentationml.presentation.main+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1.xml" ContentType="application/vnd.openxmlformats-officedocument.theme+xml"/>
  <Override PartName="/ppt/commentAuthors.xml" ContentType="application/vnd.openxmlformats-officedocument.presentationml.commentAuthors+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9"/>
  </p:notesMasterIdLst>
  <p:sldIdLst>
    <p:sldId id="257" r:id="rId2"/>
    <p:sldId id="259" r:id="rId3"/>
    <p:sldId id="260" r:id="rId4"/>
    <p:sldId id="258" r:id="rId5"/>
    <p:sldId id="283" r:id="rId6"/>
    <p:sldId id="261" r:id="rId7"/>
    <p:sldId id="262" r:id="rId8"/>
    <p:sldId id="263" r:id="rId9"/>
    <p:sldId id="264" r:id="rId10"/>
    <p:sldId id="284" r:id="rId11"/>
    <p:sldId id="265" r:id="rId12"/>
    <p:sldId id="266" r:id="rId13"/>
    <p:sldId id="267" r:id="rId14"/>
    <p:sldId id="268" r:id="rId15"/>
    <p:sldId id="269" r:id="rId16"/>
    <p:sldId id="270" r:id="rId17"/>
    <p:sldId id="271" r:id="rId18"/>
    <p:sldId id="272" r:id="rId19"/>
    <p:sldId id="273" r:id="rId20"/>
    <p:sldId id="274" r:id="rId21"/>
    <p:sldId id="275" r:id="rId22"/>
    <p:sldId id="285" r:id="rId23"/>
    <p:sldId id="278" r:id="rId24"/>
    <p:sldId id="279" r:id="rId25"/>
    <p:sldId id="280" r:id="rId26"/>
    <p:sldId id="281" r:id="rId27"/>
    <p:sldId id="282" r:id="rId28"/>
  </p:sldIdLst>
  <p:sldSz cx="12192000" cy="6858000"/>
  <p:notesSz cx="6858000" cy="9144000"/>
  <p:embeddedFontLst>
    <p:embeddedFont>
      <p:font typeface="Lato" panose="020F0502020204030203" pitchFamily="34" charset="0"/>
      <p:regular r:id="rId30"/>
      <p:bold r:id="rId31"/>
      <p:italic r:id="rId32"/>
      <p:boldItalic r:id="rId33"/>
    </p:embeddedFont>
    <p:embeddedFont>
      <p:font typeface="Overlock" panose="020F0502020204030204"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8" roundtripDataSignature="AMtx7mgpbkcqSs5JEf2rEiExYtr+0ikp8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ena Jensen" initials="" lastIdx="1" clrIdx="0"/>
  <p:cmAuthor id="1" name="Camryn Biebert"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C50E43-F3FE-2642-B92A-4AEF3CD60DBA}" v="1" dt="2025-04-21T17:25:55.7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111"/>
    <p:restoredTop sz="62986" autoAdjust="0"/>
  </p:normalViewPr>
  <p:slideViewPr>
    <p:cSldViewPr snapToGrid="0">
      <p:cViewPr varScale="1">
        <p:scale>
          <a:sx n="53" d="100"/>
          <a:sy n="53" d="100"/>
        </p:scale>
        <p:origin x="2328" y="4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theme" Target="theme/theme1.xml"/><Relationship Id="rId47"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presProps" Target="presProps.xml"/><Relationship Id="rId45"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customschemas.google.com/relationships/presentationmetadata" Target="metadata"/><Relationship Id="rId46"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ae502832d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2ae502832d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a:extLst>
            <a:ext uri="{FF2B5EF4-FFF2-40B4-BE49-F238E27FC236}">
              <a16:creationId xmlns:a16="http://schemas.microsoft.com/office/drawing/2014/main" id="{D6441FB0-162F-27E6-421E-015F02CB22C8}"/>
            </a:ext>
          </a:extLst>
        </p:cNvPr>
        <p:cNvGrpSpPr/>
        <p:nvPr/>
      </p:nvGrpSpPr>
      <p:grpSpPr>
        <a:xfrm>
          <a:off x="0" y="0"/>
          <a:ext cx="0" cy="0"/>
          <a:chOff x="0" y="0"/>
          <a:chExt cx="0" cy="0"/>
        </a:xfrm>
      </p:grpSpPr>
      <p:sp>
        <p:nvSpPr>
          <p:cNvPr id="145" name="Google Shape;145;g2ae502832d3_0_10:notes">
            <a:extLst>
              <a:ext uri="{FF2B5EF4-FFF2-40B4-BE49-F238E27FC236}">
                <a16:creationId xmlns:a16="http://schemas.microsoft.com/office/drawing/2014/main" id="{50444B6F-31CC-216D-846F-78033AD6579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endParaRPr dirty="0">
              <a:solidFill>
                <a:schemeClr val="dk1"/>
              </a:solidFill>
              <a:latin typeface="Calibri"/>
              <a:ea typeface="Calibri"/>
              <a:cs typeface="Calibri"/>
              <a:sym typeface="Calibri"/>
            </a:endParaRPr>
          </a:p>
        </p:txBody>
      </p:sp>
      <p:sp>
        <p:nvSpPr>
          <p:cNvPr id="146" name="Google Shape;146;g2ae502832d3_0_10:notes">
            <a:extLst>
              <a:ext uri="{FF2B5EF4-FFF2-40B4-BE49-F238E27FC236}">
                <a16:creationId xmlns:a16="http://schemas.microsoft.com/office/drawing/2014/main" id="{651DB66F-3FF9-0992-E05B-703DDFC04C6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09698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1. ¿Por qué los once discípulos podían tener miedo de ir a hacer discípulos en todas las naciones?</a:t>
            </a:r>
            <a:endParaRPr lang="en-US" sz="1800" dirty="0">
              <a:effectLst/>
              <a:latin typeface="Times New Roman" panose="02020603050405020304" pitchFamily="18" charset="0"/>
              <a:ea typeface="Arial Unicode MS" panose="020B0604020202020204" pitchFamily="34" charset="-128"/>
            </a:endParaRPr>
          </a:p>
          <a:p>
            <a:pPr marL="0" marR="0" lvl="0" indent="0">
              <a:buFontTx/>
              <a:buNone/>
            </a:pPr>
            <a:endParaRPr lang="es-ES" sz="1800" dirty="0">
              <a:effectLst/>
              <a:latin typeface="Calibri" panose="020F0502020204030204" pitchFamily="34"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Lucas nos dice en Hechos que cuando Jesús ascendió al cielo les dijo a sus discípulos: "Pero recibiréis poder cuando el Espíritu Santo venga sobre vosotros; y seréis mis testigos en Jerusalén, y en toda Judea y Samaria, y hasta los confines de la tierra".</a:t>
            </a:r>
            <a:br>
              <a:rPr lang="es-ES" sz="1800" dirty="0">
                <a:effectLst/>
                <a:latin typeface="Calibri" panose="020F0502020204030204" pitchFamily="34" charset="0"/>
                <a:ea typeface="Arial Unicode MS" panose="020B0604020202020204" pitchFamily="34" charset="-128"/>
              </a:rPr>
            </a:b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Jesús acababa de ser crucificado en Jerusalén. Los once, que eran judíos, formaban parte de un grupo étnico que tenía una larga y continua tensión con el pueblo de Samaria. ¿Los confines de la tierra? La mayoría de los discípulos eran personas comunes. Eran pescadores. Lo más probable es que nunca hubieran viajado muy lejos. Ahora, se suponía que debían ir a los confines de la tierra. Era natural que los discípulos tuvieran miedo. </a:t>
            </a:r>
            <a:endParaRPr lang="en-US" sz="1800" dirty="0">
              <a:effectLst/>
              <a:latin typeface="Times New Roman" panose="02020603050405020304" pitchFamily="18" charset="0"/>
              <a:ea typeface="Arial Unicode MS" panose="020B0604020202020204" pitchFamily="34" charset="-128"/>
            </a:endParaRPr>
          </a:p>
          <a:p>
            <a:pPr marL="914400" lvl="0" indent="-298450" algn="l" rtl="0">
              <a:spcBef>
                <a:spcPts val="0"/>
              </a:spcBef>
              <a:spcAft>
                <a:spcPts val="0"/>
              </a:spcAft>
              <a:buClr>
                <a:schemeClr val="dk1"/>
              </a:buClr>
              <a:buSzPts val="1100"/>
              <a:buFont typeface="Calibri"/>
              <a:buAutoNum type="arabicPeriod"/>
            </a:pPr>
            <a:endParaRPr dirty="0"/>
          </a:p>
        </p:txBody>
      </p:sp>
      <p:sp>
        <p:nvSpPr>
          <p:cNvPr id="181" name="Google Shape;181;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ae502832d3_0_1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2. ¿Qué promesas les hizo Jesús a los once discípulos cuando les encomendó la gran comisión? </a:t>
            </a:r>
            <a:endParaRPr lang="en-US" sz="1800" dirty="0">
              <a:effectLst/>
              <a:latin typeface="Times New Roman" panose="02020603050405020304" pitchFamily="18" charset="0"/>
              <a:ea typeface="Arial Unicode MS" panose="020B0604020202020204" pitchFamily="34" charset="-128"/>
            </a:endParaRPr>
          </a:p>
          <a:p>
            <a:pPr marL="914400" lvl="0" indent="-298450" algn="l" rtl="0">
              <a:spcBef>
                <a:spcPts val="0"/>
              </a:spcBef>
              <a:spcAft>
                <a:spcPts val="1000"/>
              </a:spcAft>
              <a:buClr>
                <a:schemeClr val="dk1"/>
              </a:buClr>
              <a:buSzPts val="1100"/>
              <a:buFont typeface="Calibri"/>
              <a:buAutoNum type="arabicPeriod"/>
            </a:pPr>
            <a:endParaRPr dirty="0"/>
          </a:p>
        </p:txBody>
      </p:sp>
      <p:sp>
        <p:nvSpPr>
          <p:cNvPr id="189" name="Google Shape;189;g2ae502832d3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ae502832d3_0_3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2. ¿Qué promesas les hizo Jesús a los once discípulos cuando les encomendó la gran </a:t>
            </a:r>
            <a:br>
              <a:rPr lang="es-ES" sz="1800" dirty="0">
                <a:effectLst/>
                <a:latin typeface="Calibri" panose="020F0502020204030204" pitchFamily="34" charset="0"/>
                <a:ea typeface="Arial Unicode MS" panose="020B0604020202020204" pitchFamily="34" charset="-128"/>
              </a:rPr>
            </a:br>
            <a:r>
              <a:rPr lang="es-ES" sz="1800" dirty="0">
                <a:effectLst/>
                <a:latin typeface="Calibri" panose="020F0502020204030204" pitchFamily="34" charset="0"/>
                <a:ea typeface="Arial Unicode MS" panose="020B0604020202020204" pitchFamily="34" charset="-128"/>
              </a:rPr>
              <a:t>comisión? </a:t>
            </a:r>
            <a:br>
              <a:rPr lang="es-ES" sz="1800" dirty="0">
                <a:effectLst/>
                <a:latin typeface="Calibri" panose="020F0502020204030204" pitchFamily="34" charset="0"/>
                <a:ea typeface="Arial Unicode MS" panose="020B0604020202020204" pitchFamily="34" charset="-128"/>
              </a:rPr>
            </a:b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En Mateo 28:18, Jesús dijo que él tenía toda la autoridad. Quien les daba la orden de ir a todas las naciones tenía autoridad sobre toda la tierra. </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En Mateo 28:20, Jesús prometió estar siempre con sus discípulos. Nunca estarían solos. </a:t>
            </a:r>
            <a:br>
              <a:rPr lang="es-ES" sz="1800" dirty="0">
                <a:effectLst/>
                <a:latin typeface="Calibri" panose="020F0502020204030204" pitchFamily="34" charset="0"/>
                <a:ea typeface="Arial Unicode MS" panose="020B0604020202020204" pitchFamily="34" charset="-128"/>
              </a:rPr>
            </a:b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En Hechos 1:8, Jesús les prometió a los discípulos el poder del Espíritu Santo. Dios mismo los prepararía para el servicio. </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En Hechos 1:11, los ángeles prometieron que Jesús regresaría. Eso significa que su trabajo no sería en vano.</a:t>
            </a:r>
            <a:endParaRPr lang="en-US" sz="1800" dirty="0">
              <a:effectLst/>
              <a:latin typeface="Times New Roman" panose="02020603050405020304" pitchFamily="18" charset="0"/>
              <a:ea typeface="Arial Unicode MS" panose="020B0604020202020204" pitchFamily="34" charset="-128"/>
            </a:endParaRPr>
          </a:p>
          <a:p>
            <a:pPr marL="457200" lvl="0" indent="0" algn="l" rtl="0">
              <a:spcBef>
                <a:spcPts val="1000"/>
              </a:spcBef>
              <a:spcAft>
                <a:spcPts val="600"/>
              </a:spcAft>
              <a:buNone/>
            </a:pPr>
            <a:endParaRPr dirty="0">
              <a:solidFill>
                <a:schemeClr val="dk1"/>
              </a:solidFill>
              <a:latin typeface="Calibri"/>
              <a:ea typeface="Calibri"/>
              <a:cs typeface="Calibri"/>
              <a:sym typeface="Calibri"/>
            </a:endParaRPr>
          </a:p>
        </p:txBody>
      </p:sp>
      <p:sp>
        <p:nvSpPr>
          <p:cNvPr id="197" name="Google Shape;197;g2ae502832d3_0_3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ae502832d3_0_1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3. ¿Qué tiene de difícil ir a hacer discípulos en todas las naciones hoy en día? </a:t>
            </a:r>
            <a:endParaRPr lang="en-US" sz="1800" dirty="0">
              <a:effectLst/>
              <a:latin typeface="Times New Roman" panose="02020603050405020304" pitchFamily="18" charset="0"/>
              <a:ea typeface="Arial Unicode MS" panose="020B0604020202020204" pitchFamily="34" charset="-128"/>
            </a:endParaRPr>
          </a:p>
          <a:p>
            <a:pPr marL="0" marR="0" lvl="0" indent="0">
              <a:buFontTx/>
              <a:buNone/>
            </a:pPr>
            <a:br>
              <a:rPr lang="es-ES" sz="1800" i="1" dirty="0">
                <a:solidFill>
                  <a:srgbClr val="00B050"/>
                </a:solidFill>
                <a:effectLst/>
                <a:latin typeface="Calibri" panose="020F0502020204030204" pitchFamily="34" charset="0"/>
                <a:ea typeface="Arial Unicode MS" panose="020B0604020202020204" pitchFamily="34" charset="-128"/>
              </a:rPr>
            </a:br>
            <a:r>
              <a:rPr lang="es-ES" sz="1800" i="1" dirty="0">
                <a:solidFill>
                  <a:srgbClr val="00B050"/>
                </a:solidFill>
                <a:effectLst/>
                <a:latin typeface="Calibri" panose="020F0502020204030204" pitchFamily="34" charset="0"/>
                <a:ea typeface="Arial Unicode MS" panose="020B0604020202020204" pitchFamily="34" charset="-128"/>
              </a:rPr>
              <a:t>Puede haber diferentes respuestas, que pueden incluir resistencia o ridiculización por parte de la familia y la sociedad; limitaciones de tiempo; falta de entrenamiento; falta de habilidad para hablar; falta de buena reputación, y nuestra naturaleza humana pecaminosa.</a:t>
            </a:r>
            <a:endParaRPr lang="en-US" sz="1800" dirty="0">
              <a:effectLst/>
              <a:latin typeface="Times New Roman" panose="02020603050405020304" pitchFamily="18" charset="0"/>
              <a:ea typeface="Arial Unicode MS" panose="020B0604020202020204" pitchFamily="34" charset="-128"/>
            </a:endParaRPr>
          </a:p>
          <a:p>
            <a:pPr marL="914400" lvl="0" indent="-298450" algn="l" rtl="0">
              <a:spcBef>
                <a:spcPts val="0"/>
              </a:spcBef>
              <a:spcAft>
                <a:spcPts val="0"/>
              </a:spcAft>
              <a:buClr>
                <a:schemeClr val="dk1"/>
              </a:buClr>
              <a:buSzPts val="1100"/>
              <a:buFont typeface="Calibri"/>
              <a:buAutoNum type="arabicPeriod"/>
            </a:pPr>
            <a:endParaRPr dirty="0"/>
          </a:p>
        </p:txBody>
      </p:sp>
      <p:sp>
        <p:nvSpPr>
          <p:cNvPr id="207" name="Google Shape;207;g2ae502832d3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ae502832d3_0_1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dirty="0">
                <a:effectLst/>
                <a:latin typeface="Calibri" panose="020F0502020204030204" pitchFamily="34" charset="0"/>
                <a:ea typeface="Arial Unicode MS" panose="020B0604020202020204" pitchFamily="34" charset="-128"/>
              </a:rPr>
              <a:t>4. ¿Qué promesas nos hace Jesús si participamos en la gran comisión? </a:t>
            </a:r>
            <a:br>
              <a:rPr lang="es-ES" sz="1100" dirty="0">
                <a:effectLst/>
                <a:latin typeface="Calibri" panose="020F0502020204030204" pitchFamily="34" charset="0"/>
                <a:ea typeface="Arial Unicode MS" panose="020B0604020202020204" pitchFamily="34" charset="-128"/>
              </a:rPr>
            </a:b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Las mismas promesas que Jesús compartió con los once también se aplican a nosotros. </a:t>
            </a:r>
            <a:r>
              <a:rPr lang="es-ES" sz="1100" i="1" dirty="0">
                <a:solidFill>
                  <a:srgbClr val="00B050"/>
                </a:solidFill>
                <a:effectLst/>
                <a:latin typeface="Calibri" panose="020F0502020204030204" pitchFamily="34" charset="0"/>
                <a:ea typeface="Arial Unicode MS" panose="020B0604020202020204" pitchFamily="34" charset="-128"/>
              </a:rPr>
              <a:t>El instructor deberá esforzarse por aplicar las Escrituras a cada una de las inquietudes.</a:t>
            </a:r>
            <a:br>
              <a:rPr lang="es-ES" sz="1100" i="1" dirty="0">
                <a:solidFill>
                  <a:srgbClr val="00B050"/>
                </a:solidFill>
                <a:effectLst/>
                <a:latin typeface="Calibri" panose="020F0502020204030204" pitchFamily="34" charset="0"/>
                <a:ea typeface="Arial Unicode MS" panose="020B0604020202020204" pitchFamily="34" charset="-128"/>
              </a:rPr>
            </a:br>
            <a:endParaRPr lang="en-US" sz="1200" i="1" dirty="0">
              <a:solidFill>
                <a:srgbClr val="00B050"/>
              </a:solidFill>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La resistencia o la ridiculización de la familia y la sociedad son parte de llevar nuestra cruz. Jesús indicó que él y su mensaje dividirían a las familias. Pero él está con nosotros para consolarnos cuando eso sucede, y él va a usar su poder para resolver las cosas para nuestro bien eterno.</a:t>
            </a: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Muchos líderes espirituales de la Biblia tenían dudas sobre su capacidad para servir: Moisés, Elías, Jeremías, Isaías, etc. Dios les aseguró que estaría con ellos y les daría lo que necesitaban. Su efectividad no estaría basada en sus habilidades, sino en el poder de Dios.</a:t>
            </a: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Dios ha perdonado nuestros pecados y nos ha hecho nuevas criaturas. Dios, incluso, ha usado a exasesinos (Pablo, Moisés) para servir. Independientemente de la reputación pecaminosa que podamos tener, Dios perdona nuestro pasado y nos llama al servicio.</a:t>
            </a: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El Espíritu Santo va a obrar en nosotros. Él nos da el deseo y la capacidad de servirle a Dios y compartir su Palabra con los demás. (Filipenses 2:13)</a:t>
            </a:r>
            <a:endParaRPr lang="en-US" sz="12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1000"/>
              </a:spcBef>
              <a:spcAft>
                <a:spcPts val="0"/>
              </a:spcAft>
              <a:buSzPts val="1100"/>
              <a:buNone/>
            </a:pPr>
            <a:endParaRPr dirty="0"/>
          </a:p>
        </p:txBody>
      </p:sp>
      <p:sp>
        <p:nvSpPr>
          <p:cNvPr id="215" name="Google Shape;215;g2ae502832d3_0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ae502832d3_0_2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i="1" dirty="0">
                <a:solidFill>
                  <a:srgbClr val="00B050"/>
                </a:solidFill>
                <a:effectLst/>
                <a:latin typeface="Calibri" panose="020F0502020204030204" pitchFamily="34" charset="0"/>
                <a:ea typeface="Arial Unicode MS" panose="020B0604020202020204" pitchFamily="34" charset="-128"/>
              </a:rPr>
              <a:t>Aquí es especialmente importante enfatizar el poder de la Palabra.</a:t>
            </a:r>
            <a:endParaRPr lang="en-US" sz="1200" i="1" dirty="0">
              <a:solidFill>
                <a:srgbClr val="00B050"/>
              </a:solidFill>
              <a:effectLst/>
              <a:latin typeface="Times New Roman" panose="02020603050405020304" pitchFamily="18" charset="0"/>
              <a:ea typeface="Arial Unicode MS" panose="020B0604020202020204" pitchFamily="34" charset="-128"/>
            </a:endParaRPr>
          </a:p>
          <a:p>
            <a:pPr marL="0" marR="0" lvl="0" indent="0">
              <a:buFontTx/>
              <a:buNone/>
            </a:pPr>
            <a:endParaRPr lang="en-US" sz="1200" dirty="0">
              <a:solidFill>
                <a:srgbClr val="00B050"/>
              </a:solidFill>
              <a:effectLst/>
              <a:latin typeface="Times New Roman" panose="02020603050405020304" pitchFamily="18" charset="0"/>
              <a:ea typeface="Arial Unicode MS" panose="020B0604020202020204" pitchFamily="34" charset="-128"/>
            </a:endParaRPr>
          </a:p>
          <a:p>
            <a:pPr marL="0" marR="0" lvl="0" indent="0">
              <a:buFontTx/>
              <a:buNone/>
            </a:pPr>
            <a:r>
              <a:rPr lang="es-ES" sz="1100" b="1" dirty="0">
                <a:effectLst/>
                <a:latin typeface="Calibri" panose="020F0502020204030204" pitchFamily="34" charset="0"/>
                <a:ea typeface="Arial Unicode MS" panose="020B0604020202020204" pitchFamily="34" charset="-128"/>
              </a:rPr>
              <a:t>Juan 17:17 </a:t>
            </a:r>
            <a:r>
              <a:rPr lang="en-US" b="0" i="0" u="none" strike="noStrike" dirty="0" err="1">
                <a:solidFill>
                  <a:srgbClr val="000000"/>
                </a:solidFill>
                <a:effectLst/>
                <a:latin typeface="system-ui"/>
              </a:rPr>
              <a:t>Santifícalos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en</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tu</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verdad</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tu</a:t>
            </a:r>
            <a:r>
              <a:rPr lang="en-US" b="0" i="0" u="none" strike="noStrike" dirty="0">
                <a:solidFill>
                  <a:srgbClr val="000000"/>
                </a:solidFill>
                <a:effectLst/>
                <a:latin typeface="system-ui"/>
              </a:rPr>
              <a:t> palabra es </a:t>
            </a:r>
            <a:r>
              <a:rPr lang="en-US" b="0" i="0" u="none" strike="noStrike" dirty="0" err="1">
                <a:solidFill>
                  <a:srgbClr val="000000"/>
                </a:solidFill>
                <a:effectLst/>
                <a:latin typeface="system-ui"/>
              </a:rPr>
              <a:t>verdad</a:t>
            </a:r>
            <a:r>
              <a:rPr lang="en-US" b="0" i="0" u="none" strike="noStrike" dirty="0">
                <a:solidFill>
                  <a:srgbClr val="000000"/>
                </a:solidFill>
                <a:effectLst/>
                <a:latin typeface="system-ui"/>
              </a:rPr>
              <a:t>.</a:t>
            </a:r>
            <a:br>
              <a:rPr lang="en-US" b="0" i="0" u="none" strike="noStrike" dirty="0">
                <a:solidFill>
                  <a:srgbClr val="000000"/>
                </a:solidFill>
                <a:effectLst/>
                <a:latin typeface="system-ui"/>
              </a:rPr>
            </a:br>
            <a:br>
              <a:rPr lang="es-ES" sz="1100" dirty="0">
                <a:effectLst/>
                <a:latin typeface="Calibri" panose="020F0502020204030204" pitchFamily="34" charset="0"/>
                <a:ea typeface="Arial Unicode MS" panose="020B0604020202020204" pitchFamily="34" charset="-128"/>
              </a:rPr>
            </a:br>
            <a:r>
              <a:rPr lang="es-ES" sz="1100" b="1" dirty="0">
                <a:effectLst/>
                <a:latin typeface="Calibri" panose="020F0502020204030204" pitchFamily="34" charset="0"/>
                <a:ea typeface="Arial Unicode MS" panose="020B0604020202020204" pitchFamily="34" charset="-128"/>
              </a:rPr>
              <a:t>Hechos 8:35-39 </a:t>
            </a:r>
            <a:r>
              <a:rPr lang="en-US" b="0" i="0" u="none" strike="noStrike" dirty="0" err="1">
                <a:solidFill>
                  <a:srgbClr val="000000"/>
                </a:solidFill>
                <a:effectLst/>
                <a:latin typeface="system-ui"/>
              </a:rPr>
              <a:t>Entonces</a:t>
            </a:r>
            <a:r>
              <a:rPr lang="en-US" b="0" i="0" u="none" strike="noStrike" dirty="0">
                <a:solidFill>
                  <a:srgbClr val="000000"/>
                </a:solidFill>
                <a:effectLst/>
                <a:latin typeface="system-ui"/>
              </a:rPr>
              <a:t> Felipe, </a:t>
            </a:r>
            <a:r>
              <a:rPr lang="en-US" b="0" i="0" u="none" strike="noStrike" dirty="0" err="1">
                <a:solidFill>
                  <a:srgbClr val="000000"/>
                </a:solidFill>
                <a:effectLst/>
                <a:latin typeface="system-ui"/>
              </a:rPr>
              <a:t>abriendo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su</a:t>
            </a:r>
            <a:r>
              <a:rPr lang="en-US" b="0" i="0" u="none" strike="noStrike" dirty="0">
                <a:solidFill>
                  <a:srgbClr val="000000"/>
                </a:solidFill>
                <a:effectLst/>
                <a:latin typeface="system-ui"/>
              </a:rPr>
              <a:t> boca, y </a:t>
            </a:r>
            <a:r>
              <a:rPr lang="en-US" b="0" i="0" u="none" strike="noStrike" dirty="0" err="1">
                <a:solidFill>
                  <a:srgbClr val="000000"/>
                </a:solidFill>
                <a:effectLst/>
                <a:latin typeface="system-ui"/>
              </a:rPr>
              <a:t>comenzando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desde</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esta</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escritura</a:t>
            </a:r>
            <a:r>
              <a:rPr lang="en-US" b="0" i="0" u="none" strike="noStrike" dirty="0">
                <a:solidFill>
                  <a:srgbClr val="000000"/>
                </a:solidFill>
                <a:effectLst/>
                <a:latin typeface="system-ui"/>
              </a:rPr>
              <a:t>, le </a:t>
            </a:r>
            <a:r>
              <a:rPr lang="en-US" b="0" i="0" u="none" strike="noStrike" dirty="0" err="1">
                <a:solidFill>
                  <a:srgbClr val="000000"/>
                </a:solidFill>
                <a:effectLst/>
                <a:latin typeface="system-ui"/>
              </a:rPr>
              <a:t>anunció</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el</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evangelio</a:t>
            </a:r>
            <a:r>
              <a:rPr lang="en-US" b="0" i="0" u="none" strike="noStrike" dirty="0">
                <a:solidFill>
                  <a:srgbClr val="000000"/>
                </a:solidFill>
                <a:effectLst/>
                <a:latin typeface="system-ui"/>
              </a:rPr>
              <a:t> de Jesús. Y </a:t>
            </a:r>
            <a:r>
              <a:rPr lang="en-US" b="0" i="0" u="none" strike="noStrike" dirty="0" err="1">
                <a:solidFill>
                  <a:srgbClr val="000000"/>
                </a:solidFill>
                <a:effectLst/>
                <a:latin typeface="system-ui"/>
              </a:rPr>
              <a:t>yendo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por</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el</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camino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llegaron</a:t>
            </a:r>
            <a:r>
              <a:rPr lang="en-US" b="0" i="0" u="none" strike="noStrike" dirty="0">
                <a:solidFill>
                  <a:srgbClr val="000000"/>
                </a:solidFill>
                <a:effectLst/>
                <a:latin typeface="system-ui"/>
              </a:rPr>
              <a:t> a </a:t>
            </a:r>
            <a:r>
              <a:rPr lang="en-US" b="0" i="0" u="none" strike="noStrike" dirty="0" err="1">
                <a:solidFill>
                  <a:srgbClr val="000000"/>
                </a:solidFill>
                <a:effectLst/>
                <a:latin typeface="system-ui"/>
              </a:rPr>
              <a:t>cierta</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agua</a:t>
            </a:r>
            <a:r>
              <a:rPr lang="en-US" b="0" i="0" u="none" strike="noStrike" dirty="0">
                <a:solidFill>
                  <a:srgbClr val="000000"/>
                </a:solidFill>
                <a:effectLst/>
                <a:latin typeface="system-ui"/>
              </a:rPr>
              <a:t>, y </a:t>
            </a:r>
            <a:r>
              <a:rPr lang="en-US" b="0" i="0" u="none" strike="noStrike" dirty="0" err="1">
                <a:solidFill>
                  <a:srgbClr val="000000"/>
                </a:solidFill>
                <a:effectLst/>
                <a:latin typeface="system-ui"/>
              </a:rPr>
              <a:t>dijo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el</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eunuco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Aquí</a:t>
            </a:r>
            <a:r>
              <a:rPr lang="en-US" b="0" i="0" u="none" strike="noStrike" dirty="0">
                <a:solidFill>
                  <a:srgbClr val="000000"/>
                </a:solidFill>
                <a:effectLst/>
                <a:latin typeface="system-ui"/>
              </a:rPr>
              <a:t> hay </a:t>
            </a:r>
            <a:r>
              <a:rPr lang="en-US" b="0" i="0" u="none" strike="noStrike" dirty="0" err="1">
                <a:solidFill>
                  <a:srgbClr val="000000"/>
                </a:solidFill>
                <a:effectLst/>
                <a:latin typeface="system-ui"/>
              </a:rPr>
              <a:t>agua</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qué</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impide</a:t>
            </a:r>
            <a:r>
              <a:rPr lang="en-US" b="0" i="0" u="none" strike="noStrike" dirty="0">
                <a:solidFill>
                  <a:srgbClr val="000000"/>
                </a:solidFill>
                <a:effectLst/>
                <a:latin typeface="system-ui"/>
              </a:rPr>
              <a:t> que </a:t>
            </a:r>
            <a:r>
              <a:rPr lang="en-US" b="0" i="0" u="none" strike="noStrike" dirty="0" err="1">
                <a:solidFill>
                  <a:srgbClr val="000000"/>
                </a:solidFill>
                <a:effectLst/>
                <a:latin typeface="system-ui"/>
              </a:rPr>
              <a:t>yo</a:t>
            </a:r>
            <a:r>
              <a:rPr lang="en-US" b="0" i="0" u="none" strike="noStrike" dirty="0">
                <a:solidFill>
                  <a:srgbClr val="000000"/>
                </a:solidFill>
                <a:effectLst/>
                <a:latin typeface="system-ui"/>
              </a:rPr>
              <a:t> sea </a:t>
            </a:r>
            <a:r>
              <a:rPr lang="en-US" b="0" i="0" u="none" strike="noStrike" dirty="0" err="1">
                <a:solidFill>
                  <a:srgbClr val="000000"/>
                </a:solidFill>
                <a:effectLst/>
                <a:latin typeface="system-ui"/>
              </a:rPr>
              <a:t>bautizado</a:t>
            </a:r>
            <a:r>
              <a:rPr lang="en-US" b="0" i="0" u="none" strike="noStrike" dirty="0">
                <a:solidFill>
                  <a:srgbClr val="000000"/>
                </a:solidFill>
                <a:effectLst/>
                <a:latin typeface="system-ui"/>
              </a:rPr>
              <a:t>? Felipe </a:t>
            </a:r>
            <a:r>
              <a:rPr lang="en-US" b="0" i="0" u="none" strike="noStrike" dirty="0" err="1">
                <a:solidFill>
                  <a:srgbClr val="000000"/>
                </a:solidFill>
                <a:effectLst/>
                <a:latin typeface="system-ui"/>
              </a:rPr>
              <a:t>dijo</a:t>
            </a:r>
            <a:r>
              <a:rPr lang="en-US" b="0" i="0" u="none" strike="noStrike" dirty="0">
                <a:solidFill>
                  <a:srgbClr val="000000"/>
                </a:solidFill>
                <a:effectLst/>
                <a:latin typeface="system-ui"/>
              </a:rPr>
              <a:t>: Si </a:t>
            </a:r>
            <a:r>
              <a:rPr lang="en-US" b="0" i="0" u="none" strike="noStrike" dirty="0" err="1">
                <a:solidFill>
                  <a:srgbClr val="000000"/>
                </a:solidFill>
                <a:effectLst/>
                <a:latin typeface="system-ui"/>
              </a:rPr>
              <a:t>crees</a:t>
            </a:r>
            <a:r>
              <a:rPr lang="en-US" b="0" i="0" u="none" strike="noStrike" dirty="0">
                <a:solidFill>
                  <a:srgbClr val="000000"/>
                </a:solidFill>
                <a:effectLst/>
                <a:latin typeface="system-ui"/>
              </a:rPr>
              <a:t> de </a:t>
            </a:r>
            <a:r>
              <a:rPr lang="en-US" b="0" i="0" u="none" strike="noStrike" dirty="0" err="1">
                <a:solidFill>
                  <a:srgbClr val="000000"/>
                </a:solidFill>
                <a:effectLst/>
                <a:latin typeface="system-ui"/>
              </a:rPr>
              <a:t>todo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corazón</a:t>
            </a:r>
            <a:r>
              <a:rPr lang="en-US" b="0" i="0" u="none" strike="noStrike" dirty="0">
                <a:solidFill>
                  <a:srgbClr val="000000"/>
                </a:solidFill>
                <a:effectLst/>
                <a:latin typeface="system-ui"/>
              </a:rPr>
              <a:t>, bien </a:t>
            </a:r>
            <a:r>
              <a:rPr lang="en-US" b="0" i="0" u="none" strike="noStrike" dirty="0" err="1">
                <a:solidFill>
                  <a:srgbClr val="000000"/>
                </a:solidFill>
                <a:effectLst/>
                <a:latin typeface="system-ui"/>
              </a:rPr>
              <a:t>puedes</a:t>
            </a:r>
            <a:r>
              <a:rPr lang="en-US" b="0" i="0" u="none" strike="noStrike" dirty="0">
                <a:solidFill>
                  <a:srgbClr val="000000"/>
                </a:solidFill>
                <a:effectLst/>
                <a:latin typeface="system-ui"/>
              </a:rPr>
              <a:t>. Y </a:t>
            </a:r>
            <a:r>
              <a:rPr lang="en-US" b="0" i="0" u="none" strike="noStrike" dirty="0" err="1">
                <a:solidFill>
                  <a:srgbClr val="000000"/>
                </a:solidFill>
                <a:effectLst/>
                <a:latin typeface="system-ui"/>
              </a:rPr>
              <a:t>respondiendo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dijo</a:t>
            </a:r>
            <a:r>
              <a:rPr lang="en-US" b="0" i="0" u="none" strike="noStrike" dirty="0">
                <a:solidFill>
                  <a:srgbClr val="000000"/>
                </a:solidFill>
                <a:effectLst/>
                <a:latin typeface="system-ui"/>
              </a:rPr>
              <a:t>: Creo que </a:t>
            </a:r>
            <a:r>
              <a:rPr lang="en-US" b="0" i="0" u="none" strike="noStrike" dirty="0" err="1">
                <a:solidFill>
                  <a:srgbClr val="000000"/>
                </a:solidFill>
                <a:effectLst/>
                <a:latin typeface="system-ui"/>
              </a:rPr>
              <a:t>Jesucristo</a:t>
            </a:r>
            <a:r>
              <a:rPr lang="en-US" b="0" i="0" u="none" strike="noStrike" dirty="0">
                <a:solidFill>
                  <a:srgbClr val="000000"/>
                </a:solidFill>
                <a:effectLst/>
                <a:latin typeface="system-ui"/>
              </a:rPr>
              <a:t> es </a:t>
            </a:r>
            <a:r>
              <a:rPr lang="en-US" b="0" i="0" u="none" strike="noStrike" dirty="0" err="1">
                <a:solidFill>
                  <a:srgbClr val="000000"/>
                </a:solidFill>
                <a:effectLst/>
                <a:latin typeface="system-ui"/>
              </a:rPr>
              <a:t>el</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Hijo</a:t>
            </a:r>
            <a:r>
              <a:rPr lang="en-US" b="0" i="0" u="none" strike="noStrike" dirty="0">
                <a:solidFill>
                  <a:srgbClr val="000000"/>
                </a:solidFill>
                <a:effectLst/>
                <a:latin typeface="system-ui"/>
              </a:rPr>
              <a:t> de Dios. Y </a:t>
            </a:r>
            <a:r>
              <a:rPr lang="en-US" b="0" i="0" u="none" strike="noStrike" dirty="0" err="1">
                <a:solidFill>
                  <a:srgbClr val="000000"/>
                </a:solidFill>
                <a:effectLst/>
                <a:latin typeface="system-ui"/>
              </a:rPr>
              <a:t>mandó</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parar</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el</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carro</a:t>
            </a:r>
            <a:r>
              <a:rPr lang="en-US" b="0" i="0" u="none" strike="noStrike" dirty="0">
                <a:solidFill>
                  <a:srgbClr val="000000"/>
                </a:solidFill>
                <a:effectLst/>
                <a:latin typeface="system-ui"/>
              </a:rPr>
              <a:t>; y </a:t>
            </a:r>
            <a:r>
              <a:rPr lang="en-US" b="0" i="0" u="none" strike="noStrike" dirty="0" err="1">
                <a:solidFill>
                  <a:srgbClr val="000000"/>
                </a:solidFill>
                <a:effectLst/>
                <a:latin typeface="system-ui"/>
              </a:rPr>
              <a:t>descendieron</a:t>
            </a:r>
            <a:r>
              <a:rPr lang="en-US" b="0" i="0" u="none" strike="noStrike" dirty="0">
                <a:solidFill>
                  <a:srgbClr val="000000"/>
                </a:solidFill>
                <a:effectLst/>
                <a:latin typeface="system-ui"/>
              </a:rPr>
              <a:t> ambos al </a:t>
            </a:r>
            <a:r>
              <a:rPr lang="en-US" b="0" i="0" u="none" strike="noStrike" dirty="0" err="1">
                <a:solidFill>
                  <a:srgbClr val="000000"/>
                </a:solidFill>
                <a:effectLst/>
                <a:latin typeface="system-ui"/>
              </a:rPr>
              <a:t>agua</a:t>
            </a:r>
            <a:r>
              <a:rPr lang="en-US" b="0" i="0" u="none" strike="noStrike" dirty="0">
                <a:solidFill>
                  <a:srgbClr val="000000"/>
                </a:solidFill>
                <a:effectLst/>
                <a:latin typeface="system-ui"/>
              </a:rPr>
              <a:t>, Felipe y </a:t>
            </a:r>
            <a:r>
              <a:rPr lang="en-US" b="0" i="0" u="none" strike="noStrike" dirty="0" err="1">
                <a:solidFill>
                  <a:srgbClr val="000000"/>
                </a:solidFill>
                <a:effectLst/>
                <a:latin typeface="system-ui"/>
              </a:rPr>
              <a:t>el</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eunuco</a:t>
            </a:r>
            <a:r>
              <a:rPr lang="en-US" b="0" i="0" u="none" strike="noStrike" dirty="0">
                <a:solidFill>
                  <a:srgbClr val="000000"/>
                </a:solidFill>
                <a:effectLst/>
                <a:latin typeface="system-ui"/>
              </a:rPr>
              <a:t>, y le </a:t>
            </a:r>
            <a:r>
              <a:rPr lang="en-US" b="0" i="0" u="none" strike="noStrike" dirty="0" err="1">
                <a:solidFill>
                  <a:srgbClr val="000000"/>
                </a:solidFill>
                <a:effectLst/>
                <a:latin typeface="system-ui"/>
              </a:rPr>
              <a:t>bautizó</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Cuando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subieron</a:t>
            </a:r>
            <a:r>
              <a:rPr lang="en-US" b="0" i="0" u="none" strike="noStrike" dirty="0">
                <a:solidFill>
                  <a:srgbClr val="000000"/>
                </a:solidFill>
                <a:effectLst/>
                <a:latin typeface="system-ui"/>
              </a:rPr>
              <a:t> del </a:t>
            </a:r>
            <a:r>
              <a:rPr lang="en-US" b="0" i="0" u="none" strike="noStrike" dirty="0" err="1">
                <a:solidFill>
                  <a:srgbClr val="000000"/>
                </a:solidFill>
                <a:effectLst/>
                <a:latin typeface="system-ui"/>
              </a:rPr>
              <a:t>agua</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el</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Espíritu</a:t>
            </a:r>
            <a:r>
              <a:rPr lang="en-US" b="0" i="0" u="none" strike="noStrike" dirty="0">
                <a:solidFill>
                  <a:srgbClr val="000000"/>
                </a:solidFill>
                <a:effectLst/>
                <a:latin typeface="system-ui"/>
              </a:rPr>
              <a:t> del </a:t>
            </a:r>
            <a:r>
              <a:rPr lang="en-US" b="0" i="0" u="none" strike="noStrike" dirty="0" err="1">
                <a:solidFill>
                  <a:srgbClr val="000000"/>
                </a:solidFill>
                <a:effectLst/>
                <a:latin typeface="system-ui"/>
              </a:rPr>
              <a:t>Señor</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arrebató</a:t>
            </a:r>
            <a:r>
              <a:rPr lang="en-US" b="0" i="0" u="none" strike="noStrike" dirty="0">
                <a:solidFill>
                  <a:srgbClr val="000000"/>
                </a:solidFill>
                <a:effectLst/>
                <a:latin typeface="system-ui"/>
              </a:rPr>
              <a:t> a Felipe; y </a:t>
            </a:r>
            <a:r>
              <a:rPr lang="en-US" b="0" i="0" u="none" strike="noStrike" dirty="0" err="1">
                <a:solidFill>
                  <a:srgbClr val="000000"/>
                </a:solidFill>
                <a:effectLst/>
                <a:latin typeface="system-ui"/>
              </a:rPr>
              <a:t>el</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eunuco</a:t>
            </a:r>
            <a:r>
              <a:rPr lang="en-US" b="0" i="0" u="none" strike="noStrike" dirty="0">
                <a:solidFill>
                  <a:srgbClr val="000000"/>
                </a:solidFill>
                <a:effectLst/>
                <a:latin typeface="system-ui"/>
              </a:rPr>
              <a:t> no le </a:t>
            </a:r>
            <a:r>
              <a:rPr lang="en-US" b="0" i="0" u="none" strike="noStrike" dirty="0" err="1">
                <a:solidFill>
                  <a:srgbClr val="000000"/>
                </a:solidFill>
                <a:effectLst/>
                <a:latin typeface="system-ui"/>
              </a:rPr>
              <a:t>vio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más</a:t>
            </a:r>
            <a:r>
              <a:rPr lang="en-US" b="0" i="0" u="none" strike="noStrike" dirty="0">
                <a:solidFill>
                  <a:srgbClr val="000000"/>
                </a:solidFill>
                <a:effectLst/>
                <a:latin typeface="system-ui"/>
              </a:rPr>
              <a:t>, y </a:t>
            </a:r>
            <a:r>
              <a:rPr lang="en-US" b="0" i="0" u="none" strike="noStrike" dirty="0" err="1">
                <a:solidFill>
                  <a:srgbClr val="000000"/>
                </a:solidFill>
                <a:effectLst/>
                <a:latin typeface="system-ui"/>
              </a:rPr>
              <a:t>siguió</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gozoso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su</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camino</a:t>
            </a:r>
            <a:r>
              <a:rPr lang="en-US" b="0" i="0" u="none" strike="noStrike" dirty="0">
                <a:solidFill>
                  <a:srgbClr val="000000"/>
                </a:solidFill>
                <a:effectLst/>
                <a:latin typeface="system-ui"/>
              </a:rPr>
              <a:t>.</a:t>
            </a:r>
            <a:br>
              <a:rPr lang="es-ES" sz="1100" dirty="0">
                <a:effectLst/>
                <a:latin typeface="Calibri" panose="020F0502020204030204" pitchFamily="34" charset="0"/>
                <a:ea typeface="Arial Unicode MS" panose="020B0604020202020204" pitchFamily="34" charset="-128"/>
              </a:rPr>
            </a:br>
            <a:endParaRPr lang="es-ES" sz="1100" dirty="0">
              <a:effectLst/>
              <a:latin typeface="Calibri" panose="020F0502020204030204" pitchFamily="34" charset="0"/>
              <a:ea typeface="Arial Unicode MS" panose="020B0604020202020204" pitchFamily="34" charset="-128"/>
            </a:endParaRPr>
          </a:p>
          <a:p>
            <a:pPr marL="0" marR="0" lvl="0" indent="0">
              <a:buFontTx/>
              <a:buNone/>
            </a:pPr>
            <a:r>
              <a:rPr lang="es-ES" sz="1100" b="1" dirty="0">
                <a:effectLst/>
                <a:latin typeface="Calibri" panose="020F0502020204030204" pitchFamily="34" charset="0"/>
                <a:ea typeface="Arial Unicode MS" panose="020B0604020202020204" pitchFamily="34" charset="-128"/>
              </a:rPr>
              <a:t>Romanos 10:17 </a:t>
            </a:r>
            <a:r>
              <a:rPr lang="en-US" b="0" i="0" u="none" strike="noStrike" dirty="0" err="1">
                <a:solidFill>
                  <a:srgbClr val="000000"/>
                </a:solidFill>
                <a:effectLst/>
                <a:latin typeface="system-ui"/>
              </a:rPr>
              <a:t>Así</a:t>
            </a:r>
            <a:r>
              <a:rPr lang="en-US" b="0" i="0" u="none" strike="noStrike" dirty="0">
                <a:solidFill>
                  <a:srgbClr val="000000"/>
                </a:solidFill>
                <a:effectLst/>
                <a:latin typeface="system-ui"/>
              </a:rPr>
              <a:t> que la </a:t>
            </a:r>
            <a:r>
              <a:rPr lang="en-US" b="0" i="0" u="none" strike="noStrike" dirty="0" err="1">
                <a:solidFill>
                  <a:srgbClr val="000000"/>
                </a:solidFill>
                <a:effectLst/>
                <a:latin typeface="system-ui"/>
              </a:rPr>
              <a:t>fe</a:t>
            </a:r>
            <a:r>
              <a:rPr lang="en-US" b="0" i="0" u="none" strike="noStrike" dirty="0">
                <a:solidFill>
                  <a:srgbClr val="000000"/>
                </a:solidFill>
                <a:effectLst/>
                <a:latin typeface="system-ui"/>
              </a:rPr>
              <a:t> es </a:t>
            </a:r>
            <a:r>
              <a:rPr lang="en-US" b="0" i="0" u="none" strike="noStrike" dirty="0" err="1">
                <a:solidFill>
                  <a:srgbClr val="000000"/>
                </a:solidFill>
                <a:effectLst/>
                <a:latin typeface="system-ui"/>
              </a:rPr>
              <a:t>por</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el</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oír</a:t>
            </a:r>
            <a:r>
              <a:rPr lang="en-US" b="0" i="0" u="none" strike="noStrike" dirty="0">
                <a:solidFill>
                  <a:srgbClr val="000000"/>
                </a:solidFill>
                <a:effectLst/>
                <a:latin typeface="system-ui"/>
              </a:rPr>
              <a:t>, y </a:t>
            </a:r>
            <a:r>
              <a:rPr lang="en-US" b="0" i="0" u="none" strike="noStrike" dirty="0" err="1">
                <a:solidFill>
                  <a:srgbClr val="000000"/>
                </a:solidFill>
                <a:effectLst/>
                <a:latin typeface="system-ui"/>
              </a:rPr>
              <a:t>el</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oír</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por</a:t>
            </a:r>
            <a:r>
              <a:rPr lang="en-US" b="0" i="0" u="none" strike="noStrike" dirty="0">
                <a:solidFill>
                  <a:srgbClr val="000000"/>
                </a:solidFill>
                <a:effectLst/>
                <a:latin typeface="system-ui"/>
              </a:rPr>
              <a:t> la palabra de Dios.</a:t>
            </a:r>
            <a:br>
              <a:rPr lang="es-ES" sz="1100" dirty="0">
                <a:effectLst/>
                <a:latin typeface="Calibri" panose="020F0502020204030204" pitchFamily="34" charset="0"/>
                <a:ea typeface="Arial Unicode MS" panose="020B0604020202020204" pitchFamily="34" charset="-128"/>
              </a:rPr>
            </a:br>
            <a:br>
              <a:rPr lang="es-ES" sz="1100" dirty="0">
                <a:effectLst/>
                <a:latin typeface="Calibri" panose="020F0502020204030204" pitchFamily="34" charset="0"/>
                <a:ea typeface="Arial Unicode MS" panose="020B0604020202020204" pitchFamily="34" charset="-128"/>
              </a:rPr>
            </a:br>
            <a:r>
              <a:rPr lang="es-ES" sz="1100" b="1" dirty="0">
                <a:effectLst/>
                <a:latin typeface="Calibri" panose="020F0502020204030204" pitchFamily="34" charset="0"/>
                <a:ea typeface="Arial Unicode MS" panose="020B0604020202020204" pitchFamily="34" charset="-128"/>
              </a:rPr>
              <a:t>2 Timoteo 3:15 </a:t>
            </a:r>
            <a:r>
              <a:rPr lang="en-US" sz="2000" b="0" i="0" u="none" strike="noStrike" dirty="0">
                <a:solidFill>
                  <a:srgbClr val="000000"/>
                </a:solidFill>
                <a:effectLst/>
                <a:latin typeface="system-ui"/>
              </a:rPr>
              <a:t>y que </a:t>
            </a:r>
            <a:r>
              <a:rPr lang="en-US" sz="2000" b="0" i="0" u="none" strike="noStrike" dirty="0" err="1">
                <a:solidFill>
                  <a:srgbClr val="000000"/>
                </a:solidFill>
                <a:effectLst/>
                <a:latin typeface="system-ui"/>
              </a:rPr>
              <a:t>desde</a:t>
            </a:r>
            <a:r>
              <a:rPr lang="en-US" sz="2000" b="0" i="0" u="none" strike="noStrike" dirty="0">
                <a:solidFill>
                  <a:srgbClr val="000000"/>
                </a:solidFill>
                <a:effectLst/>
                <a:latin typeface="system-ui"/>
              </a:rPr>
              <a:t> la </a:t>
            </a:r>
            <a:r>
              <a:rPr lang="en-US" sz="2000" b="0" i="0" u="none" strike="noStrike" dirty="0" err="1">
                <a:solidFill>
                  <a:srgbClr val="000000"/>
                </a:solidFill>
                <a:effectLst/>
                <a:latin typeface="system-ui"/>
              </a:rPr>
              <a:t>niñez</a:t>
            </a:r>
            <a:r>
              <a:rPr lang="en-US" sz="2000" b="0" i="0" u="none" strike="noStrike" dirty="0">
                <a:solidFill>
                  <a:srgbClr val="000000"/>
                </a:solidFill>
                <a:effectLst/>
                <a:latin typeface="system-ui"/>
              </a:rPr>
              <a:t> has </a:t>
            </a:r>
            <a:r>
              <a:rPr lang="en-US" sz="2000" b="0" i="0" u="none" strike="noStrike" dirty="0" err="1">
                <a:solidFill>
                  <a:srgbClr val="000000"/>
                </a:solidFill>
                <a:effectLst/>
                <a:latin typeface="system-ui"/>
              </a:rPr>
              <a:t>sabido</a:t>
            </a:r>
            <a:r>
              <a:rPr lang="en-US" sz="2000" b="0" i="0" u="none" strike="noStrike" dirty="0">
                <a:solidFill>
                  <a:srgbClr val="000000"/>
                </a:solidFill>
                <a:effectLst/>
                <a:latin typeface="system-ui"/>
              </a:rPr>
              <a:t> las </a:t>
            </a:r>
            <a:r>
              <a:rPr lang="en-US" sz="2000" b="0" i="0" u="none" strike="noStrike" dirty="0" err="1">
                <a:solidFill>
                  <a:srgbClr val="000000"/>
                </a:solidFill>
                <a:effectLst/>
                <a:latin typeface="system-ui"/>
              </a:rPr>
              <a:t>Sagradas</a:t>
            </a:r>
            <a:r>
              <a:rPr lang="en-US" sz="2000" b="0" i="0" u="none" strike="noStrike" dirty="0">
                <a:solidFill>
                  <a:srgbClr val="000000"/>
                </a:solidFill>
                <a:effectLst/>
                <a:latin typeface="system-ui"/>
              </a:rPr>
              <a:t> </a:t>
            </a:r>
            <a:r>
              <a:rPr lang="en-US" sz="2000" b="0" i="0" u="none" strike="noStrike" dirty="0" err="1">
                <a:solidFill>
                  <a:srgbClr val="000000"/>
                </a:solidFill>
                <a:effectLst/>
                <a:latin typeface="system-ui"/>
              </a:rPr>
              <a:t>Escrituras</a:t>
            </a:r>
            <a:r>
              <a:rPr lang="en-US" sz="2000" b="0" i="0" u="none" strike="noStrike" dirty="0">
                <a:solidFill>
                  <a:srgbClr val="000000"/>
                </a:solidFill>
                <a:effectLst/>
                <a:latin typeface="system-ui"/>
              </a:rPr>
              <a:t>, las </a:t>
            </a:r>
            <a:r>
              <a:rPr lang="en-US" sz="2000" b="0" i="0" u="none" strike="noStrike" dirty="0" err="1">
                <a:solidFill>
                  <a:srgbClr val="000000"/>
                </a:solidFill>
                <a:effectLst/>
                <a:latin typeface="system-ui"/>
              </a:rPr>
              <a:t>cuales</a:t>
            </a:r>
            <a:r>
              <a:rPr lang="en-US" sz="2000" b="0" i="0" u="none" strike="noStrike" dirty="0">
                <a:solidFill>
                  <a:srgbClr val="000000"/>
                </a:solidFill>
                <a:effectLst/>
                <a:latin typeface="system-ui"/>
              </a:rPr>
              <a:t> </a:t>
            </a:r>
            <a:r>
              <a:rPr lang="en-US" sz="2000" b="0" i="0" u="none" strike="noStrike" dirty="0" err="1">
                <a:solidFill>
                  <a:srgbClr val="000000"/>
                </a:solidFill>
                <a:effectLst/>
                <a:latin typeface="system-ui"/>
              </a:rPr>
              <a:t>te</a:t>
            </a:r>
            <a:r>
              <a:rPr lang="en-US" sz="2000" b="0" i="0" u="none" strike="noStrike" dirty="0">
                <a:solidFill>
                  <a:srgbClr val="000000"/>
                </a:solidFill>
                <a:effectLst/>
                <a:latin typeface="system-ui"/>
              </a:rPr>
              <a:t> </a:t>
            </a:r>
            <a:r>
              <a:rPr lang="en-US" sz="2000" b="0" i="0" u="none" strike="noStrike" dirty="0" err="1">
                <a:solidFill>
                  <a:srgbClr val="000000"/>
                </a:solidFill>
                <a:effectLst/>
                <a:latin typeface="system-ui"/>
              </a:rPr>
              <a:t>pueden</a:t>
            </a:r>
            <a:r>
              <a:rPr lang="en-US" sz="2000" b="0" i="0" u="none" strike="noStrike" dirty="0">
                <a:solidFill>
                  <a:srgbClr val="000000"/>
                </a:solidFill>
                <a:effectLst/>
                <a:latin typeface="system-ui"/>
              </a:rPr>
              <a:t> </a:t>
            </a:r>
            <a:r>
              <a:rPr lang="en-US" sz="2000" b="0" i="0" u="none" strike="noStrike" dirty="0" err="1">
                <a:solidFill>
                  <a:srgbClr val="000000"/>
                </a:solidFill>
                <a:effectLst/>
                <a:latin typeface="system-ui"/>
              </a:rPr>
              <a:t>hacer</a:t>
            </a:r>
            <a:r>
              <a:rPr lang="en-US" sz="2000" b="0" i="0" u="none" strike="noStrike" dirty="0">
                <a:solidFill>
                  <a:srgbClr val="000000"/>
                </a:solidFill>
                <a:effectLst/>
                <a:latin typeface="system-ui"/>
              </a:rPr>
              <a:t> </a:t>
            </a:r>
            <a:r>
              <a:rPr lang="en-US" sz="2000" b="0" i="0" u="none" strike="noStrike" dirty="0" err="1">
                <a:solidFill>
                  <a:srgbClr val="000000"/>
                </a:solidFill>
                <a:effectLst/>
                <a:latin typeface="system-ui"/>
              </a:rPr>
              <a:t>sabio</a:t>
            </a:r>
            <a:r>
              <a:rPr lang="en-US" sz="2000" b="0" i="0" u="none" strike="noStrike" dirty="0">
                <a:solidFill>
                  <a:srgbClr val="000000"/>
                </a:solidFill>
                <a:effectLst/>
                <a:latin typeface="system-ui"/>
              </a:rPr>
              <a:t> para la </a:t>
            </a:r>
            <a:r>
              <a:rPr lang="en-US" sz="2000" b="0" i="0" u="none" strike="noStrike" dirty="0" err="1">
                <a:solidFill>
                  <a:srgbClr val="000000"/>
                </a:solidFill>
                <a:effectLst/>
                <a:latin typeface="system-ui"/>
              </a:rPr>
              <a:t>salvación</a:t>
            </a:r>
            <a:r>
              <a:rPr lang="en-US" sz="2000" b="0" i="0" u="none" strike="noStrike" dirty="0">
                <a:solidFill>
                  <a:srgbClr val="000000"/>
                </a:solidFill>
                <a:effectLst/>
                <a:latin typeface="system-ui"/>
              </a:rPr>
              <a:t> </a:t>
            </a:r>
            <a:r>
              <a:rPr lang="en-US" sz="2000" b="0" i="0" u="none" strike="noStrike" dirty="0" err="1">
                <a:solidFill>
                  <a:srgbClr val="000000"/>
                </a:solidFill>
                <a:effectLst/>
                <a:latin typeface="system-ui"/>
              </a:rPr>
              <a:t>por</a:t>
            </a:r>
            <a:r>
              <a:rPr lang="en-US" sz="2000" b="0" i="0" u="none" strike="noStrike" dirty="0">
                <a:solidFill>
                  <a:srgbClr val="000000"/>
                </a:solidFill>
                <a:effectLst/>
                <a:latin typeface="system-ui"/>
              </a:rPr>
              <a:t> la </a:t>
            </a:r>
            <a:r>
              <a:rPr lang="en-US" sz="2000" b="0" i="0" u="none" strike="noStrike" dirty="0" err="1">
                <a:solidFill>
                  <a:srgbClr val="000000"/>
                </a:solidFill>
                <a:effectLst/>
                <a:latin typeface="system-ui"/>
              </a:rPr>
              <a:t>fe</a:t>
            </a:r>
            <a:r>
              <a:rPr lang="en-US" sz="2000" b="0" i="0" u="none" strike="noStrike" dirty="0">
                <a:solidFill>
                  <a:srgbClr val="000000"/>
                </a:solidFill>
                <a:effectLst/>
                <a:latin typeface="system-ui"/>
              </a:rPr>
              <a:t> que es </a:t>
            </a:r>
            <a:r>
              <a:rPr lang="en-US" sz="2000" b="0" i="0" u="none" strike="noStrike" dirty="0" err="1">
                <a:solidFill>
                  <a:srgbClr val="000000"/>
                </a:solidFill>
                <a:effectLst/>
                <a:latin typeface="system-ui"/>
              </a:rPr>
              <a:t>en</a:t>
            </a:r>
            <a:r>
              <a:rPr lang="en-US" sz="2000" b="0" i="0" u="none" strike="noStrike" dirty="0">
                <a:solidFill>
                  <a:srgbClr val="000000"/>
                </a:solidFill>
                <a:effectLst/>
                <a:latin typeface="system-ui"/>
              </a:rPr>
              <a:t> Cristo Jesús.</a:t>
            </a:r>
            <a:endParaRPr lang="en-US" sz="1200" dirty="0">
              <a:effectLst/>
              <a:latin typeface="Times New Roman" panose="02020603050405020304" pitchFamily="18" charset="0"/>
              <a:ea typeface="Arial Unicode MS" panose="020B0604020202020204" pitchFamily="34" charset="-128"/>
            </a:endParaRPr>
          </a:p>
          <a:p>
            <a:pPr marL="457200" lvl="0" indent="-298450" algn="l" rtl="0">
              <a:spcBef>
                <a:spcPts val="0"/>
              </a:spcBef>
              <a:spcAft>
                <a:spcPts val="0"/>
              </a:spcAft>
              <a:buClr>
                <a:schemeClr val="dk1"/>
              </a:buClr>
              <a:buSzPts val="1100"/>
              <a:buFont typeface="Calibri"/>
              <a:buAutoNum type="arabicPeriod"/>
            </a:pPr>
            <a:endParaRPr lang="en-US" dirty="0">
              <a:solidFill>
                <a:schemeClr val="dk1"/>
              </a:solidFill>
              <a:latin typeface="Calibri"/>
              <a:ea typeface="Calibri"/>
              <a:cs typeface="Calibri"/>
              <a:sym typeface="Calibri"/>
            </a:endParaRPr>
          </a:p>
        </p:txBody>
      </p:sp>
      <p:sp>
        <p:nvSpPr>
          <p:cNvPr id="223" name="Google Shape;223;g2ae502832d3_0_2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2ae502832d3_0_1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5. ¿Qué sucede si un sembrador de iglesias tiene los dones para reunir a un grupo, pero no sabe enseñar? </a:t>
            </a:r>
            <a:br>
              <a:rPr lang="es-ES" sz="1800" dirty="0">
                <a:effectLst/>
                <a:latin typeface="Calibri" panose="020F0502020204030204" pitchFamily="34" charset="0"/>
                <a:ea typeface="Arial Unicode MS" panose="020B0604020202020204" pitchFamily="34" charset="-128"/>
              </a:rPr>
            </a:b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El sembrador de iglesias no va a poder compartir con su público las verdades de la palabra de Dios. </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En este curso, vamos a enseñarte estrategias para comunicarles eficazmente las verdades básicas de la Biblia a los demás.</a:t>
            </a:r>
            <a:endParaRPr lang="en-US" sz="18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1000"/>
              </a:spcBef>
              <a:spcAft>
                <a:spcPts val="0"/>
              </a:spcAft>
              <a:buSzPts val="1100"/>
              <a:buNone/>
            </a:pPr>
            <a:endParaRPr dirty="0"/>
          </a:p>
        </p:txBody>
      </p:sp>
      <p:sp>
        <p:nvSpPr>
          <p:cNvPr id="233" name="Google Shape;233;g2ae502832d3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2ae502832d3_0_1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6. ¿Qué sucede si un sembrador de iglesias tiene el don de la enseñanza, pero no sabe cómo reunir a un grupo?</a:t>
            </a:r>
            <a:br>
              <a:rPr lang="es-ES" sz="1800" dirty="0">
                <a:effectLst/>
                <a:latin typeface="Calibri" panose="020F0502020204030204" pitchFamily="34" charset="0"/>
                <a:ea typeface="Arial Unicode MS" panose="020B0604020202020204" pitchFamily="34" charset="-128"/>
              </a:rPr>
            </a:b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Incluso si un sembrador de iglesias puede enseñar la palabra de Dios en su verdad y pureza, si no hay público, no hay oportunidades para que otros la escuchen.</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En este curso, vamos a enseñarte estrategias para reunir a otras personas en torno a la palabra de Dios.</a:t>
            </a:r>
            <a:endParaRPr lang="en-US" sz="18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1000"/>
              </a:spcBef>
              <a:spcAft>
                <a:spcPts val="0"/>
              </a:spcAft>
              <a:buSzPts val="1100"/>
              <a:buNone/>
            </a:pPr>
            <a:endParaRPr dirty="0"/>
          </a:p>
        </p:txBody>
      </p:sp>
      <p:sp>
        <p:nvSpPr>
          <p:cNvPr id="241" name="Google Shape;241;g2ae502832d3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2ae502832d3_0_3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b="1" dirty="0">
                <a:effectLst/>
                <a:latin typeface="Calibri" panose="020F0502020204030204" pitchFamily="34" charset="0"/>
                <a:ea typeface="Arial Unicode MS" panose="020B0604020202020204" pitchFamily="34" charset="-128"/>
              </a:rPr>
              <a:t>PLANTAR LA VISIÓN DE LA RUTA CRISTO</a:t>
            </a:r>
            <a:endParaRPr lang="en-US" sz="1200" dirty="0">
              <a:effectLst/>
              <a:latin typeface="Times New Roman" panose="02020603050405020304" pitchFamily="18" charset="0"/>
              <a:ea typeface="Arial Unicode MS" panose="020B0604020202020204" pitchFamily="34" charset="-128"/>
            </a:endParaRPr>
          </a:p>
          <a:p>
            <a:pPr marL="0" marR="0" indent="0">
              <a:buFontTx/>
              <a:buNone/>
            </a:pPr>
            <a:br>
              <a:rPr lang="es-ES" sz="1100" dirty="0">
                <a:effectLst/>
                <a:latin typeface="Calibri" panose="020F0502020204030204" pitchFamily="34" charset="0"/>
                <a:ea typeface="Arial Unicode MS" panose="020B0604020202020204" pitchFamily="34" charset="-128"/>
              </a:rPr>
            </a:br>
            <a:r>
              <a:rPr lang="es-ES" sz="1100" dirty="0">
                <a:effectLst/>
                <a:latin typeface="Calibri" panose="020F0502020204030204" pitchFamily="34" charset="0"/>
                <a:ea typeface="Arial Unicode MS" panose="020B0604020202020204" pitchFamily="34" charset="-128"/>
              </a:rPr>
              <a:t>1. Academia Cristo</a:t>
            </a:r>
            <a:endParaRPr lang="en-US" sz="1200" dirty="0">
              <a:effectLst/>
              <a:latin typeface="Times New Roman" panose="02020603050405020304" pitchFamily="18" charset="0"/>
              <a:ea typeface="Arial Unicode MS" panose="020B0604020202020204" pitchFamily="34" charset="-128"/>
            </a:endParaRPr>
          </a:p>
          <a:p>
            <a:pPr marL="0" marR="0" lvl="0" indent="0">
              <a:buFontTx/>
              <a:buNone/>
            </a:pPr>
            <a:br>
              <a:rPr lang="es-ES" sz="1100" dirty="0">
                <a:effectLst/>
                <a:latin typeface="Calibri" panose="020F0502020204030204" pitchFamily="34" charset="0"/>
                <a:ea typeface="Arial Unicode MS" panose="020B0604020202020204" pitchFamily="34" charset="-128"/>
              </a:rPr>
            </a:br>
            <a:r>
              <a:rPr lang="es-ES" sz="1100" dirty="0">
                <a:effectLst/>
                <a:latin typeface="Calibri" panose="020F0502020204030204" pitchFamily="34" charset="0"/>
                <a:ea typeface="Arial Unicode MS" panose="020B0604020202020204" pitchFamily="34" charset="-128"/>
              </a:rPr>
              <a:t>Durante tu tiempo de estudio con Academia Cristo, no solo has aprendido sobre la palabra de Dios, sino también has practicado el compartirla con otros.  Hicimos esto con el deseo de ayudarte a lanzar un Grupo Sembrador, es decir, un grupo que se reúna para adorar y estudiar la Palabra y crecer y madurar juntos hasta que se convierta en una iglesia.</a:t>
            </a:r>
            <a:br>
              <a:rPr lang="en-US" sz="1200" dirty="0">
                <a:effectLst/>
                <a:latin typeface="Times New Roman" panose="02020603050405020304" pitchFamily="18" charset="0"/>
                <a:ea typeface="Arial Unicode MS" panose="020B0604020202020204" pitchFamily="34" charset="-128"/>
              </a:rPr>
            </a:br>
            <a:br>
              <a:rPr lang="en-US" sz="1200" dirty="0">
                <a:effectLst/>
                <a:latin typeface="Times New Roman" panose="02020603050405020304" pitchFamily="18" charset="0"/>
                <a:ea typeface="Arial Unicode MS" panose="020B0604020202020204" pitchFamily="34" charset="-128"/>
              </a:rPr>
            </a:br>
            <a:r>
              <a:rPr lang="es-ES" sz="1100" dirty="0">
                <a:effectLst/>
                <a:latin typeface="Calibri" panose="020F0502020204030204" pitchFamily="34" charset="0"/>
                <a:ea typeface="Arial Unicode MS" panose="020B0604020202020204" pitchFamily="34" charset="-128"/>
              </a:rPr>
              <a:t>En este curso, vas a dar los primeros pasos en ese proceso: reunir a un grupo pequeño y enseñarles Los cuatro conceptos clave. Ese es tu proyecto final para el curso.</a:t>
            </a:r>
            <a:br>
              <a:rPr lang="es-ES" sz="1100" dirty="0">
                <a:effectLst/>
                <a:latin typeface="Calibri" panose="020F0502020204030204" pitchFamily="34" charset="0"/>
                <a:ea typeface="Arial Unicode MS" panose="020B0604020202020204" pitchFamily="34" charset="-128"/>
              </a:rPr>
            </a:br>
            <a:br>
              <a:rPr lang="es-ES" sz="1100" dirty="0">
                <a:effectLst/>
                <a:latin typeface="Calibri" panose="020F0502020204030204" pitchFamily="34" charset="0"/>
                <a:ea typeface="Arial Unicode MS" panose="020B0604020202020204" pitchFamily="34" charset="-128"/>
              </a:rPr>
            </a:br>
            <a:r>
              <a:rPr lang="es-ES" sz="1100" dirty="0">
                <a:effectLst/>
                <a:latin typeface="Calibri" panose="020F0502020204030204" pitchFamily="34" charset="0"/>
                <a:ea typeface="Arial Unicode MS" panose="020B0604020202020204" pitchFamily="34" charset="-128"/>
              </a:rPr>
              <a:t>Sin embargo, eso significa que tu proyecto final no es solo un proyecto final. Más bien, es el primer paso que puedes dar para plantar una iglesia. </a:t>
            </a:r>
            <a:br>
              <a:rPr lang="es-ES" sz="1100" dirty="0">
                <a:effectLst/>
                <a:latin typeface="Calibri" panose="020F0502020204030204" pitchFamily="34" charset="0"/>
                <a:ea typeface="Arial Unicode MS" panose="020B0604020202020204" pitchFamily="34" charset="-128"/>
              </a:rPr>
            </a:br>
            <a:endParaRPr lang="es-ES" sz="1100" dirty="0">
              <a:effectLst/>
              <a:latin typeface="Calibri" panose="020F0502020204030204" pitchFamily="34"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Sabemos que hay una gran necesidad de iglesias con doctrina sana en América Latina. Esperamos que compartas nuestro deseo de ayudar a establecer más iglesias y que estés dispuesto a ayudar.</a:t>
            </a: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Sin embargo, es posible que no estés seguro de si eres capaz de plantar una iglesia. ¡No hay problema! Todos tenemos diferentes dones. El proyecto final de este curso es una gran "prueba" para ver si reunir un grupo y enseñarle es para ti. Nosotros te vamos a ayudar a hacerlo.</a:t>
            </a: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Por otra parte, es posible que no estés de acuerdo con todas las enseñanzas de Academia Cristo y decidas quedarte en tu iglesia en lugar de plantar una nueva con nosotros. Esa también es decisión tuya. Si decides que la Ruta Cristo no es para ti, no hay problema. Sin embargo, de todas maneras, te pedimos que apliques lo que aprendas en este curso para reunir a otras personas y enseñarles Los cuatro conceptos clave. </a:t>
            </a:r>
            <a:endParaRPr lang="en-US" sz="1200" dirty="0">
              <a:effectLst/>
              <a:latin typeface="Times New Roman" panose="02020603050405020304" pitchFamily="18" charset="0"/>
              <a:ea typeface="Arial Unicode MS" panose="020B0604020202020204" pitchFamily="34" charset="-128"/>
            </a:endParaRPr>
          </a:p>
          <a:p>
            <a:pPr marL="228600" lvl="0" indent="0" algn="l" rtl="0">
              <a:spcBef>
                <a:spcPts val="0"/>
              </a:spcBef>
              <a:spcAft>
                <a:spcPts val="0"/>
              </a:spcAft>
              <a:buClr>
                <a:schemeClr val="dk1"/>
              </a:buClr>
              <a:buSzPts val="1100"/>
              <a:buFont typeface="Arial"/>
              <a:buNone/>
            </a:pPr>
            <a:endParaRPr dirty="0"/>
          </a:p>
        </p:txBody>
      </p:sp>
      <p:sp>
        <p:nvSpPr>
          <p:cNvPr id="249" name="Google Shape;249;g2ae502832d3_0_3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s-ES" sz="1800" b="1" dirty="0">
                <a:effectLst/>
                <a:latin typeface="Calibri" panose="020F0502020204030204" pitchFamily="34" charset="0"/>
                <a:ea typeface="Arial Unicode MS" panose="020B0604020202020204" pitchFamily="34" charset="-128"/>
              </a:rPr>
              <a:t>SALUDOS Y BIENVENIDOS</a:t>
            </a:r>
            <a:r>
              <a:rPr lang="en-US" dirty="0">
                <a:effectLst/>
              </a:rPr>
              <a:t> </a:t>
            </a:r>
            <a:endParaRPr dirty="0"/>
          </a:p>
        </p:txBody>
      </p:sp>
      <p:sp>
        <p:nvSpPr>
          <p:cNvPr id="108" name="Google Shape;10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2. Grupo Sembrador</a:t>
            </a:r>
            <a:endParaRPr lang="en-US" sz="1800" dirty="0">
              <a:effectLst/>
              <a:latin typeface="Times New Roman" panose="02020603050405020304" pitchFamily="18" charset="0"/>
              <a:ea typeface="Arial Unicode MS" panose="020B0604020202020204" pitchFamily="34" charset="-128"/>
            </a:endParaRPr>
          </a:p>
          <a:p>
            <a:pPr marL="0" marR="0" lvl="0" indent="0">
              <a:buFontTx/>
              <a:buNone/>
            </a:pPr>
            <a:br>
              <a:rPr lang="es-ES" sz="1800" dirty="0">
                <a:effectLst/>
                <a:latin typeface="Calibri" panose="020F0502020204030204" pitchFamily="34" charset="0"/>
                <a:ea typeface="Arial Unicode MS" panose="020B0604020202020204" pitchFamily="34" charset="-128"/>
              </a:rPr>
            </a:br>
            <a:r>
              <a:rPr lang="es-ES" sz="1800" dirty="0">
                <a:effectLst/>
                <a:latin typeface="Calibri" panose="020F0502020204030204" pitchFamily="34" charset="0"/>
                <a:ea typeface="Arial Unicode MS" panose="020B0604020202020204" pitchFamily="34" charset="-128"/>
              </a:rPr>
              <a:t>Como mencionamos, Los cuatro conceptos son el primer paso para iniciar un Grupo Sembrador. ¿Qué sigue? Primero, hay otro curso de doctrina básica: Aprendan de mí. Es similar a Los cuatro conceptos, pero más largo: tiene 16 lecciones. Ese curso está diseñado para unir a un grupo en acuerdo doctrinal. Los cuatro conceptos y Aprendan de mí son materiales que les proporcionamos a los Grupos Sembradores en lo que llamamos la Ruta Cristo. </a:t>
            </a:r>
            <a:endParaRPr lang="en-US" sz="1800" dirty="0">
              <a:effectLst/>
              <a:latin typeface="Times New Roman" panose="02020603050405020304" pitchFamily="18" charset="0"/>
              <a:ea typeface="Arial Unicode MS" panose="020B0604020202020204" pitchFamily="34" charset="-128"/>
            </a:endParaRPr>
          </a:p>
          <a:p>
            <a:pPr marL="457200" lvl="0" indent="-298450" algn="l" rtl="0">
              <a:spcBef>
                <a:spcPts val="0"/>
              </a:spcBef>
              <a:spcAft>
                <a:spcPts val="0"/>
              </a:spcAft>
              <a:buClr>
                <a:schemeClr val="dk1"/>
              </a:buClr>
              <a:buSzPts val="1100"/>
              <a:buFont typeface="Calibri"/>
              <a:buAutoNum type="arabicPeriod" startAt="9"/>
            </a:pPr>
            <a:endParaRPr dirty="0">
              <a:solidFill>
                <a:schemeClr val="dk1"/>
              </a:solidFill>
              <a:latin typeface="Calibri"/>
              <a:ea typeface="Calibri"/>
              <a:cs typeface="Calibri"/>
              <a:sym typeface="Calibri"/>
            </a:endParaRPr>
          </a:p>
        </p:txBody>
      </p:sp>
      <p:sp>
        <p:nvSpPr>
          <p:cNvPr id="259" name="Google Shape;259;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2ae502832d3_0_3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Arial Unicode MS" panose="020B0604020202020204" pitchFamily="34" charset="-128"/>
              </a:rPr>
              <a:t>La Ruta Cristo describe el plan de la Academia Cristo para plantar iglesias sanas. Les proporcionamos a los grupos los recursos para el culto y el estudio bíblico que necesitan para crecer en cinco áreas:</a:t>
            </a:r>
            <a:br>
              <a:rPr lang="en-US" sz="1200" u="none" dirty="0">
                <a:effectLst/>
                <a:latin typeface="Times New Roman" panose="02020603050405020304" pitchFamily="18" charset="0"/>
                <a:ea typeface="Arial Unicode MS" panose="020B0604020202020204" pitchFamily="34" charset="-128"/>
              </a:rPr>
            </a:br>
            <a:br>
              <a:rPr lang="en-US" sz="1200" u="none" dirty="0">
                <a:effectLst/>
                <a:latin typeface="Times New Roman" panose="02020603050405020304" pitchFamily="18" charset="0"/>
                <a:ea typeface="Arial Unicode MS" panose="020B0604020202020204" pitchFamily="34" charset="-128"/>
              </a:rPr>
            </a:br>
            <a:r>
              <a:rPr lang="en-US" sz="1200" u="none" dirty="0">
                <a:effectLst/>
                <a:latin typeface="Times New Roman" panose="02020603050405020304" pitchFamily="18" charset="0"/>
                <a:ea typeface="Arial Unicode MS" panose="020B0604020202020204" pitchFamily="34" charset="-128"/>
              </a:rPr>
              <a:t>1. </a:t>
            </a:r>
            <a:r>
              <a:rPr lang="es-ES" sz="1100" u="sng" dirty="0">
                <a:effectLst/>
                <a:latin typeface="Calibri" panose="020F0502020204030204" pitchFamily="34" charset="0"/>
                <a:ea typeface="Arial Unicode MS" panose="020B0604020202020204" pitchFamily="34" charset="-128"/>
              </a:rPr>
              <a:t>Buscamos siempre a los perdidos </a:t>
            </a:r>
            <a:r>
              <a:rPr lang="es-ES" sz="1100" dirty="0">
                <a:effectLst/>
                <a:latin typeface="Calibri" panose="020F0502020204030204" pitchFamily="34" charset="0"/>
                <a:ea typeface="Arial Unicode MS" panose="020B0604020202020204" pitchFamily="34" charset="-128"/>
              </a:rPr>
              <a:t>- Los materiales que ofrecemos animan a todos los miembros de un grupo a que participen activamente invitando a otros a que se unan.</a:t>
            </a:r>
            <a:br>
              <a:rPr lang="es-ES" sz="1100" dirty="0">
                <a:effectLst/>
                <a:latin typeface="Calibri" panose="020F0502020204030204" pitchFamily="34" charset="0"/>
                <a:ea typeface="Arial Unicode MS" panose="020B0604020202020204" pitchFamily="34" charset="-128"/>
              </a:rPr>
            </a:br>
            <a:br>
              <a:rPr lang="en-US" sz="1200" u="none" dirty="0">
                <a:effectLst/>
                <a:latin typeface="Times New Roman" panose="02020603050405020304" pitchFamily="18" charset="0"/>
                <a:ea typeface="Arial Unicode MS" panose="020B0604020202020204" pitchFamily="34" charset="-128"/>
              </a:rPr>
            </a:br>
            <a:r>
              <a:rPr lang="en-US" sz="1200" u="none" dirty="0">
                <a:effectLst/>
                <a:latin typeface="Times New Roman" panose="02020603050405020304" pitchFamily="18" charset="0"/>
                <a:ea typeface="Arial Unicode MS" panose="020B0604020202020204" pitchFamily="34" charset="-128"/>
              </a:rPr>
              <a:t>2. </a:t>
            </a:r>
            <a:r>
              <a:rPr lang="es-ES" sz="1100" u="sng" dirty="0" err="1">
                <a:effectLst/>
                <a:latin typeface="Calibri" panose="020F0502020204030204" pitchFamily="34" charset="0"/>
                <a:ea typeface="Arial Unicode MS" panose="020B0604020202020204" pitchFamily="34" charset="-128"/>
              </a:rPr>
              <a:t>Discipulamos</a:t>
            </a:r>
            <a:r>
              <a:rPr lang="es-ES" sz="1100" u="sng" dirty="0">
                <a:effectLst/>
                <a:latin typeface="Calibri" panose="020F0502020204030204" pitchFamily="34" charset="0"/>
                <a:ea typeface="Arial Unicode MS" panose="020B0604020202020204" pitchFamily="34" charset="-128"/>
              </a:rPr>
              <a:t> a los nuevos-</a:t>
            </a:r>
            <a:r>
              <a:rPr lang="es-ES" sz="1100" dirty="0">
                <a:effectLst/>
                <a:latin typeface="Calibri" panose="020F0502020204030204" pitchFamily="34" charset="0"/>
                <a:ea typeface="Arial Unicode MS" panose="020B0604020202020204" pitchFamily="34" charset="-128"/>
              </a:rPr>
              <a:t> A medida que se invita continuamente a nuevas personas al grupo, se les enseñan Los cuatro conceptos clave y Aprendan de mí para unirlos en la fe con nosotros.</a:t>
            </a:r>
            <a:br>
              <a:rPr lang="es-ES" sz="1100" dirty="0">
                <a:effectLst/>
                <a:latin typeface="Calibri" panose="020F0502020204030204" pitchFamily="34" charset="0"/>
                <a:ea typeface="Arial Unicode MS" panose="020B0604020202020204" pitchFamily="34" charset="-128"/>
              </a:rPr>
            </a:br>
            <a:br>
              <a:rPr lang="en-US" sz="1200" u="none" dirty="0">
                <a:effectLst/>
                <a:latin typeface="Times New Roman" panose="02020603050405020304" pitchFamily="18" charset="0"/>
                <a:ea typeface="Arial Unicode MS" panose="020B0604020202020204" pitchFamily="34" charset="-128"/>
              </a:rPr>
            </a:br>
            <a:r>
              <a:rPr lang="en-US" sz="1200" u="none" dirty="0">
                <a:effectLst/>
                <a:latin typeface="Times New Roman" panose="02020603050405020304" pitchFamily="18" charset="0"/>
                <a:ea typeface="Arial Unicode MS" panose="020B0604020202020204" pitchFamily="34" charset="-128"/>
              </a:rPr>
              <a:t>3. </a:t>
            </a:r>
            <a:r>
              <a:rPr lang="es-ES" sz="1100" u="sng" dirty="0">
                <a:effectLst/>
                <a:latin typeface="Calibri" panose="020F0502020204030204" pitchFamily="34" charset="0"/>
                <a:ea typeface="Arial Unicode MS" panose="020B0604020202020204" pitchFamily="34" charset="-128"/>
              </a:rPr>
              <a:t>Profundizamos la fe en los cultos-</a:t>
            </a:r>
            <a:r>
              <a:rPr lang="es-ES" sz="1100" dirty="0">
                <a:effectLst/>
                <a:latin typeface="Calibri" panose="020F0502020204030204" pitchFamily="34" charset="0"/>
                <a:ea typeface="Arial Unicode MS" panose="020B0604020202020204" pitchFamily="34" charset="-128"/>
              </a:rPr>
              <a:t> Después de que un grupo termine Aprendan de mí, puede comenzar a participar en el culto junto con nosotros. Academia Cristo proporciona todo lo que un grupo necesita: sermones en video, un plan para el culto y música, para que puedan hacerlo.</a:t>
            </a:r>
            <a:br>
              <a:rPr lang="es-ES" sz="1100" dirty="0">
                <a:effectLst/>
                <a:latin typeface="Calibri" panose="020F0502020204030204" pitchFamily="34" charset="0"/>
                <a:ea typeface="Arial Unicode MS" panose="020B0604020202020204" pitchFamily="34" charset="-128"/>
              </a:rPr>
            </a:br>
            <a:br>
              <a:rPr lang="en-US" sz="1200" u="none" dirty="0">
                <a:effectLst/>
                <a:latin typeface="Times New Roman" panose="02020603050405020304" pitchFamily="18" charset="0"/>
                <a:ea typeface="Arial Unicode MS" panose="020B0604020202020204" pitchFamily="34" charset="-128"/>
              </a:rPr>
            </a:br>
            <a:r>
              <a:rPr lang="en-US" sz="1200" u="none" dirty="0">
                <a:effectLst/>
                <a:latin typeface="Times New Roman" panose="02020603050405020304" pitchFamily="18" charset="0"/>
                <a:ea typeface="Arial Unicode MS" panose="020B0604020202020204" pitchFamily="34" charset="-128"/>
              </a:rPr>
              <a:t>4. </a:t>
            </a:r>
            <a:r>
              <a:rPr lang="es-ES" sz="1100" u="sng" dirty="0">
                <a:effectLst/>
                <a:latin typeface="Calibri" panose="020F0502020204030204" pitchFamily="34" charset="0"/>
                <a:ea typeface="Arial Unicode MS" panose="020B0604020202020204" pitchFamily="34" charset="-128"/>
              </a:rPr>
              <a:t>Ampliamos la fe en los estudios-</a:t>
            </a:r>
            <a:r>
              <a:rPr lang="es-ES" sz="1100" dirty="0">
                <a:effectLst/>
                <a:latin typeface="Calibri" panose="020F0502020204030204" pitchFamily="34" charset="0"/>
                <a:ea typeface="Arial Unicode MS" panose="020B0604020202020204" pitchFamily="34" charset="-128"/>
              </a:rPr>
              <a:t> Cuando otro miembro del grupo ha sido capacitado para ayudar a dirigir el grupo, este comienza a ampliar su fe en otros estudios bíblicos cada semana. Esos estudios constan de 20 clases de doctrina, 20 clases de historia bíblica y 20 clases prácticas sobre el funcionamiento de una iglesia.</a:t>
            </a:r>
            <a:br>
              <a:rPr lang="en-US" sz="1200" u="none" dirty="0">
                <a:effectLst/>
                <a:latin typeface="Times New Roman" panose="02020603050405020304" pitchFamily="18" charset="0"/>
                <a:ea typeface="Arial Unicode MS" panose="020B0604020202020204" pitchFamily="34" charset="-128"/>
              </a:rPr>
            </a:br>
            <a:br>
              <a:rPr lang="en-US" sz="1200" u="none" dirty="0">
                <a:effectLst/>
                <a:latin typeface="Times New Roman" panose="02020603050405020304" pitchFamily="18" charset="0"/>
                <a:ea typeface="Arial Unicode MS" panose="020B0604020202020204" pitchFamily="34" charset="-128"/>
              </a:rPr>
            </a:br>
            <a:r>
              <a:rPr lang="en-US" sz="1200" u="none" dirty="0">
                <a:effectLst/>
                <a:latin typeface="Times New Roman" panose="02020603050405020304" pitchFamily="18" charset="0"/>
                <a:ea typeface="Arial Unicode MS" panose="020B0604020202020204" pitchFamily="34" charset="-128"/>
              </a:rPr>
              <a:t>5. </a:t>
            </a:r>
            <a:r>
              <a:rPr lang="es-ES" sz="1100" u="sng" dirty="0">
                <a:effectLst/>
                <a:latin typeface="Calibri" panose="020F0502020204030204" pitchFamily="34" charset="0"/>
                <a:ea typeface="Arial Unicode MS" panose="020B0604020202020204" pitchFamily="34" charset="-128"/>
              </a:rPr>
              <a:t>Nos apoyamos los unos a los otros-</a:t>
            </a:r>
            <a:r>
              <a:rPr lang="es-ES" sz="1100" dirty="0">
                <a:effectLst/>
                <a:latin typeface="Calibri" panose="020F0502020204030204" pitchFamily="34" charset="0"/>
                <a:ea typeface="Arial Unicode MS" panose="020B0604020202020204" pitchFamily="34" charset="-128"/>
              </a:rPr>
              <a:t> También ofrecemos orientación y recursos para que el grupo pueda apoyarse y animarse mutuamente con estudios familiares en el hogar, celebraciones, eventos especiales, etc.</a:t>
            </a:r>
            <a:br>
              <a:rPr lang="en-US" sz="1200" dirty="0">
                <a:effectLst/>
                <a:latin typeface="Times New Roman" panose="02020603050405020304" pitchFamily="18" charset="0"/>
                <a:ea typeface="Arial Unicode MS" panose="020B0604020202020204" pitchFamily="34" charset="-128"/>
              </a:rPr>
            </a:br>
            <a:br>
              <a:rPr lang="en-US" sz="1200" dirty="0">
                <a:effectLst/>
                <a:latin typeface="Times New Roman" panose="02020603050405020304" pitchFamily="18" charset="0"/>
                <a:ea typeface="Arial Unicode MS" panose="020B0604020202020204" pitchFamily="34" charset="-128"/>
              </a:rPr>
            </a:br>
            <a:r>
              <a:rPr lang="es-ES" sz="1100" dirty="0">
                <a:effectLst/>
                <a:latin typeface="Calibri" panose="020F0502020204030204" pitchFamily="34" charset="0"/>
                <a:ea typeface="Arial Unicode MS" panose="020B0604020202020204" pitchFamily="34" charset="-128"/>
              </a:rPr>
              <a:t>Entendemos que la mayoría de nuestros estudiantes tienen muchas otras responsabilidades en la vida. Por eso les ofrecemos lo siguiente a quienes deciden sembrar un grupo:</a:t>
            </a:r>
            <a:br>
              <a:rPr lang="es-ES" sz="1100" dirty="0">
                <a:effectLst/>
                <a:latin typeface="Calibri" panose="020F0502020204030204" pitchFamily="34" charset="0"/>
                <a:ea typeface="Arial Unicode MS" panose="020B0604020202020204" pitchFamily="34" charset="-128"/>
              </a:rPr>
            </a:b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Todos los recursos para el culto y para estudio para su grupo. No tendrás que diseñar cursos, pues hemos hecho ese trabajo por ti. Simplemente puedes descargarlos de nuestro sitio web y usarlos.</a:t>
            </a:r>
            <a:br>
              <a:rPr lang="en-US" sz="1200" dirty="0">
                <a:effectLst/>
                <a:latin typeface="Times New Roman" panose="02020603050405020304" pitchFamily="18" charset="0"/>
                <a:ea typeface="Arial Unicode MS" panose="020B0604020202020204" pitchFamily="34" charset="-128"/>
              </a:rPr>
            </a:br>
            <a:r>
              <a:rPr lang="es-ES" sz="1100" dirty="0">
                <a:effectLst/>
                <a:latin typeface="Calibri" panose="020F0502020204030204" pitchFamily="34" charset="0"/>
                <a:ea typeface="Arial Unicode MS" panose="020B0604020202020204" pitchFamily="34" charset="-128"/>
              </a:rPr>
              <a:t>Un consejero. Un consejero es un profesor de la Academia Cristo que se reúne con los sembradores con regularidad para darles orientación personalizada, ánimo y estudiar con ellos la palabra de Dios. De hecho, te pondrás en contacto con un consejero en este curso para que te ayude con el proyecto final.</a:t>
            </a:r>
            <a:endParaRPr lang="en-US" sz="1200" dirty="0">
              <a:effectLst/>
              <a:latin typeface="Times New Roman" panose="02020603050405020304" pitchFamily="18" charset="0"/>
              <a:ea typeface="Arial Unicode MS" panose="020B0604020202020204" pitchFamily="34" charset="-128"/>
            </a:endParaRPr>
          </a:p>
          <a:p>
            <a:pPr marL="0" marR="0" lvl="0" indent="0">
              <a:buFontTx/>
              <a:buNone/>
            </a:pPr>
            <a:br>
              <a:rPr lang="es-ES" sz="1100" i="1" dirty="0">
                <a:solidFill>
                  <a:srgbClr val="00B050"/>
                </a:solidFill>
                <a:effectLst/>
                <a:latin typeface="Calibri" panose="020F0502020204030204" pitchFamily="34" charset="0"/>
                <a:ea typeface="Arial Unicode MS" panose="020B0604020202020204" pitchFamily="34" charset="-128"/>
              </a:rPr>
            </a:br>
            <a:r>
              <a:rPr lang="es-ES" sz="1100" i="1" dirty="0">
                <a:solidFill>
                  <a:srgbClr val="00B050"/>
                </a:solidFill>
                <a:effectLst/>
                <a:latin typeface="Calibri" panose="020F0502020204030204" pitchFamily="34" charset="0"/>
                <a:ea typeface="Arial Unicode MS" panose="020B0604020202020204" pitchFamily="34" charset="-128"/>
              </a:rPr>
              <a:t>Nota: Aquí, el instructor puede mostrar dónde se encuentran esos materiales en nuestro sitio web y/o destacar Grupos Sembradores existentes. Si se va a destacar algún Grupo Sembrador existente, recomendamos incluir un grupo pequeño, para que los estudiantes no tengan la impresión de que los grupos deben ser grandes.</a:t>
            </a:r>
            <a:endParaRPr lang="en-US" sz="1200" dirty="0">
              <a:effectLst/>
              <a:latin typeface="Times New Roman" panose="02020603050405020304" pitchFamily="18" charset="0"/>
              <a:ea typeface="Arial Unicode MS" panose="020B0604020202020204" pitchFamily="34" charset="-128"/>
            </a:endParaRPr>
          </a:p>
          <a:p>
            <a:pPr marL="0" marR="0" lvl="0" indent="0">
              <a:buFontTx/>
              <a:buNone/>
            </a:pPr>
            <a:br>
              <a:rPr lang="es-ES" sz="1100" dirty="0">
                <a:effectLst/>
                <a:latin typeface="Calibri" panose="020F0502020204030204" pitchFamily="34" charset="0"/>
                <a:ea typeface="Arial Unicode MS" panose="020B0604020202020204" pitchFamily="34" charset="-128"/>
              </a:rPr>
            </a:br>
            <a:r>
              <a:rPr lang="es-ES" sz="1100" dirty="0">
                <a:effectLst/>
                <a:latin typeface="Calibri" panose="020F0502020204030204" pitchFamily="34" charset="0"/>
                <a:ea typeface="Arial Unicode MS" panose="020B0604020202020204" pitchFamily="34" charset="-128"/>
              </a:rPr>
              <a:t>El paso final en la Ruta Cristo es: El Grupo Sembrador que culmine el programa puede solicitar la membresía en un grupo de iglesias llamado </a:t>
            </a:r>
            <a:r>
              <a:rPr lang="es-ES" sz="1100" i="1" dirty="0">
                <a:effectLst/>
                <a:latin typeface="Calibri" panose="020F0502020204030204" pitchFamily="34" charset="0"/>
                <a:ea typeface="Arial Unicode MS" panose="020B0604020202020204" pitchFamily="34" charset="-128"/>
              </a:rPr>
              <a:t>Iglesia Cristo WELS Internacional.</a:t>
            </a:r>
            <a:endParaRPr lang="en-US" sz="1200" dirty="0">
              <a:effectLst/>
              <a:latin typeface="Times New Roman" panose="02020603050405020304" pitchFamily="18" charset="0"/>
              <a:ea typeface="Arial Unicode MS" panose="020B0604020202020204" pitchFamily="34" charset="-128"/>
            </a:endParaRPr>
          </a:p>
          <a:p>
            <a:pPr marL="0" marR="0" indent="0">
              <a:buFontTx/>
              <a:buNone/>
            </a:pPr>
            <a:r>
              <a:rPr lang="es-ES" sz="1100" dirty="0">
                <a:effectLst/>
                <a:latin typeface="Calibri" panose="020F0502020204030204" pitchFamily="34" charset="0"/>
                <a:ea typeface="Arial Unicode MS" panose="020B0604020202020204" pitchFamily="34" charset="-128"/>
              </a:rPr>
              <a:t> </a:t>
            </a:r>
            <a:endParaRPr lang="en-US" sz="1200" dirty="0">
              <a:effectLst/>
              <a:latin typeface="Times New Roman" panose="02020603050405020304" pitchFamily="18" charset="0"/>
              <a:ea typeface="Arial Unicode MS" panose="020B0604020202020204" pitchFamily="34" charset="-128"/>
            </a:endParaRPr>
          </a:p>
          <a:p>
            <a:pPr marL="457200" lvl="0" indent="-298450" algn="l" rtl="0">
              <a:spcBef>
                <a:spcPts val="1000"/>
              </a:spcBef>
              <a:spcAft>
                <a:spcPts val="100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270" name="Google Shape;270;g2ae502832d3_0_3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a:extLst>
            <a:ext uri="{FF2B5EF4-FFF2-40B4-BE49-F238E27FC236}">
              <a16:creationId xmlns:a16="http://schemas.microsoft.com/office/drawing/2014/main" id="{2A4A035F-D810-EFBB-DCD7-000FA967D788}"/>
            </a:ext>
          </a:extLst>
        </p:cNvPr>
        <p:cNvGrpSpPr/>
        <p:nvPr/>
      </p:nvGrpSpPr>
      <p:grpSpPr>
        <a:xfrm>
          <a:off x="0" y="0"/>
          <a:ext cx="0" cy="0"/>
          <a:chOff x="0" y="0"/>
          <a:chExt cx="0" cy="0"/>
        </a:xfrm>
      </p:grpSpPr>
      <p:sp>
        <p:nvSpPr>
          <p:cNvPr id="269" name="Google Shape;269;g2ae502832d3_0_392:notes">
            <a:extLst>
              <a:ext uri="{FF2B5EF4-FFF2-40B4-BE49-F238E27FC236}">
                <a16:creationId xmlns:a16="http://schemas.microsoft.com/office/drawing/2014/main" id="{1C3B75CA-F730-79D5-CE02-4E7093379AF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3. Iglesia Cristo</a:t>
            </a:r>
            <a:endParaRPr lang="en-US" sz="1800" dirty="0">
              <a:effectLst/>
              <a:latin typeface="Times New Roman" panose="02020603050405020304" pitchFamily="18" charset="0"/>
              <a:ea typeface="Arial Unicode MS" panose="020B0604020202020204" pitchFamily="34" charset="-128"/>
            </a:endParaRPr>
          </a:p>
          <a:p>
            <a:pPr marL="0" marR="0" lvl="0" indent="0">
              <a:buFontTx/>
              <a:buNone/>
            </a:pPr>
            <a:br>
              <a:rPr lang="es-ES" sz="1800" dirty="0">
                <a:effectLst/>
                <a:latin typeface="Calibri" panose="020F0502020204030204" pitchFamily="34" charset="0"/>
                <a:ea typeface="Arial Unicode MS" panose="020B0604020202020204" pitchFamily="34" charset="-128"/>
              </a:rPr>
            </a:br>
            <a:r>
              <a:rPr lang="es-ES" sz="1800" dirty="0">
                <a:effectLst/>
                <a:latin typeface="Calibri" panose="020F0502020204030204" pitchFamily="34" charset="0"/>
                <a:ea typeface="Arial Unicode MS" panose="020B0604020202020204" pitchFamily="34" charset="-128"/>
              </a:rPr>
              <a:t>Existen muchos beneficios cuando los grupos de iglesias están unidos en la sana doctrina de la Biblia. Los miembros de una iglesia pueden visitar cualquier otra iglesia y saber que allí recibirán la misma sana doctrina. Además, estas iglesias pueden trabajar juntas y hacer cosas que las iglesias solas no pueden hacer (El instructor puede dar ejemplos como trabajo misionero, publicación de materiales, capacitación de trabajadores, etc.).</a:t>
            </a:r>
            <a:endParaRPr lang="en-US" sz="1800" dirty="0">
              <a:effectLst/>
              <a:latin typeface="Times New Roman" panose="02020603050405020304" pitchFamily="18" charset="0"/>
              <a:ea typeface="Arial Unicode MS" panose="020B0604020202020204" pitchFamily="34" charset="-128"/>
            </a:endParaRPr>
          </a:p>
          <a:p>
            <a:pPr marL="0" marR="0" lvl="0" indent="0">
              <a:buFontTx/>
              <a:buNone/>
            </a:pPr>
            <a:br>
              <a:rPr lang="es-ES" sz="1800" dirty="0">
                <a:effectLst/>
                <a:latin typeface="Calibri" panose="020F0502020204030204" pitchFamily="34" charset="0"/>
                <a:ea typeface="Arial Unicode MS" panose="020B0604020202020204" pitchFamily="34" charset="-128"/>
              </a:rPr>
            </a:br>
            <a:r>
              <a:rPr lang="es-ES" sz="1800" dirty="0">
                <a:effectLst/>
                <a:latin typeface="Calibri" panose="020F0502020204030204" pitchFamily="34" charset="0"/>
                <a:ea typeface="Arial Unicode MS" panose="020B0604020202020204" pitchFamily="34" charset="-128"/>
              </a:rPr>
              <a:t>Por esta razón, se formó un cuerpo eclesial llamado Iglesia Cristo WELS Internacional, un grupo de iglesias de toda América Latina unidas en la misma doctrina que la Academia Cristo. Los Grupos Sembradores que culminen el programa Sembrador pueden unirse a este cuerpo eclesial.</a:t>
            </a:r>
            <a:br>
              <a:rPr lang="es-ES" sz="1800" dirty="0">
                <a:effectLst/>
                <a:latin typeface="Calibri" panose="020F0502020204030204" pitchFamily="34" charset="0"/>
                <a:ea typeface="Arial Unicode MS" panose="020B0604020202020204" pitchFamily="34" charset="-128"/>
              </a:rPr>
            </a:br>
            <a:endParaRPr lang="en-US" sz="1800" dirty="0">
              <a:effectLst/>
              <a:latin typeface="Times New Roman" panose="02020603050405020304" pitchFamily="18" charset="0"/>
              <a:ea typeface="Arial Unicode MS" panose="020B0604020202020204" pitchFamily="34" charset="-128"/>
            </a:endParaRPr>
          </a:p>
          <a:p>
            <a:pPr marL="0" marR="0" lvl="0" indent="0">
              <a:buFontTx/>
              <a:buNone/>
            </a:pPr>
            <a:r>
              <a:rPr lang="es-ES" sz="1800" i="1" dirty="0">
                <a:solidFill>
                  <a:srgbClr val="00B050"/>
                </a:solidFill>
                <a:effectLst/>
                <a:latin typeface="Calibri" panose="020F0502020204030204" pitchFamily="34" charset="0"/>
                <a:ea typeface="Arial Unicode MS" panose="020B0604020202020204" pitchFamily="34" charset="-128"/>
              </a:rPr>
              <a:t>Nota: Aquí, el instructor puede destacar Iglesias Cristo que existan actualmente. </a:t>
            </a:r>
            <a:endParaRPr lang="en-US" sz="1800" dirty="0">
              <a:effectLst/>
              <a:latin typeface="Times New Roman" panose="02020603050405020304" pitchFamily="18" charset="0"/>
              <a:ea typeface="Arial Unicode MS" panose="020B0604020202020204" pitchFamily="34" charset="-128"/>
            </a:endParaRPr>
          </a:p>
          <a:p>
            <a:pPr marL="457200" lvl="0" indent="-298450" algn="l" rtl="0">
              <a:spcBef>
                <a:spcPts val="1000"/>
              </a:spcBef>
              <a:spcAft>
                <a:spcPts val="100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270" name="Google Shape;270;g2ae502832d3_0_392:notes">
            <a:extLst>
              <a:ext uri="{FF2B5EF4-FFF2-40B4-BE49-F238E27FC236}">
                <a16:creationId xmlns:a16="http://schemas.microsoft.com/office/drawing/2014/main" id="{397DA453-7399-730B-C766-BFFA514CD09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798301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2ae502832d3_1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 4. ¿Qué preguntas tienen?</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i="1" dirty="0">
                <a:solidFill>
                  <a:srgbClr val="00B050"/>
                </a:solidFill>
                <a:effectLst/>
                <a:latin typeface="Calibri" panose="020F0502020204030204" pitchFamily="34" charset="0"/>
                <a:ea typeface="Arial Unicode MS" panose="020B0604020202020204" pitchFamily="34" charset="-128"/>
              </a:rPr>
              <a:t>Responde cualquier pregunta que los estudiantes puedan tener.</a:t>
            </a:r>
            <a:r>
              <a:rPr lang="es-ES" sz="1800" i="1" dirty="0">
                <a:solidFill>
                  <a:srgbClr val="00B050"/>
                </a:solidFill>
                <a:effectLst/>
                <a:latin typeface="Times New Roman" panose="02020603050405020304" pitchFamily="18" charset="0"/>
                <a:ea typeface="Arial Unicode MS" panose="020B0604020202020204" pitchFamily="34" charset="-128"/>
              </a:rPr>
              <a:t> </a:t>
            </a:r>
            <a:r>
              <a:rPr lang="es-ES" sz="1800" i="1" dirty="0">
                <a:solidFill>
                  <a:srgbClr val="00B050"/>
                </a:solidFill>
                <a:effectLst/>
                <a:latin typeface="Calibri" panose="020F0502020204030204" pitchFamily="34" charset="0"/>
                <a:ea typeface="Arial Unicode MS" panose="020B0604020202020204" pitchFamily="34" charset="-128"/>
              </a:rPr>
              <a:t>Luego, concluye con lo siguiente:</a:t>
            </a:r>
            <a:r>
              <a:rPr lang="es-ES" sz="1800" dirty="0">
                <a:solidFill>
                  <a:srgbClr val="00B050"/>
                </a:solidFill>
                <a:effectLst/>
                <a:latin typeface="Calibri" panose="020F0502020204030204" pitchFamily="34" charset="0"/>
                <a:ea typeface="Arial Unicode MS" panose="020B0604020202020204" pitchFamily="34" charset="-128"/>
              </a:rPr>
              <a:t> </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br>
              <a:rPr lang="es-ES" sz="1800" dirty="0">
                <a:effectLst/>
                <a:latin typeface="Calibri" panose="020F0502020204030204" pitchFamily="34" charset="0"/>
                <a:ea typeface="Arial Unicode MS" panose="020B0604020202020204" pitchFamily="34" charset="-128"/>
              </a:rPr>
            </a:br>
            <a:r>
              <a:rPr lang="es-ES" sz="1800" dirty="0">
                <a:effectLst/>
                <a:latin typeface="Calibri" panose="020F0502020204030204" pitchFamily="34" charset="0"/>
                <a:ea typeface="Arial Unicode MS" panose="020B0604020202020204" pitchFamily="34" charset="-128"/>
              </a:rPr>
              <a:t>Al final de este curso, tendremos otra lección sobre la visión de la Ruta Cristo y cómo puedes encajar en ella. Por ahora, centrémonos en cómo reunir gente y cómo enseñar. En nuestra próxima lección, le echaremos un vistazo a Los cuatro conceptos clave que vas a enseñar. </a:t>
            </a:r>
            <a:br>
              <a:rPr lang="es-ES" sz="1800" dirty="0">
                <a:effectLst/>
                <a:latin typeface="Calibri" panose="020F0502020204030204" pitchFamily="34" charset="0"/>
                <a:ea typeface="Arial Unicode MS" panose="020B0604020202020204" pitchFamily="34" charset="-128"/>
              </a:rPr>
            </a:b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Ahora, ¿quién quiere describir la Ruta Cristo en sus propias palabras?</a:t>
            </a:r>
            <a:endParaRPr lang="en-US" sz="1800" dirty="0">
              <a:effectLst/>
              <a:latin typeface="Times New Roman" panose="02020603050405020304" pitchFamily="18" charset="0"/>
              <a:ea typeface="Arial Unicode MS" panose="020B0604020202020204" pitchFamily="34" charset="-128"/>
            </a:endParaRPr>
          </a:p>
          <a:p>
            <a:pPr marL="91440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298" name="Google Shape;298;g2ae502832d3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Arial Unicode MS" panose="020B0604020202020204" pitchFamily="34" charset="-128"/>
              </a:rPr>
              <a:t>CONCLUSIÓN</a:t>
            </a:r>
            <a:br>
              <a:rPr lang="es-ES" sz="1800" b="1" dirty="0">
                <a:effectLst/>
                <a:latin typeface="Calibri" panose="020F0502020204030204" pitchFamily="34" charset="0"/>
                <a:ea typeface="Arial Unicode MS" panose="020B0604020202020204" pitchFamily="34" charset="-128"/>
              </a:rPr>
            </a:b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1. </a:t>
            </a:r>
            <a:r>
              <a:rPr lang="es-ES" sz="1800" i="1" dirty="0">
                <a:solidFill>
                  <a:srgbClr val="00B050"/>
                </a:solidFill>
                <a:effectLst/>
                <a:latin typeface="Calibri" panose="020F0502020204030204" pitchFamily="34" charset="0"/>
                <a:ea typeface="Arial Unicode MS" panose="020B0604020202020204" pitchFamily="34" charset="-128"/>
              </a:rPr>
              <a:t>Avísales a los estudiantes que vas a publicar la grabación de la clase y la tarea para la siguiente clase en el chat grupal.</a:t>
            </a:r>
            <a:endParaRPr lang="en-US" sz="18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1000"/>
              </a:spcBef>
              <a:spcAft>
                <a:spcPts val="0"/>
              </a:spcAft>
              <a:buSzPts val="1100"/>
              <a:buNone/>
            </a:pPr>
            <a:endParaRPr dirty="0">
              <a:solidFill>
                <a:schemeClr val="dk1"/>
              </a:solidFill>
              <a:latin typeface="Calibri"/>
              <a:ea typeface="Calibri"/>
              <a:cs typeface="Calibri"/>
              <a:sym typeface="Calibri"/>
            </a:endParaRPr>
          </a:p>
        </p:txBody>
      </p:sp>
      <p:sp>
        <p:nvSpPr>
          <p:cNvPr id="306" name="Google Shape;30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2adf25473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Times New Roman" panose="02020603050405020304" pitchFamily="18" charset="0"/>
                <a:ea typeface="Arial Unicode MS" panose="020B0604020202020204" pitchFamily="34" charset="-128"/>
              </a:rPr>
              <a:t> </a:t>
            </a:r>
            <a:r>
              <a:rPr lang="es-ES" sz="1800" dirty="0">
                <a:effectLst/>
                <a:latin typeface="Calibri" panose="020F0502020204030204" pitchFamily="34" charset="0"/>
                <a:ea typeface="Arial Unicode MS" panose="020B0604020202020204" pitchFamily="34" charset="-128"/>
              </a:rPr>
              <a:t>2. </a:t>
            </a:r>
            <a:r>
              <a:rPr lang="es-ES" sz="1800" i="1" dirty="0">
                <a:solidFill>
                  <a:srgbClr val="00B050"/>
                </a:solidFill>
                <a:effectLst/>
                <a:latin typeface="Calibri" panose="020F0502020204030204" pitchFamily="34" charset="0"/>
                <a:ea typeface="Arial Unicode MS" panose="020B0604020202020204" pitchFamily="34" charset="-128"/>
              </a:rPr>
              <a:t>Termina con una oración (relacionada con la lección) o una bendición.</a:t>
            </a:r>
            <a:endParaRPr lang="en-US" sz="1800" dirty="0">
              <a:effectLst/>
              <a:latin typeface="Times New Roman" panose="02020603050405020304" pitchFamily="18" charset="0"/>
              <a:ea typeface="Arial Unicode MS" panose="020B0604020202020204" pitchFamily="34" charset="-128"/>
            </a:endParaRPr>
          </a:p>
          <a:p>
            <a:pPr marL="914400" lvl="0" indent="-298450" algn="l" rtl="0">
              <a:spcBef>
                <a:spcPts val="0"/>
              </a:spcBef>
              <a:spcAft>
                <a:spcPts val="1000"/>
              </a:spcAft>
              <a:buClr>
                <a:schemeClr val="dk1"/>
              </a:buClr>
              <a:buSzPts val="1100"/>
              <a:buFont typeface="Calibri"/>
              <a:buAutoNum type="arabicPeriod" startAt="2"/>
            </a:pPr>
            <a:endParaRPr dirty="0"/>
          </a:p>
        </p:txBody>
      </p:sp>
      <p:sp>
        <p:nvSpPr>
          <p:cNvPr id="316" name="Google Shape;316;g2adf254731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2adf2547317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Times New Roman" panose="02020603050405020304" pitchFamily="18" charset="0"/>
                <a:ea typeface="Arial Unicode MS" panose="020B0604020202020204" pitchFamily="34" charset="-128"/>
              </a:rPr>
              <a:t> </a:t>
            </a:r>
            <a:r>
              <a:rPr lang="es-ES" sz="1800" dirty="0">
                <a:effectLst/>
                <a:latin typeface="Calibri" panose="020F0502020204030204" pitchFamily="34" charset="0"/>
                <a:ea typeface="Arial Unicode MS" panose="020B0604020202020204" pitchFamily="34" charset="-128"/>
              </a:rPr>
              <a:t>3. Despedida (dales todo el tiempo que necesiten)</a:t>
            </a:r>
            <a:endParaRPr lang="en-US" sz="1800" dirty="0">
              <a:effectLst/>
              <a:latin typeface="Times New Roman" panose="02020603050405020304" pitchFamily="18" charset="0"/>
              <a:ea typeface="Arial Unicode MS" panose="020B0604020202020204" pitchFamily="34" charset="-128"/>
            </a:endParaRPr>
          </a:p>
          <a:p>
            <a:pPr marL="914400" lvl="0" indent="-298450" algn="l" rtl="0">
              <a:spcBef>
                <a:spcPts val="0"/>
              </a:spcBef>
              <a:spcAft>
                <a:spcPts val="1000"/>
              </a:spcAft>
              <a:buClr>
                <a:schemeClr val="dk1"/>
              </a:buClr>
              <a:buSzPts val="1100"/>
              <a:buFont typeface="Calibri"/>
              <a:buAutoNum type="arabicPeriod" startAt="3"/>
            </a:pPr>
            <a:endParaRPr dirty="0"/>
          </a:p>
        </p:txBody>
      </p:sp>
      <p:sp>
        <p:nvSpPr>
          <p:cNvPr id="324" name="Google Shape;324;g2adf2547317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2ac1ba269cb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2" name="Google Shape;332;g2ac1ba269cb_0_4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Arial Unicode MS" panose="020B0604020202020204" pitchFamily="34" charset="-128"/>
              </a:rPr>
              <a:t>ORACIÓN DE APERTURA</a:t>
            </a:r>
            <a:br>
              <a:rPr lang="es-ES" sz="1800" b="1" dirty="0">
                <a:effectLst/>
                <a:latin typeface="Calibri" panose="020F0502020204030204" pitchFamily="34" charset="0"/>
                <a:ea typeface="Arial Unicode MS" panose="020B0604020202020204" pitchFamily="34" charset="-128"/>
              </a:rPr>
            </a:b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Señor Jesús, cuando les diste a tus discípulos la Gran Comisión, también les hiciste grandes promesas de consuelo, ánimo y fortaleza. Ya que nosotros también estamos llamados a compartir el Evangelio con los demás, usa las promesas que les hiciste para consolarnos, animarnos y fortalecernos también. Amén.</a:t>
            </a:r>
            <a:endParaRPr lang="en-US" sz="18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600"/>
              </a:spcBef>
              <a:spcAft>
                <a:spcPts val="0"/>
              </a:spcAft>
              <a:buSzPts val="1100"/>
              <a:buNone/>
            </a:pPr>
            <a:endParaRPr dirty="0"/>
          </a:p>
        </p:txBody>
      </p:sp>
      <p:sp>
        <p:nvSpPr>
          <p:cNvPr id="116" name="Google Shape;11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11191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 </a:t>
            </a:r>
            <a:r>
              <a:rPr lang="es-ES" sz="1800" b="1" dirty="0">
                <a:effectLst/>
                <a:latin typeface="Calibri" panose="020F0502020204030204" pitchFamily="34" charset="0"/>
                <a:ea typeface="Arial Unicode MS" panose="020B0604020202020204" pitchFamily="34" charset="-128"/>
              </a:rPr>
              <a:t>OBJETIVOS DE LA LECCIÓN</a:t>
            </a:r>
            <a:endParaRPr lang="en-US" sz="1800" dirty="0">
              <a:effectLst/>
              <a:latin typeface="Times New Roman" panose="02020603050405020304" pitchFamily="18" charset="0"/>
              <a:ea typeface="Arial Unicode MS" panose="020B0604020202020204" pitchFamily="34" charset="-128"/>
            </a:endParaRPr>
          </a:p>
          <a:p>
            <a:pPr marL="0" marR="0" lvl="0" indent="0">
              <a:buFontTx/>
              <a:buNone/>
            </a:pPr>
            <a:br>
              <a:rPr lang="es-ES" sz="1800" b="1" dirty="0">
                <a:effectLst/>
                <a:latin typeface="Calibri" panose="020F0502020204030204" pitchFamily="34" charset="0"/>
                <a:ea typeface="Arial Unicode MS" panose="020B0604020202020204" pitchFamily="34" charset="-128"/>
              </a:rPr>
            </a:br>
            <a:r>
              <a:rPr lang="es-ES" sz="1800" b="1" dirty="0">
                <a:effectLst/>
                <a:latin typeface="Calibri" panose="020F0502020204030204" pitchFamily="34" charset="0"/>
                <a:ea typeface="Arial Unicode MS" panose="020B0604020202020204" pitchFamily="34" charset="-128"/>
              </a:rPr>
              <a:t>1. Describir la visión de la Ruta Cristo. </a:t>
            </a:r>
            <a:endParaRPr lang="en-US" sz="1800" dirty="0">
              <a:effectLst/>
              <a:latin typeface="Times New Roman" panose="02020603050405020304" pitchFamily="18" charset="0"/>
              <a:ea typeface="Arial Unicode MS" panose="020B0604020202020204" pitchFamily="34" charset="-128"/>
            </a:endParaRPr>
          </a:p>
          <a:p>
            <a:pPr marL="0" marR="0" lvl="0" indent="0">
              <a:buFontTx/>
              <a:buNone/>
            </a:pPr>
            <a:r>
              <a:rPr lang="es-ES" sz="1800" b="1" dirty="0">
                <a:effectLst/>
                <a:latin typeface="Calibri" panose="020F0502020204030204" pitchFamily="34" charset="0"/>
                <a:ea typeface="Arial Unicode MS" panose="020B0604020202020204" pitchFamily="34" charset="-128"/>
              </a:rPr>
              <a:t>2. Identificar cómo encaja el proyecto final en la visión de la Ruta Cristo. </a:t>
            </a:r>
            <a:endParaRPr lang="en-US" sz="1800" dirty="0">
              <a:effectLst/>
              <a:latin typeface="Times New Roman" panose="02020603050405020304" pitchFamily="18" charset="0"/>
              <a:ea typeface="Arial Unicode MS" panose="020B0604020202020204" pitchFamily="34" charset="-128"/>
            </a:endParaRPr>
          </a:p>
          <a:p>
            <a:pPr marL="0" marR="0" lvl="0" indent="0">
              <a:buFontTx/>
              <a:buNone/>
            </a:pPr>
            <a:r>
              <a:rPr lang="es-ES" sz="1800" b="1" dirty="0">
                <a:effectLst/>
                <a:latin typeface="Calibri" panose="020F0502020204030204" pitchFamily="34" charset="0"/>
                <a:ea typeface="Arial Unicode MS" panose="020B0604020202020204" pitchFamily="34" charset="-128"/>
              </a:rPr>
              <a:t>3. Reconocer que el curso tratará las preocupaciones que los estudiantes puedan tener con respecto a crear un grupo o enseñarle. </a:t>
            </a:r>
            <a:endParaRPr lang="en-US" sz="1800" dirty="0">
              <a:effectLst/>
              <a:latin typeface="Times New Roman" panose="02020603050405020304" pitchFamily="18" charset="0"/>
              <a:ea typeface="Arial Unicode MS" panose="020B0604020202020204" pitchFamily="34" charset="-128"/>
            </a:endParaRPr>
          </a:p>
          <a:p>
            <a:pPr marL="228600" lvl="0" indent="0" algn="l" rtl="0">
              <a:spcBef>
                <a:spcPts val="0"/>
              </a:spcBef>
              <a:spcAft>
                <a:spcPts val="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126" name="Google Shape;12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ae502832d3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Arial Unicode MS" panose="020B0604020202020204" pitchFamily="34" charset="-128"/>
              </a:rPr>
              <a:t>INTRODUCCIÓN</a:t>
            </a:r>
            <a:br>
              <a:rPr lang="en-US" sz="1800" b="1" dirty="0">
                <a:effectLst/>
                <a:latin typeface="Times New Roman" panose="02020603050405020304" pitchFamily="18" charset="0"/>
                <a:ea typeface="Arial Unicode MS" panose="020B0604020202020204" pitchFamily="34" charset="-128"/>
              </a:rPr>
            </a:br>
            <a:br>
              <a:rPr lang="en-US" sz="1800" b="1" dirty="0">
                <a:effectLst/>
                <a:latin typeface="Times New Roman" panose="02020603050405020304" pitchFamily="18" charset="0"/>
                <a:ea typeface="Arial Unicode MS" panose="020B0604020202020204" pitchFamily="34" charset="-128"/>
              </a:rPr>
            </a:br>
            <a:r>
              <a:rPr lang="es-ES" sz="1800" dirty="0">
                <a:effectLst/>
                <a:latin typeface="Calibri" panose="020F0502020204030204" pitchFamily="34" charset="0"/>
                <a:ea typeface="Arial Unicode MS" panose="020B0604020202020204" pitchFamily="34" charset="-128"/>
              </a:rPr>
              <a:t>1. Cuando Jesús ascendió al cielo, delegó la tarea de hacer discípulos a los once, a todos los creyentes, a ti y a mí.</a:t>
            </a:r>
            <a:r>
              <a:rPr lang="es-ES" sz="1800" dirty="0">
                <a:effectLst/>
                <a:latin typeface="Times New Roman" panose="02020603050405020304" pitchFamily="18" charset="0"/>
                <a:ea typeface="Arial Unicode MS" panose="020B0604020202020204" pitchFamily="34" charset="-128"/>
              </a:rPr>
              <a:t> </a:t>
            </a:r>
            <a:endParaRPr dirty="0">
              <a:solidFill>
                <a:schemeClr val="dk1"/>
              </a:solidFill>
              <a:latin typeface="Calibri"/>
              <a:ea typeface="Calibri"/>
              <a:cs typeface="Calibri"/>
              <a:sym typeface="Calibri"/>
            </a:endParaRPr>
          </a:p>
        </p:txBody>
      </p:sp>
      <p:sp>
        <p:nvSpPr>
          <p:cNvPr id="146" name="Google Shape;146;g2ae502832d3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ae502832d3_0_1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1. Les dijo a los once discípulos: </a:t>
            </a:r>
            <a:r>
              <a:rPr lang="es-ES" sz="1800" b="1" dirty="0">
                <a:effectLst/>
                <a:latin typeface="Calibri" panose="020F0502020204030204" pitchFamily="34" charset="0"/>
                <a:ea typeface="Arial Unicode MS" panose="020B0604020202020204" pitchFamily="34" charset="-128"/>
              </a:rPr>
              <a:t>"Por tanto, id, y haced discípulos a todas las naciones, bautizándolos en el nombre del Padre, y del Hijo, y del Espíritu Santo enseñándoles que guarden todas las cosas que os he mandado". </a:t>
            </a:r>
            <a:r>
              <a:rPr lang="es-ES" sz="1800" dirty="0">
                <a:effectLst/>
                <a:latin typeface="Calibri" panose="020F0502020204030204" pitchFamily="34" charset="0"/>
                <a:ea typeface="Arial Unicode MS" panose="020B0604020202020204" pitchFamily="34" charset="-128"/>
              </a:rPr>
              <a:t>Pero también les prometió ayudarlos. Les dijo: "Toda potestad me es dada en el cielo y en la tierra". Y "he aquí yo estoy con vosotros todos los días, hasta el fin del mundo". </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Times New Roman" panose="02020603050405020304" pitchFamily="18" charset="0"/>
                <a:ea typeface="Arial Unicode MS" panose="020B0604020202020204" pitchFamily="34" charset="-128"/>
              </a:rPr>
              <a:t> </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2. En este curso, vamos a trabajar juntos para ir a hacer discípulos en todas las naciones. Tu proyecto final va a ser reunir a un grupo de personas para compartir con ellos cuatro conceptos clave: pecado, gracia, fe y obras.</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 </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3. Sin embargo, no te vamos a pedir que hagas algo para lo que no te hemos entrenado. En este curso vamos a seguir estudiando juntos la palabra de Dios. Vamos a aplicarla a nuestros corazones y a nuestras vidas. Si Dios quiere, entraremos en contacto con tesoros antiguos y nuevos a medida que escudriñemos las Escrituras. Pero también nos vamos a centrar en cómo compartir la palabra de Dios con los demás. Este es un curso de capacitación. El objetivo de este curso es entrenarte para que te conviertas en un discípulo que haga más discípulos. Para ello, nuestro curso tendrá dos partes. </a:t>
            </a:r>
            <a:endParaRPr lang="en-US" sz="1800" dirty="0">
              <a:effectLst/>
              <a:latin typeface="Times New Roman" panose="02020603050405020304" pitchFamily="18" charset="0"/>
              <a:ea typeface="Arial Unicode MS" panose="020B0604020202020204" pitchFamily="34" charset="-128"/>
            </a:endParaRPr>
          </a:p>
          <a:p>
            <a:pPr marL="914400" marR="0" lvl="1"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156" name="Google Shape;156;g2ae502832d3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ae502832d3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1. En la primera parte, nos centraremos en cómo reunir personas. ¿Cómo puedes invitar a tus amigos, vecinos, parientes y conocidos a que estudien la Palabra de Dios contigo? ¿Qué vas a decirles? ¿Cómo vas a hacerlo? ¿Qué recursos tienes a tu disposición? ¿Qué pasa si alguien rechaza tu invitación? </a:t>
            </a:r>
            <a:br>
              <a:rPr lang="es-ES" sz="1800" dirty="0">
                <a:effectLst/>
                <a:latin typeface="Calibri" panose="020F0502020204030204" pitchFamily="34" charset="0"/>
                <a:ea typeface="Arial Unicode MS" panose="020B0604020202020204" pitchFamily="34" charset="-128"/>
              </a:rPr>
            </a:br>
            <a:endParaRPr lang="en-US" sz="1800" dirty="0">
              <a:effectLst/>
              <a:latin typeface="Times New Roman" panose="02020603050405020304" pitchFamily="18" charset="0"/>
              <a:ea typeface="Arial Unicode MS" panose="020B0604020202020204" pitchFamily="34" charset="-128"/>
            </a:endParaRPr>
          </a:p>
          <a:p>
            <a:pPr marL="0" marR="0" lvl="0" indent="0">
              <a:buFontTx/>
              <a:buNone/>
            </a:pPr>
            <a:r>
              <a:rPr lang="es-ES" sz="1800" dirty="0">
                <a:effectLst/>
                <a:latin typeface="Calibri" panose="020F0502020204030204" pitchFamily="34" charset="0"/>
                <a:ea typeface="Arial Unicode MS" panose="020B0604020202020204" pitchFamily="34" charset="-128"/>
              </a:rPr>
              <a:t>2. En la segunda parte, nos centraremos en cómo enseñar. ¿Qué podemos aprender del estilo de enseñanza de Jesús? ¿Cuáles son las verdades básicas de la Biblia y cómo puedes contárselas a los demás? </a:t>
            </a:r>
            <a:br>
              <a:rPr lang="es-ES" sz="1800" dirty="0">
                <a:effectLst/>
                <a:latin typeface="Calibri" panose="020F0502020204030204" pitchFamily="34" charset="0"/>
                <a:ea typeface="Arial Unicode MS" panose="020B0604020202020204" pitchFamily="34" charset="-128"/>
              </a:rPr>
            </a:br>
            <a:endParaRPr lang="en-US" sz="1800" dirty="0">
              <a:effectLst/>
              <a:latin typeface="Times New Roman" panose="02020603050405020304" pitchFamily="18" charset="0"/>
              <a:ea typeface="Arial Unicode MS" panose="020B0604020202020204" pitchFamily="34" charset="-128"/>
            </a:endParaRPr>
          </a:p>
          <a:p>
            <a:pPr marL="0" marR="0" lvl="0" indent="0">
              <a:buFontTx/>
              <a:buNone/>
            </a:pPr>
            <a:r>
              <a:rPr lang="es-ES" sz="1800" dirty="0">
                <a:effectLst/>
                <a:latin typeface="Calibri" panose="020F0502020204030204" pitchFamily="34" charset="0"/>
                <a:ea typeface="Arial Unicode MS" panose="020B0604020202020204" pitchFamily="34" charset="-128"/>
              </a:rPr>
              <a:t>3. Luego, después de que hayamos estudiado cómo reunir personas y cómo enseñar, pondrás en práctica lo que has aprendido. Con la ayuda de Dios, vas a reunir un grupo y les vas a enseñar algo que cambiará su vida y su eternidad. </a:t>
            </a:r>
            <a:endParaRPr lang="en-US" sz="1800" dirty="0">
              <a:effectLst/>
              <a:latin typeface="Times New Roman" panose="02020603050405020304" pitchFamily="18" charset="0"/>
              <a:ea typeface="Arial Unicode MS" panose="020B0604020202020204" pitchFamily="34" charset="-128"/>
            </a:endParaRPr>
          </a:p>
          <a:p>
            <a:pPr marL="457200" marR="0" lvl="0" indent="-184150" algn="l" rtl="0">
              <a:spcBef>
                <a:spcPts val="0"/>
              </a:spcBef>
              <a:spcAft>
                <a:spcPts val="0"/>
              </a:spcAft>
              <a:buClr>
                <a:schemeClr val="dk1"/>
              </a:buClr>
              <a:buSzPts val="1100"/>
              <a:buFont typeface="Calibri"/>
              <a:buAutoNum type="arabicPeriod"/>
            </a:pPr>
            <a:endParaRPr dirty="0"/>
          </a:p>
        </p:txBody>
      </p:sp>
      <p:sp>
        <p:nvSpPr>
          <p:cNvPr id="164" name="Google Shape;164;g2ae502832d3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g2ae502832d3_0_0"/>
          <p:cNvPicPr preferRelativeResize="0"/>
          <p:nvPr/>
        </p:nvPicPr>
        <p:blipFill>
          <a:blip r:embed="rId3">
            <a:alphaModFix/>
          </a:blip>
          <a:stretch>
            <a:fillRect/>
          </a:stretch>
        </p:blipFill>
        <p:spPr>
          <a:xfrm>
            <a:off x="0" y="-9525"/>
            <a:ext cx="12191990" cy="685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7">
          <a:extLst>
            <a:ext uri="{FF2B5EF4-FFF2-40B4-BE49-F238E27FC236}">
              <a16:creationId xmlns:a16="http://schemas.microsoft.com/office/drawing/2014/main" id="{710AC3EC-74CA-07DA-FB70-E315B099DFFD}"/>
            </a:ext>
          </a:extLst>
        </p:cNvPr>
        <p:cNvGrpSpPr/>
        <p:nvPr/>
      </p:nvGrpSpPr>
      <p:grpSpPr>
        <a:xfrm>
          <a:off x="0" y="0"/>
          <a:ext cx="0" cy="0"/>
          <a:chOff x="0" y="0"/>
          <a:chExt cx="0" cy="0"/>
        </a:xfrm>
      </p:grpSpPr>
      <p:sp>
        <p:nvSpPr>
          <p:cNvPr id="148" name="Google Shape;148;g2ae502832d3_0_10">
            <a:extLst>
              <a:ext uri="{FF2B5EF4-FFF2-40B4-BE49-F238E27FC236}">
                <a16:creationId xmlns:a16="http://schemas.microsoft.com/office/drawing/2014/main" id="{B9D08CB2-ABD4-E409-AFF1-E1D023CED8EF}"/>
              </a:ext>
            </a:extLst>
          </p:cNvPr>
          <p:cNvSpPr/>
          <p:nvPr/>
        </p:nvSpPr>
        <p:spPr>
          <a:xfrm>
            <a:off x="1839945"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9" name="Google Shape;149;g2ae502832d3_0_10">
            <a:extLst>
              <a:ext uri="{FF2B5EF4-FFF2-40B4-BE49-F238E27FC236}">
                <a16:creationId xmlns:a16="http://schemas.microsoft.com/office/drawing/2014/main" id="{4BC60020-852D-4B79-DD64-7C8C01D012F0}"/>
              </a:ext>
            </a:extLst>
          </p:cNvPr>
          <p:cNvSpPr txBox="1"/>
          <p:nvPr/>
        </p:nvSpPr>
        <p:spPr>
          <a:xfrm>
            <a:off x="8811229" y="1803633"/>
            <a:ext cx="2512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0" name="Google Shape;150;g2ae502832d3_0_10">
            <a:extLst>
              <a:ext uri="{FF2B5EF4-FFF2-40B4-BE49-F238E27FC236}">
                <a16:creationId xmlns:a16="http://schemas.microsoft.com/office/drawing/2014/main" id="{84F02749-9234-1833-B72E-1630893B532D}"/>
              </a:ext>
            </a:extLst>
          </p:cNvPr>
          <p:cNvSpPr txBox="1"/>
          <p:nvPr/>
        </p:nvSpPr>
        <p:spPr>
          <a:xfrm>
            <a:off x="5888384" y="2172933"/>
            <a:ext cx="5432774" cy="28622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6000" b="0" i="0" u="none" strike="noStrike" cap="none" dirty="0" err="1">
                <a:solidFill>
                  <a:srgbClr val="009444"/>
                </a:solidFill>
                <a:latin typeface="Lato"/>
                <a:ea typeface="Lato"/>
                <a:cs typeface="Lato"/>
                <a:sym typeface="Lato"/>
              </a:rPr>
              <a:t>Revisión</a:t>
            </a:r>
            <a:r>
              <a:rPr lang="en-US" sz="6000" b="0" i="0" u="none" strike="noStrike" cap="none" dirty="0">
                <a:solidFill>
                  <a:srgbClr val="009444"/>
                </a:solidFill>
                <a:latin typeface="Lato"/>
                <a:ea typeface="Lato"/>
                <a:cs typeface="Lato"/>
                <a:sym typeface="Lato"/>
              </a:rPr>
              <a:t> de las </a:t>
            </a:r>
            <a:r>
              <a:rPr lang="en-US" sz="6000" b="0" i="0" u="none" strike="noStrike" cap="none" dirty="0" err="1">
                <a:solidFill>
                  <a:srgbClr val="009444"/>
                </a:solidFill>
                <a:latin typeface="Lato"/>
                <a:ea typeface="Lato"/>
                <a:cs typeface="Lato"/>
                <a:sym typeface="Lato"/>
              </a:rPr>
              <a:t>preguntas</a:t>
            </a:r>
            <a:r>
              <a:rPr lang="en-US" sz="6000" b="0" i="0" u="none" strike="noStrike" cap="none" dirty="0">
                <a:solidFill>
                  <a:srgbClr val="009444"/>
                </a:solidFill>
                <a:latin typeface="Lato"/>
                <a:ea typeface="Lato"/>
                <a:cs typeface="Lato"/>
                <a:sym typeface="Lato"/>
              </a:rPr>
              <a:t> de WhatsApp</a:t>
            </a:r>
            <a:endParaRPr sz="6000" b="0" i="0" u="none" strike="noStrike" cap="none" dirty="0">
              <a:solidFill>
                <a:srgbClr val="009444"/>
              </a:solidFill>
              <a:latin typeface="Lato"/>
              <a:ea typeface="Lato"/>
              <a:cs typeface="Lato"/>
              <a:sym typeface="Lato"/>
            </a:endParaRPr>
          </a:p>
        </p:txBody>
      </p:sp>
      <p:pic>
        <p:nvPicPr>
          <p:cNvPr id="151" name="Google Shape;151;g2ae502832d3_0_10" descr="A green bird with leaves&#10;&#10;Description automatically generated">
            <a:extLst>
              <a:ext uri="{FF2B5EF4-FFF2-40B4-BE49-F238E27FC236}">
                <a16:creationId xmlns:a16="http://schemas.microsoft.com/office/drawing/2014/main" id="{7102981B-0B45-0BE5-B0F6-CE650B6744DC}"/>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2" name="Google Shape;184;p28">
            <a:extLst>
              <a:ext uri="{FF2B5EF4-FFF2-40B4-BE49-F238E27FC236}">
                <a16:creationId xmlns:a16="http://schemas.microsoft.com/office/drawing/2014/main" id="{E5958EFD-4CCB-E2B3-3DFD-1B47F4ED1793}"/>
              </a:ext>
            </a:extLst>
          </p:cNvPr>
          <p:cNvPicPr preferRelativeResize="0"/>
          <p:nvPr/>
        </p:nvPicPr>
        <p:blipFill rotWithShape="1">
          <a:blip r:embed="rId4">
            <a:alphaModFix/>
          </a:blip>
          <a:srcRect/>
          <a:stretch/>
        </p:blipFill>
        <p:spPr>
          <a:xfrm>
            <a:off x="1073596" y="1760956"/>
            <a:ext cx="3125597" cy="3218436"/>
          </a:xfrm>
          <a:prstGeom prst="rect">
            <a:avLst/>
          </a:prstGeom>
          <a:noFill/>
          <a:ln>
            <a:noFill/>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1528583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2"/>
        <p:cNvGrpSpPr/>
        <p:nvPr/>
      </p:nvGrpSpPr>
      <p:grpSpPr>
        <a:xfrm>
          <a:off x="0" y="0"/>
          <a:ext cx="0" cy="0"/>
          <a:chOff x="0" y="0"/>
          <a:chExt cx="0" cy="0"/>
        </a:xfrm>
      </p:grpSpPr>
      <p:sp>
        <p:nvSpPr>
          <p:cNvPr id="183" name="Google Shape;183;p2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4" name="Google Shape;184;p28"/>
          <p:cNvPicPr preferRelativeResize="0"/>
          <p:nvPr/>
        </p:nvPicPr>
        <p:blipFill rotWithShape="1">
          <a:blip r:embed="rId3">
            <a:alphaModFix/>
          </a:blip>
          <a:srcRect/>
          <a:stretch/>
        </p:blipFill>
        <p:spPr>
          <a:xfrm>
            <a:off x="80939" y="1983682"/>
            <a:ext cx="3125597" cy="3218436"/>
          </a:xfrm>
          <a:prstGeom prst="rect">
            <a:avLst/>
          </a:prstGeom>
          <a:noFill/>
          <a:ln>
            <a:noFill/>
          </a:ln>
          <a:effectLst>
            <a:outerShdw blurRad="50800" dist="38100" dir="2700000" algn="tl" rotWithShape="0">
              <a:srgbClr val="000000">
                <a:alpha val="40000"/>
              </a:srgbClr>
            </a:outerShdw>
          </a:effectLst>
        </p:spPr>
      </p:pic>
      <p:sp>
        <p:nvSpPr>
          <p:cNvPr id="185" name="Google Shape;185;p28"/>
          <p:cNvSpPr txBox="1"/>
          <p:nvPr/>
        </p:nvSpPr>
        <p:spPr>
          <a:xfrm>
            <a:off x="3206536" y="2623150"/>
            <a:ext cx="7592400" cy="193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dirty="0">
                <a:solidFill>
                  <a:schemeClr val="dk1"/>
                </a:solidFill>
                <a:latin typeface="Lato"/>
                <a:ea typeface="Lato"/>
                <a:cs typeface="Lato"/>
                <a:sym typeface="Lato"/>
              </a:rPr>
              <a:t>¿Por </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los</a:t>
            </a:r>
            <a:r>
              <a:rPr lang="en-US" sz="4000" b="1" dirty="0">
                <a:solidFill>
                  <a:schemeClr val="dk1"/>
                </a:solidFill>
                <a:latin typeface="Lato"/>
                <a:ea typeface="Lato"/>
                <a:cs typeface="Lato"/>
                <a:sym typeface="Lato"/>
              </a:rPr>
              <a:t> once </a:t>
            </a:r>
            <a:r>
              <a:rPr lang="en-US" sz="4000" b="1" dirty="0" err="1">
                <a:solidFill>
                  <a:schemeClr val="dk1"/>
                </a:solidFill>
                <a:latin typeface="Lato"/>
                <a:ea typeface="Lato"/>
                <a:cs typeface="Lato"/>
                <a:sym typeface="Lato"/>
              </a:rPr>
              <a:t>discípulos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podían</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tener</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miedo</a:t>
            </a:r>
            <a:r>
              <a:rPr lang="en-US" sz="4000" b="1" dirty="0">
                <a:solidFill>
                  <a:schemeClr val="dk1"/>
                </a:solidFill>
                <a:latin typeface="Lato"/>
                <a:ea typeface="Lato"/>
                <a:cs typeface="Lato"/>
                <a:sym typeface="Lato"/>
              </a:rPr>
              <a:t> de </a:t>
            </a:r>
            <a:r>
              <a:rPr lang="en-US" sz="4000" b="1" dirty="0" err="1">
                <a:solidFill>
                  <a:schemeClr val="dk1"/>
                </a:solidFill>
                <a:latin typeface="Lato"/>
                <a:ea typeface="Lato"/>
                <a:cs typeface="Lato"/>
                <a:sym typeface="Lato"/>
              </a:rPr>
              <a:t>ir</a:t>
            </a:r>
            <a:r>
              <a:rPr lang="en-US" sz="4000" b="1" dirty="0">
                <a:solidFill>
                  <a:schemeClr val="dk1"/>
                </a:solidFill>
                <a:latin typeface="Lato"/>
                <a:ea typeface="Lato"/>
                <a:cs typeface="Lato"/>
                <a:sym typeface="Lato"/>
              </a:rPr>
              <a:t> a </a:t>
            </a:r>
            <a:r>
              <a:rPr lang="en-US" sz="4000" b="1" dirty="0" err="1">
                <a:solidFill>
                  <a:schemeClr val="dk1"/>
                </a:solidFill>
                <a:latin typeface="Lato"/>
                <a:ea typeface="Lato"/>
                <a:cs typeface="Lato"/>
                <a:sym typeface="Lato"/>
              </a:rPr>
              <a:t>hacer</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discípulos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en</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todas</a:t>
            </a:r>
            <a:r>
              <a:rPr lang="en-US" sz="4000" b="1" dirty="0">
                <a:solidFill>
                  <a:schemeClr val="dk1"/>
                </a:solidFill>
                <a:latin typeface="Lato"/>
                <a:ea typeface="Lato"/>
                <a:cs typeface="Lato"/>
                <a:sym typeface="Lato"/>
              </a:rPr>
              <a:t> las </a:t>
            </a:r>
            <a:r>
              <a:rPr lang="en-US" sz="4000" b="1" dirty="0" err="1">
                <a:solidFill>
                  <a:schemeClr val="dk1"/>
                </a:solidFill>
                <a:latin typeface="Lato"/>
                <a:ea typeface="Lato"/>
                <a:cs typeface="Lato"/>
                <a:sym typeface="Lato"/>
              </a:rPr>
              <a:t>naciones</a:t>
            </a:r>
            <a:r>
              <a:rPr lang="en-US" sz="4000" b="1" dirty="0">
                <a:solidFill>
                  <a:schemeClr val="dk1"/>
                </a:solidFill>
                <a:latin typeface="Lato"/>
                <a:ea typeface="Lato"/>
                <a:cs typeface="Lato"/>
                <a:sym typeface="Lato"/>
              </a:rPr>
              <a:t>?</a:t>
            </a:r>
            <a:endParaRPr sz="4000" b="1" i="0" u="none" strike="noStrike" cap="none" dirty="0">
              <a:solidFill>
                <a:schemeClr val="dk1"/>
              </a:solidFill>
              <a:latin typeface="Lato"/>
              <a:ea typeface="Lato"/>
              <a:cs typeface="Lato"/>
              <a:sym typeface="Lato"/>
            </a:endParaRPr>
          </a:p>
        </p:txBody>
      </p:sp>
      <p:pic>
        <p:nvPicPr>
          <p:cNvPr id="186" name="Google Shape;186;p28"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0"/>
        <p:cNvGrpSpPr/>
        <p:nvPr/>
      </p:nvGrpSpPr>
      <p:grpSpPr>
        <a:xfrm>
          <a:off x="0" y="0"/>
          <a:ext cx="0" cy="0"/>
          <a:chOff x="0" y="0"/>
          <a:chExt cx="0" cy="0"/>
        </a:xfrm>
      </p:grpSpPr>
      <p:sp>
        <p:nvSpPr>
          <p:cNvPr id="191" name="Google Shape;191;g2ae502832d3_0_13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2" name="Google Shape;192;g2ae502832d3_0_137"/>
          <p:cNvPicPr preferRelativeResize="0"/>
          <p:nvPr/>
        </p:nvPicPr>
        <p:blipFill rotWithShape="1">
          <a:blip r:embed="rId3">
            <a:alphaModFix/>
          </a:blip>
          <a:srcRect/>
          <a:stretch/>
        </p:blipFill>
        <p:spPr>
          <a:xfrm>
            <a:off x="80900" y="1983682"/>
            <a:ext cx="3125597" cy="3218436"/>
          </a:xfrm>
          <a:prstGeom prst="rect">
            <a:avLst/>
          </a:prstGeom>
          <a:noFill/>
          <a:ln>
            <a:noFill/>
          </a:ln>
          <a:effectLst>
            <a:outerShdw blurRad="50800" dist="38100" dir="2700000" algn="tl" rotWithShape="0">
              <a:srgbClr val="000000">
                <a:alpha val="40000"/>
              </a:srgbClr>
            </a:outerShdw>
          </a:effectLst>
        </p:spPr>
      </p:pic>
      <p:sp>
        <p:nvSpPr>
          <p:cNvPr id="193" name="Google Shape;193;g2ae502832d3_0_137"/>
          <p:cNvSpPr txBox="1"/>
          <p:nvPr/>
        </p:nvSpPr>
        <p:spPr>
          <a:xfrm>
            <a:off x="3206497" y="2623150"/>
            <a:ext cx="7592400" cy="193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promesas</a:t>
            </a:r>
            <a:r>
              <a:rPr lang="en-US" sz="4000" b="1" dirty="0">
                <a:solidFill>
                  <a:schemeClr val="dk1"/>
                </a:solidFill>
                <a:latin typeface="Lato"/>
                <a:ea typeface="Lato"/>
                <a:cs typeface="Lato"/>
                <a:sym typeface="Lato"/>
              </a:rPr>
              <a:t> les </a:t>
            </a:r>
            <a:r>
              <a:rPr lang="en-US" sz="4000" b="1" dirty="0" err="1">
                <a:solidFill>
                  <a:schemeClr val="dk1"/>
                </a:solidFill>
                <a:latin typeface="Lato"/>
                <a:ea typeface="Lato"/>
                <a:cs typeface="Lato"/>
                <a:sym typeface="Lato"/>
              </a:rPr>
              <a:t>hizo</a:t>
            </a:r>
            <a:r>
              <a:rPr lang="en-US" sz="4000" b="1" dirty="0">
                <a:solidFill>
                  <a:schemeClr val="dk1"/>
                </a:solidFill>
                <a:latin typeface="Lato"/>
                <a:ea typeface="Lato"/>
                <a:cs typeface="Lato"/>
                <a:sym typeface="Lato"/>
              </a:rPr>
              <a:t> Jesús a </a:t>
            </a:r>
            <a:r>
              <a:rPr lang="en-US" sz="4000" b="1" dirty="0" err="1">
                <a:solidFill>
                  <a:schemeClr val="dk1"/>
                </a:solidFill>
                <a:latin typeface="Lato"/>
                <a:ea typeface="Lato"/>
                <a:cs typeface="Lato"/>
                <a:sym typeface="Lato"/>
              </a:rPr>
              <a:t>los</a:t>
            </a:r>
            <a:r>
              <a:rPr lang="en-US" sz="4000" b="1" dirty="0">
                <a:solidFill>
                  <a:schemeClr val="dk1"/>
                </a:solidFill>
                <a:latin typeface="Lato"/>
                <a:ea typeface="Lato"/>
                <a:cs typeface="Lato"/>
                <a:sym typeface="Lato"/>
              </a:rPr>
              <a:t> once </a:t>
            </a:r>
            <a:r>
              <a:rPr lang="en-US" sz="4000" b="1" dirty="0" err="1">
                <a:solidFill>
                  <a:schemeClr val="dk1"/>
                </a:solidFill>
                <a:latin typeface="Lato"/>
                <a:ea typeface="Lato"/>
                <a:cs typeface="Lato"/>
                <a:sym typeface="Lato"/>
              </a:rPr>
              <a:t>discípulos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cuando</a:t>
            </a:r>
            <a:r>
              <a:rPr lang="en-US" sz="4000" b="1" dirty="0">
                <a:solidFill>
                  <a:schemeClr val="dk1"/>
                </a:solidFill>
                <a:latin typeface="Lato"/>
                <a:ea typeface="Lato"/>
                <a:cs typeface="Lato"/>
                <a:sym typeface="Lato"/>
              </a:rPr>
              <a:t> les </a:t>
            </a:r>
            <a:r>
              <a:rPr lang="en-US" sz="4000" b="1" dirty="0" err="1">
                <a:solidFill>
                  <a:schemeClr val="dk1"/>
                </a:solidFill>
                <a:latin typeface="Lato"/>
                <a:ea typeface="Lato"/>
                <a:cs typeface="Lato"/>
                <a:sym typeface="Lato"/>
              </a:rPr>
              <a:t>encomendó</a:t>
            </a:r>
            <a:r>
              <a:rPr lang="en-US" sz="4000" b="1" dirty="0">
                <a:solidFill>
                  <a:schemeClr val="dk1"/>
                </a:solidFill>
                <a:latin typeface="Lato"/>
                <a:ea typeface="Lato"/>
                <a:cs typeface="Lato"/>
                <a:sym typeface="Lato"/>
              </a:rPr>
              <a:t> la gran </a:t>
            </a:r>
            <a:r>
              <a:rPr lang="en-US" sz="4000" b="1" dirty="0" err="1">
                <a:solidFill>
                  <a:schemeClr val="dk1"/>
                </a:solidFill>
                <a:latin typeface="Lato"/>
                <a:ea typeface="Lato"/>
                <a:cs typeface="Lato"/>
                <a:sym typeface="Lato"/>
              </a:rPr>
              <a:t>comisión</a:t>
            </a:r>
            <a:r>
              <a:rPr lang="en-US" sz="4000" b="1" dirty="0">
                <a:solidFill>
                  <a:schemeClr val="dk1"/>
                </a:solidFill>
                <a:latin typeface="Lato"/>
                <a:ea typeface="Lato"/>
                <a:cs typeface="Lato"/>
                <a:sym typeface="Lato"/>
              </a:rPr>
              <a:t>? </a:t>
            </a:r>
            <a:endParaRPr sz="4000" b="1" i="0" u="none" strike="noStrike" cap="none" dirty="0">
              <a:solidFill>
                <a:schemeClr val="dk1"/>
              </a:solidFill>
              <a:latin typeface="Lato"/>
              <a:ea typeface="Lato"/>
              <a:cs typeface="Lato"/>
              <a:sym typeface="Lato"/>
            </a:endParaRPr>
          </a:p>
        </p:txBody>
      </p:sp>
      <p:pic>
        <p:nvPicPr>
          <p:cNvPr id="194" name="Google Shape;194;g2ae502832d3_0_137"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8"/>
        <p:cNvGrpSpPr/>
        <p:nvPr/>
      </p:nvGrpSpPr>
      <p:grpSpPr>
        <a:xfrm>
          <a:off x="0" y="0"/>
          <a:ext cx="0" cy="0"/>
          <a:chOff x="0" y="0"/>
          <a:chExt cx="0" cy="0"/>
        </a:xfrm>
      </p:grpSpPr>
      <p:sp>
        <p:nvSpPr>
          <p:cNvPr id="199" name="Google Shape;199;g2ae502832d3_0_361"/>
          <p:cNvSpPr txBox="1"/>
          <p:nvPr/>
        </p:nvSpPr>
        <p:spPr>
          <a:xfrm>
            <a:off x="3746381" y="2203614"/>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dirty="0">
                <a:solidFill>
                  <a:srgbClr val="009444"/>
                </a:solidFill>
                <a:latin typeface="Lato"/>
                <a:ea typeface="Lato"/>
                <a:cs typeface="Lato"/>
                <a:sym typeface="Lato"/>
              </a:rPr>
              <a:t>Las </a:t>
            </a:r>
            <a:r>
              <a:rPr lang="en-US" sz="4860" dirty="0" err="1">
                <a:solidFill>
                  <a:srgbClr val="009444"/>
                </a:solidFill>
                <a:latin typeface="Lato"/>
                <a:ea typeface="Lato"/>
                <a:cs typeface="Lato"/>
                <a:sym typeface="Lato"/>
              </a:rPr>
              <a:t>Promesas</a:t>
            </a:r>
            <a:r>
              <a:rPr lang="en-US" sz="4860" dirty="0">
                <a:solidFill>
                  <a:srgbClr val="009444"/>
                </a:solidFill>
                <a:latin typeface="Lato"/>
                <a:ea typeface="Lato"/>
                <a:cs typeface="Lato"/>
                <a:sym typeface="Lato"/>
              </a:rPr>
              <a:t> de Jesús</a:t>
            </a:r>
            <a:endParaRPr sz="6000" b="0" i="0" u="none" strike="noStrike" cap="none" dirty="0">
              <a:solidFill>
                <a:srgbClr val="009444"/>
              </a:solidFill>
              <a:latin typeface="Lato"/>
              <a:ea typeface="Lato"/>
              <a:cs typeface="Lato"/>
              <a:sym typeface="Lato"/>
            </a:endParaRPr>
          </a:p>
        </p:txBody>
      </p:sp>
      <p:cxnSp>
        <p:nvCxnSpPr>
          <p:cNvPr id="200" name="Google Shape;200;g2ae502832d3_0_361"/>
          <p:cNvCxnSpPr/>
          <p:nvPr/>
        </p:nvCxnSpPr>
        <p:spPr>
          <a:xfrm>
            <a:off x="3392627" y="334941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01" name="Google Shape;201;g2ae502832d3_0_361"/>
          <p:cNvSpPr txBox="1"/>
          <p:nvPr/>
        </p:nvSpPr>
        <p:spPr>
          <a:xfrm>
            <a:off x="3746381" y="3566308"/>
            <a:ext cx="6568500" cy="12891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888" dirty="0">
                <a:solidFill>
                  <a:schemeClr val="dk1"/>
                </a:solidFill>
                <a:latin typeface="Lato"/>
                <a:ea typeface="Lato"/>
                <a:cs typeface="Lato"/>
                <a:sym typeface="Lato"/>
              </a:rPr>
              <a:t>Mateo 28:18, 20</a:t>
            </a:r>
            <a:endParaRPr sz="3888"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3888" dirty="0" err="1">
                <a:solidFill>
                  <a:schemeClr val="dk1"/>
                </a:solidFill>
                <a:latin typeface="Lato"/>
                <a:ea typeface="Lato"/>
                <a:cs typeface="Lato"/>
                <a:sym typeface="Lato"/>
              </a:rPr>
              <a:t>Hechos</a:t>
            </a:r>
            <a:r>
              <a:rPr lang="en-US" sz="3888" dirty="0">
                <a:solidFill>
                  <a:schemeClr val="dk1"/>
                </a:solidFill>
                <a:latin typeface="Lato"/>
                <a:ea typeface="Lato"/>
                <a:cs typeface="Lato"/>
                <a:sym typeface="Lato"/>
              </a:rPr>
              <a:t> 1:8,11</a:t>
            </a:r>
            <a:endParaRPr sz="3888" dirty="0">
              <a:solidFill>
                <a:schemeClr val="dk1"/>
              </a:solidFill>
              <a:latin typeface="Lato"/>
              <a:ea typeface="Lato"/>
              <a:cs typeface="Lato"/>
              <a:sym typeface="Lato"/>
            </a:endParaRPr>
          </a:p>
        </p:txBody>
      </p:sp>
      <p:sp>
        <p:nvSpPr>
          <p:cNvPr id="202" name="Google Shape;202;g2ae502832d3_0_36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3" name="Google Shape;203;g2ae502832d3_0_361"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204" name="Google Shape;204;g2ae502832d3_0_361"/>
          <p:cNvPicPr preferRelativeResize="0"/>
          <p:nvPr/>
        </p:nvPicPr>
        <p:blipFill rotWithShape="1">
          <a:blip r:embed="rId4">
            <a:alphaModFix/>
          </a:blip>
          <a:srcRect/>
          <a:stretch/>
        </p:blipFill>
        <p:spPr>
          <a:xfrm>
            <a:off x="-1" y="1740195"/>
            <a:ext cx="3125596" cy="3218436"/>
          </a:xfrm>
          <a:prstGeom prst="rect">
            <a:avLst/>
          </a:prstGeom>
          <a:noFill/>
          <a:ln>
            <a:noFill/>
          </a:ln>
          <a:effectLst>
            <a:outerShdw blurRad="50800" dist="38100" dir="2700000" algn="tl" rotWithShape="0">
              <a:srgbClr val="000000">
                <a:alpha val="40000"/>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8"/>
        <p:cNvGrpSpPr/>
        <p:nvPr/>
      </p:nvGrpSpPr>
      <p:grpSpPr>
        <a:xfrm>
          <a:off x="0" y="0"/>
          <a:ext cx="0" cy="0"/>
          <a:chOff x="0" y="0"/>
          <a:chExt cx="0" cy="0"/>
        </a:xfrm>
      </p:grpSpPr>
      <p:sp>
        <p:nvSpPr>
          <p:cNvPr id="209" name="Google Shape;209;g2ae502832d3_0_14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0" name="Google Shape;210;g2ae502832d3_0_147"/>
          <p:cNvPicPr preferRelativeResize="0"/>
          <p:nvPr/>
        </p:nvPicPr>
        <p:blipFill rotWithShape="1">
          <a:blip r:embed="rId3">
            <a:alphaModFix/>
          </a:blip>
          <a:src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sp>
        <p:nvSpPr>
          <p:cNvPr id="211" name="Google Shape;211;g2ae502832d3_0_147"/>
          <p:cNvSpPr txBox="1"/>
          <p:nvPr/>
        </p:nvSpPr>
        <p:spPr>
          <a:xfrm>
            <a:off x="3287398" y="2699350"/>
            <a:ext cx="7592400" cy="19395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tiene</a:t>
            </a:r>
            <a:r>
              <a:rPr lang="en-US" sz="4000" b="1" dirty="0">
                <a:solidFill>
                  <a:schemeClr val="dk1"/>
                </a:solidFill>
                <a:latin typeface="Lato"/>
                <a:ea typeface="Lato"/>
                <a:cs typeface="Lato"/>
                <a:sym typeface="Lato"/>
              </a:rPr>
              <a:t> de </a:t>
            </a:r>
            <a:r>
              <a:rPr lang="en-US" sz="4000" b="1" dirty="0" err="1">
                <a:solidFill>
                  <a:schemeClr val="dk1"/>
                </a:solidFill>
                <a:latin typeface="Lato"/>
                <a:ea typeface="Lato"/>
                <a:cs typeface="Lato"/>
                <a:sym typeface="Lato"/>
              </a:rPr>
              <a:t>difícil</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ir</a:t>
            </a:r>
            <a:r>
              <a:rPr lang="en-US" sz="4000" b="1" dirty="0">
                <a:solidFill>
                  <a:schemeClr val="dk1"/>
                </a:solidFill>
                <a:latin typeface="Lato"/>
                <a:ea typeface="Lato"/>
                <a:cs typeface="Lato"/>
                <a:sym typeface="Lato"/>
              </a:rPr>
              <a:t> a </a:t>
            </a:r>
            <a:r>
              <a:rPr lang="en-US" sz="4000" b="1" dirty="0" err="1">
                <a:solidFill>
                  <a:schemeClr val="dk1"/>
                </a:solidFill>
                <a:latin typeface="Lato"/>
                <a:ea typeface="Lato"/>
                <a:cs typeface="Lato"/>
                <a:sym typeface="Lato"/>
              </a:rPr>
              <a:t>hacer</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discípulos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en</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todas</a:t>
            </a:r>
            <a:r>
              <a:rPr lang="en-US" sz="4000" b="1" dirty="0">
                <a:solidFill>
                  <a:schemeClr val="dk1"/>
                </a:solidFill>
                <a:latin typeface="Lato"/>
                <a:ea typeface="Lato"/>
                <a:cs typeface="Lato"/>
                <a:sym typeface="Lato"/>
              </a:rPr>
              <a:t> las </a:t>
            </a:r>
            <a:r>
              <a:rPr lang="en-US" sz="4000" b="1" dirty="0" err="1">
                <a:solidFill>
                  <a:schemeClr val="dk1"/>
                </a:solidFill>
                <a:latin typeface="Lato"/>
                <a:ea typeface="Lato"/>
                <a:cs typeface="Lato"/>
                <a:sym typeface="Lato"/>
              </a:rPr>
              <a:t>naciones</a:t>
            </a:r>
            <a:r>
              <a:rPr lang="en-US" sz="4000" b="1" dirty="0">
                <a:solidFill>
                  <a:schemeClr val="dk1"/>
                </a:solidFill>
                <a:latin typeface="Lato"/>
                <a:ea typeface="Lato"/>
                <a:cs typeface="Lato"/>
                <a:sym typeface="Lato"/>
              </a:rPr>
              <a:t> hoy </a:t>
            </a:r>
            <a:r>
              <a:rPr lang="en-US" sz="4000" b="1" dirty="0" err="1">
                <a:solidFill>
                  <a:schemeClr val="dk1"/>
                </a:solidFill>
                <a:latin typeface="Lato"/>
                <a:ea typeface="Lato"/>
                <a:cs typeface="Lato"/>
                <a:sym typeface="Lato"/>
              </a:rPr>
              <a:t>en</a:t>
            </a:r>
            <a:r>
              <a:rPr lang="en-US" sz="4000" b="1" dirty="0">
                <a:solidFill>
                  <a:schemeClr val="dk1"/>
                </a:solidFill>
                <a:latin typeface="Lato"/>
                <a:ea typeface="Lato"/>
                <a:cs typeface="Lato"/>
                <a:sym typeface="Lato"/>
              </a:rPr>
              <a:t> día?</a:t>
            </a:r>
            <a:endParaRPr sz="4000" b="1" dirty="0">
              <a:solidFill>
                <a:schemeClr val="dk1"/>
              </a:solidFill>
              <a:latin typeface="Lato"/>
              <a:ea typeface="Lato"/>
              <a:cs typeface="Lato"/>
              <a:sym typeface="Lato"/>
            </a:endParaRPr>
          </a:p>
        </p:txBody>
      </p:sp>
      <p:pic>
        <p:nvPicPr>
          <p:cNvPr id="212" name="Google Shape;212;g2ae502832d3_0_147"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6"/>
        <p:cNvGrpSpPr/>
        <p:nvPr/>
      </p:nvGrpSpPr>
      <p:grpSpPr>
        <a:xfrm>
          <a:off x="0" y="0"/>
          <a:ext cx="0" cy="0"/>
          <a:chOff x="0" y="0"/>
          <a:chExt cx="0" cy="0"/>
        </a:xfrm>
      </p:grpSpPr>
      <p:sp>
        <p:nvSpPr>
          <p:cNvPr id="217" name="Google Shape;217;g2ae502832d3_0_15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8" name="Google Shape;218;g2ae502832d3_0_157"/>
          <p:cNvPicPr preferRelativeResize="0"/>
          <p:nvPr/>
        </p:nvPicPr>
        <p:blipFill rotWithShape="1">
          <a:blip r:embed="rId3">
            <a:alphaModFix/>
          </a:blip>
          <a:srcRect/>
          <a:stretch/>
        </p:blipFill>
        <p:spPr>
          <a:xfrm>
            <a:off x="80900" y="1675732"/>
            <a:ext cx="3125597" cy="3218436"/>
          </a:xfrm>
          <a:prstGeom prst="rect">
            <a:avLst/>
          </a:prstGeom>
          <a:noFill/>
          <a:ln>
            <a:noFill/>
          </a:ln>
          <a:effectLst>
            <a:outerShdw blurRad="50800" dist="38100" dir="2700000" algn="tl" rotWithShape="0">
              <a:srgbClr val="000000">
                <a:alpha val="40000"/>
              </a:srgbClr>
            </a:outerShdw>
          </a:effectLst>
        </p:spPr>
      </p:pic>
      <p:sp>
        <p:nvSpPr>
          <p:cNvPr id="219" name="Google Shape;219;g2ae502832d3_0_157"/>
          <p:cNvSpPr txBox="1"/>
          <p:nvPr/>
        </p:nvSpPr>
        <p:spPr>
          <a:xfrm>
            <a:off x="3206497" y="2767200"/>
            <a:ext cx="8023800" cy="13236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promesas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nos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hace</a:t>
            </a:r>
            <a:r>
              <a:rPr lang="en-US" sz="4000" b="1" dirty="0">
                <a:solidFill>
                  <a:schemeClr val="dk1"/>
                </a:solidFill>
                <a:latin typeface="Lato"/>
                <a:ea typeface="Lato"/>
                <a:cs typeface="Lato"/>
                <a:sym typeface="Lato"/>
              </a:rPr>
              <a:t> Jesús </a:t>
            </a:r>
            <a:r>
              <a:rPr lang="en-US" sz="4000" b="1" dirty="0" err="1">
                <a:solidFill>
                  <a:schemeClr val="dk1"/>
                </a:solidFill>
                <a:latin typeface="Lato"/>
                <a:ea typeface="Lato"/>
                <a:cs typeface="Lato"/>
                <a:sym typeface="Lato"/>
              </a:rPr>
              <a:t>si</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participamos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en</a:t>
            </a:r>
            <a:r>
              <a:rPr lang="en-US" sz="4000" b="1" dirty="0">
                <a:solidFill>
                  <a:schemeClr val="dk1"/>
                </a:solidFill>
                <a:latin typeface="Lato"/>
                <a:ea typeface="Lato"/>
                <a:cs typeface="Lato"/>
                <a:sym typeface="Lato"/>
              </a:rPr>
              <a:t> la gran </a:t>
            </a:r>
            <a:r>
              <a:rPr lang="en-US" sz="4000" b="1" dirty="0" err="1">
                <a:solidFill>
                  <a:schemeClr val="dk1"/>
                </a:solidFill>
                <a:latin typeface="Lato"/>
                <a:ea typeface="Lato"/>
                <a:cs typeface="Lato"/>
                <a:sym typeface="Lato"/>
              </a:rPr>
              <a:t>comisión</a:t>
            </a:r>
            <a:r>
              <a:rPr lang="en-US" sz="4000" b="1" dirty="0">
                <a:solidFill>
                  <a:schemeClr val="dk1"/>
                </a:solidFill>
                <a:latin typeface="Lato"/>
                <a:ea typeface="Lato"/>
                <a:cs typeface="Lato"/>
                <a:sym typeface="Lato"/>
              </a:rPr>
              <a:t>? </a:t>
            </a:r>
            <a:endParaRPr sz="4000" b="1" dirty="0">
              <a:solidFill>
                <a:schemeClr val="dk1"/>
              </a:solidFill>
              <a:latin typeface="Lato"/>
              <a:ea typeface="Lato"/>
              <a:cs typeface="Lato"/>
              <a:sym typeface="Lato"/>
            </a:endParaRPr>
          </a:p>
        </p:txBody>
      </p:sp>
      <p:pic>
        <p:nvPicPr>
          <p:cNvPr id="220" name="Google Shape;220;g2ae502832d3_0_157"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4"/>
        <p:cNvGrpSpPr/>
        <p:nvPr/>
      </p:nvGrpSpPr>
      <p:grpSpPr>
        <a:xfrm>
          <a:off x="0" y="0"/>
          <a:ext cx="0" cy="0"/>
          <a:chOff x="0" y="0"/>
          <a:chExt cx="0" cy="0"/>
        </a:xfrm>
      </p:grpSpPr>
      <p:sp>
        <p:nvSpPr>
          <p:cNvPr id="225" name="Google Shape;225;g2ae502832d3_0_271"/>
          <p:cNvSpPr txBox="1"/>
          <p:nvPr/>
        </p:nvSpPr>
        <p:spPr>
          <a:xfrm>
            <a:off x="3931989" y="1761462"/>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dirty="0">
                <a:solidFill>
                  <a:srgbClr val="009444"/>
                </a:solidFill>
                <a:latin typeface="Lato"/>
                <a:ea typeface="Lato"/>
                <a:cs typeface="Lato"/>
                <a:sym typeface="Lato"/>
              </a:rPr>
              <a:t>El </a:t>
            </a:r>
            <a:r>
              <a:rPr lang="en-US" sz="4860" dirty="0" err="1">
                <a:solidFill>
                  <a:srgbClr val="009444"/>
                </a:solidFill>
                <a:latin typeface="Lato"/>
                <a:ea typeface="Lato"/>
                <a:cs typeface="Lato"/>
                <a:sym typeface="Lato"/>
              </a:rPr>
              <a:t>Poder</a:t>
            </a:r>
            <a:r>
              <a:rPr lang="en-US" sz="4860" dirty="0">
                <a:solidFill>
                  <a:srgbClr val="009444"/>
                </a:solidFill>
                <a:latin typeface="Lato"/>
                <a:ea typeface="Lato"/>
                <a:cs typeface="Lato"/>
                <a:sym typeface="Lato"/>
              </a:rPr>
              <a:t> de la Palabra</a:t>
            </a:r>
            <a:endParaRPr sz="6000" b="0" i="0" u="none" strike="noStrike" cap="none" dirty="0">
              <a:solidFill>
                <a:srgbClr val="009444"/>
              </a:solidFill>
              <a:latin typeface="Lato"/>
              <a:ea typeface="Lato"/>
              <a:cs typeface="Lato"/>
              <a:sym typeface="Lato"/>
            </a:endParaRPr>
          </a:p>
        </p:txBody>
      </p:sp>
      <p:cxnSp>
        <p:nvCxnSpPr>
          <p:cNvPr id="226" name="Google Shape;226;g2ae502832d3_0_271"/>
          <p:cNvCxnSpPr/>
          <p:nvPr/>
        </p:nvCxnSpPr>
        <p:spPr>
          <a:xfrm>
            <a:off x="3583009" y="31278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27" name="Google Shape;227;g2ae502832d3_0_271"/>
          <p:cNvSpPr txBox="1"/>
          <p:nvPr/>
        </p:nvSpPr>
        <p:spPr>
          <a:xfrm>
            <a:off x="3931989" y="3429000"/>
            <a:ext cx="6568500" cy="24861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888" dirty="0">
                <a:solidFill>
                  <a:schemeClr val="dk1"/>
                </a:solidFill>
                <a:latin typeface="Lato"/>
                <a:ea typeface="Lato"/>
                <a:cs typeface="Lato"/>
                <a:sym typeface="Lato"/>
              </a:rPr>
              <a:t>Juan 17:17</a:t>
            </a:r>
            <a:endParaRPr sz="3888"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3888" dirty="0" err="1">
                <a:solidFill>
                  <a:schemeClr val="dk1"/>
                </a:solidFill>
                <a:latin typeface="Lato"/>
                <a:ea typeface="Lato"/>
                <a:cs typeface="Lato"/>
                <a:sym typeface="Lato"/>
              </a:rPr>
              <a:t>Hechos</a:t>
            </a:r>
            <a:r>
              <a:rPr lang="en-US" sz="3888" dirty="0">
                <a:solidFill>
                  <a:schemeClr val="dk1"/>
                </a:solidFill>
                <a:latin typeface="Lato"/>
                <a:ea typeface="Lato"/>
                <a:cs typeface="Lato"/>
                <a:sym typeface="Lato"/>
              </a:rPr>
              <a:t> 8:35-39</a:t>
            </a:r>
            <a:endParaRPr sz="3888"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3888" dirty="0">
                <a:solidFill>
                  <a:schemeClr val="dk1"/>
                </a:solidFill>
                <a:latin typeface="Lato"/>
                <a:ea typeface="Lato"/>
                <a:cs typeface="Lato"/>
                <a:sym typeface="Lato"/>
              </a:rPr>
              <a:t>Romanos 10:17</a:t>
            </a:r>
            <a:endParaRPr sz="3888"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3888" dirty="0">
                <a:solidFill>
                  <a:schemeClr val="dk1"/>
                </a:solidFill>
                <a:latin typeface="Lato"/>
                <a:ea typeface="Lato"/>
                <a:cs typeface="Lato"/>
                <a:sym typeface="Lato"/>
              </a:rPr>
              <a:t>2 </a:t>
            </a:r>
            <a:r>
              <a:rPr lang="en-US" sz="3888" dirty="0" err="1">
                <a:solidFill>
                  <a:schemeClr val="dk1"/>
                </a:solidFill>
                <a:latin typeface="Lato"/>
                <a:ea typeface="Lato"/>
                <a:cs typeface="Lato"/>
                <a:sym typeface="Lato"/>
              </a:rPr>
              <a:t>Timoteo</a:t>
            </a:r>
            <a:r>
              <a:rPr lang="en-US" sz="3888" dirty="0">
                <a:solidFill>
                  <a:schemeClr val="dk1"/>
                </a:solidFill>
                <a:latin typeface="Lato"/>
                <a:ea typeface="Lato"/>
                <a:cs typeface="Lato"/>
                <a:sym typeface="Lato"/>
              </a:rPr>
              <a:t> 3:15</a:t>
            </a:r>
            <a:endParaRPr sz="3888" dirty="0">
              <a:solidFill>
                <a:schemeClr val="dk1"/>
              </a:solidFill>
              <a:latin typeface="Lato"/>
              <a:ea typeface="Lato"/>
              <a:cs typeface="Lato"/>
              <a:sym typeface="Lato"/>
            </a:endParaRPr>
          </a:p>
        </p:txBody>
      </p:sp>
      <p:sp>
        <p:nvSpPr>
          <p:cNvPr id="228" name="Google Shape;228;g2ae502832d3_0_27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9" name="Google Shape;229;g2ae502832d3_0_271"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230" name="Google Shape;230;g2ae502832d3_0_271"/>
          <p:cNvPicPr preferRelativeResize="0"/>
          <p:nvPr/>
        </p:nvPicPr>
        <p:blipFill rotWithShape="1">
          <a:blip r:embed="rId4">
            <a:alphaModFix/>
          </a:blip>
          <a:srcRect/>
          <a:stretch/>
        </p:blipFill>
        <p:spPr>
          <a:xfrm>
            <a:off x="128675" y="1740195"/>
            <a:ext cx="3125596" cy="3218436"/>
          </a:xfrm>
          <a:prstGeom prst="rect">
            <a:avLst/>
          </a:prstGeom>
          <a:noFill/>
          <a:ln>
            <a:noFill/>
          </a:ln>
          <a:effectLst>
            <a:outerShdw blurRad="50800" dist="38100" dir="2700000" algn="tl" rotWithShape="0">
              <a:srgbClr val="000000">
                <a:alpha val="40000"/>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4"/>
        <p:cNvGrpSpPr/>
        <p:nvPr/>
      </p:nvGrpSpPr>
      <p:grpSpPr>
        <a:xfrm>
          <a:off x="0" y="0"/>
          <a:ext cx="0" cy="0"/>
          <a:chOff x="0" y="0"/>
          <a:chExt cx="0" cy="0"/>
        </a:xfrm>
      </p:grpSpPr>
      <p:sp>
        <p:nvSpPr>
          <p:cNvPr id="235" name="Google Shape;235;g2ae502832d3_0_16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6" name="Google Shape;236;g2ae502832d3_0_167"/>
          <p:cNvPicPr preferRelativeResize="0"/>
          <p:nvPr/>
        </p:nvPicPr>
        <p:blipFill rotWithShape="1">
          <a:blip r:embed="rId3">
            <a:alphaModFix/>
          </a:blip>
          <a:srcRect/>
          <a:stretch/>
        </p:blipFill>
        <p:spPr>
          <a:xfrm>
            <a:off x="132774" y="1819782"/>
            <a:ext cx="3125597" cy="3218436"/>
          </a:xfrm>
          <a:prstGeom prst="rect">
            <a:avLst/>
          </a:prstGeom>
          <a:noFill/>
          <a:ln>
            <a:noFill/>
          </a:ln>
          <a:effectLst>
            <a:outerShdw blurRad="50800" dist="38100" dir="2700000" algn="tl" rotWithShape="0">
              <a:srgbClr val="000000">
                <a:alpha val="40000"/>
              </a:srgbClr>
            </a:outerShdw>
          </a:effectLst>
        </p:spPr>
      </p:pic>
      <p:sp>
        <p:nvSpPr>
          <p:cNvPr id="237" name="Google Shape;237;g2ae502832d3_0_167"/>
          <p:cNvSpPr txBox="1"/>
          <p:nvPr/>
        </p:nvSpPr>
        <p:spPr>
          <a:xfrm>
            <a:off x="3176206" y="2459250"/>
            <a:ext cx="8023800" cy="19395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sucede</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si</a:t>
            </a:r>
            <a:r>
              <a:rPr lang="en-US" sz="4000" b="1" dirty="0">
                <a:solidFill>
                  <a:schemeClr val="dk1"/>
                </a:solidFill>
                <a:latin typeface="Lato"/>
                <a:ea typeface="Lato"/>
                <a:cs typeface="Lato"/>
                <a:sym typeface="Lato"/>
              </a:rPr>
              <a:t> un </a:t>
            </a:r>
            <a:r>
              <a:rPr lang="en-US" sz="4000" b="1" dirty="0" err="1">
                <a:solidFill>
                  <a:schemeClr val="dk1"/>
                </a:solidFill>
                <a:latin typeface="Lato"/>
                <a:ea typeface="Lato"/>
                <a:cs typeface="Lato"/>
                <a:sym typeface="Lato"/>
              </a:rPr>
              <a:t>sembrador</a:t>
            </a:r>
            <a:r>
              <a:rPr lang="en-US" sz="4000" b="1" dirty="0">
                <a:solidFill>
                  <a:schemeClr val="dk1"/>
                </a:solidFill>
                <a:latin typeface="Lato"/>
                <a:ea typeface="Lato"/>
                <a:cs typeface="Lato"/>
                <a:sym typeface="Lato"/>
              </a:rPr>
              <a:t> de </a:t>
            </a:r>
            <a:r>
              <a:rPr lang="en-US" sz="4000" b="1" dirty="0" err="1">
                <a:solidFill>
                  <a:schemeClr val="dk1"/>
                </a:solidFill>
                <a:latin typeface="Lato"/>
                <a:ea typeface="Lato"/>
                <a:cs typeface="Lato"/>
                <a:sym typeface="Lato"/>
              </a:rPr>
              <a:t>iglesias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tiene</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los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dones</a:t>
            </a:r>
            <a:r>
              <a:rPr lang="en-US" sz="4000" b="1" dirty="0">
                <a:solidFill>
                  <a:schemeClr val="dk1"/>
                </a:solidFill>
                <a:latin typeface="Lato"/>
                <a:ea typeface="Lato"/>
                <a:cs typeface="Lato"/>
                <a:sym typeface="Lato"/>
              </a:rPr>
              <a:t> para </a:t>
            </a:r>
            <a:r>
              <a:rPr lang="en-US" sz="4000" b="1" dirty="0" err="1">
                <a:solidFill>
                  <a:schemeClr val="dk1"/>
                </a:solidFill>
                <a:latin typeface="Lato"/>
                <a:ea typeface="Lato"/>
                <a:cs typeface="Lato"/>
                <a:sym typeface="Lato"/>
              </a:rPr>
              <a:t>reunir</a:t>
            </a:r>
            <a:r>
              <a:rPr lang="en-US" sz="4000" b="1" dirty="0">
                <a:solidFill>
                  <a:schemeClr val="dk1"/>
                </a:solidFill>
                <a:latin typeface="Lato"/>
                <a:ea typeface="Lato"/>
                <a:cs typeface="Lato"/>
                <a:sym typeface="Lato"/>
              </a:rPr>
              <a:t> a un </a:t>
            </a:r>
            <a:r>
              <a:rPr lang="en-US" sz="4000" b="1" dirty="0" err="1">
                <a:solidFill>
                  <a:schemeClr val="dk1"/>
                </a:solidFill>
                <a:latin typeface="Lato"/>
                <a:ea typeface="Lato"/>
                <a:cs typeface="Lato"/>
                <a:sym typeface="Lato"/>
              </a:rPr>
              <a:t>grupo</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pero</a:t>
            </a:r>
            <a:r>
              <a:rPr lang="en-US" sz="4000" b="1" dirty="0">
                <a:solidFill>
                  <a:schemeClr val="dk1"/>
                </a:solidFill>
                <a:latin typeface="Lato"/>
                <a:ea typeface="Lato"/>
                <a:cs typeface="Lato"/>
                <a:sym typeface="Lato"/>
              </a:rPr>
              <a:t> no sabe </a:t>
            </a:r>
            <a:r>
              <a:rPr lang="en-US" sz="4000" b="1" dirty="0" err="1">
                <a:solidFill>
                  <a:schemeClr val="dk1"/>
                </a:solidFill>
                <a:latin typeface="Lato"/>
                <a:ea typeface="Lato"/>
                <a:cs typeface="Lato"/>
                <a:sym typeface="Lato"/>
              </a:rPr>
              <a:t>enseñar</a:t>
            </a:r>
            <a:r>
              <a:rPr lang="en-US" sz="4000" b="1" dirty="0">
                <a:solidFill>
                  <a:schemeClr val="dk1"/>
                </a:solidFill>
                <a:latin typeface="Lato"/>
                <a:ea typeface="Lato"/>
                <a:cs typeface="Lato"/>
                <a:sym typeface="Lato"/>
              </a:rPr>
              <a:t>? </a:t>
            </a:r>
            <a:endParaRPr sz="4000" b="1" dirty="0">
              <a:solidFill>
                <a:schemeClr val="dk1"/>
              </a:solidFill>
              <a:latin typeface="Lato"/>
              <a:ea typeface="Lato"/>
              <a:cs typeface="Lato"/>
              <a:sym typeface="Lato"/>
            </a:endParaRPr>
          </a:p>
        </p:txBody>
      </p:sp>
      <p:pic>
        <p:nvPicPr>
          <p:cNvPr id="238" name="Google Shape;238;g2ae502832d3_0_167"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2"/>
        <p:cNvGrpSpPr/>
        <p:nvPr/>
      </p:nvGrpSpPr>
      <p:grpSpPr>
        <a:xfrm>
          <a:off x="0" y="0"/>
          <a:ext cx="0" cy="0"/>
          <a:chOff x="0" y="0"/>
          <a:chExt cx="0" cy="0"/>
        </a:xfrm>
      </p:grpSpPr>
      <p:sp>
        <p:nvSpPr>
          <p:cNvPr id="243" name="Google Shape;243;g2ae502832d3_0_17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4" name="Google Shape;244;g2ae502832d3_0_177"/>
          <p:cNvPicPr preferRelativeResize="0"/>
          <p:nvPr/>
        </p:nvPicPr>
        <p:blipFill rotWithShape="1">
          <a:blip r:embed="rId3">
            <a:alphaModFix/>
          </a:blip>
          <a:src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sp>
        <p:nvSpPr>
          <p:cNvPr id="245" name="Google Shape;245;g2ae502832d3_0_177"/>
          <p:cNvSpPr txBox="1"/>
          <p:nvPr/>
        </p:nvSpPr>
        <p:spPr>
          <a:xfrm>
            <a:off x="3287398" y="2151450"/>
            <a:ext cx="7643100" cy="25551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sucede</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si</a:t>
            </a:r>
            <a:r>
              <a:rPr lang="en-US" sz="4000" b="1" dirty="0">
                <a:solidFill>
                  <a:schemeClr val="dk1"/>
                </a:solidFill>
                <a:latin typeface="Lato"/>
                <a:ea typeface="Lato"/>
                <a:cs typeface="Lato"/>
                <a:sym typeface="Lato"/>
              </a:rPr>
              <a:t> un </a:t>
            </a:r>
            <a:r>
              <a:rPr lang="en-US" sz="4000" b="1" dirty="0" err="1">
                <a:solidFill>
                  <a:schemeClr val="dk1"/>
                </a:solidFill>
                <a:latin typeface="Lato"/>
                <a:ea typeface="Lato"/>
                <a:cs typeface="Lato"/>
                <a:sym typeface="Lato"/>
              </a:rPr>
              <a:t>sembrador</a:t>
            </a:r>
            <a:r>
              <a:rPr lang="en-US" sz="4000" b="1" dirty="0">
                <a:solidFill>
                  <a:schemeClr val="dk1"/>
                </a:solidFill>
                <a:latin typeface="Lato"/>
                <a:ea typeface="Lato"/>
                <a:cs typeface="Lato"/>
                <a:sym typeface="Lato"/>
              </a:rPr>
              <a:t> de </a:t>
            </a:r>
            <a:r>
              <a:rPr lang="en-US" sz="4000" b="1" dirty="0" err="1">
                <a:solidFill>
                  <a:schemeClr val="dk1"/>
                </a:solidFill>
                <a:latin typeface="Lato"/>
                <a:ea typeface="Lato"/>
                <a:cs typeface="Lato"/>
                <a:sym typeface="Lato"/>
              </a:rPr>
              <a:t>iglesias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tiene</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el</a:t>
            </a:r>
            <a:r>
              <a:rPr lang="en-US" sz="4000" b="1" dirty="0">
                <a:solidFill>
                  <a:schemeClr val="dk1"/>
                </a:solidFill>
                <a:latin typeface="Lato"/>
                <a:ea typeface="Lato"/>
                <a:cs typeface="Lato"/>
                <a:sym typeface="Lato"/>
              </a:rPr>
              <a:t> don de la </a:t>
            </a:r>
            <a:r>
              <a:rPr lang="en-US" sz="4000" b="1" dirty="0" err="1">
                <a:solidFill>
                  <a:schemeClr val="dk1"/>
                </a:solidFill>
                <a:latin typeface="Lato"/>
                <a:ea typeface="Lato"/>
                <a:cs typeface="Lato"/>
                <a:sym typeface="Lato"/>
              </a:rPr>
              <a:t>enseñanza</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pero</a:t>
            </a:r>
            <a:r>
              <a:rPr lang="en-US" sz="4000" b="1" dirty="0">
                <a:solidFill>
                  <a:schemeClr val="dk1"/>
                </a:solidFill>
                <a:latin typeface="Lato"/>
                <a:ea typeface="Lato"/>
                <a:cs typeface="Lato"/>
                <a:sym typeface="Lato"/>
              </a:rPr>
              <a:t> no sabe </a:t>
            </a:r>
            <a:r>
              <a:rPr lang="en-US" sz="4000" b="1" dirty="0" err="1">
                <a:solidFill>
                  <a:schemeClr val="dk1"/>
                </a:solidFill>
                <a:latin typeface="Lato"/>
                <a:ea typeface="Lato"/>
                <a:cs typeface="Lato"/>
                <a:sym typeface="Lato"/>
              </a:rPr>
              <a:t>cómo</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reunir</a:t>
            </a:r>
            <a:r>
              <a:rPr lang="en-US" sz="4000" b="1" dirty="0">
                <a:solidFill>
                  <a:schemeClr val="dk1"/>
                </a:solidFill>
                <a:latin typeface="Lato"/>
                <a:ea typeface="Lato"/>
                <a:cs typeface="Lato"/>
                <a:sym typeface="Lato"/>
              </a:rPr>
              <a:t> a un </a:t>
            </a:r>
            <a:r>
              <a:rPr lang="en-US" sz="4000" b="1" dirty="0" err="1">
                <a:solidFill>
                  <a:schemeClr val="dk1"/>
                </a:solidFill>
                <a:latin typeface="Lato"/>
                <a:ea typeface="Lato"/>
                <a:cs typeface="Lato"/>
                <a:sym typeface="Lato"/>
              </a:rPr>
              <a:t>grupo</a:t>
            </a:r>
            <a:r>
              <a:rPr lang="en-US" sz="4000" b="1" dirty="0">
                <a:solidFill>
                  <a:schemeClr val="dk1"/>
                </a:solidFill>
                <a:latin typeface="Lato"/>
                <a:ea typeface="Lato"/>
                <a:cs typeface="Lato"/>
                <a:sym typeface="Lato"/>
              </a:rPr>
              <a:t>?</a:t>
            </a:r>
            <a:endParaRPr sz="4000" b="1" dirty="0">
              <a:solidFill>
                <a:schemeClr val="dk1"/>
              </a:solidFill>
              <a:latin typeface="Lato"/>
              <a:ea typeface="Lato"/>
              <a:cs typeface="Lato"/>
              <a:sym typeface="Lato"/>
            </a:endParaRPr>
          </a:p>
        </p:txBody>
      </p:sp>
      <p:pic>
        <p:nvPicPr>
          <p:cNvPr id="246" name="Google Shape;246;g2ae502832d3_0_177"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0"/>
        <p:cNvGrpSpPr/>
        <p:nvPr/>
      </p:nvGrpSpPr>
      <p:grpSpPr>
        <a:xfrm>
          <a:off x="0" y="0"/>
          <a:ext cx="0" cy="0"/>
          <a:chOff x="0" y="0"/>
          <a:chExt cx="0" cy="0"/>
        </a:xfrm>
      </p:grpSpPr>
      <p:sp>
        <p:nvSpPr>
          <p:cNvPr id="251" name="Google Shape;251;g2ae502832d3_0_373"/>
          <p:cNvSpPr txBox="1"/>
          <p:nvPr/>
        </p:nvSpPr>
        <p:spPr>
          <a:xfrm>
            <a:off x="3585838" y="1972835"/>
            <a:ext cx="6627300" cy="1588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dirty="0">
                <a:solidFill>
                  <a:srgbClr val="009444"/>
                </a:solidFill>
                <a:latin typeface="Lato"/>
                <a:ea typeface="Lato"/>
                <a:cs typeface="Lato"/>
                <a:sym typeface="Lato"/>
              </a:rPr>
              <a:t>Plantar la </a:t>
            </a:r>
            <a:r>
              <a:rPr lang="en-US" sz="4860" dirty="0" err="1">
                <a:solidFill>
                  <a:srgbClr val="009444"/>
                </a:solidFill>
                <a:latin typeface="Lato"/>
                <a:ea typeface="Lato"/>
                <a:cs typeface="Lato"/>
                <a:sym typeface="Lato"/>
              </a:rPr>
              <a:t>visión</a:t>
            </a:r>
            <a:r>
              <a:rPr lang="en-US" sz="4860" dirty="0">
                <a:solidFill>
                  <a:srgbClr val="009444"/>
                </a:solidFill>
                <a:latin typeface="Lato"/>
                <a:ea typeface="Lato"/>
                <a:cs typeface="Lato"/>
                <a:sym typeface="Lato"/>
              </a:rPr>
              <a:t> de </a:t>
            </a:r>
            <a:endParaRPr sz="4860" dirty="0">
              <a:solidFill>
                <a:srgbClr val="009444"/>
              </a:solidFill>
              <a:latin typeface="Lato"/>
              <a:ea typeface="Lato"/>
              <a:cs typeface="Lato"/>
              <a:sym typeface="Lato"/>
            </a:endParaRPr>
          </a:p>
          <a:p>
            <a:pPr marL="0" marR="0" lvl="0" indent="0" algn="l" rtl="0">
              <a:lnSpc>
                <a:spcPct val="100000"/>
              </a:lnSpc>
              <a:spcBef>
                <a:spcPts val="0"/>
              </a:spcBef>
              <a:spcAft>
                <a:spcPts val="0"/>
              </a:spcAft>
              <a:buClr>
                <a:srgbClr val="000000"/>
              </a:buClr>
              <a:buSzPts val="4860"/>
              <a:buFont typeface="Arial"/>
              <a:buNone/>
            </a:pPr>
            <a:r>
              <a:rPr lang="en-US" sz="4860" dirty="0">
                <a:solidFill>
                  <a:srgbClr val="009444"/>
                </a:solidFill>
                <a:latin typeface="Lato"/>
                <a:ea typeface="Lato"/>
                <a:cs typeface="Lato"/>
                <a:sym typeface="Lato"/>
              </a:rPr>
              <a:t>la Ruta Cristo</a:t>
            </a:r>
            <a:endParaRPr sz="6000" b="0" i="0" u="none" strike="noStrike" cap="none" dirty="0">
              <a:solidFill>
                <a:srgbClr val="009444"/>
              </a:solidFill>
              <a:latin typeface="Lato"/>
              <a:ea typeface="Lato"/>
              <a:cs typeface="Lato"/>
              <a:sym typeface="Lato"/>
            </a:endParaRPr>
          </a:p>
        </p:txBody>
      </p:sp>
      <p:sp>
        <p:nvSpPr>
          <p:cNvPr id="252" name="Google Shape;252;g2ae502832d3_0_37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53" name="Google Shape;253;g2ae502832d3_0_373"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254" name="Google Shape;254;g2ae502832d3_0_373"/>
          <p:cNvPicPr preferRelativeResize="0"/>
          <p:nvPr/>
        </p:nvPicPr>
        <p:blipFill>
          <a:blip r:embed="rId4">
            <a:alphaModFix/>
          </a:blip>
          <a:stretch>
            <a:fillRect/>
          </a:stretch>
        </p:blipFill>
        <p:spPr>
          <a:xfrm>
            <a:off x="-579463" y="1426654"/>
            <a:ext cx="4130549" cy="4130573"/>
          </a:xfrm>
          <a:prstGeom prst="rect">
            <a:avLst/>
          </a:prstGeom>
          <a:noFill/>
          <a:ln>
            <a:noFill/>
          </a:ln>
        </p:spPr>
      </p:pic>
      <p:sp>
        <p:nvSpPr>
          <p:cNvPr id="255" name="Google Shape;255;g2ae502832d3_0_373"/>
          <p:cNvSpPr txBox="1"/>
          <p:nvPr/>
        </p:nvSpPr>
        <p:spPr>
          <a:xfrm>
            <a:off x="3585838" y="1472641"/>
            <a:ext cx="3806700" cy="430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dirty="0">
                <a:latin typeface="Lato"/>
                <a:ea typeface="Lato"/>
                <a:cs typeface="Lato"/>
                <a:sym typeface="Lato"/>
              </a:rPr>
              <a:t>Proyecto Final</a:t>
            </a:r>
            <a:endParaRPr dirty="0">
              <a:latin typeface="Lato"/>
              <a:ea typeface="Lato"/>
              <a:cs typeface="Lato"/>
              <a:sym typeface="Lato"/>
            </a:endParaRPr>
          </a:p>
        </p:txBody>
      </p:sp>
      <p:sp>
        <p:nvSpPr>
          <p:cNvPr id="256" name="Google Shape;256;g2ae502832d3_0_373"/>
          <p:cNvSpPr txBox="1"/>
          <p:nvPr/>
        </p:nvSpPr>
        <p:spPr>
          <a:xfrm>
            <a:off x="3676288" y="3964047"/>
            <a:ext cx="7432500" cy="11544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chemeClr val="dk1"/>
              </a:buClr>
              <a:buSzPts val="3200"/>
              <a:buFont typeface="Lato"/>
              <a:buAutoNum type="arabicPeriod"/>
            </a:pPr>
            <a:r>
              <a:rPr lang="en-US" sz="3200" dirty="0" err="1">
                <a:solidFill>
                  <a:schemeClr val="dk1"/>
                </a:solidFill>
                <a:latin typeface="Lato"/>
                <a:ea typeface="Lato"/>
                <a:cs typeface="Lato"/>
                <a:sym typeface="Lato"/>
              </a:rPr>
              <a:t>Reunir</a:t>
            </a:r>
            <a:r>
              <a:rPr lang="en-US" sz="3200" dirty="0">
                <a:solidFill>
                  <a:schemeClr val="dk1"/>
                </a:solidFill>
                <a:latin typeface="Lato"/>
                <a:ea typeface="Lato"/>
                <a:cs typeface="Lato"/>
                <a:sym typeface="Lato"/>
              </a:rPr>
              <a:t> a un </a:t>
            </a:r>
            <a:r>
              <a:rPr lang="en-US" sz="3200" dirty="0" err="1">
                <a:solidFill>
                  <a:schemeClr val="dk1"/>
                </a:solidFill>
                <a:latin typeface="Lato"/>
                <a:ea typeface="Lato"/>
                <a:cs typeface="Lato"/>
                <a:sym typeface="Lato"/>
              </a:rPr>
              <a:t>grupo</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pequeño</a:t>
            </a:r>
            <a:endParaRPr sz="1400" i="0" u="none" strike="noStrike" cap="none" dirty="0">
              <a:solidFill>
                <a:srgbClr val="000000"/>
              </a:solidFill>
              <a:latin typeface="Lato"/>
              <a:ea typeface="Lato"/>
              <a:cs typeface="Lato"/>
              <a:sym typeface="Lato"/>
            </a:endParaRPr>
          </a:p>
          <a:p>
            <a:pPr marL="457200" marR="0" lvl="0" indent="-457200" algn="l" rtl="0">
              <a:lnSpc>
                <a:spcPct val="100000"/>
              </a:lnSpc>
              <a:spcBef>
                <a:spcPts val="600"/>
              </a:spcBef>
              <a:spcAft>
                <a:spcPts val="0"/>
              </a:spcAft>
              <a:buClr>
                <a:schemeClr val="dk1"/>
              </a:buClr>
              <a:buSzPts val="3200"/>
              <a:buFont typeface="Lato"/>
              <a:buAutoNum type="arabicPeriod"/>
            </a:pPr>
            <a:r>
              <a:rPr lang="en-US" sz="3200" dirty="0" err="1">
                <a:solidFill>
                  <a:schemeClr val="dk1"/>
                </a:solidFill>
                <a:latin typeface="Lato"/>
                <a:ea typeface="Lato"/>
                <a:cs typeface="Lato"/>
                <a:sym typeface="Lato"/>
              </a:rPr>
              <a:t>Enseñarles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los</a:t>
            </a:r>
            <a:r>
              <a:rPr lang="en-US" sz="3200" dirty="0">
                <a:solidFill>
                  <a:schemeClr val="dk1"/>
                </a:solidFill>
                <a:latin typeface="Lato"/>
                <a:ea typeface="Lato"/>
                <a:cs typeface="Lato"/>
                <a:sym typeface="Lato"/>
              </a:rPr>
              <a:t> cuatro </a:t>
            </a:r>
            <a:r>
              <a:rPr lang="en-US" sz="3200" dirty="0" err="1">
                <a:solidFill>
                  <a:schemeClr val="dk1"/>
                </a:solidFill>
                <a:latin typeface="Lato"/>
                <a:ea typeface="Lato"/>
                <a:cs typeface="Lato"/>
                <a:sym typeface="Lato"/>
              </a:rPr>
              <a:t>conceptos</a:t>
            </a:r>
            <a:r>
              <a:rPr lang="en-US" sz="3200" dirty="0">
                <a:solidFill>
                  <a:schemeClr val="dk1"/>
                </a:solidFill>
                <a:latin typeface="Lato"/>
                <a:ea typeface="Lato"/>
                <a:cs typeface="Lato"/>
                <a:sym typeface="Lato"/>
              </a:rPr>
              <a:t> clave</a:t>
            </a:r>
            <a:endParaRPr sz="3200" i="0" u="none" strike="noStrike" cap="none" dirty="0">
              <a:solidFill>
                <a:schemeClr val="dk1"/>
              </a:solidFill>
              <a:latin typeface="Lato"/>
              <a:ea typeface="Lato"/>
              <a:cs typeface="Lato"/>
              <a:sym typeface="Lato"/>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Google Shape;110;p3"/>
          <p:cNvSpPr txBox="1"/>
          <p:nvPr/>
        </p:nvSpPr>
        <p:spPr>
          <a:xfrm>
            <a:off x="3287476" y="3008885"/>
            <a:ext cx="6627304"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Saludos</a:t>
            </a:r>
            <a:r>
              <a:rPr lang="en-US" sz="4860" b="0" i="0" u="none" strike="noStrike" cap="none" dirty="0">
                <a:solidFill>
                  <a:srgbClr val="009444"/>
                </a:solidFill>
                <a:latin typeface="Lato"/>
                <a:ea typeface="Lato"/>
                <a:cs typeface="Lato"/>
                <a:sym typeface="Lato"/>
              </a:rPr>
              <a:t> y </a:t>
            </a:r>
            <a:r>
              <a:rPr lang="en-US" sz="4860" b="0" i="0" u="none" strike="noStrike" cap="none" dirty="0" err="1">
                <a:solidFill>
                  <a:srgbClr val="009444"/>
                </a:solidFill>
                <a:latin typeface="Lato"/>
                <a:ea typeface="Lato"/>
                <a:cs typeface="Lato"/>
                <a:sym typeface="Lato"/>
              </a:rPr>
              <a:t>bienvenidos</a:t>
            </a:r>
            <a:endParaRPr sz="6000" b="0" i="0" u="none" strike="noStrike" cap="none" dirty="0">
              <a:solidFill>
                <a:srgbClr val="009444"/>
              </a:solidFill>
              <a:latin typeface="Lato"/>
              <a:ea typeface="Lato"/>
              <a:cs typeface="Lato"/>
              <a:sym typeface="Lato"/>
            </a:endParaRPr>
          </a:p>
        </p:txBody>
      </p:sp>
      <p:sp>
        <p:nvSpPr>
          <p:cNvPr id="111" name="Google Shape;111;p3"/>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2" name="Google Shape;112;p3"/>
          <p:cNvPicPr preferRelativeResize="0"/>
          <p:nvPr/>
        </p:nvPicPr>
        <p:blipFill rotWithShape="1">
          <a:blip r:embed="rId3">
            <a:alphaModFix/>
          </a:blip>
          <a:srcRect/>
          <a:stretch/>
        </p:blipFill>
        <p:spPr>
          <a:xfrm>
            <a:off x="80939" y="1819782"/>
            <a:ext cx="3125597" cy="3218436"/>
          </a:xfrm>
          <a:prstGeom prst="rect">
            <a:avLst/>
          </a:prstGeom>
          <a:noFill/>
          <a:ln>
            <a:noFill/>
          </a:ln>
          <a:effectLst>
            <a:outerShdw blurRad="50800" dist="38100" dir="2700000" algn="tl" rotWithShape="0">
              <a:srgbClr val="000000">
                <a:alpha val="40000"/>
              </a:srgbClr>
            </a:outerShdw>
          </a:effectLst>
        </p:spPr>
      </p:pic>
      <p:pic>
        <p:nvPicPr>
          <p:cNvPr id="113" name="Google Shape;113;p3"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29"/>
          <p:cNvSpPr/>
          <p:nvPr/>
        </p:nvSpPr>
        <p:spPr>
          <a:xfrm>
            <a:off x="1839945"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2" name="Google Shape;262;p29"/>
          <p:cNvSpPr txBox="1"/>
          <p:nvPr/>
        </p:nvSpPr>
        <p:spPr>
          <a:xfrm>
            <a:off x="8811229" y="1803633"/>
            <a:ext cx="2512632" cy="11073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3" name="Google Shape;263;p29"/>
          <p:cNvSpPr txBox="1"/>
          <p:nvPr/>
        </p:nvSpPr>
        <p:spPr>
          <a:xfrm>
            <a:off x="7017026" y="2907740"/>
            <a:ext cx="4588820"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800" dirty="0" err="1">
                <a:solidFill>
                  <a:schemeClr val="dk1"/>
                </a:solidFill>
                <a:latin typeface="Lato"/>
                <a:ea typeface="Lato"/>
                <a:cs typeface="Lato"/>
                <a:sym typeface="Lato"/>
              </a:rPr>
              <a:t>Aprendan</a:t>
            </a:r>
            <a:r>
              <a:rPr lang="en-US" sz="4800" dirty="0">
                <a:solidFill>
                  <a:schemeClr val="dk1"/>
                </a:solidFill>
                <a:latin typeface="Lato"/>
                <a:ea typeface="Lato"/>
                <a:cs typeface="Lato"/>
                <a:sym typeface="Lato"/>
              </a:rPr>
              <a:t> de </a:t>
            </a:r>
            <a:r>
              <a:rPr lang="en-US" sz="4800" dirty="0" err="1">
                <a:solidFill>
                  <a:schemeClr val="dk1"/>
                </a:solidFill>
                <a:latin typeface="Lato"/>
                <a:ea typeface="Lato"/>
                <a:cs typeface="Lato"/>
                <a:sym typeface="Lato"/>
              </a:rPr>
              <a:t>mí</a:t>
            </a:r>
            <a:endParaRPr sz="4800" i="0" u="none" strike="noStrike" cap="none" dirty="0">
              <a:solidFill>
                <a:srgbClr val="009444"/>
              </a:solidFill>
              <a:latin typeface="Lato"/>
              <a:ea typeface="Lato"/>
              <a:cs typeface="Lato"/>
              <a:sym typeface="Lato"/>
            </a:endParaRPr>
          </a:p>
        </p:txBody>
      </p:sp>
      <p:sp>
        <p:nvSpPr>
          <p:cNvPr id="264" name="Google Shape;264;p29"/>
          <p:cNvSpPr/>
          <p:nvPr/>
        </p:nvSpPr>
        <p:spPr>
          <a:xfrm>
            <a:off x="1525100" y="2017200"/>
            <a:ext cx="4809900" cy="3886500"/>
          </a:xfrm>
          <a:prstGeom prst="rect">
            <a:avLst/>
          </a:prstGeom>
          <a:solidFill>
            <a:schemeClr val="lt1"/>
          </a:solidFill>
          <a:ln w="38100" cap="flat" cmpd="sng">
            <a:solidFill>
              <a:srgbClr val="E3BB3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5" name="Google Shape;265;p29"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pic>
        <p:nvPicPr>
          <p:cNvPr id="266" name="Google Shape;266;p29"/>
          <p:cNvPicPr preferRelativeResize="0"/>
          <p:nvPr/>
        </p:nvPicPr>
        <p:blipFill rotWithShape="1">
          <a:blip r:embed="rId4">
            <a:alphaModFix/>
          </a:blip>
          <a:srcRect l="19482" t="12120" r="19482" b="12127"/>
          <a:stretch/>
        </p:blipFill>
        <p:spPr>
          <a:xfrm>
            <a:off x="1727934" y="2219097"/>
            <a:ext cx="4404225" cy="3482701"/>
          </a:xfrm>
          <a:prstGeom prst="rect">
            <a:avLst/>
          </a:prstGeom>
          <a:noFill/>
          <a:ln w="38100" cap="flat" cmpd="sng">
            <a:solidFill>
              <a:schemeClr val="lt1"/>
            </a:solidFill>
            <a:prstDash val="solid"/>
            <a:miter lim="8000"/>
            <a:headEnd type="none" w="sm" len="sm"/>
            <a:tailEnd type="none" w="sm" len="sm"/>
          </a:ln>
        </p:spPr>
      </p:pic>
      <p:sp>
        <p:nvSpPr>
          <p:cNvPr id="267" name="Google Shape;267;p29"/>
          <p:cNvSpPr txBox="1"/>
          <p:nvPr/>
        </p:nvSpPr>
        <p:spPr>
          <a:xfrm>
            <a:off x="7017026" y="3921702"/>
            <a:ext cx="38067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latin typeface="Lato"/>
                <a:ea typeface="Lato"/>
                <a:cs typeface="Lato"/>
                <a:sym typeface="Lato"/>
              </a:rPr>
              <a:t>16 </a:t>
            </a:r>
            <a:r>
              <a:rPr lang="en-US" sz="3600" dirty="0" err="1">
                <a:latin typeface="Lato"/>
                <a:ea typeface="Lato"/>
                <a:cs typeface="Lato"/>
                <a:sym typeface="Lato"/>
              </a:rPr>
              <a:t>lecciones</a:t>
            </a:r>
            <a:endParaRPr sz="2400" dirty="0">
              <a:latin typeface="Lato"/>
              <a:ea typeface="Lato"/>
              <a:cs typeface="Lato"/>
              <a:sym typeface="Lato"/>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1"/>
        <p:cNvGrpSpPr/>
        <p:nvPr/>
      </p:nvGrpSpPr>
      <p:grpSpPr>
        <a:xfrm>
          <a:off x="0" y="0"/>
          <a:ext cx="0" cy="0"/>
          <a:chOff x="0" y="0"/>
          <a:chExt cx="0" cy="0"/>
        </a:xfrm>
      </p:grpSpPr>
      <p:sp>
        <p:nvSpPr>
          <p:cNvPr id="272" name="Google Shape;272;g2ae502832d3_0_39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3" name="Google Shape;273;g2ae502832d3_0_392"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274" name="Google Shape;274;g2ae502832d3_0_392"/>
          <p:cNvPicPr preferRelativeResize="0"/>
          <p:nvPr/>
        </p:nvPicPr>
        <p:blipFill>
          <a:blip r:embed="rId4">
            <a:alphaModFix/>
          </a:blip>
          <a:stretch>
            <a:fillRect/>
          </a:stretch>
        </p:blipFill>
        <p:spPr>
          <a:xfrm>
            <a:off x="-421576" y="1363713"/>
            <a:ext cx="4130549" cy="4130573"/>
          </a:xfrm>
          <a:prstGeom prst="rect">
            <a:avLst/>
          </a:prstGeom>
          <a:noFill/>
          <a:ln>
            <a:noFill/>
          </a:ln>
        </p:spPr>
      </p:pic>
      <p:sp>
        <p:nvSpPr>
          <p:cNvPr id="275" name="Google Shape;275;g2ae502832d3_0_392"/>
          <p:cNvSpPr txBox="1"/>
          <p:nvPr/>
        </p:nvSpPr>
        <p:spPr>
          <a:xfrm>
            <a:off x="3379306" y="2824071"/>
            <a:ext cx="7820700" cy="28629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chemeClr val="dk1"/>
              </a:buClr>
              <a:buSzPts val="3200"/>
              <a:buFont typeface="Lato"/>
              <a:buAutoNum type="arabicPeriod"/>
            </a:pPr>
            <a:r>
              <a:rPr lang="en-US" sz="3200" dirty="0" err="1">
                <a:solidFill>
                  <a:schemeClr val="dk1"/>
                </a:solidFill>
                <a:latin typeface="Lato"/>
                <a:ea typeface="Lato"/>
                <a:cs typeface="Lato"/>
                <a:sym typeface="Lato"/>
              </a:rPr>
              <a:t>Búsqueda</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constante</a:t>
            </a:r>
            <a:r>
              <a:rPr lang="en-US" sz="3200" dirty="0">
                <a:solidFill>
                  <a:schemeClr val="dk1"/>
                </a:solidFill>
                <a:latin typeface="Lato"/>
                <a:ea typeface="Lato"/>
                <a:cs typeface="Lato"/>
                <a:sym typeface="Lato"/>
              </a:rPr>
              <a:t> de </a:t>
            </a:r>
            <a:r>
              <a:rPr lang="en-US" sz="3200" dirty="0" err="1">
                <a:solidFill>
                  <a:schemeClr val="dk1"/>
                </a:solidFill>
                <a:latin typeface="Lato"/>
                <a:ea typeface="Lato"/>
                <a:cs typeface="Lato"/>
                <a:sym typeface="Lato"/>
              </a:rPr>
              <a:t>los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perdidos</a:t>
            </a:r>
            <a:endParaRPr sz="1400" i="0" u="none" strike="noStrike" cap="none" dirty="0">
              <a:solidFill>
                <a:srgbClr val="000000"/>
              </a:solidFill>
              <a:latin typeface="Lato"/>
              <a:ea typeface="Lato"/>
              <a:cs typeface="Lato"/>
              <a:sym typeface="Lato"/>
            </a:endParaRPr>
          </a:p>
          <a:p>
            <a:pPr marL="457200" marR="0" lvl="0" indent="-457200" algn="l" rtl="0">
              <a:lnSpc>
                <a:spcPct val="100000"/>
              </a:lnSpc>
              <a:spcBef>
                <a:spcPts val="600"/>
              </a:spcBef>
              <a:spcAft>
                <a:spcPts val="0"/>
              </a:spcAft>
              <a:buClr>
                <a:schemeClr val="dk1"/>
              </a:buClr>
              <a:buSzPts val="3200"/>
              <a:buFont typeface="Lato"/>
              <a:buAutoNum type="arabicPeriod"/>
            </a:pPr>
            <a:r>
              <a:rPr lang="en-US" sz="3200" dirty="0" err="1">
                <a:solidFill>
                  <a:schemeClr val="dk1"/>
                </a:solidFill>
                <a:latin typeface="Lato"/>
                <a:ea typeface="Lato"/>
                <a:cs typeface="Lato"/>
                <a:sym typeface="Lato"/>
              </a:rPr>
              <a:t>Instrucción</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inicial</a:t>
            </a:r>
            <a:r>
              <a:rPr lang="en-US" sz="3200" dirty="0">
                <a:solidFill>
                  <a:schemeClr val="dk1"/>
                </a:solidFill>
                <a:latin typeface="Lato"/>
                <a:ea typeface="Lato"/>
                <a:cs typeface="Lato"/>
                <a:sym typeface="Lato"/>
              </a:rPr>
              <a:t> de </a:t>
            </a:r>
            <a:r>
              <a:rPr lang="en-US" sz="3200" dirty="0" err="1">
                <a:solidFill>
                  <a:schemeClr val="dk1"/>
                </a:solidFill>
                <a:latin typeface="Lato"/>
                <a:ea typeface="Lato"/>
                <a:cs typeface="Lato"/>
                <a:sym typeface="Lato"/>
              </a:rPr>
              <a:t>nuevos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integrantes</a:t>
            </a:r>
            <a:endParaRPr sz="3200" dirty="0">
              <a:solidFill>
                <a:schemeClr val="dk1"/>
              </a:solidFill>
              <a:latin typeface="Lato"/>
              <a:ea typeface="Lato"/>
              <a:cs typeface="Lato"/>
              <a:sym typeface="Lato"/>
            </a:endParaRPr>
          </a:p>
          <a:p>
            <a:pPr marL="457200" marR="0" lvl="0" indent="-457200" algn="l" rtl="0">
              <a:lnSpc>
                <a:spcPct val="100000"/>
              </a:lnSpc>
              <a:spcBef>
                <a:spcPts val="600"/>
              </a:spcBef>
              <a:spcAft>
                <a:spcPts val="0"/>
              </a:spcAft>
              <a:buClr>
                <a:schemeClr val="dk1"/>
              </a:buClr>
              <a:buSzPts val="3200"/>
              <a:buFont typeface="Lato"/>
              <a:buAutoNum type="arabicPeriod"/>
            </a:pPr>
            <a:r>
              <a:rPr lang="en-US" sz="3200" dirty="0" err="1">
                <a:solidFill>
                  <a:schemeClr val="dk1"/>
                </a:solidFill>
                <a:latin typeface="Lato"/>
                <a:ea typeface="Lato"/>
                <a:cs typeface="Lato"/>
                <a:sym typeface="Lato"/>
              </a:rPr>
              <a:t>Profundización</a:t>
            </a:r>
            <a:r>
              <a:rPr lang="en-US" sz="3200" dirty="0">
                <a:solidFill>
                  <a:schemeClr val="dk1"/>
                </a:solidFill>
                <a:latin typeface="Lato"/>
                <a:ea typeface="Lato"/>
                <a:cs typeface="Lato"/>
                <a:sym typeface="Lato"/>
              </a:rPr>
              <a:t> de la </a:t>
            </a:r>
            <a:r>
              <a:rPr lang="en-US" sz="3200" dirty="0" err="1">
                <a:solidFill>
                  <a:schemeClr val="dk1"/>
                </a:solidFill>
                <a:latin typeface="Lato"/>
                <a:ea typeface="Lato"/>
                <a:cs typeface="Lato"/>
                <a:sym typeface="Lato"/>
              </a:rPr>
              <a:t>fe</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en</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los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cultos</a:t>
            </a:r>
            <a:endParaRPr sz="3200" dirty="0">
              <a:solidFill>
                <a:schemeClr val="dk1"/>
              </a:solidFill>
              <a:latin typeface="Lato"/>
              <a:ea typeface="Lato"/>
              <a:cs typeface="Lato"/>
              <a:sym typeface="Lato"/>
            </a:endParaRPr>
          </a:p>
          <a:p>
            <a:pPr marL="457200" marR="0" lvl="0" indent="-457200" algn="l" rtl="0">
              <a:lnSpc>
                <a:spcPct val="100000"/>
              </a:lnSpc>
              <a:spcBef>
                <a:spcPts val="600"/>
              </a:spcBef>
              <a:spcAft>
                <a:spcPts val="0"/>
              </a:spcAft>
              <a:buClr>
                <a:schemeClr val="dk1"/>
              </a:buClr>
              <a:buSzPts val="3200"/>
              <a:buFont typeface="Lato"/>
              <a:buAutoNum type="arabicPeriod"/>
            </a:pPr>
            <a:r>
              <a:rPr lang="en-US" sz="3200" dirty="0" err="1">
                <a:solidFill>
                  <a:schemeClr val="dk1"/>
                </a:solidFill>
                <a:latin typeface="Lato"/>
                <a:ea typeface="Lato"/>
                <a:cs typeface="Lato"/>
                <a:sym typeface="Lato"/>
              </a:rPr>
              <a:t>Ampliación</a:t>
            </a:r>
            <a:r>
              <a:rPr lang="en-US" sz="3200" dirty="0">
                <a:solidFill>
                  <a:schemeClr val="dk1"/>
                </a:solidFill>
                <a:latin typeface="Lato"/>
                <a:ea typeface="Lato"/>
                <a:cs typeface="Lato"/>
                <a:sym typeface="Lato"/>
              </a:rPr>
              <a:t> de la </a:t>
            </a:r>
            <a:r>
              <a:rPr lang="en-US" sz="3200" dirty="0" err="1">
                <a:solidFill>
                  <a:schemeClr val="dk1"/>
                </a:solidFill>
                <a:latin typeface="Lato"/>
                <a:ea typeface="Lato"/>
                <a:cs typeface="Lato"/>
                <a:sym typeface="Lato"/>
              </a:rPr>
              <a:t>fe</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en</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los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estudios</a:t>
            </a:r>
            <a:endParaRPr sz="3200" dirty="0">
              <a:solidFill>
                <a:schemeClr val="dk1"/>
              </a:solidFill>
              <a:latin typeface="Lato"/>
              <a:ea typeface="Lato"/>
              <a:cs typeface="Lato"/>
              <a:sym typeface="Lato"/>
            </a:endParaRPr>
          </a:p>
          <a:p>
            <a:pPr marL="457200" marR="0" lvl="0" indent="-457200" algn="l" rtl="0">
              <a:lnSpc>
                <a:spcPct val="100000"/>
              </a:lnSpc>
              <a:spcBef>
                <a:spcPts val="600"/>
              </a:spcBef>
              <a:spcAft>
                <a:spcPts val="0"/>
              </a:spcAft>
              <a:buClr>
                <a:schemeClr val="dk1"/>
              </a:buClr>
              <a:buSzPts val="3200"/>
              <a:buFont typeface="Lato"/>
              <a:buAutoNum type="arabicPeriod"/>
            </a:pPr>
            <a:r>
              <a:rPr lang="en-US" sz="3200" dirty="0" err="1">
                <a:solidFill>
                  <a:schemeClr val="dk1"/>
                </a:solidFill>
                <a:latin typeface="Lato"/>
                <a:ea typeface="Lato"/>
                <a:cs typeface="Lato"/>
                <a:sym typeface="Lato"/>
              </a:rPr>
              <a:t>Apoyo</a:t>
            </a:r>
            <a:r>
              <a:rPr lang="en-US" sz="3200" dirty="0">
                <a:solidFill>
                  <a:schemeClr val="dk1"/>
                </a:solidFill>
                <a:latin typeface="Lato"/>
                <a:ea typeface="Lato"/>
                <a:cs typeface="Lato"/>
                <a:sym typeface="Lato"/>
              </a:rPr>
              <a:t> y </a:t>
            </a:r>
            <a:r>
              <a:rPr lang="en-US" sz="3200" dirty="0" err="1">
                <a:solidFill>
                  <a:schemeClr val="dk1"/>
                </a:solidFill>
                <a:latin typeface="Lato"/>
                <a:ea typeface="Lato"/>
                <a:cs typeface="Lato"/>
                <a:sym typeface="Lato"/>
              </a:rPr>
              <a:t>aliento</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mutuo</a:t>
            </a:r>
            <a:endParaRPr sz="3200" dirty="0">
              <a:solidFill>
                <a:schemeClr val="dk1"/>
              </a:solidFill>
              <a:latin typeface="Lato"/>
              <a:ea typeface="Lato"/>
              <a:cs typeface="Lato"/>
              <a:sym typeface="Lato"/>
            </a:endParaRPr>
          </a:p>
        </p:txBody>
      </p:sp>
      <p:sp>
        <p:nvSpPr>
          <p:cNvPr id="2" name="Google Shape;128;p5">
            <a:extLst>
              <a:ext uri="{FF2B5EF4-FFF2-40B4-BE49-F238E27FC236}">
                <a16:creationId xmlns:a16="http://schemas.microsoft.com/office/drawing/2014/main" id="{4E266C2B-8FCF-B810-FFFE-3ED086CBDDCA}"/>
              </a:ext>
            </a:extLst>
          </p:cNvPr>
          <p:cNvSpPr txBox="1"/>
          <p:nvPr/>
        </p:nvSpPr>
        <p:spPr>
          <a:xfrm>
            <a:off x="3048000" y="403125"/>
            <a:ext cx="7452490"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dirty="0">
                <a:solidFill>
                  <a:srgbClr val="009444"/>
                </a:solidFill>
                <a:latin typeface="Lato"/>
                <a:ea typeface="Lato"/>
                <a:cs typeface="Lato"/>
                <a:sym typeface="Lato"/>
              </a:rPr>
              <a:t>Los </a:t>
            </a:r>
            <a:r>
              <a:rPr lang="en-US" sz="6000" dirty="0" err="1">
                <a:solidFill>
                  <a:srgbClr val="009444"/>
                </a:solidFill>
                <a:latin typeface="Lato"/>
                <a:ea typeface="Lato"/>
                <a:cs typeface="Lato"/>
                <a:sym typeface="Lato"/>
              </a:rPr>
              <a:t>cinco</a:t>
            </a:r>
            <a:r>
              <a:rPr lang="en-US" sz="6000" dirty="0">
                <a:solidFill>
                  <a:srgbClr val="009444"/>
                </a:solidFill>
                <a:latin typeface="Lato"/>
                <a:ea typeface="Lato"/>
                <a:cs typeface="Lato"/>
                <a:sym typeface="Lato"/>
              </a:rPr>
              <a:t> </a:t>
            </a:r>
            <a:r>
              <a:rPr lang="en-US" sz="6000" dirty="0" err="1">
                <a:solidFill>
                  <a:srgbClr val="009444"/>
                </a:solidFill>
                <a:latin typeface="Lato"/>
                <a:ea typeface="Lato"/>
                <a:cs typeface="Lato"/>
                <a:sym typeface="Lato"/>
              </a:rPr>
              <a:t>hábitos</a:t>
            </a:r>
            <a:r>
              <a:rPr lang="en-US" sz="6000" dirty="0">
                <a:solidFill>
                  <a:srgbClr val="009444"/>
                </a:solidFill>
                <a:latin typeface="Lato"/>
                <a:ea typeface="Lato"/>
                <a:cs typeface="Lato"/>
                <a:sym typeface="Lato"/>
              </a:rPr>
              <a:t> de un Grupo </a:t>
            </a:r>
            <a:r>
              <a:rPr lang="en-US" sz="6000" dirty="0" err="1">
                <a:solidFill>
                  <a:srgbClr val="009444"/>
                </a:solidFill>
                <a:latin typeface="Lato"/>
                <a:ea typeface="Lato"/>
                <a:cs typeface="Lato"/>
                <a:sym typeface="Lato"/>
              </a:rPr>
              <a:t>Sembrador</a:t>
            </a:r>
            <a:endParaRPr sz="6000" b="0" i="0" u="none" strike="noStrike" cap="none" dirty="0">
              <a:solidFill>
                <a:srgbClr val="009444"/>
              </a:solidFill>
              <a:latin typeface="Lato"/>
              <a:ea typeface="Lato"/>
              <a:cs typeface="Lato"/>
              <a:sym typeface="Lato"/>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1">
          <a:extLst>
            <a:ext uri="{FF2B5EF4-FFF2-40B4-BE49-F238E27FC236}">
              <a16:creationId xmlns:a16="http://schemas.microsoft.com/office/drawing/2014/main" id="{84E87927-4B7F-D7A8-C60A-2FEF05F18847}"/>
            </a:ext>
          </a:extLst>
        </p:cNvPr>
        <p:cNvGrpSpPr/>
        <p:nvPr/>
      </p:nvGrpSpPr>
      <p:grpSpPr>
        <a:xfrm>
          <a:off x="0" y="0"/>
          <a:ext cx="0" cy="0"/>
          <a:chOff x="0" y="0"/>
          <a:chExt cx="0" cy="0"/>
        </a:xfrm>
      </p:grpSpPr>
      <p:sp>
        <p:nvSpPr>
          <p:cNvPr id="272" name="Google Shape;272;g2ae502832d3_0_392">
            <a:extLst>
              <a:ext uri="{FF2B5EF4-FFF2-40B4-BE49-F238E27FC236}">
                <a16:creationId xmlns:a16="http://schemas.microsoft.com/office/drawing/2014/main" id="{A0477F59-C414-80E0-8CF7-AC08117172F7}"/>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3" name="Google Shape;273;g2ae502832d3_0_392" descr="A green bird with leaves&#10;&#10;Description automatically generated">
            <a:extLst>
              <a:ext uri="{FF2B5EF4-FFF2-40B4-BE49-F238E27FC236}">
                <a16:creationId xmlns:a16="http://schemas.microsoft.com/office/drawing/2014/main" id="{8A6737D2-1E5A-EC17-F8CE-DBCC61EFE635}"/>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274" name="Google Shape;274;g2ae502832d3_0_392">
            <a:extLst>
              <a:ext uri="{FF2B5EF4-FFF2-40B4-BE49-F238E27FC236}">
                <a16:creationId xmlns:a16="http://schemas.microsoft.com/office/drawing/2014/main" id="{7AD8207D-E9F7-E5EC-B8EE-4643C0AFA773}"/>
              </a:ext>
            </a:extLst>
          </p:cNvPr>
          <p:cNvPicPr preferRelativeResize="0"/>
          <p:nvPr/>
        </p:nvPicPr>
        <p:blipFill>
          <a:blip r:embed="rId4">
            <a:alphaModFix/>
          </a:blip>
          <a:stretch>
            <a:fillRect/>
          </a:stretch>
        </p:blipFill>
        <p:spPr>
          <a:xfrm>
            <a:off x="-421576" y="1363713"/>
            <a:ext cx="4130549" cy="4130573"/>
          </a:xfrm>
          <a:prstGeom prst="rect">
            <a:avLst/>
          </a:prstGeom>
          <a:noFill/>
          <a:ln>
            <a:noFill/>
          </a:ln>
        </p:spPr>
      </p:pic>
      <p:sp>
        <p:nvSpPr>
          <p:cNvPr id="2" name="Google Shape;128;p5">
            <a:extLst>
              <a:ext uri="{FF2B5EF4-FFF2-40B4-BE49-F238E27FC236}">
                <a16:creationId xmlns:a16="http://schemas.microsoft.com/office/drawing/2014/main" id="{835C274E-9AAD-559D-BA82-DE28C9331CE3}"/>
              </a:ext>
            </a:extLst>
          </p:cNvPr>
          <p:cNvSpPr txBox="1"/>
          <p:nvPr/>
        </p:nvSpPr>
        <p:spPr>
          <a:xfrm>
            <a:off x="3378486" y="2783795"/>
            <a:ext cx="7452490"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dirty="0">
                <a:solidFill>
                  <a:srgbClr val="009444"/>
                </a:solidFill>
                <a:latin typeface="Lato"/>
                <a:ea typeface="Lato"/>
                <a:cs typeface="Lato"/>
                <a:sym typeface="Lato"/>
              </a:rPr>
              <a:t>Iglesia Cristo</a:t>
            </a:r>
            <a:endParaRPr sz="6000" b="0" i="0" u="none" strike="noStrike" cap="none" dirty="0">
              <a:solidFill>
                <a:srgbClr val="009444"/>
              </a:solidFill>
              <a:latin typeface="Lato"/>
              <a:ea typeface="Lato"/>
              <a:cs typeface="Lato"/>
              <a:sym typeface="Lato"/>
            </a:endParaRPr>
          </a:p>
        </p:txBody>
      </p:sp>
    </p:spTree>
    <p:extLst>
      <p:ext uri="{BB962C8B-B14F-4D97-AF65-F5344CB8AC3E}">
        <p14:creationId xmlns:p14="http://schemas.microsoft.com/office/powerpoint/2010/main" val="2556836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9"/>
        <p:cNvGrpSpPr/>
        <p:nvPr/>
      </p:nvGrpSpPr>
      <p:grpSpPr>
        <a:xfrm>
          <a:off x="0" y="0"/>
          <a:ext cx="0" cy="0"/>
          <a:chOff x="0" y="0"/>
          <a:chExt cx="0" cy="0"/>
        </a:xfrm>
      </p:grpSpPr>
      <p:sp>
        <p:nvSpPr>
          <p:cNvPr id="300" name="Google Shape;300;g2ae502832d3_1_1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01" name="Google Shape;301;g2ae502832d3_1_17"/>
          <p:cNvPicPr preferRelativeResize="0"/>
          <p:nvPr/>
        </p:nvPicPr>
        <p:blipFill rotWithShape="1">
          <a:blip r:embed="rId3">
            <a:alphaModFix/>
          </a:blip>
          <a:srcRect/>
          <a:stretch/>
        </p:blipFill>
        <p:spPr>
          <a:xfrm>
            <a:off x="4698678" y="1751000"/>
            <a:ext cx="3708722" cy="4000642"/>
          </a:xfrm>
          <a:prstGeom prst="rect">
            <a:avLst/>
          </a:prstGeom>
          <a:noFill/>
          <a:ln>
            <a:noFill/>
          </a:ln>
          <a:effectLst>
            <a:outerShdw blurRad="50800" dist="38100" dir="2700000" algn="tl" rotWithShape="0">
              <a:srgbClr val="000000">
                <a:alpha val="40000"/>
              </a:srgbClr>
            </a:outerShdw>
          </a:effectLst>
        </p:spPr>
      </p:pic>
      <p:sp>
        <p:nvSpPr>
          <p:cNvPr id="302" name="Google Shape;302;g2ae502832d3_1_17"/>
          <p:cNvSpPr txBox="1"/>
          <p:nvPr/>
        </p:nvSpPr>
        <p:spPr>
          <a:xfrm>
            <a:off x="3875725" y="1106358"/>
            <a:ext cx="7643100" cy="7080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preguntas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tienen</a:t>
            </a:r>
            <a:r>
              <a:rPr lang="en-US" sz="4000" b="1" dirty="0">
                <a:solidFill>
                  <a:schemeClr val="dk1"/>
                </a:solidFill>
                <a:latin typeface="Lato"/>
                <a:ea typeface="Lato"/>
                <a:cs typeface="Lato"/>
                <a:sym typeface="Lato"/>
              </a:rPr>
              <a:t>?</a:t>
            </a:r>
            <a:endParaRPr sz="4000" b="1" dirty="0">
              <a:solidFill>
                <a:schemeClr val="dk1"/>
              </a:solidFill>
              <a:latin typeface="Lato"/>
              <a:ea typeface="Lato"/>
              <a:cs typeface="Lato"/>
              <a:sym typeface="Lato"/>
            </a:endParaRPr>
          </a:p>
        </p:txBody>
      </p:sp>
      <p:pic>
        <p:nvPicPr>
          <p:cNvPr id="303" name="Google Shape;303;g2ae502832d3_1_17"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7"/>
        <p:cNvGrpSpPr/>
        <p:nvPr/>
      </p:nvGrpSpPr>
      <p:grpSpPr>
        <a:xfrm>
          <a:off x="0" y="0"/>
          <a:ext cx="0" cy="0"/>
          <a:chOff x="0" y="0"/>
          <a:chExt cx="0" cy="0"/>
        </a:xfrm>
      </p:grpSpPr>
      <p:sp>
        <p:nvSpPr>
          <p:cNvPr id="308" name="Google Shape;308;p30"/>
          <p:cNvSpPr txBox="1"/>
          <p:nvPr/>
        </p:nvSpPr>
        <p:spPr>
          <a:xfrm>
            <a:off x="3649408" y="2125590"/>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Tarea</a:t>
            </a:r>
            <a:endParaRPr sz="6000" b="0" i="0" u="none" strike="noStrike" cap="none" dirty="0">
              <a:solidFill>
                <a:srgbClr val="009444"/>
              </a:solidFill>
              <a:latin typeface="Lato"/>
              <a:ea typeface="Lato"/>
              <a:cs typeface="Lato"/>
              <a:sym typeface="Lato"/>
            </a:endParaRPr>
          </a:p>
        </p:txBody>
      </p:sp>
      <p:cxnSp>
        <p:nvCxnSpPr>
          <p:cNvPr id="309" name="Google Shape;309;p30"/>
          <p:cNvCxnSpPr/>
          <p:nvPr/>
        </p:nvCxnSpPr>
        <p:spPr>
          <a:xfrm>
            <a:off x="3254309" y="3633847"/>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10" name="Google Shape;310;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11" name="Google Shape;311;p30"/>
          <p:cNvPicPr preferRelativeResize="0"/>
          <p:nvPr/>
        </p:nvPicPr>
        <p:blipFill rotWithShape="1">
          <a:blip r:embed="rId3">
            <a:alphaModFix/>
          </a:blip>
          <a:srcRect/>
          <a:stretch/>
        </p:blipFill>
        <p:spPr>
          <a:xfrm>
            <a:off x="128713" y="2024629"/>
            <a:ext cx="3125596" cy="3218436"/>
          </a:xfrm>
          <a:prstGeom prst="rect">
            <a:avLst/>
          </a:prstGeom>
          <a:noFill/>
          <a:ln>
            <a:noFill/>
          </a:ln>
          <a:effectLst>
            <a:outerShdw blurRad="50800" dist="38100" dir="2700000" algn="tl" rotWithShape="0">
              <a:srgbClr val="000000">
                <a:alpha val="40000"/>
              </a:srgbClr>
            </a:outerShdw>
          </a:effectLst>
        </p:spPr>
      </p:pic>
      <p:sp>
        <p:nvSpPr>
          <p:cNvPr id="312" name="Google Shape;312;p30"/>
          <p:cNvSpPr txBox="1"/>
          <p:nvPr/>
        </p:nvSpPr>
        <p:spPr>
          <a:xfrm>
            <a:off x="3649408" y="4161775"/>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600"/>
              </a:spcBef>
              <a:spcAft>
                <a:spcPts val="0"/>
              </a:spcAft>
              <a:buNone/>
            </a:pPr>
            <a:r>
              <a:rPr lang="en-US" sz="3200" i="1" dirty="0" err="1">
                <a:solidFill>
                  <a:schemeClr val="dk1"/>
                </a:solidFill>
                <a:latin typeface="Lato"/>
                <a:ea typeface="Lato"/>
                <a:cs typeface="Lato"/>
                <a:sym typeface="Lato"/>
              </a:rPr>
              <a:t>en</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el</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grupo</a:t>
            </a:r>
            <a:r>
              <a:rPr lang="en-US" sz="3200" i="1" dirty="0">
                <a:solidFill>
                  <a:schemeClr val="dk1"/>
                </a:solidFill>
                <a:latin typeface="Lato"/>
                <a:ea typeface="Lato"/>
                <a:cs typeface="Lato"/>
                <a:sym typeface="Lato"/>
              </a:rPr>
              <a:t> de WhatsApp</a:t>
            </a:r>
            <a:endParaRPr sz="3200" i="1" u="none" strike="noStrike" cap="none" dirty="0">
              <a:solidFill>
                <a:schemeClr val="dk1"/>
              </a:solidFill>
              <a:latin typeface="Lato"/>
              <a:ea typeface="Lato"/>
              <a:cs typeface="Lato"/>
              <a:sym typeface="Lato"/>
            </a:endParaRPr>
          </a:p>
        </p:txBody>
      </p:sp>
      <p:pic>
        <p:nvPicPr>
          <p:cNvPr id="313" name="Google Shape;313;p30"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7"/>
        <p:cNvGrpSpPr/>
        <p:nvPr/>
      </p:nvGrpSpPr>
      <p:grpSpPr>
        <a:xfrm>
          <a:off x="0" y="0"/>
          <a:ext cx="0" cy="0"/>
          <a:chOff x="0" y="0"/>
          <a:chExt cx="0" cy="0"/>
        </a:xfrm>
      </p:grpSpPr>
      <p:sp>
        <p:nvSpPr>
          <p:cNvPr id="318" name="Google Shape;318;g2adf2547317_0_0"/>
          <p:cNvSpPr txBox="1"/>
          <p:nvPr/>
        </p:nvSpPr>
        <p:spPr>
          <a:xfrm>
            <a:off x="3543182" y="3008850"/>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Oración</a:t>
            </a:r>
            <a:r>
              <a:rPr lang="en-US" sz="4860" b="0" i="0" u="none" strike="noStrike" cap="none" dirty="0">
                <a:solidFill>
                  <a:srgbClr val="009444"/>
                </a:solidFill>
                <a:latin typeface="Lato"/>
                <a:ea typeface="Lato"/>
                <a:cs typeface="Lato"/>
                <a:sym typeface="Lato"/>
              </a:rPr>
              <a:t> o </a:t>
            </a:r>
            <a:r>
              <a:rPr lang="en-US" sz="4860" b="0" i="0" u="none" strike="noStrike" cap="none" dirty="0" err="1">
                <a:solidFill>
                  <a:srgbClr val="009444"/>
                </a:solidFill>
                <a:latin typeface="Lato"/>
                <a:ea typeface="Lato"/>
                <a:cs typeface="Lato"/>
                <a:sym typeface="Lato"/>
              </a:rPr>
              <a:t>Bendición</a:t>
            </a:r>
            <a:r>
              <a:rPr lang="en-US" sz="4860" b="0" i="0" u="none" strike="noStrike" cap="none" dirty="0">
                <a:solidFill>
                  <a:srgbClr val="009444"/>
                </a:solidFill>
                <a:latin typeface="Lato"/>
                <a:ea typeface="Lato"/>
                <a:cs typeface="Lato"/>
                <a:sym typeface="Lato"/>
              </a:rPr>
              <a:t> </a:t>
            </a:r>
            <a:endParaRPr sz="6000" b="0" i="0" u="none" strike="noStrike" cap="none" dirty="0">
              <a:solidFill>
                <a:srgbClr val="009444"/>
              </a:solidFill>
              <a:latin typeface="Lato"/>
              <a:ea typeface="Lato"/>
              <a:cs typeface="Lato"/>
              <a:sym typeface="Lato"/>
            </a:endParaRPr>
          </a:p>
        </p:txBody>
      </p:sp>
      <p:sp>
        <p:nvSpPr>
          <p:cNvPr id="319" name="Google Shape;319;g2adf25473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20" name="Google Shape;320;g2adf2547317_0_0"/>
          <p:cNvPicPr preferRelativeResize="0"/>
          <p:nvPr/>
        </p:nvPicPr>
        <p:blipFill rotWithShape="1">
          <a:blip r:embed="rId3">
            <a:alphaModFix/>
          </a:blip>
          <a:srcRect/>
          <a:stretch/>
        </p:blipFill>
        <p:spPr>
          <a:xfrm>
            <a:off x="80901" y="1684575"/>
            <a:ext cx="3125596" cy="3218435"/>
          </a:xfrm>
          <a:prstGeom prst="rect">
            <a:avLst/>
          </a:prstGeom>
          <a:noFill/>
          <a:ln>
            <a:noFill/>
          </a:ln>
          <a:effectLst>
            <a:outerShdw blurRad="50800" dist="38100" dir="2700000" algn="tl" rotWithShape="0">
              <a:srgbClr val="000000">
                <a:alpha val="40000"/>
              </a:srgbClr>
            </a:outerShdw>
          </a:effectLst>
        </p:spPr>
      </p:pic>
      <p:pic>
        <p:nvPicPr>
          <p:cNvPr id="321" name="Google Shape;321;g2adf2547317_0_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5"/>
        <p:cNvGrpSpPr/>
        <p:nvPr/>
      </p:nvGrpSpPr>
      <p:grpSpPr>
        <a:xfrm>
          <a:off x="0" y="0"/>
          <a:ext cx="0" cy="0"/>
          <a:chOff x="0" y="0"/>
          <a:chExt cx="0" cy="0"/>
        </a:xfrm>
      </p:grpSpPr>
      <p:sp>
        <p:nvSpPr>
          <p:cNvPr id="326" name="Google Shape;326;g2adf2547317_0_9"/>
          <p:cNvSpPr txBox="1"/>
          <p:nvPr/>
        </p:nvSpPr>
        <p:spPr>
          <a:xfrm>
            <a:off x="3287398" y="3293792"/>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a:solidFill>
                  <a:srgbClr val="009444"/>
                </a:solidFill>
                <a:latin typeface="Lato"/>
                <a:ea typeface="Lato"/>
                <a:cs typeface="Lato"/>
                <a:sym typeface="Lato"/>
              </a:rPr>
              <a:t>Despedida</a:t>
            </a:r>
            <a:endParaRPr sz="6000" b="0" i="0" u="none" strike="noStrike" cap="none" dirty="0">
              <a:solidFill>
                <a:srgbClr val="009444"/>
              </a:solidFill>
              <a:latin typeface="Lato"/>
              <a:ea typeface="Lato"/>
              <a:cs typeface="Lato"/>
              <a:sym typeface="Lato"/>
            </a:endParaRPr>
          </a:p>
        </p:txBody>
      </p:sp>
      <p:sp>
        <p:nvSpPr>
          <p:cNvPr id="327" name="Google Shape;327;g2adf2547317_0_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28" name="Google Shape;328;g2adf2547317_0_9"/>
          <p:cNvPicPr preferRelativeResize="0"/>
          <p:nvPr/>
        </p:nvPicPr>
        <p:blipFill rotWithShape="1">
          <a:blip r:embed="rId3">
            <a:alphaModFix/>
          </a:blip>
          <a:srcRect/>
          <a:stretch/>
        </p:blipFill>
        <p:spPr>
          <a:xfrm>
            <a:off x="80901" y="2104725"/>
            <a:ext cx="3125595" cy="3218435"/>
          </a:xfrm>
          <a:prstGeom prst="rect">
            <a:avLst/>
          </a:prstGeom>
          <a:noFill/>
          <a:ln>
            <a:noFill/>
          </a:ln>
          <a:effectLst>
            <a:outerShdw blurRad="50800" dist="38100" dir="2700000" algn="tl" rotWithShape="0">
              <a:srgbClr val="000000">
                <a:alpha val="40000"/>
              </a:srgbClr>
            </a:outerShdw>
          </a:effectLst>
        </p:spPr>
      </p:pic>
      <p:pic>
        <p:nvPicPr>
          <p:cNvPr id="329" name="Google Shape;329;g2adf2547317_0_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g2ac1ba269cb_0_46"/>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5" name="Google Shape;335;g2ac1ba269cb_0_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36" name="Google Shape;336;g2ac1ba269cb_0_46"/>
          <p:cNvPicPr preferRelativeResize="0"/>
          <p:nvPr/>
        </p:nvPicPr>
        <p:blipFill rotWithShape="1">
          <a:blip r:embed="rId3">
            <a:alphaModFix/>
          </a:blip>
          <a:srcRect l="17158" t="8250" r="29536" b="8241"/>
          <a:stretch/>
        </p:blipFill>
        <p:spPr>
          <a:xfrm>
            <a:off x="6580094" y="810985"/>
            <a:ext cx="5007428" cy="5236027"/>
          </a:xfrm>
          <a:prstGeom prst="rect">
            <a:avLst/>
          </a:prstGeom>
          <a:noFill/>
          <a:ln>
            <a:noFill/>
          </a:ln>
        </p:spPr>
      </p:pic>
      <p:pic>
        <p:nvPicPr>
          <p:cNvPr id="337" name="Google Shape;337;g2ac1ba269cb_0_46"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338" name="Google Shape;338;g2ac1ba269cb_0_46"/>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339" name="Google Shape;339;g2ac1ba269cb_0_46"/>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0" name="Google Shape;340;g2ac1ba269cb_0_46"/>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
        <p:cNvGrpSpPr/>
        <p:nvPr/>
      </p:nvGrpSpPr>
      <p:grpSpPr>
        <a:xfrm>
          <a:off x="0" y="0"/>
          <a:ext cx="0" cy="0"/>
          <a:chOff x="0" y="0"/>
          <a:chExt cx="0" cy="0"/>
        </a:xfrm>
      </p:grpSpPr>
      <p:sp>
        <p:nvSpPr>
          <p:cNvPr id="118" name="Google Shape;118;p4"/>
          <p:cNvSpPr txBox="1"/>
          <p:nvPr/>
        </p:nvSpPr>
        <p:spPr>
          <a:xfrm>
            <a:off x="3348044" y="3008885"/>
            <a:ext cx="7152445"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Oración</a:t>
            </a:r>
            <a:endParaRPr sz="6000" b="0" i="0" u="none" strike="noStrike" cap="none" dirty="0">
              <a:solidFill>
                <a:srgbClr val="009444"/>
              </a:solidFill>
              <a:latin typeface="Lato"/>
              <a:ea typeface="Lato"/>
              <a:cs typeface="Lato"/>
              <a:sym typeface="Lato"/>
            </a:endParaRPr>
          </a:p>
        </p:txBody>
      </p:sp>
      <p:sp>
        <p:nvSpPr>
          <p:cNvPr id="120" name="Google Shape;120;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1" name="Google Shape;121;p4"/>
          <p:cNvPicPr preferRelativeResize="0"/>
          <p:nvPr/>
        </p:nvPicPr>
        <p:blipFill rotWithShape="1">
          <a:blip r:embed="rId3">
            <a:alphaModFix/>
          </a:blip>
          <a:srcRect/>
          <a:stretch/>
        </p:blipFill>
        <p:spPr>
          <a:xfrm>
            <a:off x="80940" y="1819782"/>
            <a:ext cx="3125596" cy="3218436"/>
          </a:xfrm>
          <a:prstGeom prst="rect">
            <a:avLst/>
          </a:prstGeom>
          <a:noFill/>
          <a:ln>
            <a:noFill/>
          </a:ln>
          <a:effectLst>
            <a:outerShdw blurRad="50800" dist="38100" dir="2700000" algn="tl" rotWithShape="0">
              <a:srgbClr val="000000">
                <a:alpha val="40000"/>
              </a:srgbClr>
            </a:outerShdw>
          </a:effectLst>
        </p:spPr>
      </p:pic>
      <p:pic>
        <p:nvPicPr>
          <p:cNvPr id="123" name="Google Shape;123;p4"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txBox="1"/>
          <p:nvPr/>
        </p:nvSpPr>
        <p:spPr>
          <a:xfrm>
            <a:off x="3466972" y="2199005"/>
            <a:ext cx="5017663"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Lección</a:t>
            </a:r>
            <a:r>
              <a:rPr lang="en-US" sz="4860" b="0" i="0" u="none" strike="noStrike" cap="none" dirty="0">
                <a:solidFill>
                  <a:srgbClr val="009444"/>
                </a:solidFill>
                <a:latin typeface="Lato"/>
                <a:ea typeface="Lato"/>
                <a:cs typeface="Lato"/>
                <a:sym typeface="Lato"/>
              </a:rPr>
              <a:t> 1</a:t>
            </a:r>
            <a:endParaRPr sz="6000" b="0" i="0" u="none" strike="noStrike" cap="none" dirty="0">
              <a:solidFill>
                <a:srgbClr val="009444"/>
              </a:solidFill>
              <a:latin typeface="Lato"/>
              <a:ea typeface="Lato"/>
              <a:cs typeface="Lato"/>
              <a:sym typeface="Lato"/>
            </a:endParaRPr>
          </a:p>
        </p:txBody>
      </p:sp>
      <p:cxnSp>
        <p:nvCxnSpPr>
          <p:cNvPr id="101" name="Google Shape;101;p2"/>
          <p:cNvCxnSpPr/>
          <p:nvPr/>
        </p:nvCxnSpPr>
        <p:spPr>
          <a:xfrm>
            <a:off x="3227409" y="3429000"/>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02" name="Google Shape;102;p2"/>
          <p:cNvSpPr txBox="1"/>
          <p:nvPr/>
        </p:nvSpPr>
        <p:spPr>
          <a:xfrm>
            <a:off x="3466972" y="3742566"/>
            <a:ext cx="7435200" cy="24861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888" dirty="0" err="1">
                <a:solidFill>
                  <a:schemeClr val="dk1"/>
                </a:solidFill>
                <a:latin typeface="Lato"/>
                <a:ea typeface="Lato"/>
                <a:cs typeface="Lato"/>
                <a:sym typeface="Lato"/>
              </a:rPr>
              <a:t>Plantando</a:t>
            </a:r>
            <a:r>
              <a:rPr lang="en-US" sz="3888" dirty="0">
                <a:solidFill>
                  <a:schemeClr val="dk1"/>
                </a:solidFill>
                <a:latin typeface="Lato"/>
                <a:ea typeface="Lato"/>
                <a:cs typeface="Lato"/>
                <a:sym typeface="Lato"/>
              </a:rPr>
              <a:t> la </a:t>
            </a:r>
            <a:r>
              <a:rPr lang="en-US" sz="3888" dirty="0" err="1">
                <a:solidFill>
                  <a:schemeClr val="dk1"/>
                </a:solidFill>
                <a:latin typeface="Lato"/>
                <a:ea typeface="Lato"/>
                <a:cs typeface="Lato"/>
                <a:sym typeface="Lato"/>
              </a:rPr>
              <a:t>visión</a:t>
            </a:r>
            <a:r>
              <a:rPr lang="en-US" sz="3888" dirty="0">
                <a:solidFill>
                  <a:schemeClr val="dk1"/>
                </a:solidFill>
                <a:latin typeface="Lato"/>
                <a:ea typeface="Lato"/>
                <a:cs typeface="Lato"/>
                <a:sym typeface="Lato"/>
              </a:rPr>
              <a:t> </a:t>
            </a:r>
            <a:endParaRPr sz="3888"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3888" dirty="0">
                <a:solidFill>
                  <a:schemeClr val="dk1"/>
                </a:solidFill>
                <a:latin typeface="Lato"/>
                <a:ea typeface="Lato"/>
                <a:cs typeface="Lato"/>
                <a:sym typeface="Lato"/>
              </a:rPr>
              <a:t>de la Ruta Cristo</a:t>
            </a:r>
            <a:endParaRPr sz="3888"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3888"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3888"/>
              <a:buFont typeface="Arial"/>
              <a:buNone/>
            </a:pPr>
            <a:endParaRPr sz="3888" dirty="0">
              <a:solidFill>
                <a:schemeClr val="dk1"/>
              </a:solidFill>
              <a:latin typeface="Lato"/>
              <a:ea typeface="Lato"/>
              <a:cs typeface="Lato"/>
              <a:sym typeface="Lato"/>
            </a:endParaRPr>
          </a:p>
        </p:txBody>
      </p:sp>
      <p:sp>
        <p:nvSpPr>
          <p:cNvPr id="103" name="Google Shape;103;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4" name="Google Shape;104;p2" descr="A green circle with a white book and a magnifying glass&#10;&#10;Description automatically generated"/>
          <p:cNvPicPr preferRelativeResize="0"/>
          <p:nvPr/>
        </p:nvPicPr>
        <p:blipFill rotWithShape="1">
          <a:blip r:embed="rId3">
            <a:alphaModFix/>
          </a:blip>
          <a:srcRect/>
          <a:stretch/>
        </p:blipFill>
        <p:spPr>
          <a:xfrm>
            <a:off x="80939" y="1756043"/>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ogo for a church&#10;&#10;Description automatically generated">
            <a:extLst>
              <a:ext uri="{FF2B5EF4-FFF2-40B4-BE49-F238E27FC236}">
                <a16:creationId xmlns:a16="http://schemas.microsoft.com/office/drawing/2014/main" id="{1182EA37-132D-7CC7-0526-2FC3AA0F8301}"/>
              </a:ext>
            </a:extLst>
          </p:cNvPr>
          <p:cNvPicPr>
            <a:picLocks noChangeAspect="1"/>
          </p:cNvPicPr>
          <p:nvPr/>
        </p:nvPicPr>
        <p:blipFill>
          <a:blip r:embed="rId3"/>
          <a:stretch>
            <a:fillRect/>
          </a:stretch>
        </p:blipFill>
        <p:spPr>
          <a:xfrm>
            <a:off x="2123226" y="25400"/>
            <a:ext cx="7945547" cy="6858000"/>
          </a:xfrm>
          <a:prstGeom prst="rect">
            <a:avLst/>
          </a:prstGeom>
        </p:spPr>
      </p:pic>
    </p:spTree>
    <p:extLst>
      <p:ext uri="{BB962C8B-B14F-4D97-AF65-F5344CB8AC3E}">
        <p14:creationId xmlns:p14="http://schemas.microsoft.com/office/powerpoint/2010/main" val="173290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dirty="0" err="1">
                <a:solidFill>
                  <a:srgbClr val="009444"/>
                </a:solidFill>
                <a:latin typeface="Lato"/>
                <a:ea typeface="Lato"/>
                <a:cs typeface="Lato"/>
                <a:sym typeface="Lato"/>
              </a:rPr>
              <a:t>Objetivos</a:t>
            </a:r>
            <a:r>
              <a:rPr lang="en-US" sz="6000" b="0" i="0" u="none" strike="noStrike" cap="none" dirty="0">
                <a:solidFill>
                  <a:srgbClr val="009444"/>
                </a:solidFill>
                <a:latin typeface="Lato"/>
                <a:ea typeface="Lato"/>
                <a:cs typeface="Lato"/>
                <a:sym typeface="Lato"/>
              </a:rPr>
              <a:t> de la </a:t>
            </a:r>
            <a:r>
              <a:rPr lang="en-US" sz="6000" b="0" i="0" u="none" strike="noStrike" cap="none" dirty="0" err="1">
                <a:solidFill>
                  <a:srgbClr val="009444"/>
                </a:solidFill>
                <a:latin typeface="Lato"/>
                <a:ea typeface="Lato"/>
                <a:cs typeface="Lato"/>
                <a:sym typeface="Lato"/>
              </a:rPr>
              <a:t>Lección</a:t>
            </a:r>
            <a:endParaRPr sz="6000" b="0" i="0" u="none" strike="noStrike" cap="none" dirty="0">
              <a:solidFill>
                <a:srgbClr val="009444"/>
              </a:solidFill>
              <a:latin typeface="Lato"/>
              <a:ea typeface="Lato"/>
              <a:cs typeface="Lato"/>
              <a:sym typeface="Lato"/>
            </a:endParaRPr>
          </a:p>
        </p:txBody>
      </p:sp>
      <p:cxnSp>
        <p:nvCxnSpPr>
          <p:cNvPr id="129" name="Google Shape;129;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0" name="Google Shape;130;p5"/>
          <p:cNvGrpSpPr/>
          <p:nvPr/>
        </p:nvGrpSpPr>
        <p:grpSpPr>
          <a:xfrm>
            <a:off x="551075" y="2011050"/>
            <a:ext cx="11197475" cy="3947713"/>
            <a:chOff x="0" y="0"/>
            <a:chExt cx="10450280" cy="3947713"/>
          </a:xfrm>
        </p:grpSpPr>
        <p:sp>
          <p:nvSpPr>
            <p:cNvPr id="131" name="Google Shape;131;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3" name="Google Shape;133;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4" name="Google Shape;134;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Describir la visión de Ruta Cristo (De Academia Cristo a </a:t>
              </a:r>
              <a:endParaRPr sz="2500">
                <a:solidFill>
                  <a:schemeClr val="lt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Grupo Sembrador y luego a Iglesia Cristo).</a:t>
              </a:r>
              <a:endParaRPr sz="2500">
                <a:solidFill>
                  <a:schemeClr val="lt1"/>
                </a:solidFill>
                <a:latin typeface="Lato"/>
                <a:ea typeface="Lato"/>
                <a:cs typeface="Lato"/>
                <a:sym typeface="Lato"/>
              </a:endParaRPr>
            </a:p>
          </p:txBody>
        </p:sp>
        <p:sp>
          <p:nvSpPr>
            <p:cNvPr id="135" name="Google Shape;135;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7" name="Google Shape;137;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500">
                  <a:solidFill>
                    <a:schemeClr val="lt1"/>
                  </a:solidFill>
                  <a:latin typeface="Lato"/>
                  <a:ea typeface="Lato"/>
                  <a:cs typeface="Lato"/>
                  <a:sym typeface="Lato"/>
                </a:rPr>
                <a:t>Identificar cómo encaja el proyecto final en la visión de </a:t>
              </a:r>
              <a:endParaRPr sz="2500">
                <a:solidFill>
                  <a:schemeClr val="lt1"/>
                </a:solidFill>
                <a:latin typeface="Lato"/>
                <a:ea typeface="Lato"/>
                <a:cs typeface="Lato"/>
                <a:sym typeface="Lato"/>
              </a:endParaRPr>
            </a:p>
            <a:p>
              <a:pPr marL="0" marR="0" lvl="0" indent="0" algn="l" rtl="0">
                <a:lnSpc>
                  <a:spcPct val="100000"/>
                </a:lnSpc>
                <a:spcBef>
                  <a:spcPts val="0"/>
                </a:spcBef>
                <a:spcAft>
                  <a:spcPts val="0"/>
                </a:spcAft>
                <a:buClr>
                  <a:schemeClr val="lt1"/>
                </a:buClr>
                <a:buSzPts val="2500"/>
                <a:buFont typeface="Calibri"/>
                <a:buNone/>
              </a:pPr>
              <a:r>
                <a:rPr lang="en-US" sz="2500">
                  <a:solidFill>
                    <a:schemeClr val="lt1"/>
                  </a:solidFill>
                  <a:latin typeface="Lato"/>
                  <a:ea typeface="Lato"/>
                  <a:cs typeface="Lato"/>
                  <a:sym typeface="Lato"/>
                </a:rPr>
                <a:t>la Ruta Cristo. </a:t>
              </a:r>
              <a:endParaRPr sz="2500" b="0" i="0" u="none" strike="noStrike" cap="none">
                <a:solidFill>
                  <a:schemeClr val="lt1"/>
                </a:solidFill>
                <a:latin typeface="Lato"/>
                <a:ea typeface="Lato"/>
                <a:cs typeface="Lato"/>
                <a:sym typeface="Lato"/>
              </a:endParaRPr>
            </a:p>
          </p:txBody>
        </p:sp>
        <p:sp>
          <p:nvSpPr>
            <p:cNvPr id="139" name="Google Shape;139;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1" name="Google Shape;141;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2" name="Google Shape;142;p5"/>
            <p:cNvSpPr txBox="1"/>
            <p:nvPr/>
          </p:nvSpPr>
          <p:spPr>
            <a:xfrm>
              <a:off x="1302586" y="2819933"/>
              <a:ext cx="9147600" cy="1127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500">
                  <a:solidFill>
                    <a:schemeClr val="lt1"/>
                  </a:solidFill>
                  <a:latin typeface="Lato"/>
                  <a:ea typeface="Lato"/>
                  <a:cs typeface="Lato"/>
                  <a:sym typeface="Lato"/>
                </a:rPr>
                <a:t>Reconocer que el curso tratará las preocupaciones que los estudiantes puedan tener con respecto a crear un grupo o enseñarle. </a:t>
              </a:r>
              <a:endParaRPr sz="2500" b="0" i="0" u="none" strike="noStrike" cap="none">
                <a:solidFill>
                  <a:schemeClr val="lt1"/>
                </a:solidFill>
                <a:latin typeface="Lato"/>
                <a:ea typeface="Lato"/>
                <a:cs typeface="Lato"/>
                <a:sym typeface="Lato"/>
              </a:endParaRPr>
            </a:p>
          </p:txBody>
        </p:sp>
      </p:grpSp>
      <p:pic>
        <p:nvPicPr>
          <p:cNvPr id="143" name="Google Shape;143;p5"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2ae502832d3_0_10"/>
          <p:cNvSpPr/>
          <p:nvPr/>
        </p:nvSpPr>
        <p:spPr>
          <a:xfrm>
            <a:off x="1839945"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9" name="Google Shape;149;g2ae502832d3_0_10"/>
          <p:cNvSpPr txBox="1"/>
          <p:nvPr/>
        </p:nvSpPr>
        <p:spPr>
          <a:xfrm>
            <a:off x="8811229" y="1803633"/>
            <a:ext cx="2512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0" name="Google Shape;150;g2ae502832d3_0_10"/>
          <p:cNvSpPr txBox="1"/>
          <p:nvPr/>
        </p:nvSpPr>
        <p:spPr>
          <a:xfrm>
            <a:off x="6709025" y="3370174"/>
            <a:ext cx="4614900"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6000" dirty="0" err="1">
                <a:solidFill>
                  <a:srgbClr val="009444"/>
                </a:solidFill>
                <a:latin typeface="Lato"/>
                <a:ea typeface="Lato"/>
                <a:cs typeface="Lato"/>
                <a:sym typeface="Lato"/>
              </a:rPr>
              <a:t>Introducción</a:t>
            </a:r>
            <a:endParaRPr sz="6000" b="0" i="0" u="none" strike="noStrike" cap="none" dirty="0">
              <a:solidFill>
                <a:srgbClr val="009444"/>
              </a:solidFill>
              <a:latin typeface="Lato"/>
              <a:ea typeface="Lato"/>
              <a:cs typeface="Lato"/>
              <a:sym typeface="Lato"/>
            </a:endParaRPr>
          </a:p>
        </p:txBody>
      </p:sp>
      <p:pic>
        <p:nvPicPr>
          <p:cNvPr id="151" name="Google Shape;151;g2ae502832d3_0_10"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52" name="Google Shape;152;g2ae502832d3_0_10"/>
          <p:cNvSpPr/>
          <p:nvPr/>
        </p:nvSpPr>
        <p:spPr>
          <a:xfrm>
            <a:off x="861100" y="1856675"/>
            <a:ext cx="126000" cy="41151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53" name="Google Shape;153;g2ae502832d3_0_10"/>
          <p:cNvPicPr preferRelativeResize="0"/>
          <p:nvPr/>
        </p:nvPicPr>
        <p:blipFill rotWithShape="1">
          <a:blip r:embed="rId4">
            <a:alphaModFix/>
          </a:blip>
          <a:srcRect l="1770" t="9792" r="-1770" b="17347"/>
          <a:stretch/>
        </p:blipFill>
        <p:spPr>
          <a:xfrm>
            <a:off x="1013263" y="1856737"/>
            <a:ext cx="4314325" cy="41149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7"/>
        <p:cNvGrpSpPr/>
        <p:nvPr/>
      </p:nvGrpSpPr>
      <p:grpSpPr>
        <a:xfrm>
          <a:off x="0" y="0"/>
          <a:ext cx="0" cy="0"/>
          <a:chOff x="0" y="0"/>
          <a:chExt cx="0" cy="0"/>
        </a:xfrm>
      </p:grpSpPr>
      <p:sp>
        <p:nvSpPr>
          <p:cNvPr id="158" name="Google Shape;158;g2ae502832d3_0_124"/>
          <p:cNvSpPr txBox="1"/>
          <p:nvPr/>
        </p:nvSpPr>
        <p:spPr>
          <a:xfrm>
            <a:off x="3544989" y="1797050"/>
            <a:ext cx="6955500" cy="427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dirty="0">
                <a:solidFill>
                  <a:schemeClr val="dk1"/>
                </a:solidFill>
                <a:latin typeface="Lato"/>
                <a:ea typeface="Lato"/>
                <a:cs typeface="Lato"/>
                <a:sym typeface="Lato"/>
              </a:rPr>
              <a:t>Por tanto, id, y </a:t>
            </a:r>
            <a:r>
              <a:rPr lang="en-US" sz="3600" dirty="0" err="1">
                <a:solidFill>
                  <a:schemeClr val="dk1"/>
                </a:solidFill>
                <a:latin typeface="Lato"/>
                <a:ea typeface="Lato"/>
                <a:cs typeface="Lato"/>
                <a:sym typeface="Lato"/>
              </a:rPr>
              <a:t>haced</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discípulos</a:t>
            </a:r>
            <a:r>
              <a:rPr lang="en-US" sz="3600" dirty="0">
                <a:solidFill>
                  <a:schemeClr val="dk1"/>
                </a:solidFill>
                <a:latin typeface="Lato"/>
                <a:ea typeface="Lato"/>
                <a:cs typeface="Lato"/>
                <a:sym typeface="Lato"/>
              </a:rPr>
              <a:t> a </a:t>
            </a:r>
            <a:r>
              <a:rPr lang="en-US" sz="3600" dirty="0" err="1">
                <a:solidFill>
                  <a:schemeClr val="dk1"/>
                </a:solidFill>
                <a:latin typeface="Lato"/>
                <a:ea typeface="Lato"/>
                <a:cs typeface="Lato"/>
                <a:sym typeface="Lato"/>
              </a:rPr>
              <a:t>todas</a:t>
            </a:r>
            <a:r>
              <a:rPr lang="en-US" sz="3600" dirty="0">
                <a:solidFill>
                  <a:schemeClr val="dk1"/>
                </a:solidFill>
                <a:latin typeface="Lato"/>
                <a:ea typeface="Lato"/>
                <a:cs typeface="Lato"/>
                <a:sym typeface="Lato"/>
              </a:rPr>
              <a:t> las </a:t>
            </a:r>
            <a:r>
              <a:rPr lang="en-US" sz="3600" dirty="0" err="1">
                <a:solidFill>
                  <a:schemeClr val="dk1"/>
                </a:solidFill>
                <a:latin typeface="Lato"/>
                <a:ea typeface="Lato"/>
                <a:cs typeface="Lato"/>
                <a:sym typeface="Lato"/>
              </a:rPr>
              <a:t>naciones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bautizándolos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en</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el</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nombre</a:t>
            </a:r>
            <a:r>
              <a:rPr lang="en-US" sz="3600" dirty="0">
                <a:solidFill>
                  <a:schemeClr val="dk1"/>
                </a:solidFill>
                <a:latin typeface="Lato"/>
                <a:ea typeface="Lato"/>
                <a:cs typeface="Lato"/>
                <a:sym typeface="Lato"/>
              </a:rPr>
              <a:t> del Padre, y del </a:t>
            </a:r>
            <a:r>
              <a:rPr lang="en-US" sz="3600" dirty="0" err="1">
                <a:solidFill>
                  <a:schemeClr val="dk1"/>
                </a:solidFill>
                <a:latin typeface="Lato"/>
                <a:ea typeface="Lato"/>
                <a:cs typeface="Lato"/>
                <a:sym typeface="Lato"/>
              </a:rPr>
              <a:t>Hijo</a:t>
            </a:r>
            <a:r>
              <a:rPr lang="en-US" sz="3600" dirty="0">
                <a:solidFill>
                  <a:schemeClr val="dk1"/>
                </a:solidFill>
                <a:latin typeface="Lato"/>
                <a:ea typeface="Lato"/>
                <a:cs typeface="Lato"/>
                <a:sym typeface="Lato"/>
              </a:rPr>
              <a:t>, y del </a:t>
            </a:r>
            <a:r>
              <a:rPr lang="en-US" sz="3600" dirty="0" err="1">
                <a:solidFill>
                  <a:schemeClr val="dk1"/>
                </a:solidFill>
                <a:latin typeface="Lato"/>
                <a:ea typeface="Lato"/>
                <a:cs typeface="Lato"/>
                <a:sym typeface="Lato"/>
              </a:rPr>
              <a:t>Espíritu</a:t>
            </a:r>
            <a:r>
              <a:rPr lang="en-US" sz="3600" dirty="0">
                <a:solidFill>
                  <a:schemeClr val="dk1"/>
                </a:solidFill>
                <a:latin typeface="Lato"/>
                <a:ea typeface="Lato"/>
                <a:cs typeface="Lato"/>
                <a:sym typeface="Lato"/>
              </a:rPr>
              <a:t> Santo </a:t>
            </a:r>
            <a:r>
              <a:rPr lang="en-US" sz="3600" dirty="0" err="1">
                <a:solidFill>
                  <a:schemeClr val="dk1"/>
                </a:solidFill>
                <a:latin typeface="Lato"/>
                <a:ea typeface="Lato"/>
                <a:cs typeface="Lato"/>
                <a:sym typeface="Lato"/>
              </a:rPr>
              <a:t>enseñándoles</a:t>
            </a:r>
            <a:r>
              <a:rPr lang="en-US" sz="3600" dirty="0">
                <a:solidFill>
                  <a:schemeClr val="dk1"/>
                </a:solidFill>
                <a:latin typeface="Lato"/>
                <a:ea typeface="Lato"/>
                <a:cs typeface="Lato"/>
                <a:sym typeface="Lato"/>
              </a:rPr>
              <a:t> que </a:t>
            </a:r>
            <a:r>
              <a:rPr lang="en-US" sz="3600" dirty="0" err="1">
                <a:solidFill>
                  <a:schemeClr val="dk1"/>
                </a:solidFill>
                <a:latin typeface="Lato"/>
                <a:ea typeface="Lato"/>
                <a:cs typeface="Lato"/>
                <a:sym typeface="Lato"/>
              </a:rPr>
              <a:t>guarden</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todas</a:t>
            </a:r>
            <a:r>
              <a:rPr lang="en-US" sz="3600" dirty="0">
                <a:solidFill>
                  <a:schemeClr val="dk1"/>
                </a:solidFill>
                <a:latin typeface="Lato"/>
                <a:ea typeface="Lato"/>
                <a:cs typeface="Lato"/>
                <a:sym typeface="Lato"/>
              </a:rPr>
              <a:t> las </a:t>
            </a:r>
            <a:r>
              <a:rPr lang="en-US" sz="3600" dirty="0" err="1">
                <a:solidFill>
                  <a:schemeClr val="dk1"/>
                </a:solidFill>
                <a:latin typeface="Lato"/>
                <a:ea typeface="Lato"/>
                <a:cs typeface="Lato"/>
                <a:sym typeface="Lato"/>
              </a:rPr>
              <a:t>cosas</a:t>
            </a:r>
            <a:r>
              <a:rPr lang="en-US" sz="3600" dirty="0">
                <a:solidFill>
                  <a:schemeClr val="dk1"/>
                </a:solidFill>
                <a:latin typeface="Lato"/>
                <a:ea typeface="Lato"/>
                <a:cs typeface="Lato"/>
                <a:sym typeface="Lato"/>
              </a:rPr>
              <a:t> que </a:t>
            </a:r>
            <a:r>
              <a:rPr lang="en-US" sz="3600" dirty="0" err="1">
                <a:solidFill>
                  <a:schemeClr val="dk1"/>
                </a:solidFill>
                <a:latin typeface="Lato"/>
                <a:ea typeface="Lato"/>
                <a:cs typeface="Lato"/>
                <a:sym typeface="Lato"/>
              </a:rPr>
              <a:t>os</a:t>
            </a:r>
            <a:r>
              <a:rPr lang="en-US" sz="3600" dirty="0">
                <a:solidFill>
                  <a:schemeClr val="dk1"/>
                </a:solidFill>
                <a:latin typeface="Lato"/>
                <a:ea typeface="Lato"/>
                <a:cs typeface="Lato"/>
                <a:sym typeface="Lato"/>
              </a:rPr>
              <a:t> he </a:t>
            </a:r>
            <a:r>
              <a:rPr lang="en-US" sz="3600" dirty="0" err="1">
                <a:solidFill>
                  <a:schemeClr val="dk1"/>
                </a:solidFill>
                <a:latin typeface="Lato"/>
                <a:ea typeface="Lato"/>
                <a:cs typeface="Lato"/>
                <a:sym typeface="Lato"/>
              </a:rPr>
              <a:t>mandado</a:t>
            </a:r>
            <a:endParaRPr sz="1400" b="0" i="0" u="none" strike="noStrike" cap="none" dirty="0">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2800"/>
              <a:buFont typeface="Arial"/>
              <a:buNone/>
            </a:pPr>
            <a:endParaRPr sz="2800" b="0" i="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2800"/>
              <a:buFont typeface="Arial"/>
              <a:buNone/>
            </a:pPr>
            <a:r>
              <a:rPr lang="en-US" sz="2800" i="1" dirty="0">
                <a:solidFill>
                  <a:schemeClr val="dk1"/>
                </a:solidFill>
                <a:latin typeface="Lato"/>
                <a:ea typeface="Lato"/>
                <a:cs typeface="Lato"/>
                <a:sym typeface="Lato"/>
              </a:rPr>
              <a:t>Mateo 28:19</a:t>
            </a:r>
            <a:endParaRPr sz="2800" b="0" i="1" u="none" strike="noStrike" cap="none" dirty="0">
              <a:solidFill>
                <a:schemeClr val="dk1"/>
              </a:solidFill>
              <a:latin typeface="Lato"/>
              <a:ea typeface="Lato"/>
              <a:cs typeface="Lato"/>
              <a:sym typeface="Lato"/>
            </a:endParaRPr>
          </a:p>
        </p:txBody>
      </p:sp>
      <p:sp>
        <p:nvSpPr>
          <p:cNvPr id="159" name="Google Shape;159;g2ae502832d3_0_12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0" name="Google Shape;160;g2ae502832d3_0_124"/>
          <p:cNvPicPr preferRelativeResize="0"/>
          <p:nvPr/>
        </p:nvPicPr>
        <p:blipFill rotWithShape="1">
          <a:blip r:embed="rId3">
            <a:alphaModFix/>
          </a:blip>
          <a:srcRect/>
          <a:stretch/>
        </p:blipFill>
        <p:spPr>
          <a:xfrm>
            <a:off x="80901" y="1819782"/>
            <a:ext cx="3125596" cy="3218436"/>
          </a:xfrm>
          <a:prstGeom prst="rect">
            <a:avLst/>
          </a:prstGeom>
          <a:noFill/>
          <a:ln>
            <a:noFill/>
          </a:ln>
          <a:effectLst>
            <a:outerShdw blurRad="50800" dist="38100" dir="2700000" algn="tl" rotWithShape="0">
              <a:srgbClr val="000000">
                <a:alpha val="40000"/>
              </a:srgbClr>
            </a:outerShdw>
          </a:effectLst>
        </p:spPr>
      </p:pic>
      <p:pic>
        <p:nvPicPr>
          <p:cNvPr id="161" name="Google Shape;161;g2ae502832d3_0_124"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2ae502832d3_0_26"/>
          <p:cNvSpPr/>
          <p:nvPr/>
        </p:nvSpPr>
        <p:spPr>
          <a:xfrm rot="10800000">
            <a:off x="2111727" y="1459653"/>
            <a:ext cx="81876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67" name="Google Shape;167;g2ae502832d3_0_26"/>
          <p:cNvSpPr/>
          <p:nvPr/>
        </p:nvSpPr>
        <p:spPr>
          <a:xfrm rot="10800000">
            <a:off x="2111727" y="2896026"/>
            <a:ext cx="81876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68" name="Google Shape;168;g2ae502832d3_0_26"/>
          <p:cNvSpPr txBox="1"/>
          <p:nvPr/>
        </p:nvSpPr>
        <p:spPr>
          <a:xfrm>
            <a:off x="2388278" y="2895965"/>
            <a:ext cx="7911000" cy="1106100"/>
          </a:xfrm>
          <a:prstGeom prst="rect">
            <a:avLst/>
          </a:prstGeom>
          <a:solidFill>
            <a:srgbClr val="FFDD8B"/>
          </a:solid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a:buNone/>
            </a:pPr>
            <a:r>
              <a:rPr lang="en-US" sz="4200">
                <a:solidFill>
                  <a:srgbClr val="009444"/>
                </a:solidFill>
                <a:latin typeface="Lato"/>
                <a:ea typeface="Lato"/>
                <a:cs typeface="Lato"/>
                <a:sym typeface="Lato"/>
              </a:rPr>
              <a:t>APRENDER A ENSEÑAR</a:t>
            </a:r>
            <a:endParaRPr sz="4200" b="0" i="0" u="none" strike="noStrike" cap="none">
              <a:solidFill>
                <a:srgbClr val="000000"/>
              </a:solidFill>
              <a:latin typeface="Lato"/>
              <a:ea typeface="Lato"/>
              <a:cs typeface="Lato"/>
              <a:sym typeface="Lato"/>
            </a:endParaRPr>
          </a:p>
        </p:txBody>
      </p:sp>
      <p:sp>
        <p:nvSpPr>
          <p:cNvPr id="169" name="Google Shape;169;g2ae502832d3_0_26"/>
          <p:cNvSpPr/>
          <p:nvPr/>
        </p:nvSpPr>
        <p:spPr>
          <a:xfrm>
            <a:off x="1558642" y="2895960"/>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70" name="Google Shape;170;g2ae502832d3_0_26"/>
          <p:cNvSpPr/>
          <p:nvPr/>
        </p:nvSpPr>
        <p:spPr>
          <a:xfrm rot="10800000">
            <a:off x="2111727" y="4332400"/>
            <a:ext cx="81876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71" name="Google Shape;171;g2ae502832d3_0_26"/>
          <p:cNvSpPr txBox="1"/>
          <p:nvPr/>
        </p:nvSpPr>
        <p:spPr>
          <a:xfrm>
            <a:off x="2388278" y="4332329"/>
            <a:ext cx="7911000" cy="1106100"/>
          </a:xfrm>
          <a:prstGeom prst="rect">
            <a:avLst/>
          </a:prstGeom>
          <a:solidFill>
            <a:srgbClr val="FFDD8B"/>
          </a:solid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a:buNone/>
            </a:pPr>
            <a:r>
              <a:rPr lang="en-US" sz="4200">
                <a:solidFill>
                  <a:srgbClr val="009444"/>
                </a:solidFill>
                <a:latin typeface="Lato"/>
                <a:ea typeface="Lato"/>
                <a:cs typeface="Lato"/>
                <a:sym typeface="Lato"/>
              </a:rPr>
              <a:t>PONER EN PRACTICA</a:t>
            </a:r>
            <a:endParaRPr sz="4200" b="0" i="0" u="none" strike="noStrike" cap="none">
              <a:solidFill>
                <a:schemeClr val="dk1"/>
              </a:solidFill>
              <a:latin typeface="Lato"/>
              <a:ea typeface="Lato"/>
              <a:cs typeface="Lato"/>
              <a:sym typeface="Lato"/>
            </a:endParaRPr>
          </a:p>
        </p:txBody>
      </p:sp>
      <p:sp>
        <p:nvSpPr>
          <p:cNvPr id="172" name="Google Shape;172;g2ae502832d3_0_26"/>
          <p:cNvSpPr/>
          <p:nvPr/>
        </p:nvSpPr>
        <p:spPr>
          <a:xfrm>
            <a:off x="1558642" y="4332330"/>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73" name="Google Shape;173;g2ae502832d3_0_26"/>
          <p:cNvSpPr txBox="1"/>
          <p:nvPr/>
        </p:nvSpPr>
        <p:spPr>
          <a:xfrm>
            <a:off x="1749738" y="2845781"/>
            <a:ext cx="6711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0" u="none" strike="noStrike" cap="none">
                <a:solidFill>
                  <a:schemeClr val="lt1"/>
                </a:solidFill>
                <a:latin typeface="Lato"/>
                <a:ea typeface="Lato"/>
                <a:cs typeface="Lato"/>
                <a:sym typeface="Lato"/>
              </a:rPr>
              <a:t>2</a:t>
            </a:r>
            <a:endParaRPr sz="1400" b="1" i="0" u="none" strike="noStrike" cap="none">
              <a:solidFill>
                <a:schemeClr val="lt1"/>
              </a:solidFill>
              <a:latin typeface="Lato"/>
              <a:ea typeface="Lato"/>
              <a:cs typeface="Lato"/>
              <a:sym typeface="Lato"/>
            </a:endParaRPr>
          </a:p>
        </p:txBody>
      </p:sp>
      <p:sp>
        <p:nvSpPr>
          <p:cNvPr id="174" name="Google Shape;174;g2ae502832d3_0_26"/>
          <p:cNvSpPr txBox="1"/>
          <p:nvPr/>
        </p:nvSpPr>
        <p:spPr>
          <a:xfrm>
            <a:off x="1749737" y="4299107"/>
            <a:ext cx="6711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0" u="none" strike="noStrike" cap="none">
                <a:solidFill>
                  <a:schemeClr val="lt1"/>
                </a:solidFill>
                <a:latin typeface="Lato"/>
                <a:ea typeface="Lato"/>
                <a:cs typeface="Lato"/>
                <a:sym typeface="Lato"/>
              </a:rPr>
              <a:t>3</a:t>
            </a:r>
            <a:endParaRPr sz="1400" b="1" i="0" u="none" strike="noStrike" cap="none">
              <a:solidFill>
                <a:schemeClr val="lt1"/>
              </a:solidFill>
              <a:latin typeface="Lato"/>
              <a:ea typeface="Lato"/>
              <a:cs typeface="Lato"/>
              <a:sym typeface="Lato"/>
            </a:endParaRPr>
          </a:p>
        </p:txBody>
      </p:sp>
      <p:pic>
        <p:nvPicPr>
          <p:cNvPr id="175" name="Google Shape;175;g2ae502832d3_0_26"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76" name="Google Shape;176;g2ae502832d3_0_26"/>
          <p:cNvSpPr txBox="1"/>
          <p:nvPr/>
        </p:nvSpPr>
        <p:spPr>
          <a:xfrm>
            <a:off x="2388278" y="1459600"/>
            <a:ext cx="7911000" cy="1106100"/>
          </a:xfrm>
          <a:prstGeom prst="rect">
            <a:avLst/>
          </a:prstGeom>
          <a:solidFill>
            <a:srgbClr val="FFDD8B"/>
          </a:solid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a:buNone/>
            </a:pPr>
            <a:r>
              <a:rPr lang="en-US" sz="4200">
                <a:solidFill>
                  <a:srgbClr val="009444"/>
                </a:solidFill>
                <a:latin typeface="Lato"/>
                <a:ea typeface="Lato"/>
                <a:cs typeface="Lato"/>
                <a:sym typeface="Lato"/>
              </a:rPr>
              <a:t>APRENDER A REUNIR</a:t>
            </a:r>
            <a:endParaRPr sz="4200" b="0" i="0" u="none" strike="noStrike" cap="none">
              <a:solidFill>
                <a:schemeClr val="dk1"/>
              </a:solidFill>
              <a:latin typeface="Lato"/>
              <a:ea typeface="Lato"/>
              <a:cs typeface="Lato"/>
              <a:sym typeface="Lato"/>
            </a:endParaRPr>
          </a:p>
        </p:txBody>
      </p:sp>
      <p:sp>
        <p:nvSpPr>
          <p:cNvPr id="177" name="Google Shape;177;g2ae502832d3_0_26"/>
          <p:cNvSpPr/>
          <p:nvPr/>
        </p:nvSpPr>
        <p:spPr>
          <a:xfrm>
            <a:off x="1558642" y="1459590"/>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78" name="Google Shape;178;g2ae502832d3_0_26"/>
          <p:cNvSpPr txBox="1"/>
          <p:nvPr/>
        </p:nvSpPr>
        <p:spPr>
          <a:xfrm>
            <a:off x="1728831" y="1375610"/>
            <a:ext cx="6711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0" u="none" strike="noStrike" cap="none">
                <a:solidFill>
                  <a:schemeClr val="lt1"/>
                </a:solidFill>
                <a:latin typeface="Lato"/>
                <a:ea typeface="Lato"/>
                <a:cs typeface="Lato"/>
                <a:sym typeface="Lato"/>
              </a:rPr>
              <a:t>1</a:t>
            </a:r>
            <a:endParaRPr sz="1400" b="1" i="0" u="none" strike="noStrike" cap="none">
              <a:solidFill>
                <a:schemeClr val="lt1"/>
              </a:solidFill>
              <a:latin typeface="Lato"/>
              <a:ea typeface="Lato"/>
              <a:cs typeface="Lato"/>
              <a:sym typeface="Lato"/>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A98D1A91E88F4EA07A1308032786DE" ma:contentTypeVersion="16" ma:contentTypeDescription="Create a new document." ma:contentTypeScope="" ma:versionID="50804f3169d1ec14984c36b843dba581">
  <xsd:schema xmlns:xsd="http://www.w3.org/2001/XMLSchema" xmlns:xs="http://www.w3.org/2001/XMLSchema" xmlns:p="http://schemas.microsoft.com/office/2006/metadata/properties" xmlns:ns2="38896d1c-d48b-47b1-97a9-761dcde349b0" xmlns:ns3="5cd1452d-5967-4622-9749-a306807ee3c9" xmlns:ns4="9d1aa794-ada9-4a3e-9c2a-189f245fcbb8" targetNamespace="http://schemas.microsoft.com/office/2006/metadata/properties" ma:root="true" ma:fieldsID="86a3cfdf6156b76ea85e1153e3c77ddc" ns2:_="" ns3:_="" ns4:_="">
    <xsd:import namespace="38896d1c-d48b-47b1-97a9-761dcde349b0"/>
    <xsd:import namespace="5cd1452d-5967-4622-9749-a306807ee3c9"/>
    <xsd:import namespace="9d1aa794-ada9-4a3e-9c2a-189f245fcb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Doc_x002e__x0023_" minOccurs="0"/>
                <xsd:element ref="ns2:lcf76f155ced4ddcb4097134ff3c332f" minOccurs="0"/>
                <xsd:element ref="ns4:TaxCatchAll" minOccurs="0"/>
                <xsd:element ref="ns2:MediaServiceSearchProperties" minOccurs="0"/>
                <xsd:element ref="ns2:MediaServiceObjectDetectorVersions" minOccurs="0"/>
                <xsd:element ref="ns2:MediaLengthInSecond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96d1c-d48b-47b1-97a9-761dcde349b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Doc_x002e__x0023_" ma:index="14" nillable="true" ma:displayName="Doc Number" ma:decimals="3" ma:format="Dropdown" ma:indexed="true" ma:internalName="Doc_x002e__x0023_" ma:percentage="FALSE">
      <xsd:simpleType>
        <xsd:restriction base="dms:Number"/>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d1452d-5967-4622-9749-a306807ee3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45bd596-0f8a-4080-98bd-aff5be4fd504}" ma:internalName="TaxCatchAll" ma:showField="CatchAllData" ma:web="5cd1452d-5967-4622-9749-a306807ee3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_x002e__x0023_ xmlns="38896d1c-d48b-47b1-97a9-761dcde349b0" xsi:nil="true"/>
    <lcf76f155ced4ddcb4097134ff3c332f xmlns="38896d1c-d48b-47b1-97a9-761dcde349b0">
      <Terms xmlns="http://schemas.microsoft.com/office/infopath/2007/PartnerControls"/>
    </lcf76f155ced4ddcb4097134ff3c332f>
    <TaxCatchAll xmlns="9d1aa794-ada9-4a3e-9c2a-189f245fcbb8" xsi:nil="true"/>
  </documentManagement>
</p:properties>
</file>

<file path=customXml/itemProps1.xml><?xml version="1.0" encoding="utf-8"?>
<ds:datastoreItem xmlns:ds="http://schemas.openxmlformats.org/officeDocument/2006/customXml" ds:itemID="{2872ECC6-14B4-4897-A2BF-1F47C7A0A9D8}"/>
</file>

<file path=customXml/itemProps2.xml><?xml version="1.0" encoding="utf-8"?>
<ds:datastoreItem xmlns:ds="http://schemas.openxmlformats.org/officeDocument/2006/customXml" ds:itemID="{44F2FD44-0AE6-451D-9698-E862285D683B}"/>
</file>

<file path=customXml/itemProps3.xml><?xml version="1.0" encoding="utf-8"?>
<ds:datastoreItem xmlns:ds="http://schemas.openxmlformats.org/officeDocument/2006/customXml" ds:itemID="{4FE6B6A8-FFEF-4865-9913-1E91875B17B8}"/>
</file>

<file path=docProps/app.xml><?xml version="1.0" encoding="utf-8"?>
<Properties xmlns="http://schemas.openxmlformats.org/officeDocument/2006/extended-properties" xmlns:vt="http://schemas.openxmlformats.org/officeDocument/2006/docPropsVTypes">
  <TotalTime>1241</TotalTime>
  <Words>3053</Words>
  <Application>Microsoft Macintosh PowerPoint</Application>
  <PresentationFormat>Widescreen</PresentationFormat>
  <Paragraphs>126</Paragraphs>
  <Slides>27</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Overlock</vt:lpstr>
      <vt:lpstr>Times New Roman</vt:lpstr>
      <vt:lpstr>Lato</vt:lpstr>
      <vt:lpstr>Calibri</vt:lpstr>
      <vt:lpstr>system-ui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Michele Pfeifer</dc:creator>
  <cp:lastModifiedBy>Elise Gross</cp:lastModifiedBy>
  <cp:revision>10</cp:revision>
  <dcterms:created xsi:type="dcterms:W3CDTF">2023-11-29T19:33:05Z</dcterms:created>
  <dcterms:modified xsi:type="dcterms:W3CDTF">2025-06-25T14:52:26Z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ies>
</file>