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98" r:id="rId7"/>
  </p:sldMasterIdLst>
  <p:notesMasterIdLst>
    <p:notesMasterId r:id="rId11"/>
  </p:notesMasterIdLst>
  <p:handoutMasterIdLst>
    <p:handoutMasterId r:id="rId12"/>
  </p:handoutMasterIdLst>
  <p:sldIdLst>
    <p:sldId id="508" r:id="rId8"/>
    <p:sldId id="509" r:id="rId9"/>
    <p:sldId id="510" r:id="rId10"/>
  </p:sldIdLst>
  <p:sldSz cx="12179300" cy="9134475" type="ledg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F26E35"/>
    <a:srgbClr val="E95626"/>
    <a:srgbClr val="0062FF"/>
    <a:srgbClr val="0000FF"/>
    <a:srgbClr val="494A49"/>
    <a:srgbClr val="A8A9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4EA41F-8A34-B643-AF72-CA25DC128CC5}" v="31" dt="2026-01-12T01:48:06.7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043CDAEE-F831-4FFE-81B9-368C05AF1BAF}" type="datetimeFigureOut">
              <a:rPr lang="en-US" smtClean="0"/>
              <a:t>1/11/2026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0D1A07E1-9326-4256-B318-10414368C920}" type="slidenum">
              <a:rPr lang="en-US" smtClean="0"/>
              <a:t>‹#›</a:t>
            </a:fld>
            <a:endParaRPr lang="en-US"/>
          </a:p>
        </p:txBody>
      </p:sp>
    </p:spTree>
    <p:extLst>
      <p:ext uri="{BB962C8B-B14F-4D97-AF65-F5344CB8AC3E}">
        <p14:creationId xmlns:p14="http://schemas.microsoft.com/office/powerpoint/2010/main" val="18632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58" tIns="46579" rIns="93158" bIns="46579" rtlCol="0"/>
          <a:lstStyle>
            <a:lvl1pPr algn="r">
              <a:defRPr sz="1200"/>
            </a:lvl1pPr>
          </a:lstStyle>
          <a:p>
            <a:fld id="{5332823B-0488-4611-A196-4F81EF0B22CD}" type="datetimeFigureOut">
              <a:rPr lang="en-US" smtClean="0"/>
              <a:t>1/11/2026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8" tIns="46579" rIns="93158" bIns="46579"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58" tIns="46579" rIns="93158" bIns="465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0"/>
            <a:ext cx="3037840" cy="466433"/>
          </a:xfrm>
          <a:prstGeom prst="rect">
            <a:avLst/>
          </a:prstGeom>
        </p:spPr>
        <p:txBody>
          <a:bodyPr vert="horz" lIns="93158" tIns="46579" rIns="93158" bIns="4657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0"/>
            <a:ext cx="3037840" cy="466433"/>
          </a:xfrm>
          <a:prstGeom prst="rect">
            <a:avLst/>
          </a:prstGeom>
        </p:spPr>
        <p:txBody>
          <a:bodyPr vert="horz" lIns="93158" tIns="46579" rIns="93158" bIns="46579" rtlCol="0" anchor="b"/>
          <a:lstStyle>
            <a:lvl1pPr algn="r">
              <a:defRPr sz="1200"/>
            </a:lvl1pPr>
          </a:lstStyle>
          <a:p>
            <a:fld id="{FD0BFE4A-5FD4-4212-A975-49EB990189ED}" type="slidenum">
              <a:rPr lang="en-US" smtClean="0"/>
              <a:t>‹#›</a:t>
            </a:fld>
            <a:endParaRPr lang="en-US"/>
          </a:p>
        </p:txBody>
      </p:sp>
    </p:spTree>
    <p:extLst>
      <p:ext uri="{BB962C8B-B14F-4D97-AF65-F5344CB8AC3E}">
        <p14:creationId xmlns:p14="http://schemas.microsoft.com/office/powerpoint/2010/main" val="2759923352"/>
      </p:ext>
    </p:extLst>
  </p:cSld>
  <p:clrMap bg1="lt1" tx1="dk1" bg2="lt2" tx2="dk2" accent1="accent1" accent2="accent2" accent3="accent3" accent4="accent4" accent5="accent5" accent6="accent6" hlink="hlink" folHlink="folHlink"/>
  <p:notesStyle>
    <a:lvl1pPr marL="0" algn="l" defTabSz="1217889" rtl="0" eaLnBrk="1" latinLnBrk="0" hangingPunct="1">
      <a:defRPr sz="1598" kern="1200">
        <a:solidFill>
          <a:schemeClr val="tx1"/>
        </a:solidFill>
        <a:latin typeface="+mn-lt"/>
        <a:ea typeface="+mn-ea"/>
        <a:cs typeface="+mn-cs"/>
      </a:defRPr>
    </a:lvl1pPr>
    <a:lvl2pPr marL="608945" algn="l" defTabSz="1217889" rtl="0" eaLnBrk="1" latinLnBrk="0" hangingPunct="1">
      <a:defRPr sz="1598" kern="1200">
        <a:solidFill>
          <a:schemeClr val="tx1"/>
        </a:solidFill>
        <a:latin typeface="+mn-lt"/>
        <a:ea typeface="+mn-ea"/>
        <a:cs typeface="+mn-cs"/>
      </a:defRPr>
    </a:lvl2pPr>
    <a:lvl3pPr marL="1217889" algn="l" defTabSz="1217889" rtl="0" eaLnBrk="1" latinLnBrk="0" hangingPunct="1">
      <a:defRPr sz="1598" kern="1200">
        <a:solidFill>
          <a:schemeClr val="tx1"/>
        </a:solidFill>
        <a:latin typeface="+mn-lt"/>
        <a:ea typeface="+mn-ea"/>
        <a:cs typeface="+mn-cs"/>
      </a:defRPr>
    </a:lvl3pPr>
    <a:lvl4pPr marL="1826834" algn="l" defTabSz="1217889" rtl="0" eaLnBrk="1" latinLnBrk="0" hangingPunct="1">
      <a:defRPr sz="1598" kern="1200">
        <a:solidFill>
          <a:schemeClr val="tx1"/>
        </a:solidFill>
        <a:latin typeface="+mn-lt"/>
        <a:ea typeface="+mn-ea"/>
        <a:cs typeface="+mn-cs"/>
      </a:defRPr>
    </a:lvl4pPr>
    <a:lvl5pPr marL="2435779" algn="l" defTabSz="1217889" rtl="0" eaLnBrk="1" latinLnBrk="0" hangingPunct="1">
      <a:defRPr sz="1598" kern="1200">
        <a:solidFill>
          <a:schemeClr val="tx1"/>
        </a:solidFill>
        <a:latin typeface="+mn-lt"/>
        <a:ea typeface="+mn-ea"/>
        <a:cs typeface="+mn-cs"/>
      </a:defRPr>
    </a:lvl5pPr>
    <a:lvl6pPr marL="3044723" algn="l" defTabSz="1217889" rtl="0" eaLnBrk="1" latinLnBrk="0" hangingPunct="1">
      <a:defRPr sz="1598" kern="1200">
        <a:solidFill>
          <a:schemeClr val="tx1"/>
        </a:solidFill>
        <a:latin typeface="+mn-lt"/>
        <a:ea typeface="+mn-ea"/>
        <a:cs typeface="+mn-cs"/>
      </a:defRPr>
    </a:lvl6pPr>
    <a:lvl7pPr marL="3653668" algn="l" defTabSz="1217889" rtl="0" eaLnBrk="1" latinLnBrk="0" hangingPunct="1">
      <a:defRPr sz="1598" kern="1200">
        <a:solidFill>
          <a:schemeClr val="tx1"/>
        </a:solidFill>
        <a:latin typeface="+mn-lt"/>
        <a:ea typeface="+mn-ea"/>
        <a:cs typeface="+mn-cs"/>
      </a:defRPr>
    </a:lvl7pPr>
    <a:lvl8pPr marL="4262613" algn="l" defTabSz="1217889" rtl="0" eaLnBrk="1" latinLnBrk="0" hangingPunct="1">
      <a:defRPr sz="1598" kern="1200">
        <a:solidFill>
          <a:schemeClr val="tx1"/>
        </a:solidFill>
        <a:latin typeface="+mn-lt"/>
        <a:ea typeface="+mn-ea"/>
        <a:cs typeface="+mn-cs"/>
      </a:defRPr>
    </a:lvl8pPr>
    <a:lvl9pPr marL="4871557" algn="l" defTabSz="1217889" rtl="0" eaLnBrk="1" latinLnBrk="0" hangingPunct="1">
      <a:defRPr sz="15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1050089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91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955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ad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628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9438957" y="8841706"/>
            <a:ext cx="2740343" cy="233567"/>
          </a:xfrm>
          <a:prstGeom prst="rect">
            <a:avLst/>
          </a:prstGeom>
        </p:spPr>
        <p:txBody>
          <a:bodyPr vert="horz" lIns="91440" tIns="45720" rIns="91440" bIns="45720" rtlCol="0" anchor="ctr"/>
          <a:lstStyle>
            <a:lvl1pPr algn="r">
              <a:defRPr sz="1066">
                <a:solidFill>
                  <a:schemeClr val="tx1">
                    <a:tint val="75000"/>
                  </a:schemeClr>
                </a:solidFill>
                <a:latin typeface="Arial" panose="020B0604020202020204" pitchFamily="34" charset="0"/>
                <a:cs typeface="Arial" panose="020B0604020202020204" pitchFamily="34" charset="0"/>
              </a:defRPr>
            </a:lvl1p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525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4536" y="1558893"/>
            <a:ext cx="8039506" cy="323159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11647194" y="8930148"/>
            <a:ext cx="532105" cy="194213"/>
          </a:xfrm>
          <a:prstGeom prst="rect">
            <a:avLst/>
          </a:prstGeom>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
        <p:nvSpPr>
          <p:cNvPr id="8" name="Content Placeholder 2"/>
          <p:cNvSpPr>
            <a:spLocks noGrp="1"/>
          </p:cNvSpPr>
          <p:nvPr>
            <p:ph idx="13"/>
          </p:nvPr>
        </p:nvSpPr>
        <p:spPr>
          <a:xfrm>
            <a:off x="2084536" y="5142419"/>
            <a:ext cx="8039506" cy="323159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931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06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031562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989E0C0A-85C3-1E1D-E423-8CC182308EDE}"/>
              </a:ext>
            </a:extLst>
          </p:cNvPr>
          <p:cNvPicPr>
            <a:picLocks noChangeAspect="1"/>
          </p:cNvPicPr>
          <p:nvPr userDrawn="1"/>
        </p:nvPicPr>
        <p:blipFill>
          <a:blip r:embed="rId2">
            <a:lum bright="70000" contrast="-70000"/>
          </a:blip>
          <a:stretch>
            <a:fillRect/>
          </a:stretch>
        </p:blipFill>
        <p:spPr>
          <a:xfrm>
            <a:off x="4262755" y="2011406"/>
            <a:ext cx="4060118" cy="4807181"/>
          </a:xfrm>
          <a:prstGeom prst="rect">
            <a:avLst/>
          </a:prstGeom>
          <a:solidFill>
            <a:schemeClr val="accent1"/>
          </a:solidFill>
        </p:spPr>
      </p:pic>
    </p:spTree>
    <p:extLst>
      <p:ext uri="{BB962C8B-B14F-4D97-AF65-F5344CB8AC3E}">
        <p14:creationId xmlns:p14="http://schemas.microsoft.com/office/powerpoint/2010/main" val="1514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39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468903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579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88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46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6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C764DE79-268F-4C1A-8933-263129D2AF90}" type="datetimeFigureOut">
              <a:rPr lang="en-US" dirty="0"/>
              <a:t>1/11/2026</a:t>
            </a:fld>
            <a:endParaRPr lang="en-US"/>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48F63A3B-78C7-47BE-AE5E-E10140E04643}" type="slidenum">
              <a:rPr lang="en-US" dirty="0"/>
              <a:t>‹#›</a:t>
            </a:fld>
            <a:endParaRPr lang="en-US"/>
          </a:p>
        </p:txBody>
      </p:sp>
      <p:sp>
        <p:nvSpPr>
          <p:cNvPr id="7" name="Rectangle 6">
            <a:extLst>
              <a:ext uri="{FF2B5EF4-FFF2-40B4-BE49-F238E27FC236}">
                <a16:creationId xmlns:a16="http://schemas.microsoft.com/office/drawing/2014/main" id="{03076939-B87C-3C36-0858-91F56BDCDB1B}"/>
              </a:ext>
            </a:extLst>
          </p:cNvPr>
          <p:cNvSpPr/>
          <p:nvPr userDrawn="1"/>
        </p:nvSpPr>
        <p:spPr>
          <a:xfrm>
            <a:off x="0" y="-1"/>
            <a:ext cx="12179300" cy="9134475"/>
          </a:xfrm>
          <a:prstGeom prst="rect">
            <a:avLst/>
          </a:prstGeom>
          <a:solidFill>
            <a:srgbClr val="494A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sp>
        <p:nvSpPr>
          <p:cNvPr id="8" name="Rectangle 7">
            <a:extLst>
              <a:ext uri="{FF2B5EF4-FFF2-40B4-BE49-F238E27FC236}">
                <a16:creationId xmlns:a16="http://schemas.microsoft.com/office/drawing/2014/main" id="{7E65A52F-8D49-6B0D-F0A4-54288510891D}"/>
              </a:ext>
            </a:extLst>
          </p:cNvPr>
          <p:cNvSpPr/>
          <p:nvPr userDrawn="1"/>
        </p:nvSpPr>
        <p:spPr>
          <a:xfrm>
            <a:off x="58532" y="184141"/>
            <a:ext cx="12062234" cy="8282166"/>
          </a:xfrm>
          <a:prstGeom prst="rect">
            <a:avLst/>
          </a:prstGeom>
          <a:solidFill>
            <a:schemeClr val="bg1"/>
          </a:solidFill>
          <a:ln>
            <a:noFill/>
          </a:ln>
          <a:effectLst>
            <a:outerShdw blurRad="346380" dist="100206" dir="5400000" algn="ctr" rotWithShape="0">
              <a:srgbClr val="000000">
                <a:alpha val="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pic>
        <p:nvPicPr>
          <p:cNvPr id="11" name="Picture 10">
            <a:extLst>
              <a:ext uri="{FF2B5EF4-FFF2-40B4-BE49-F238E27FC236}">
                <a16:creationId xmlns:a16="http://schemas.microsoft.com/office/drawing/2014/main" id="{CC998879-5BDB-A933-1168-C197E43B392C}"/>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10383826" y="8480232"/>
            <a:ext cx="1469746" cy="581775"/>
          </a:xfrm>
          <a:prstGeom prst="rect">
            <a:avLst/>
          </a:prstGeom>
        </p:spPr>
      </p:pic>
      <p:cxnSp>
        <p:nvCxnSpPr>
          <p:cNvPr id="14" name="Straight Connector 13">
            <a:extLst>
              <a:ext uri="{FF2B5EF4-FFF2-40B4-BE49-F238E27FC236}">
                <a16:creationId xmlns:a16="http://schemas.microsoft.com/office/drawing/2014/main" id="{85A62C46-775B-AB43-826D-0C61EE38A4FD}"/>
              </a:ext>
            </a:extLst>
          </p:cNvPr>
          <p:cNvCxnSpPr>
            <a:cxnSpLocks/>
          </p:cNvCxnSpPr>
          <p:nvPr userDrawn="1"/>
        </p:nvCxnSpPr>
        <p:spPr>
          <a:xfrm>
            <a:off x="4854238" y="8736942"/>
            <a:ext cx="5365783" cy="0"/>
          </a:xfrm>
          <a:prstGeom prst="line">
            <a:avLst/>
          </a:prstGeom>
          <a:ln w="8890">
            <a:solidFill>
              <a:srgbClr val="F26E35"/>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B1C0E82-39C6-36DE-7BBA-F3C5660C20E4}"/>
              </a:ext>
            </a:extLst>
          </p:cNvPr>
          <p:cNvSpPr txBox="1"/>
          <p:nvPr userDrawn="1"/>
        </p:nvSpPr>
        <p:spPr>
          <a:xfrm>
            <a:off x="58532" y="8831611"/>
            <a:ext cx="12120768" cy="304957"/>
          </a:xfrm>
          <a:prstGeom prst="rect">
            <a:avLst/>
          </a:prstGeom>
          <a:noFill/>
        </p:spPr>
        <p:txBody>
          <a:bodyPr wrap="square" rtlCol="0">
            <a:spAutoFit/>
          </a:bodyPr>
          <a:lstStyle/>
          <a:p>
            <a:pPr algn="ctr"/>
            <a:r>
              <a:rPr lang="en-US" sz="1332" u="none">
                <a:solidFill>
                  <a:schemeClr val="bg2"/>
                </a:solidFill>
                <a:latin typeface="Inter Light" panose="02000503000000020004" pitchFamily="2" charset="0"/>
                <a:ea typeface="Inter Light" panose="02000503000000020004" pitchFamily="2" charset="0"/>
              </a:rPr>
              <a:t>guru@productknowledge.cc    -     www.productknowledge.cc</a:t>
            </a:r>
          </a:p>
        </p:txBody>
      </p:sp>
    </p:spTree>
    <p:extLst>
      <p:ext uri="{BB962C8B-B14F-4D97-AF65-F5344CB8AC3E}">
        <p14:creationId xmlns:p14="http://schemas.microsoft.com/office/powerpoint/2010/main" val="56833290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685" r:id="rId13"/>
    <p:sldLayoutId id="2147483686" r:id="rId14"/>
    <p:sldLayoutId id="2147483689" r:id="rId15"/>
  </p:sldLayoutIdLst>
  <p:hf hdr="0" ftr="0" dt="0"/>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ru@productknowledge.cc"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FF7BA-E347-FC94-239A-AE993EA32EBB}"/>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FE819E4B-E62F-F802-AA4E-456B81947D7A}"/>
              </a:ext>
            </a:extLst>
          </p:cNvPr>
          <p:cNvSpPr txBox="1"/>
          <p:nvPr/>
        </p:nvSpPr>
        <p:spPr>
          <a:xfrm>
            <a:off x="333494" y="2355813"/>
            <a:ext cx="11512311" cy="5847755"/>
          </a:xfrm>
          <a:prstGeom prst="rect">
            <a:avLst/>
          </a:prstGeom>
          <a:noFill/>
        </p:spPr>
        <p:txBody>
          <a:bodyPr wrap="square" lIns="91440" tIns="45720" rIns="91440" bIns="45720" rtlCol="0" anchor="t">
            <a:spAutoFit/>
          </a:bodyPr>
          <a:lstStyle/>
          <a:p>
            <a:r>
              <a:rPr lang="en-US" b="1" dirty="0">
                <a:solidFill>
                  <a:srgbClr val="F26E35"/>
                </a:solidFill>
                <a:latin typeface="Nillota Bold"/>
              </a:rPr>
              <a:t>Integrated Mission Command Network</a:t>
            </a:r>
          </a:p>
          <a:p>
            <a:r>
              <a:rPr lang="en-US" sz="1600" dirty="0"/>
              <a:t>Integrated Mission Command Network enables commanders to maintain continuous command and control across dispersed, mobile formations by fusing resilient transport, assured timing and navigation, and predictive decision support into a survivable digital backbone. By combining transport-agnostic mesh networking, protected multi-orbit SATCOM, private 5G, assured PNT, advanced combat net radios, and predictive C2 tools, the network sustains mission command despite jamming, cyber attack, or kinetic disruption. In large scale combat operations (LSCO), this integration preserves tempo, enables rapid command post displacement, and extends the commander’s ability to visualize, describe, and direct operations across depth and domains in accordance with FM 6-0 and FM 3-0.</a:t>
            </a:r>
            <a:endParaRPr lang="en-US" sz="1600" dirty="0">
              <a:ea typeface="Calibri"/>
              <a:cs typeface="Calibri"/>
            </a:endParaRPr>
          </a:p>
          <a:p>
            <a:pPr lvl="1"/>
            <a:r>
              <a:rPr lang="en-US" b="1" dirty="0">
                <a:solidFill>
                  <a:srgbClr val="F26E35"/>
                </a:solidFill>
                <a:latin typeface="Nillota Bold"/>
              </a:rPr>
              <a:t>a. Transport-Agnostic Mesh Networking</a:t>
            </a:r>
          </a:p>
          <a:p>
            <a:pPr lvl="1"/>
            <a:r>
              <a:rPr lang="en-US" sz="1600" dirty="0"/>
              <a:t>Transport-agnostic mesh networking provides a dynamically self-forming, self-healing routing fabric that allows mission command systems, sensors, and shooters to remain connected regardless of which physical transport layers are operational. The mesh automatically detects available links—LOS radios, high-capacity SATCOM, </a:t>
            </a:r>
            <a:r>
              <a:rPr lang="en-US" sz="1600" dirty="0" err="1"/>
              <a:t>troposcatter</a:t>
            </a:r>
            <a:r>
              <a:rPr lang="en-US" sz="1600" dirty="0"/>
              <a:t>, fiber, microwave, or 5G—and shifts data flows without operator input. This enables CPCE, AFATADS, JBC-P/BFT, and ISR feeds to sustain functionality even as individual paths are jammed or destroyed, aligning with ATP 6-02.75 resilience principles.</a:t>
            </a:r>
            <a:endParaRPr lang="en-US" dirty="0"/>
          </a:p>
          <a:p>
            <a:pPr lvl="1"/>
            <a:r>
              <a:rPr lang="en-US" sz="1600" dirty="0"/>
              <a:t>Operationally, this gives divisions and BCTs the ability to maintain tempo while conducting dispersed, mobile maneuver under EW threat. It enables survivable command posts capable of rapid jumps without loss of digital services and supports FM 6-0 by extending the commander’s ability to visualize, describe, and direct operations despite contested spectrum conditions.</a:t>
            </a:r>
            <a:endParaRPr lang="en-US" sz="1600" dirty="0">
              <a:ea typeface="Calibri"/>
              <a:cs typeface="Calibri"/>
            </a:endParaRPr>
          </a:p>
          <a:p>
            <a:pPr lvl="1"/>
            <a:r>
              <a:rPr lang="en-US" b="1" dirty="0">
                <a:solidFill>
                  <a:srgbClr val="F26E35"/>
                </a:solidFill>
                <a:latin typeface="Nillota Bold"/>
              </a:rPr>
              <a:t>b. Next-Gen, High-Capacity SATCOM Terminal</a:t>
            </a:r>
          </a:p>
          <a:p>
            <a:pPr lvl="1"/>
            <a:r>
              <a:rPr lang="en-US" sz="1600" dirty="0"/>
              <a:t>Next-generation SATCOM terminals provide multi-orbit, anti-jam, high-throughput BLOS communications using electronically steered arrays and protected tactical waveforms. These terminals maintain connectivity even under deliberate jamming or kinetic targeting and dynamically shift among LEO/MEO/GEO constellations.</a:t>
            </a:r>
            <a:endParaRPr lang="en-US" sz="1600" dirty="0">
              <a:ea typeface="Calibri"/>
              <a:cs typeface="Calibri"/>
            </a:endParaRPr>
          </a:p>
          <a:p>
            <a:pPr lvl="1"/>
            <a:r>
              <a:rPr lang="en-US" sz="1600" dirty="0"/>
              <a:t>Operationally, they enable near-real-time ISR fusion, deep fires coordination, and predictive logistics across extended frontages. This supports on-the-move mission command and preserves C2 continuity for divisions and corps under LSCO conditions, directly reinforcing FM 3-0 deep operations.</a:t>
            </a:r>
            <a:endParaRPr lang="en-US" sz="1600" dirty="0">
              <a:ea typeface="Calibri"/>
              <a:cs typeface="Calibri"/>
            </a:endParaRPr>
          </a:p>
        </p:txBody>
      </p:sp>
      <p:sp>
        <p:nvSpPr>
          <p:cNvPr id="15" name="TextBox 14">
            <a:extLst>
              <a:ext uri="{FF2B5EF4-FFF2-40B4-BE49-F238E27FC236}">
                <a16:creationId xmlns:a16="http://schemas.microsoft.com/office/drawing/2014/main" id="{1741B71A-4811-D91A-9E64-A3DCCF91FA5E}"/>
              </a:ext>
            </a:extLst>
          </p:cNvPr>
          <p:cNvSpPr txBox="1"/>
          <p:nvPr/>
        </p:nvSpPr>
        <p:spPr>
          <a:xfrm>
            <a:off x="0" y="146373"/>
            <a:ext cx="12179300" cy="1732269"/>
          </a:xfrm>
          <a:prstGeom prst="rect">
            <a:avLst/>
          </a:prstGeom>
          <a:noFill/>
        </p:spPr>
        <p:txBody>
          <a:bodyPr wrap="square" rtlCol="0">
            <a:spAutoFit/>
          </a:bodyPr>
          <a:lstStyle/>
          <a:p>
            <a:pPr algn="ctr"/>
            <a:r>
              <a:rPr lang="en-US" sz="2664" b="1">
                <a:solidFill>
                  <a:srgbClr val="0062FF"/>
                </a:solidFill>
                <a:latin typeface="Nillota Bold" pitchFamily="2" charset="0"/>
              </a:rPr>
              <a:t>CURRENT CAPABLITY NEEDS – INTEGRATED MISSION COMMAND NETWORK</a:t>
            </a:r>
          </a:p>
          <a:p>
            <a:pPr algn="ctr"/>
            <a:r>
              <a:rPr lang="en-US" sz="2664" b="1">
                <a:solidFill>
                  <a:srgbClr val="0062FF"/>
                </a:solidFill>
                <a:latin typeface="Nillota Bold" pitchFamily="2" charset="0"/>
              </a:rPr>
              <a:t>Responses Ongoing</a:t>
            </a:r>
          </a:p>
          <a:p>
            <a:pPr algn="ctr"/>
            <a:endParaRPr lang="en-US" sz="2664" b="1">
              <a:solidFill>
                <a:srgbClr val="0062FF"/>
              </a:solidFill>
              <a:latin typeface="Nillota Bold" pitchFamily="2" charset="0"/>
            </a:endParaRPr>
          </a:p>
          <a:p>
            <a:pPr algn="ctr"/>
            <a:r>
              <a:rPr lang="en-US" sz="2664" b="1">
                <a:solidFill>
                  <a:srgbClr val="0062FF"/>
                </a:solidFill>
                <a:latin typeface="Nillota Bold" pitchFamily="2" charset="0"/>
              </a:rPr>
              <a:t> </a:t>
            </a:r>
          </a:p>
        </p:txBody>
      </p:sp>
      <p:sp>
        <p:nvSpPr>
          <p:cNvPr id="19" name="TextBox 18">
            <a:extLst>
              <a:ext uri="{FF2B5EF4-FFF2-40B4-BE49-F238E27FC236}">
                <a16:creationId xmlns:a16="http://schemas.microsoft.com/office/drawing/2014/main" id="{1A8A01EF-A16F-8F08-8083-A22904A4DA8F}"/>
              </a:ext>
            </a:extLst>
          </p:cNvPr>
          <p:cNvSpPr txBox="1"/>
          <p:nvPr/>
        </p:nvSpPr>
        <p:spPr>
          <a:xfrm>
            <a:off x="58531" y="8509597"/>
            <a:ext cx="5040467" cy="502317"/>
          </a:xfrm>
          <a:prstGeom prst="rect">
            <a:avLst/>
          </a:prstGeom>
          <a:noFill/>
        </p:spPr>
        <p:txBody>
          <a:bodyPr wrap="square" rtlCol="0">
            <a:spAutoFit/>
          </a:bodyPr>
          <a:lstStyle/>
          <a:p>
            <a:pPr algn="ctr"/>
            <a:r>
              <a:rPr lang="en-US" sz="2664" b="1">
                <a:solidFill>
                  <a:srgbClr val="F26E35"/>
                </a:solidFill>
                <a:latin typeface="Nillota Bold" pitchFamily="2" charset="0"/>
              </a:rPr>
              <a:t>CURRENT CAPABILITY NEEDS</a:t>
            </a:r>
          </a:p>
        </p:txBody>
      </p:sp>
      <p:sp>
        <p:nvSpPr>
          <p:cNvPr id="25" name="TextBox 24">
            <a:extLst>
              <a:ext uri="{FF2B5EF4-FFF2-40B4-BE49-F238E27FC236}">
                <a16:creationId xmlns:a16="http://schemas.microsoft.com/office/drawing/2014/main" id="{21C604AA-CC5A-91D4-590D-D699C54DA68A}"/>
              </a:ext>
            </a:extLst>
          </p:cNvPr>
          <p:cNvSpPr txBox="1"/>
          <p:nvPr/>
        </p:nvSpPr>
        <p:spPr>
          <a:xfrm>
            <a:off x="333493" y="919335"/>
            <a:ext cx="11512311" cy="1477328"/>
          </a:xfrm>
          <a:prstGeom prst="rect">
            <a:avLst/>
          </a:prstGeom>
          <a:noFill/>
        </p:spPr>
        <p:txBody>
          <a:bodyPr wrap="square">
            <a:spAutoFit/>
          </a:bodyPr>
          <a:lstStyle/>
          <a:p>
            <a:r>
              <a:rPr lang="en-US" sz="1800" i="1"/>
              <a:t>Product Knowledge is actively seeking capabilities to meet specific US Department of War identified interest areas.  Companies and developers with demonstrable solutions should email:</a:t>
            </a:r>
            <a:r>
              <a:rPr lang="en-US" i="1"/>
              <a:t> </a:t>
            </a:r>
            <a:r>
              <a:rPr lang="en-US" i="1">
                <a:hlinkClick r:id="rId2"/>
              </a:rPr>
              <a:t>guru@productknowledge.cc</a:t>
            </a:r>
            <a:r>
              <a:rPr lang="en-US" i="1"/>
              <a:t> and include the following information:  Company Name, Company Address, Company Point of Contact (POC),  POC Email and Phone Number, 2-page Capability Description, Images or Videos of the capability.  Briefing Materials or Marketing Materials may also be included.</a:t>
            </a:r>
            <a:endParaRPr lang="en-US" sz="1800" i="1"/>
          </a:p>
        </p:txBody>
      </p:sp>
    </p:spTree>
    <p:extLst>
      <p:ext uri="{BB962C8B-B14F-4D97-AF65-F5344CB8AC3E}">
        <p14:creationId xmlns:p14="http://schemas.microsoft.com/office/powerpoint/2010/main" val="293282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21CE1-2D05-1572-3C49-C069A205358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7C431B0-ECE0-5654-7511-C688887C33C6}"/>
              </a:ext>
            </a:extLst>
          </p:cNvPr>
          <p:cNvSpPr txBox="1"/>
          <p:nvPr/>
        </p:nvSpPr>
        <p:spPr>
          <a:xfrm>
            <a:off x="324465" y="1425676"/>
            <a:ext cx="11523406" cy="7109639"/>
          </a:xfrm>
          <a:prstGeom prst="rect">
            <a:avLst/>
          </a:prstGeom>
          <a:noFill/>
        </p:spPr>
        <p:txBody>
          <a:bodyPr wrap="square" lIns="91440" tIns="45720" rIns="91440" bIns="45720" anchor="t">
            <a:spAutoFit/>
          </a:bodyPr>
          <a:lstStyle/>
          <a:p>
            <a:r>
              <a:rPr lang="en-US" b="1" dirty="0">
                <a:solidFill>
                  <a:srgbClr val="F26E35"/>
                </a:solidFill>
                <a:latin typeface="Nillota Bold"/>
              </a:rPr>
              <a:t>Integrated Mission Command Network</a:t>
            </a:r>
          </a:p>
          <a:p>
            <a:r>
              <a:rPr lang="en-US" sz="1600" dirty="0"/>
              <a:t>Integrated Mission Command Network enables commanders to maintain continuous command and control across dispersed, mobile formations by fusing resilient transport, assured timing and navigation, and predictive decision support into a survivable digital backbone. By combining transport-agnostic mesh networking, protected multi-orbit SATCOM, private 5G, assured PNT, advanced combat net radios, and predictive C2 tools, the network sustains mission command despite jamming, cyber attack, or kinetic disruption. In large scale combat operations (LSCO), this integration preserves tempo, enables rapid command post displacement, and extends the commander’s ability to visualize, describe, and direct operations across depth and domains in accordance with FM 6-0 and FM 3-0. </a:t>
            </a:r>
            <a:endParaRPr lang="en-US" sz="1600" dirty="0">
              <a:ea typeface="Calibri"/>
              <a:cs typeface="Calibri"/>
            </a:endParaRPr>
          </a:p>
          <a:p>
            <a:r>
              <a:rPr lang="en-US" sz="1600" b="1" dirty="0">
                <a:solidFill>
                  <a:srgbClr val="F26E35"/>
                </a:solidFill>
                <a:latin typeface="Nillota Bold"/>
              </a:rPr>
              <a:t>	</a:t>
            </a:r>
            <a:r>
              <a:rPr lang="en-US" b="1" dirty="0">
                <a:solidFill>
                  <a:srgbClr val="F26E35"/>
                </a:solidFill>
                <a:latin typeface="Nillota Bold"/>
              </a:rPr>
              <a:t>c. Predictive C2 Platform for Operations</a:t>
            </a:r>
          </a:p>
          <a:p>
            <a:pPr lvl="1"/>
            <a:r>
              <a:rPr lang="en-US" sz="1600" dirty="0"/>
              <a:t>A predictive C2 platform fuses ISR data, logistics information, enemy behavior patterns, and operational trends to forecast risk, anticipate enemy COAs, and recommend courses of action. It leverages machine learning to surface opportunities and threats before they manifest on the COP.</a:t>
            </a:r>
            <a:endParaRPr lang="en-US" sz="1600" dirty="0">
              <a:ea typeface="Calibri"/>
              <a:cs typeface="Calibri"/>
            </a:endParaRPr>
          </a:p>
          <a:p>
            <a:pPr lvl="1"/>
            <a:r>
              <a:rPr lang="en-US" sz="1600" dirty="0"/>
              <a:t>Operationally, predictive C2 accelerates decision-making and shortens targeting cycles. It supports preemptive positioning of forces, anticipatory sustainment, and better synchronization across warfighting functions—central to achieving decision dominance in FM 3-0.</a:t>
            </a:r>
            <a:endParaRPr lang="en-US" sz="1600" dirty="0">
              <a:ea typeface="Calibri"/>
              <a:cs typeface="Calibri"/>
            </a:endParaRPr>
          </a:p>
          <a:p>
            <a:pPr lvl="1"/>
            <a:r>
              <a:rPr lang="en-US" b="1" dirty="0">
                <a:solidFill>
                  <a:srgbClr val="F26E35"/>
                </a:solidFill>
                <a:latin typeface="Nillota Bold"/>
              </a:rPr>
              <a:t>d. Private 5G System</a:t>
            </a:r>
          </a:p>
          <a:p>
            <a:pPr lvl="1"/>
            <a:r>
              <a:rPr lang="en-US" sz="1600" dirty="0"/>
              <a:t>A private 5G system delivers secure, low-latency, high-bandwidth connectivity for dense digital environments such as command posts and sustainment hubs. It employs a dedicated radio access network and core for mission-critical applications, ensuring EM discipline and cybersecurity not available in commercial networks.</a:t>
            </a:r>
            <a:endParaRPr lang="en-US" sz="1600" dirty="0">
              <a:ea typeface="Calibri"/>
              <a:cs typeface="Calibri"/>
            </a:endParaRPr>
          </a:p>
          <a:p>
            <a:pPr lvl="1"/>
            <a:r>
              <a:rPr lang="en-US" sz="1600" dirty="0"/>
              <a:t>Operationally, private 5G enhances CP mobility, supports rapid jumps, and enables distributed mission command. It provides a resilient data environment for autonomous systems, ISR feeds, and mission systems while protecting U.S. data boundaries in coalition settings.</a:t>
            </a:r>
            <a:endParaRPr lang="en-US" sz="1600" dirty="0">
              <a:ea typeface="Calibri"/>
              <a:cs typeface="Calibri"/>
            </a:endParaRPr>
          </a:p>
          <a:p>
            <a:pPr lvl="1"/>
            <a:r>
              <a:rPr lang="en-US" b="1" dirty="0">
                <a:solidFill>
                  <a:srgbClr val="F26E35"/>
                </a:solidFill>
                <a:latin typeface="Nillota Bold"/>
              </a:rPr>
              <a:t>e. Assured Position Navigation and Timing (PNT)</a:t>
            </a:r>
          </a:p>
          <a:p>
            <a:r>
              <a:rPr lang="en-US" sz="1600" dirty="0"/>
              <a:t>	Assured PNT combines inertial navigation, terrain correlation, celestial reference, and anti-spoofing GNSS receivers to maintain 	orientation and timing in GPS-denied environments. It ensures accuracy for fires, maneuver, deconfliction, and autonomous systems 	even under heavy EW attack.</a:t>
            </a:r>
            <a:endParaRPr lang="en-US" sz="1600" dirty="0">
              <a:ea typeface="Calibri"/>
              <a:cs typeface="Calibri"/>
            </a:endParaRPr>
          </a:p>
          <a:p>
            <a:r>
              <a:rPr lang="en-US" sz="1600" dirty="0"/>
              <a:t>	In LSCO, assured PNT preserves tempo, fires accuracy, and formation integrity during complex maneuvers and night operations. It 	prevents navigation blackout conditions that adversaries attempt to induce, ensuring synchronization across echelons as required by 	FM 3-0.</a:t>
            </a:r>
            <a:endParaRPr lang="en-US" sz="1600" dirty="0">
              <a:ea typeface="Calibri"/>
              <a:cs typeface="Calibri"/>
            </a:endParaRPr>
          </a:p>
        </p:txBody>
      </p:sp>
      <p:sp>
        <p:nvSpPr>
          <p:cNvPr id="4" name="TextBox 3">
            <a:extLst>
              <a:ext uri="{FF2B5EF4-FFF2-40B4-BE49-F238E27FC236}">
                <a16:creationId xmlns:a16="http://schemas.microsoft.com/office/drawing/2014/main" id="{C0BA39BC-98D3-1045-4317-094DA24AD82E}"/>
              </a:ext>
            </a:extLst>
          </p:cNvPr>
          <p:cNvSpPr txBox="1"/>
          <p:nvPr/>
        </p:nvSpPr>
        <p:spPr>
          <a:xfrm>
            <a:off x="0" y="146373"/>
            <a:ext cx="12179300" cy="1322285"/>
          </a:xfrm>
          <a:prstGeom prst="rect">
            <a:avLst/>
          </a:prstGeom>
          <a:noFill/>
        </p:spPr>
        <p:txBody>
          <a:bodyPr wrap="square" rtlCol="0">
            <a:spAutoFit/>
          </a:bodyPr>
          <a:lstStyle/>
          <a:p>
            <a:pPr algn="ctr"/>
            <a:r>
              <a:rPr lang="en-US" sz="2664" b="1">
                <a:solidFill>
                  <a:srgbClr val="0062FF"/>
                </a:solidFill>
                <a:latin typeface="Nillota Bold" pitchFamily="2" charset="0"/>
              </a:rPr>
              <a:t>CURRENT CAPABLITY NEEDS – INTEGRATED MISSION COMMAND NETWORK</a:t>
            </a:r>
          </a:p>
          <a:p>
            <a:pPr algn="ctr"/>
            <a:r>
              <a:rPr lang="en-US" sz="2664" b="1">
                <a:solidFill>
                  <a:srgbClr val="0062FF"/>
                </a:solidFill>
                <a:latin typeface="Nillota Bold" pitchFamily="2" charset="0"/>
              </a:rPr>
              <a:t>Responses Ongoing</a:t>
            </a:r>
          </a:p>
          <a:p>
            <a:pPr algn="ctr"/>
            <a:r>
              <a:rPr lang="en-US" sz="2664" b="1">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55DD5147-E25D-B66E-D832-D70E781A56E5}"/>
              </a:ext>
            </a:extLst>
          </p:cNvPr>
          <p:cNvSpPr txBox="1"/>
          <p:nvPr/>
        </p:nvSpPr>
        <p:spPr>
          <a:xfrm>
            <a:off x="58531" y="8509597"/>
            <a:ext cx="5040467" cy="502317"/>
          </a:xfrm>
          <a:prstGeom prst="rect">
            <a:avLst/>
          </a:prstGeom>
          <a:noFill/>
        </p:spPr>
        <p:txBody>
          <a:bodyPr wrap="square" rtlCol="0">
            <a:spAutoFit/>
          </a:bodyPr>
          <a:lstStyle/>
          <a:p>
            <a:pPr algn="ctr"/>
            <a:r>
              <a:rPr lang="en-US" sz="2664" b="1">
                <a:solidFill>
                  <a:srgbClr val="F26E35"/>
                </a:solidFill>
                <a:latin typeface="Nillota Bold" pitchFamily="2" charset="0"/>
              </a:rPr>
              <a:t>CURRENT CAPABILITY NEEDS</a:t>
            </a:r>
          </a:p>
        </p:txBody>
      </p:sp>
    </p:spTree>
    <p:extLst>
      <p:ext uri="{BB962C8B-B14F-4D97-AF65-F5344CB8AC3E}">
        <p14:creationId xmlns:p14="http://schemas.microsoft.com/office/powerpoint/2010/main" val="4255287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DB7FD-DA7D-EFC9-E94B-AE21E638A62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C6AC96C-056E-CC55-4E33-EC86ACE4115F}"/>
              </a:ext>
            </a:extLst>
          </p:cNvPr>
          <p:cNvSpPr txBox="1"/>
          <p:nvPr/>
        </p:nvSpPr>
        <p:spPr>
          <a:xfrm>
            <a:off x="324465" y="1425676"/>
            <a:ext cx="11523406" cy="3600986"/>
          </a:xfrm>
          <a:prstGeom prst="rect">
            <a:avLst/>
          </a:prstGeom>
          <a:noFill/>
        </p:spPr>
        <p:txBody>
          <a:bodyPr wrap="square">
            <a:spAutoFit/>
          </a:bodyPr>
          <a:lstStyle/>
          <a:p>
            <a:r>
              <a:rPr lang="en-US" b="1">
                <a:solidFill>
                  <a:srgbClr val="F26E35"/>
                </a:solidFill>
                <a:latin typeface="Nillota Bold" pitchFamily="2" charset="0"/>
              </a:rPr>
              <a:t>Integrated Mission Command Network</a:t>
            </a:r>
          </a:p>
          <a:p>
            <a:r>
              <a:rPr lang="en-US" sz="1600"/>
              <a:t>Integrated Mission Command Network enables commanders to maintain continuous command and control across dispersed, mobile formations by fusing resilient transport, assured timing and navigation, and predictive decision support into a survivable digital backbone. By combining transport-agnostic mesh networking, protected multi-orbit SATCOM, private 5G, assured PNT, advanced combat net radios, and predictive C2 tools, the network sustains mission command despite jamming, cyber attack, or kinetic disruption. In large scale combat operations (LSCO), this integration preserves tempo, enables rapid command post displacement, and extends the commander’s ability to visualize, describe, and direct operations across depth and domains in accordance with FM 6-0 and FM 3-0. </a:t>
            </a:r>
          </a:p>
          <a:p>
            <a:r>
              <a:rPr lang="en-US" sz="1600" b="1">
                <a:solidFill>
                  <a:srgbClr val="F26E35"/>
                </a:solidFill>
                <a:latin typeface="Nillota Bold" pitchFamily="2" charset="0"/>
              </a:rPr>
              <a:t>	f</a:t>
            </a:r>
            <a:r>
              <a:rPr lang="en-US" b="1">
                <a:solidFill>
                  <a:srgbClr val="F26E35"/>
                </a:solidFill>
                <a:latin typeface="Nillota Bold" pitchFamily="2" charset="0"/>
              </a:rPr>
              <a:t>. Next-Gen Combat Net Radio</a:t>
            </a:r>
          </a:p>
          <a:p>
            <a:r>
              <a:rPr lang="en-US" sz="1600"/>
              <a:t>	Next-generation CNR employs LPI/LPD waveforms, frequency agility, and advanced cryptographic protection to maintain secure 	voice and data communications under EW threat. It supports position reporting, call-for-fire data, and limited ISR feeds at platoon 	and company levels.</a:t>
            </a:r>
          </a:p>
          <a:p>
            <a:r>
              <a:rPr lang="en-US" sz="1600"/>
              <a:t>	Operationally, next-gen CNR reduces unit signature and enhances survivability by preventing enemy SIGINT targeting. It enables 	dispersed formations to remain connected while maintaining mobility and supports rapid fires integration across battalions and 	brigades.</a:t>
            </a:r>
          </a:p>
        </p:txBody>
      </p:sp>
      <p:sp>
        <p:nvSpPr>
          <p:cNvPr id="4" name="TextBox 3">
            <a:extLst>
              <a:ext uri="{FF2B5EF4-FFF2-40B4-BE49-F238E27FC236}">
                <a16:creationId xmlns:a16="http://schemas.microsoft.com/office/drawing/2014/main" id="{47FF0A1F-8BAF-A1F7-40DF-8A022A50B52E}"/>
              </a:ext>
            </a:extLst>
          </p:cNvPr>
          <p:cNvSpPr txBox="1"/>
          <p:nvPr/>
        </p:nvSpPr>
        <p:spPr>
          <a:xfrm>
            <a:off x="0" y="146373"/>
            <a:ext cx="12179300" cy="1322285"/>
          </a:xfrm>
          <a:prstGeom prst="rect">
            <a:avLst/>
          </a:prstGeom>
          <a:noFill/>
        </p:spPr>
        <p:txBody>
          <a:bodyPr wrap="square" rtlCol="0">
            <a:spAutoFit/>
          </a:bodyPr>
          <a:lstStyle/>
          <a:p>
            <a:pPr algn="ctr"/>
            <a:r>
              <a:rPr lang="en-US" sz="2664" b="1">
                <a:solidFill>
                  <a:srgbClr val="0062FF"/>
                </a:solidFill>
                <a:latin typeface="Nillota Bold" pitchFamily="2" charset="0"/>
              </a:rPr>
              <a:t>CURRENT CAPABLITY NEEDS – INTEGRATED MISSION COMMAND NETWORK</a:t>
            </a:r>
          </a:p>
          <a:p>
            <a:pPr algn="ctr"/>
            <a:r>
              <a:rPr lang="en-US" sz="2664" b="1">
                <a:solidFill>
                  <a:srgbClr val="0062FF"/>
                </a:solidFill>
                <a:latin typeface="Nillota Bold" pitchFamily="2" charset="0"/>
              </a:rPr>
              <a:t>Responses Ongoing</a:t>
            </a:r>
          </a:p>
          <a:p>
            <a:pPr algn="ctr"/>
            <a:r>
              <a:rPr lang="en-US" sz="2664" b="1">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96B48D14-D720-9578-86D0-1A3E03C1694A}"/>
              </a:ext>
            </a:extLst>
          </p:cNvPr>
          <p:cNvSpPr txBox="1"/>
          <p:nvPr/>
        </p:nvSpPr>
        <p:spPr>
          <a:xfrm>
            <a:off x="58531" y="8509597"/>
            <a:ext cx="5040467" cy="502317"/>
          </a:xfrm>
          <a:prstGeom prst="rect">
            <a:avLst/>
          </a:prstGeom>
          <a:noFill/>
        </p:spPr>
        <p:txBody>
          <a:bodyPr wrap="square" rtlCol="0">
            <a:spAutoFit/>
          </a:bodyPr>
          <a:lstStyle/>
          <a:p>
            <a:pPr algn="ctr"/>
            <a:r>
              <a:rPr lang="en-US" sz="2664" b="1">
                <a:solidFill>
                  <a:srgbClr val="F26E35"/>
                </a:solidFill>
                <a:latin typeface="Nillota Bold" pitchFamily="2" charset="0"/>
              </a:rPr>
              <a:t>CURRENT CAPABILITY NEEDS</a:t>
            </a:r>
          </a:p>
        </p:txBody>
      </p:sp>
    </p:spTree>
    <p:extLst>
      <p:ext uri="{BB962C8B-B14F-4D97-AF65-F5344CB8AC3E}">
        <p14:creationId xmlns:p14="http://schemas.microsoft.com/office/powerpoint/2010/main" val="239247609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K New Master 2026" id="{738CA84D-9DE0-E747-B9C7-26442E33F2CF}" vid="{666C9EE7-E98B-EE4A-8DE9-6205F12004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PolicyDirtyBag xmlns="microsoft.office.server.policy.changes">
  <Microsoft.Office.RecordsManagement.PolicyFeatures.Expiration op="Delete"/>
</PolicyDirtyBag>
</file>

<file path=customXml/item2.xml><?xml version="1.0" encoding="utf-8"?>
<p:properties xmlns:p="http://schemas.microsoft.com/office/2006/metadata/properties" xmlns:xsi="http://www.w3.org/2001/XMLSchema-instance" xmlns:pc="http://schemas.microsoft.com/office/infopath/2007/PartnerControls">
  <documentManagement>
    <KM_x0020_Lists xmlns="7ebb794a-2959-4b00-869f-cdc051075f91">Battle Rhythm</KM_x0020_Lists>
    <Document_x0020_State xmlns="d957a935-d644-416f-9a37-e53aad2e06fb">Published</Document_x0020_State>
    <Assigned_x0020_To_x003a_ xmlns="7ebb794a-2959-4b00-869f-cdc051075f91" xsi:nil="true"/>
    <IconOverlay xmlns="http://schemas.microsoft.com/sharepoint/v4" xsi:nil="true"/>
    <Classification xmlns="d957a935-d644-416f-9a37-e53aad2e06fb">FOUO</Classification>
    <_dlc_DocId xmlns="d957a935-d644-416f-9a37-e53aad2e06fb">UZJU6JEEXV5T-728-1496</_dlc_DocId>
    <_dlc_DocIdUrl xmlns="d957a935-d644-416f-9a37-e53aad2e06fb">
      <Url>https://hq.usarpac.army.mil/staff/km/_layouts/DocIdRedir.aspx?ID=UZJU6JEEXV5T-728-1496</Url>
      <Description>UZJU6JEEXV5T-728-1496</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59BB541E92E2A4F9041802735E993FA" ma:contentTypeVersion="55" ma:contentTypeDescription="Create a new document." ma:contentTypeScope="" ma:versionID="c45a843ccfff37651230db235bbfdd77">
  <xsd:schema xmlns:xsd="http://www.w3.org/2001/XMLSchema" xmlns:xs="http://www.w3.org/2001/XMLSchema" xmlns:p="http://schemas.microsoft.com/office/2006/metadata/properties" xmlns:ns1="d957a935-d644-416f-9a37-e53aad2e06fb" xmlns:ns3="7ebb794a-2959-4b00-869f-cdc051075f91" xmlns:ns4="http://schemas.microsoft.com/sharepoint/v4" targetNamespace="http://schemas.microsoft.com/office/2006/metadata/properties" ma:root="true" ma:fieldsID="f68f7c68c4b22b79d89f3f36d68b0b32" ns1:_="" ns3:_="" ns4:_="">
    <xsd:import namespace="d957a935-d644-416f-9a37-e53aad2e06fb"/>
    <xsd:import namespace="7ebb794a-2959-4b00-869f-cdc051075f91"/>
    <xsd:import namespace="http://schemas.microsoft.com/sharepoint/v4"/>
    <xsd:element name="properties">
      <xsd:complexType>
        <xsd:sequence>
          <xsd:element name="documentManagement">
            <xsd:complexType>
              <xsd:all>
                <xsd:element ref="ns1:Document_x0020_State" minOccurs="0"/>
                <xsd:element ref="ns3:KM_x0020_Lists" minOccurs="0"/>
                <xsd:element ref="ns3:Assigned_x0020_To_x003a_" minOccurs="0"/>
                <xsd:element ref="ns1:Classification" minOccurs="0"/>
                <xsd:element ref="ns1:_dlc_DocId" minOccurs="0"/>
                <xsd:element ref="ns1:_dlc_DocIdUrl" minOccurs="0"/>
                <xsd:element ref="ns1: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7a935-d644-416f-9a37-e53aad2e06fb" elementFormDefault="qualified">
    <xsd:import namespace="http://schemas.microsoft.com/office/2006/documentManagement/types"/>
    <xsd:import namespace="http://schemas.microsoft.com/office/infopath/2007/PartnerControls"/>
    <xsd:element name="Document_x0020_State" ma:index="0" nillable="true" ma:displayName="Document State" ma:default="Initial Draft" ma:description="For document collaboration purposes." ma:format="RadioButtons" ma:internalName="Document_x0020_State" ma:readOnly="false">
      <xsd:simpleType>
        <xsd:restriction base="dms:Choice">
          <xsd:enumeration value="Initial Draft"/>
          <xsd:enumeration value="Coordinating Draft"/>
          <xsd:enumeration value="Final Draft"/>
          <xsd:enumeration value="Published"/>
          <xsd:enumeration value="Archive"/>
        </xsd:restriction>
      </xsd:simpleType>
    </xsd:element>
    <xsd:element name="Classification" ma:index="4" nillable="true" ma:displayName="Classification" ma:default="FOUO" ma:description="Type of Classification" ma:format="Dropdown" ma:internalName="Classification" ma:readOnly="false">
      <xsd:simpleType>
        <xsd:restriction base="dms:Choice">
          <xsd:enumeration value="UNCLASSIFIED"/>
          <xsd:enumeration value="FOUO"/>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bb794a-2959-4b00-869f-cdc051075f91" elementFormDefault="qualified">
    <xsd:import namespace="http://schemas.microsoft.com/office/2006/documentManagement/types"/>
    <xsd:import namespace="http://schemas.microsoft.com/office/infopath/2007/PartnerControls"/>
    <xsd:element name="KM_x0020_Lists" ma:index="2" nillable="true" ma:displayName="Document Category" ma:format="Dropdown" ma:internalName="KM_x0020_Lists">
      <xsd:simpleType>
        <xsd:union memberTypes="dms:Text">
          <xsd:simpleType>
            <xsd:restriction base="dms:Choice">
              <xsd:enumeration value="Assessments"/>
              <xsd:enumeration value="Battle Rhythm"/>
              <xsd:enumeration value="Briefings"/>
              <xsd:enumeration value="Continuity"/>
              <xsd:enumeration value="eStaffing"/>
              <xsd:enumeration value="Exercise Support"/>
              <xsd:enumeration value="How To's"/>
              <xsd:enumeration value="KM Admin"/>
              <xsd:enumeration value="KM Calendar"/>
              <xsd:enumeration value="KM Governance"/>
              <xsd:enumeration value="KM Site Managers"/>
              <xsd:enumeration value="KM SOP"/>
              <xsd:enumeration value="Migration"/>
              <xsd:enumeration value="OIP Inspection"/>
              <xsd:enumeration value="Orders"/>
              <xsd:enumeration value="Publications"/>
              <xsd:enumeration value="SAV"/>
              <xsd:enumeration value="Training"/>
            </xsd:restriction>
          </xsd:simpleType>
        </xsd:union>
      </xsd:simpleType>
    </xsd:element>
    <xsd:element name="Assigned_x0020_To_x003a_" ma:index="3" nillable="true" ma:displayName="Assigned To:" ma:description="Individual that will cover the material" ma:internalName="Assigned_x0020_To_x003a_">
      <xsd:simpleType>
        <xsd:restriction base="dms:Text">
          <xsd:maxLength value="50"/>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customXsn xmlns="http://schemas.microsoft.com/office/2006/metadata/customXsn">
  <xsnLocation/>
  <cached>True</cached>
  <openByDefault>True</openByDefault>
  <xsnScope/>
</customXsn>
</file>

<file path=customXml/item6.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602EAF9-657C-4FA2-A708-5594BDB291F4}">
  <ds:schemaRefs>
    <ds:schemaRef ds:uri="microsoft.office.server.policy.changes"/>
  </ds:schemaRefs>
</ds:datastoreItem>
</file>

<file path=customXml/itemProps2.xml><?xml version="1.0" encoding="utf-8"?>
<ds:datastoreItem xmlns:ds="http://schemas.openxmlformats.org/officeDocument/2006/customXml" ds:itemID="{26BEDBCE-FA43-446B-AA51-6D3AC94AACBC}">
  <ds:schemaRefs>
    <ds:schemaRef ds:uri="7ebb794a-2959-4b00-869f-cdc051075f91"/>
    <ds:schemaRef ds:uri="d957a935-d644-416f-9a37-e53aad2e06f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4"/>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3D3136F-D349-4187-8DB9-440BB869682E}">
  <ds:schemaRefs>
    <ds:schemaRef ds:uri="7ebb794a-2959-4b00-869f-cdc051075f91"/>
    <ds:schemaRef ds:uri="d957a935-d644-416f-9a37-e53aad2e06f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4"/>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9D4FA4D7-A940-4473-8541-2599AEA3A88A}">
  <ds:schemaRefs>
    <ds:schemaRef ds:uri="http://schemas.microsoft.com/sharepoint/v3/contenttype/forms"/>
  </ds:schemaRefs>
</ds:datastoreItem>
</file>

<file path=customXml/itemProps5.xml><?xml version="1.0" encoding="utf-8"?>
<ds:datastoreItem xmlns:ds="http://schemas.openxmlformats.org/officeDocument/2006/customXml" ds:itemID="{73EF65F9-B167-4E1E-9F24-9E29D94DE28F}">
  <ds:schemaRefs>
    <ds:schemaRef ds:uri="http://schemas.microsoft.com/office/2006/metadata/customXsn"/>
  </ds:schemaRefs>
</ds:datastoreItem>
</file>

<file path=customXml/itemProps6.xml><?xml version="1.0" encoding="utf-8"?>
<ds:datastoreItem xmlns:ds="http://schemas.openxmlformats.org/officeDocument/2006/customXml" ds:itemID="{584B5A55-E16D-46D1-85D0-7DE7E8FF2CCC}">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Ledger Paper (11x17 in)</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2013 - 2022 Theme</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Henderson;DcoS</dc:creator>
  <cp:revision>10</cp:revision>
  <cp:lastPrinted>2024-03-01T02:49:10Z</cp:lastPrinted>
  <dcterms:created xsi:type="dcterms:W3CDTF">2017-02-03T02:28:46Z</dcterms:created>
  <dcterms:modified xsi:type="dcterms:W3CDTF">2026-01-12T01:49:13Z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0x010100B59BB541E92E2A4F9041802735E993FA</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1959d759-c5a4-4237-9d4f-433ee02d1cc1</vt:lpwstr>
  </property>
</Properties>
</file>