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9144000"/>
  <p:embeddedFontLst>
    <p:embeddedFont>
      <p:font typeface="Lato" panose="020F0502020204030203" pitchFamily="3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3" roundtripDataSignature="AMtx7mhx3gb+e8AbP45CIZ2VWVZ7C7VQ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28" y="78"/>
      </p:cViewPr>
      <p:guideLst/>
    </p:cSldViewPr>
  </p:slideViewPr>
  <p:notesTextViewPr>
    <p:cViewPr>
      <p:scale>
        <a:sx n="1" d="1"/>
        <a:sy n="1" d="1"/>
      </p:scale>
      <p:origin x="0" y="-227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we-Jqt7py8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P4M1DMAL14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ademiacristo.com/Musica/A-la-colina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71450" lvl="0" indent="0" algn="l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Antes de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vivo,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profesor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compartirá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siguiente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tarea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WhatsApp: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siguiente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video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https://www.youtube.com/watch?v=Wwe-Jqt7py8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Leer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Mateo 14:13-21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Biblias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momento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Mateo 14:13-21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alguien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e5a0dc2df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28800" marR="171450" lvl="3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Lucas 9:10-17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investigación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ordenada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0" marR="171450" lvl="4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 dice que era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lugar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apartado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ciudad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Betsaida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spcBef>
                <a:spcPts val="1000"/>
              </a:spcBef>
              <a:spcAft>
                <a:spcPts val="60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g26e5a0dc2df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6e5a0dc2df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28800" marR="171450" lvl="3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Juan 6:1-15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Lenguaje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sencillo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profundos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testimonio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mano)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0" lvl="4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un monte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0" lvl="4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acercaba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pascua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0" lvl="4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hierba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0" lvl="4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 Felipe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imposible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comer a tantos, 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acerca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0" lvl="4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gracias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0" lvl="4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Andrés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comida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0" lvl="4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Quisieron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Jesús 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fuerza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alimentación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5000 no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mentira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fábula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lenguaje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mitología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verdadera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spcBef>
                <a:spcPts val="1000"/>
              </a:spcBef>
              <a:spcAft>
                <a:spcPts val="60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g26e5a0dc2df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6c0eec2cfd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cuenta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Mateo 14:13-21.&gt;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g26c0eec2cfd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6ba99a7413_0_4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Platicar las seis preguntas para “Considerar.” 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g26ba99a7413_0_4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Quiénes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personajes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Jesús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gente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discípulos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barca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Cinco panes y dos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pescados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cestas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llenas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lo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sobró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Dónde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ocurrió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1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cruzó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mar de Galilea (Juan 6:1)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1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monte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1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lugar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apartado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Betsaida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ocurrió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1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después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Juan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Bautista (Mateo 14:1-12)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1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necesidades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físicas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espirituales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haciendo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Solo hay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cinco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panes y dos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pescados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tanta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soluciona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1" indent="-1841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palabra, les sana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dolencias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les da a comer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hasta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saciarse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ae621378b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g2ae621378b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6ba99a7413_0_5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Platicar las cuatro preguntas de “Consolidar.”</a:t>
            </a:r>
            <a:endParaRPr/>
          </a:p>
        </p:txBody>
      </p:sp>
      <p:sp>
        <p:nvSpPr>
          <p:cNvPr id="279" name="Google Shape;279;g26ba99a7413_0_5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punto principal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alimentó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multitud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confieso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reconocer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es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provee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mis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necesidades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cotidianas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para mi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eterna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versos y palabras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amor de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tanta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tuvo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parecían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ovejas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sin pastor,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comenzó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entonces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enseñarles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(Marcos 6:34)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Jesús,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Todopoderoso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proveer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comida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milagrosa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Jesús les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las personas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proveyó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necesidades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cotidianas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tuvo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Por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dándome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necesito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proveyendo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mi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eterna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pediré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práctica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Palabra?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lnSpc>
                <a:spcPct val="107916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ore a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comida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reconocer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naturales 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milagros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provee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mis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necesidades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diarias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También,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agradezca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gran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 ha dado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gratuitamente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2c7cd4f111b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Analizar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ventajas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leer y de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narrar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bíblica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paso dos de las 4 C’s. 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paso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simplemente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queremos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asegurar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simplemente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bíblica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sin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explicar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sin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añadir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comentarios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sin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opiniones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g2c7cd4f111b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26e5a0dc2df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Leer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Biblia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palabras,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siendo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palabra de Dios.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contextos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dialogar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teatro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un drama,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mostrar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video o algo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estilo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repasar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bíblica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Pero para fines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enfocaremos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leer 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bien.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prefieren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¿Leer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o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palabras? 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spcBef>
                <a:spcPts val="1000"/>
              </a:spcBef>
              <a:spcAft>
                <a:spcPts val="60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g26e5a0dc2df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26e5a0dc2df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Ahora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algunas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ventajas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leer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bíblica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pierda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ningún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detalle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biblia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muestra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viene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alumno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leer.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ser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profesor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que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leyendo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Biblias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Biblia digital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equipo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hoja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versículos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pantalla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spcBef>
                <a:spcPts val="1000"/>
              </a:spcBef>
              <a:spcAft>
                <a:spcPts val="60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g26e5a0dc2df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26e5a0dc2df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algunas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ventajas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narrar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bíblica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palabras?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bien,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bien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atención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gente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también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usar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apropiado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Permite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visual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Cristo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suele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parábolas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usar con personas que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bien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spcBef>
                <a:spcPts val="1000"/>
              </a:spcBef>
              <a:spcAft>
                <a:spcPts val="60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g26e5a0dc2df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26e5a0dc2df_0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contando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bíblica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Ejemplos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Ejemplo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1: ¿Por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antes de comer?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Ejemplo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2: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preocuparnos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necesidades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físicas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Ejemplo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3: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cuidar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spcBef>
                <a:spcPts val="1000"/>
              </a:spcBef>
              <a:spcAft>
                <a:spcPts val="60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g26e5a0dc2df_0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26e5a0dc2df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¡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Ahora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Practiquemos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Mateo 14:13-21.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Explique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creará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pequeños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Zoom de dos personas.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turnen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Mateo 14:13-21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grupito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palabras 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leer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g26e5a0dc2df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26ba99a7413_0_6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Encargar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tarea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marR="171450" lvl="0" indent="-1841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video de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lección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3: </a:t>
            </a:r>
            <a:r>
              <a:rPr lang="en-US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https://www.youtube.com/watch?v=AP4M1DMAL14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marR="171450" lvl="0" indent="-1841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Leer Lucas 19:28-44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sus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Biblias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g26ba99a7413_0_6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2adf14766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rabicPeriod" startAt="2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Oración de clausura</a:t>
            </a:r>
            <a:endParaRPr/>
          </a:p>
        </p:txBody>
      </p:sp>
      <p:sp>
        <p:nvSpPr>
          <p:cNvPr id="398" name="Google Shape;398;g2adf14766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2adf1476608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Calibri"/>
              <a:buAutoNum type="arabicPeriod" startAt="3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Despedida</a:t>
            </a:r>
            <a:endParaRPr/>
          </a:p>
        </p:txBody>
      </p:sp>
      <p:sp>
        <p:nvSpPr>
          <p:cNvPr id="406" name="Google Shape;406;g2adf147660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2ac1ba269cb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Material extra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-298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Desmitificar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milagros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Jesús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lo largo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teólogos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filósofos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querido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desmitificar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la Biblia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milagros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Jesús. O sea,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quieren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disminuir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racionalizar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milagros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Jesús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quitarles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extraordinario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primeros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siglos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después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Cristo,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judíos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Alejandría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proponía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explicaciones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racionales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milagros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Antiguo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Testamento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Trataron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que era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ofensivo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razón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filósofo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escocés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David Hume (m. 1776)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milagros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apeló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uniformidad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naturaleza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afirmaciones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alimentaron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fuego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escepticismo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milagros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registrados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Biblia.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teólogos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alemanes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XX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promovieron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concepto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desmitificar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mensaje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Biblia.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quieren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Desmitificar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es la idea de que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escritores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del Nuevo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Testamento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estaban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culturalmente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condicionados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cosmovisión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mítica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del primer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siglo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, es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decir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, un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pensamiento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mágico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necesita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oír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relatos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milagros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aprender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lecciones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morales y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religiosas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Así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que,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vez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apelar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a la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ciencia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empírica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un modo de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explicar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estado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mundo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autores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bíblicos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referían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conceptos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premodernos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tales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ángeles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demonios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milagros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, etc. </a:t>
            </a:r>
            <a:endParaRPr dirty="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Tal forma de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pensar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según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ellos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ya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sirve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época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moderna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porque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hombre ha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alcanzado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“la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mayoría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edad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” (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Inmanuel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Kant). Lo que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hace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falta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desmitologización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esto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es,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quitar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todo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ropaje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mitológico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del Nuevo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Testamento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. En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otras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palabras,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ellos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quieren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eliminar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todo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lo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milagroso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encontrar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lo principal. </a:t>
            </a:r>
            <a:endParaRPr dirty="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que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milagros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Biblia le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quitando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gloria a Dios.  Le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diciendo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Todopoderoso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“Tú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Quieren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convertir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diosito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Y ¿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aceptamos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ocurrido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milagros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ocurrir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dice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Palabra, la Biblia.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leyes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estableció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preservarlo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Dios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infinito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(1 Reyes 8:27),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limitaciones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todopoderoso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(Mt 19:26); no hay nada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imposible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milagros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ocurrieron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escritores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describen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palabras de Juan 20:30-31:  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Jesús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hizo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muchas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otras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señales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presencia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de sus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discípulos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, las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cuales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están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escritas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libro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. </a:t>
            </a:r>
            <a:r>
              <a:rPr lang="en-US" b="1" baseline="30000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31 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Pero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éstas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han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escrito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para que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ustedes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crean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que Jesús es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Cristo,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de Dios, y para que, al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creer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tengan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nombre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regalamos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canción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acompaña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bíblica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hoy: </a:t>
            </a:r>
            <a:r>
              <a:rPr lang="en-US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https://www.academiacristo.com/Musica/A-la-colina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0" algn="l" rtl="0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None/>
            </a:pPr>
            <a:endParaRPr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g2ac1ba269cb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Oración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Amado Padre celestial,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sabemos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tú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hiciste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posible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creciera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alimento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Sabemos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Jesús,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tú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dicho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preocupemos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siempre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vas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cuidar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Ayúdanos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Padre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preocuparnos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confiar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tú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cuidas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ayúdanos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olvidar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demos gracias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día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bendiciones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Lección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Usar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método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las Cuatro “C” para leer y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entender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Mateo 14:13-21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Analizar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ventajas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leer y de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narrar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bíblica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contando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bíblica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6c0eec2cfd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Captar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Algunas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aparecen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cuatro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Por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ejemplo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hoy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aparece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cuatro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¿Por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suponen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 dado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cuatro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no nada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uno?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cuatro personas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presencian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algo, lo que sea,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fútbol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concierto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comida, y luego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cuatro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escriben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independientes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diferentes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detalles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Esa es la gran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bendición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cuatro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Algunas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aparecen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uno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es Juan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incluye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distintas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 Pero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aparecen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cuatro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crucifixión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resurrección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alimentación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5000,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hoy,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uno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4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incluye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detalle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interesante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dan,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concuerdan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perfectamente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SzPts val="1100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g26c0eec2cfd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6e5a0dc2d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28800" marR="171450" lvl="3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Mateo 14:13-21 (audiencia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judíos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profecías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Antiguo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Testamento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0" marR="171450" lvl="4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Deja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claro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cinco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mil hombres, sin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mujeres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niños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spcBef>
                <a:spcPts val="1000"/>
              </a:spcBef>
              <a:spcAft>
                <a:spcPts val="60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g26e5a0dc2d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6e5a0dc2df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28800" marR="171450" lvl="3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Marcos 6:30-44 (Milagros)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0" marR="171450" lvl="4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discípulos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habían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ocupados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tenían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tiempo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comer.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0" lvl="4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tuvo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parecían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ovejas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sin pastor,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comenzó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entonces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enseñarles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0" lvl="4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Jesús les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discípulos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pusieran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Los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juntaron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100 y 50.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spcBef>
                <a:spcPts val="1000"/>
              </a:spcBef>
              <a:spcAft>
                <a:spcPts val="60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g26e5a0dc2df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4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4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9145768" y="-1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 l="17157" t="8248" r="29534" b="8248"/>
          <a:stretch/>
        </p:blipFill>
        <p:spPr>
          <a:xfrm>
            <a:off x="6580094" y="810985"/>
            <a:ext cx="5007429" cy="5236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 descr="A logo with a cross and a bir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8426" y="548168"/>
            <a:ext cx="2230986" cy="1555706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1706430" y="2862567"/>
            <a:ext cx="5260500" cy="20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ACADEMIA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CRISTO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1264510" y="2818701"/>
            <a:ext cx="114817" cy="2143283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1379327" y="2818702"/>
            <a:ext cx="424306" cy="21432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6e5a0dc2df_0_101"/>
          <p:cNvSpPr txBox="1"/>
          <p:nvPr/>
        </p:nvSpPr>
        <p:spPr>
          <a:xfrm>
            <a:off x="2374775" y="2948850"/>
            <a:ext cx="9331200" cy="20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una investigación ordenada</a:t>
            </a:r>
            <a:endParaRPr sz="3200" i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Nos dice que era un lugar apartado de la ciudad de Betsaida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3" name="Google Shape;173;g26e5a0dc2df_0_101"/>
          <p:cNvSpPr txBox="1"/>
          <p:nvPr/>
        </p:nvSpPr>
        <p:spPr>
          <a:xfrm>
            <a:off x="2374782" y="18830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Lucas 9:10-17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4" name="Google Shape;174;g26e5a0dc2df_0_101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g26e5a0dc2df_0_101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6e5a0dc2df_0_110"/>
          <p:cNvSpPr txBox="1"/>
          <p:nvPr/>
        </p:nvSpPr>
        <p:spPr>
          <a:xfrm>
            <a:off x="2374775" y="1424850"/>
            <a:ext cx="9331200" cy="51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Lenguaje</a:t>
            </a:r>
            <a:r>
              <a:rPr lang="en-US" sz="32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sencillo</a:t>
            </a:r>
            <a:r>
              <a:rPr lang="en-US" sz="32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32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temas</a:t>
            </a:r>
            <a:r>
              <a:rPr lang="en-US" sz="32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profundos</a:t>
            </a:r>
            <a:r>
              <a:rPr lang="en-US" sz="32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testimonio de </a:t>
            </a:r>
            <a:r>
              <a:rPr lang="en-US" sz="32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primera</a:t>
            </a:r>
            <a:r>
              <a:rPr lang="en-US" sz="32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mano</a:t>
            </a:r>
            <a:endParaRPr sz="3200" i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Subió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 un monte</a:t>
            </a:r>
            <a:endParaRPr sz="32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acercaba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la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pascua</a:t>
            </a:r>
            <a:endParaRPr sz="32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Había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mucha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hierba</a:t>
            </a:r>
            <a:endParaRPr sz="32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Fue Felipe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quien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vió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lo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imposible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dar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 comer a tantos, e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informó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acerca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los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recursos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endParaRPr sz="32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Jesús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dió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gracias</a:t>
            </a:r>
            <a:endParaRPr sz="32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Andrés es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que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traía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comida</a:t>
            </a:r>
            <a:endParaRPr sz="32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Quisieron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hacer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rey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 Jesús a la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fuerza</a:t>
            </a:r>
            <a:endParaRPr sz="32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1" name="Google Shape;181;g26e5a0dc2df_0_110"/>
          <p:cNvSpPr txBox="1"/>
          <p:nvPr/>
        </p:nvSpPr>
        <p:spPr>
          <a:xfrm>
            <a:off x="2374782" y="3590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Juan 6:1-15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2" name="Google Shape;182;g26e5a0dc2df_0_110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Google Shape;183;g26e5a0dc2df_0_110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6c0eec2cfd_0_235"/>
          <p:cNvSpPr txBox="1"/>
          <p:nvPr/>
        </p:nvSpPr>
        <p:spPr>
          <a:xfrm>
            <a:off x="4127382" y="23402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Contar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89" name="Google Shape;189;g26c0eec2cfd_0_235"/>
          <p:cNvCxnSpPr/>
          <p:nvPr/>
        </p:nvCxnSpPr>
        <p:spPr>
          <a:xfrm>
            <a:off x="4230827" y="34326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0" name="Google Shape;190;g26c0eec2cfd_0_235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g26c0eec2cfd_0_235"/>
          <p:cNvPicPr preferRelativeResize="0"/>
          <p:nvPr/>
        </p:nvPicPr>
        <p:blipFill rotWithShape="1">
          <a:blip r:embed="rId3">
            <a:alphaModFix/>
          </a:blip>
          <a:srcRect l="1436" r="1447"/>
          <a:stretch/>
        </p:blipFill>
        <p:spPr>
          <a:xfrm>
            <a:off x="95650" y="1323950"/>
            <a:ext cx="3982775" cy="41010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92" name="Google Shape;192;g26c0eec2cfd_0_235"/>
          <p:cNvSpPr txBox="1"/>
          <p:nvPr/>
        </p:nvSpPr>
        <p:spPr>
          <a:xfrm>
            <a:off x="4127381" y="3858346"/>
            <a:ext cx="743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 cuenta la historia de </a:t>
            </a:r>
            <a:r>
              <a:rPr lang="en-US" sz="3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Mateo 14:13-21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93" name="Google Shape;193;g26c0eec2cfd_0_235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6ba99a7413_0_427"/>
          <p:cNvSpPr txBox="1"/>
          <p:nvPr/>
        </p:nvSpPr>
        <p:spPr>
          <a:xfrm>
            <a:off x="5838738" y="2050124"/>
            <a:ext cx="54780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99" name="Google Shape;199;g26ba99a7413_0_427"/>
          <p:cNvCxnSpPr/>
          <p:nvPr/>
        </p:nvCxnSpPr>
        <p:spPr>
          <a:xfrm>
            <a:off x="4230827" y="3294976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0" name="Google Shape;200;g26ba99a7413_0_427"/>
          <p:cNvSpPr txBox="1"/>
          <p:nvPr/>
        </p:nvSpPr>
        <p:spPr>
          <a:xfrm>
            <a:off x="5838738" y="3592694"/>
            <a:ext cx="48573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Mateo 14:13-21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1" name="Google Shape;201;g26ba99a7413_0_427"/>
          <p:cNvSpPr/>
          <p:nvPr/>
        </p:nvSpPr>
        <p:spPr>
          <a:xfrm>
            <a:off x="0" y="0"/>
            <a:ext cx="704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2" name="Google Shape;202;g26ba99a7413_0_427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g26ba99a7413_0_427"/>
          <p:cNvPicPr preferRelativeResize="0"/>
          <p:nvPr/>
        </p:nvPicPr>
        <p:blipFill rotWithShape="1">
          <a:blip r:embed="rId4">
            <a:alphaModFix/>
          </a:blip>
          <a:srcRect l="16675" r="16675"/>
          <a:stretch/>
        </p:blipFill>
        <p:spPr>
          <a:xfrm>
            <a:off x="1034702" y="1136927"/>
            <a:ext cx="4316100" cy="4316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204" name="Google Shape;204;g26ba99a7413_0_427"/>
          <p:cNvSpPr/>
          <p:nvPr/>
        </p:nvSpPr>
        <p:spPr>
          <a:xfrm>
            <a:off x="279444" y="4823252"/>
            <a:ext cx="114900" cy="20346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1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10" name="Google Shape;210;p11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1" name="Google Shape;211;p11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Mateo 14:13-21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2" name="Google Shape;212;p11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" name="Google Shape;21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14" name="Google Shape;214;p11"/>
          <p:cNvSpPr txBox="1"/>
          <p:nvPr/>
        </p:nvSpPr>
        <p:spPr>
          <a:xfrm>
            <a:off x="4127381" y="4163146"/>
            <a:ext cx="743264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¿Quiénes son los personajes de esta historia?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15" name="Google Shape;215;p11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 l="7105" t="10153" r="7634" b="23587"/>
          <a:stretch/>
        </p:blipFill>
        <p:spPr>
          <a:xfrm>
            <a:off x="8577182" y="1617635"/>
            <a:ext cx="1662993" cy="1292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1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2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22" name="Google Shape;222;p12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3" name="Google Shape;223;p12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Mateo 14:13-21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4" name="Google Shape;224;p12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Google Shape;22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26" name="Google Shape;226;p12"/>
          <p:cNvSpPr txBox="1"/>
          <p:nvPr/>
        </p:nvSpPr>
        <p:spPr>
          <a:xfrm>
            <a:off x="4127381" y="4163146"/>
            <a:ext cx="6727973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¿Cuáles son los objetos (o animales) de esta historia?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27" name="Google Shape;227;p12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19859" y="1460358"/>
            <a:ext cx="1266321" cy="1389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2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3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34" name="Google Shape;234;p13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5" name="Google Shape;235;p13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Mateo 14:13-21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6" name="Google Shape;236;p13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7" name="Google Shape;23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38" name="Google Shape;238;p13"/>
          <p:cNvSpPr txBox="1"/>
          <p:nvPr/>
        </p:nvSpPr>
        <p:spPr>
          <a:xfrm>
            <a:off x="4127381" y="4163146"/>
            <a:ext cx="743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¿Dónde ocurrió la historia?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39" name="Google Shape;239;p13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76083" y="1470749"/>
            <a:ext cx="1127705" cy="1374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3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4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46" name="Google Shape;246;p14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7" name="Google Shape;247;p14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Mateo 14:13-21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8" name="Google Shape;248;p14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9" name="Google Shape;24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0" name="Google Shape;250;p14"/>
          <p:cNvSpPr txBox="1"/>
          <p:nvPr/>
        </p:nvSpPr>
        <p:spPr>
          <a:xfrm>
            <a:off x="4127381" y="4163146"/>
            <a:ext cx="743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¿Cuándo ocurrió la historia?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51" name="Google Shape;251;p14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69912" y="1743573"/>
            <a:ext cx="824369" cy="950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4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5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58" name="Google Shape;258;p15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9" name="Google Shape;259;p15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Mateo 14:13-21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0" name="Google Shape;260;p15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1" name="Google Shape;26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62" name="Google Shape;262;p15"/>
          <p:cNvSpPr txBox="1"/>
          <p:nvPr/>
        </p:nvSpPr>
        <p:spPr>
          <a:xfrm>
            <a:off x="4127381" y="4163146"/>
            <a:ext cx="743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¿Cuál es el problema?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63" name="Google Shape;263;p15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84044" y="1460358"/>
            <a:ext cx="1405304" cy="1389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5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6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70" name="Google Shape;270;p16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1" name="Google Shape;271;p16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Mateo 14:13-21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2" name="Google Shape;272;p16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3" name="Google Shape;27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74" name="Google Shape;274;p16"/>
          <p:cNvSpPr txBox="1"/>
          <p:nvPr/>
        </p:nvSpPr>
        <p:spPr>
          <a:xfrm>
            <a:off x="4127381" y="4163146"/>
            <a:ext cx="743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¿Se resuelve el problema? ¿Cómo?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75" name="Google Shape;275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02567" y="1460358"/>
            <a:ext cx="1078769" cy="1379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16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g2ae621378b2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6ba99a7413_0_523"/>
          <p:cNvSpPr txBox="1"/>
          <p:nvPr/>
        </p:nvSpPr>
        <p:spPr>
          <a:xfrm>
            <a:off x="5838738" y="2050124"/>
            <a:ext cx="54780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Consolidar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82" name="Google Shape;282;g26ba99a7413_0_523"/>
          <p:cNvCxnSpPr/>
          <p:nvPr/>
        </p:nvCxnSpPr>
        <p:spPr>
          <a:xfrm>
            <a:off x="4230827" y="3294976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3" name="Google Shape;283;g26ba99a7413_0_523"/>
          <p:cNvSpPr txBox="1"/>
          <p:nvPr/>
        </p:nvSpPr>
        <p:spPr>
          <a:xfrm>
            <a:off x="5838738" y="3592694"/>
            <a:ext cx="48573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Mateo 14:13-21</a:t>
            </a:r>
            <a:endParaRPr sz="3888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4" name="Google Shape;284;g26ba99a7413_0_523"/>
          <p:cNvSpPr/>
          <p:nvPr/>
        </p:nvSpPr>
        <p:spPr>
          <a:xfrm>
            <a:off x="0" y="0"/>
            <a:ext cx="704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5" name="Google Shape;285;g26ba99a7413_0_523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g26ba99a7413_0_523"/>
          <p:cNvPicPr preferRelativeResize="0"/>
          <p:nvPr/>
        </p:nvPicPr>
        <p:blipFill rotWithShape="1">
          <a:blip r:embed="rId4">
            <a:alphaModFix/>
          </a:blip>
          <a:srcRect l="16675" r="16675"/>
          <a:stretch/>
        </p:blipFill>
        <p:spPr>
          <a:xfrm>
            <a:off x="1037477" y="1136927"/>
            <a:ext cx="4316100" cy="4316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287" name="Google Shape;287;g26ba99a7413_0_523"/>
          <p:cNvSpPr/>
          <p:nvPr/>
        </p:nvSpPr>
        <p:spPr>
          <a:xfrm>
            <a:off x="279444" y="4823252"/>
            <a:ext cx="114900" cy="20346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8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Consolidar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93" name="Google Shape;293;p18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94" name="Google Shape;294;p18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Mateo 14:13-21</a:t>
            </a:r>
            <a:endParaRPr sz="3888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5" name="Google Shape;295;p18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6" name="Google Shape;296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97" name="Google Shape;297;p18"/>
          <p:cNvSpPr txBox="1"/>
          <p:nvPr/>
        </p:nvSpPr>
        <p:spPr>
          <a:xfrm>
            <a:off x="4127381" y="4163146"/>
            <a:ext cx="74325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¿Cuál es el punto principal de la historia?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98" name="Google Shape;298;p18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53057" y="1681917"/>
            <a:ext cx="1247432" cy="1167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18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9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Consolidar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05" name="Google Shape;305;p19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6" name="Google Shape;306;p19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Mateo 14:13-21</a:t>
            </a:r>
            <a:endParaRPr sz="3888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7" name="Google Shape;307;p19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8" name="Google Shape;30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09" name="Google Shape;309;p19"/>
          <p:cNvSpPr txBox="1"/>
          <p:nvPr/>
        </p:nvSpPr>
        <p:spPr>
          <a:xfrm>
            <a:off x="4127381" y="4163146"/>
            <a:ext cx="743264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¿Qué pecado veo en esta historia y confieso en mi vida?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10" name="Google Shape;310;p19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09776" y="1619490"/>
            <a:ext cx="1490713" cy="1262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19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0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Consolidar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17" name="Google Shape;317;p20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8" name="Google Shape;318;p20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Mateo 14:13-21</a:t>
            </a:r>
            <a:endParaRPr sz="3888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9" name="Google Shape;319;p20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0" name="Google Shape;32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21" name="Google Shape;321;p20"/>
          <p:cNvSpPr txBox="1"/>
          <p:nvPr/>
        </p:nvSpPr>
        <p:spPr>
          <a:xfrm>
            <a:off x="4127381" y="4163146"/>
            <a:ext cx="743264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¿En qué versos y palabras de esta historia veo el amor de Dios hacia mí?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22" name="Google Shape;322;p20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84328" y="1686187"/>
            <a:ext cx="751710" cy="1092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20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1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Consolidar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29" name="Google Shape;329;p21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0" name="Google Shape;330;p21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Mateo 14:13-21</a:t>
            </a:r>
            <a:endParaRPr sz="3888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1" name="Google Shape;331;p21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2" name="Google Shape;33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33" name="Google Shape;333;p21"/>
          <p:cNvSpPr txBox="1"/>
          <p:nvPr/>
        </p:nvSpPr>
        <p:spPr>
          <a:xfrm>
            <a:off x="4127381" y="4163146"/>
            <a:ext cx="743264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¿Qué pediré que Dios obre en mí para poner en práctica su Palabra?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34" name="Google Shape;334;p21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27862" y="1722897"/>
            <a:ext cx="1016456" cy="1031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21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2c7cd4f111b_0_185"/>
          <p:cNvSpPr txBox="1"/>
          <p:nvPr/>
        </p:nvSpPr>
        <p:spPr>
          <a:xfrm>
            <a:off x="5952850" y="3433550"/>
            <a:ext cx="5587500" cy="19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5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Analizar las ventajas de leer y de contar/narrar una historia bíblica</a:t>
            </a:r>
            <a:endParaRPr sz="405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1" name="Google Shape;341;g2c7cd4f111b_0_185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2" name="Google Shape;342;g2c7cd4f111b_0_185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g2c7cd4f111b_0_185"/>
          <p:cNvSpPr/>
          <p:nvPr/>
        </p:nvSpPr>
        <p:spPr>
          <a:xfrm>
            <a:off x="717625" y="942250"/>
            <a:ext cx="124500" cy="51903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4" name="Google Shape;344;g2c7cd4f111b_0_185"/>
          <p:cNvPicPr preferRelativeResize="0"/>
          <p:nvPr/>
        </p:nvPicPr>
        <p:blipFill rotWithShape="1">
          <a:blip r:embed="rId4">
            <a:alphaModFix/>
          </a:blip>
          <a:srcRect l="-2153" r="34214"/>
          <a:stretch/>
        </p:blipFill>
        <p:spPr>
          <a:xfrm>
            <a:off x="842125" y="942250"/>
            <a:ext cx="4701701" cy="5190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26e5a0dc2df_0_125"/>
          <p:cNvSpPr txBox="1"/>
          <p:nvPr/>
        </p:nvSpPr>
        <p:spPr>
          <a:xfrm>
            <a:off x="2374775" y="2948850"/>
            <a:ext cx="9331200" cy="35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Leer la historia directamente de la Biblia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Contar la historia en tus propias palabras, pero siendo fiel a la palabra de Dios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Dialogar, hacer una obra de teatro, un drama, mostrar un video o algo por el estilo para repasar una historia bíblica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0" name="Google Shape;350;g26e5a0dc2df_0_125"/>
          <p:cNvSpPr txBox="1"/>
          <p:nvPr/>
        </p:nvSpPr>
        <p:spPr>
          <a:xfrm>
            <a:off x="2374782" y="1197243"/>
            <a:ext cx="7189500" cy="15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Hay varias formas de “contar” la historia: 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1" name="Google Shape;351;g26e5a0dc2df_0_125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2" name="Google Shape;352;g26e5a0dc2df_0_125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26e5a0dc2df_0_134"/>
          <p:cNvSpPr txBox="1"/>
          <p:nvPr/>
        </p:nvSpPr>
        <p:spPr>
          <a:xfrm>
            <a:off x="2374775" y="2720250"/>
            <a:ext cx="9668400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 se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pierda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ningún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detalle</a:t>
            </a:r>
            <a:endParaRPr sz="32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La Biblia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tiene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autoridad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;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viene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de Dios</a:t>
            </a:r>
            <a:endParaRPr sz="32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Un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alumno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puede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leer. No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tiene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que ser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profesor</a:t>
            </a:r>
            <a:endParaRPr sz="32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La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gente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puede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seguir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lo que se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está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leyendo</a:t>
            </a:r>
            <a:endParaRPr sz="32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8" name="Google Shape;358;g26e5a0dc2df_0_134"/>
          <p:cNvSpPr txBox="1"/>
          <p:nvPr/>
        </p:nvSpPr>
        <p:spPr>
          <a:xfrm>
            <a:off x="2374775" y="1654450"/>
            <a:ext cx="95247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Ventajas de leer la historia bíblica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9" name="Google Shape;359;g26e5a0dc2df_0_134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0" name="Google Shape;360;g26e5a0dc2df_0_134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26e5a0dc2df_0_145"/>
          <p:cNvSpPr txBox="1"/>
          <p:nvPr/>
        </p:nvSpPr>
        <p:spPr>
          <a:xfrm>
            <a:off x="2374775" y="2415450"/>
            <a:ext cx="9668400" cy="40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Si se hace bien, puede captar muy bien la atención 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La cara y los gestos también cuentan la historia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Uno puede usar vocabulario apropiado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Permite más contacto visual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Cristo suele enseñar contando historias y parábolas. 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 puede usar con personas que no leen bien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6" name="Google Shape;366;g26e5a0dc2df_0_145"/>
          <p:cNvSpPr txBox="1"/>
          <p:nvPr/>
        </p:nvSpPr>
        <p:spPr>
          <a:xfrm>
            <a:off x="2374775" y="816250"/>
            <a:ext cx="9524700" cy="15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Ventajas de contar/narrar </a:t>
            </a:r>
            <a:endParaRPr sz="486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la historia bíblica 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7" name="Google Shape;367;g26e5a0dc2df_0_145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8" name="Google Shape;368;g26e5a0dc2df_0_145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26e5a0dc2df_0_239"/>
          <p:cNvSpPr txBox="1"/>
          <p:nvPr/>
        </p:nvSpPr>
        <p:spPr>
          <a:xfrm>
            <a:off x="2374775" y="2415450"/>
            <a:ext cx="9668400" cy="35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Ejemplos cuando podemos compartir esta historia: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Ejemplo 1: </a:t>
            </a: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¿Por qué es importante orar antes de comer?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Ejemplo 2:</a:t>
            </a: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¿Debemos preocuparnos por las necesidades físicas de los demás?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Ejemplo 3:</a:t>
            </a: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¿Puede Dios realmente cuidar de mí?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4" name="Google Shape;374;g26e5a0dc2df_0_239"/>
          <p:cNvSpPr txBox="1"/>
          <p:nvPr/>
        </p:nvSpPr>
        <p:spPr>
          <a:xfrm>
            <a:off x="2374775" y="816250"/>
            <a:ext cx="9524700" cy="15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Practicar contando una </a:t>
            </a:r>
            <a:endParaRPr sz="486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historia bíblica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5" name="Google Shape;375;g26e5a0dc2df_0_239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6" name="Google Shape;376;g26e5a0dc2df_0_239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/>
        </p:nvSpPr>
        <p:spPr>
          <a:xfrm>
            <a:off x="4127382" y="1806843"/>
            <a:ext cx="5017663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Lección </a:t>
            </a: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01" name="Google Shape;101;p2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"/>
          <p:cNvSpPr txBox="1"/>
          <p:nvPr/>
        </p:nvSpPr>
        <p:spPr>
          <a:xfrm>
            <a:off x="4127371" y="3349425"/>
            <a:ext cx="77721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Jesús Alimenta a los Cinco Mil</a:t>
            </a:r>
            <a:endParaRPr sz="3888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4127382" y="4045935"/>
            <a:ext cx="50178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Mateo 14:13-21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2" descr="A green circle with a white book and a magnifying glas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6" name="Google Shape;106;p2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26e5a0dc2df_0_154"/>
          <p:cNvSpPr txBox="1"/>
          <p:nvPr/>
        </p:nvSpPr>
        <p:spPr>
          <a:xfrm>
            <a:off x="3452975" y="1438800"/>
            <a:ext cx="81132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Grupos Pequeños de Zoom</a:t>
            </a:r>
            <a:endParaRPr sz="486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2" name="Google Shape;382;g26e5a0dc2df_0_154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3" name="Google Shape;383;g26e5a0dc2df_0_154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g26e5a0dc2df_0_1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37950" y="1193687"/>
            <a:ext cx="4165800" cy="4165800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g26e5a0dc2df_0_154"/>
          <p:cNvSpPr txBox="1"/>
          <p:nvPr/>
        </p:nvSpPr>
        <p:spPr>
          <a:xfrm>
            <a:off x="3452975" y="2279100"/>
            <a:ext cx="7568700" cy="26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¡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Ahora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les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toca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!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Practiquemos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contando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la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historia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de Mateo 14:13-21.</a:t>
            </a:r>
            <a:endParaRPr sz="33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Pueden</a:t>
            </a:r>
            <a:r>
              <a:rPr lang="en-US" sz="33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compartir</a:t>
            </a:r>
            <a:r>
              <a:rPr lang="en-US" sz="33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la </a:t>
            </a:r>
            <a:r>
              <a:rPr lang="en-US" sz="33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historia</a:t>
            </a:r>
            <a:r>
              <a:rPr lang="en-US" sz="33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con sus </a:t>
            </a:r>
            <a:r>
              <a:rPr lang="en-US" sz="33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propias</a:t>
            </a:r>
            <a:r>
              <a:rPr lang="en-US" sz="33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palabras o </a:t>
            </a:r>
            <a:r>
              <a:rPr lang="en-US" sz="33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pueden</a:t>
            </a:r>
            <a:r>
              <a:rPr lang="en-US" sz="33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leer la </a:t>
            </a:r>
            <a:r>
              <a:rPr lang="en-US" sz="33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historia</a:t>
            </a:r>
            <a:r>
              <a:rPr lang="en-US" sz="33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endParaRPr sz="3300" i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26ba99a7413_0_633"/>
          <p:cNvSpPr txBox="1"/>
          <p:nvPr/>
        </p:nvSpPr>
        <p:spPr>
          <a:xfrm>
            <a:off x="4127382" y="18068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Tarea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91" name="Google Shape;391;g26ba99a7413_0_633"/>
          <p:cNvCxnSpPr/>
          <p:nvPr/>
        </p:nvCxnSpPr>
        <p:spPr>
          <a:xfrm>
            <a:off x="4230827" y="30516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2" name="Google Shape;392;g26ba99a7413_0_633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3" name="Google Shape;393;g26ba99a7413_0_6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94" name="Google Shape;394;g26ba99a7413_0_633"/>
          <p:cNvSpPr txBox="1"/>
          <p:nvPr/>
        </p:nvSpPr>
        <p:spPr>
          <a:xfrm>
            <a:off x="4127375" y="3633850"/>
            <a:ext cx="7772100" cy="1231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•"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Ver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video de la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lección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3</a:t>
            </a:r>
            <a:endParaRPr sz="3200" b="1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•"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Leer </a:t>
            </a:r>
            <a:r>
              <a:rPr lang="en-US" sz="32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Lucas 19:28-44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sus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Biblias</a:t>
            </a:r>
            <a:endParaRPr sz="3200" b="1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95" name="Google Shape;395;g26ba99a7413_0_633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2adf1476608_0_0"/>
          <p:cNvSpPr txBox="1"/>
          <p:nvPr/>
        </p:nvSpPr>
        <p:spPr>
          <a:xfrm>
            <a:off x="4127382" y="28736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Oración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1" name="Google Shape;401;g2adf1476608_0_0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2" name="Google Shape;402;g2adf1476608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03" name="Google Shape;403;g2adf1476608_0_0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2adf1476608_0_9"/>
          <p:cNvSpPr txBox="1"/>
          <p:nvPr/>
        </p:nvSpPr>
        <p:spPr>
          <a:xfrm>
            <a:off x="4127382" y="28736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Despedida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9" name="Google Shape;409;g2adf1476608_0_9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0" name="Google Shape;410;g2adf1476608_0_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5" cy="32184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11" name="Google Shape;411;g2adf1476608_0_9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2ac1ba269cb_0_46"/>
          <p:cNvSpPr/>
          <p:nvPr/>
        </p:nvSpPr>
        <p:spPr>
          <a:xfrm>
            <a:off x="9145768" y="-1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g2ac1ba269cb_0_46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8" name="Google Shape;418;g2ac1ba269cb_0_46"/>
          <p:cNvPicPr preferRelativeResize="0"/>
          <p:nvPr/>
        </p:nvPicPr>
        <p:blipFill rotWithShape="1">
          <a:blip r:embed="rId3">
            <a:alphaModFix/>
          </a:blip>
          <a:srcRect l="17158" t="8250" r="29536" b="8239"/>
          <a:stretch/>
        </p:blipFill>
        <p:spPr>
          <a:xfrm>
            <a:off x="6580094" y="810985"/>
            <a:ext cx="5007428" cy="5236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g2ac1ba269cb_0_46" descr="A logo with a cross and a bir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8426" y="548168"/>
            <a:ext cx="2230986" cy="1555706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g2ac1ba269cb_0_46"/>
          <p:cNvSpPr txBox="1"/>
          <p:nvPr/>
        </p:nvSpPr>
        <p:spPr>
          <a:xfrm>
            <a:off x="1706430" y="2862567"/>
            <a:ext cx="5260500" cy="20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ACADEMIA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CRISTO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21" name="Google Shape;421;g2ac1ba269cb_0_46"/>
          <p:cNvSpPr/>
          <p:nvPr/>
        </p:nvSpPr>
        <p:spPr>
          <a:xfrm>
            <a:off x="1264510" y="2818701"/>
            <a:ext cx="114900" cy="21432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g2ac1ba269cb_0_46"/>
          <p:cNvSpPr/>
          <p:nvPr/>
        </p:nvSpPr>
        <p:spPr>
          <a:xfrm>
            <a:off x="1379327" y="2818702"/>
            <a:ext cx="424200" cy="214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 txBox="1"/>
          <p:nvPr/>
        </p:nvSpPr>
        <p:spPr>
          <a:xfrm>
            <a:off x="4078888" y="2741641"/>
            <a:ext cx="6627304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Saludos y bienvenidos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2" name="Google Shape;112;p3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4" name="Google Shape;114;p3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/>
          <p:nvPr/>
        </p:nvSpPr>
        <p:spPr>
          <a:xfrm>
            <a:off x="4135641" y="2724595"/>
            <a:ext cx="71523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Oración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2" name="Google Shape;122;p4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 txBox="1"/>
          <p:nvPr/>
        </p:nvSpPr>
        <p:spPr>
          <a:xfrm>
            <a:off x="2237027" y="403125"/>
            <a:ext cx="8958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Objetivos de la Lección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28" name="Google Shape;128;p5"/>
          <p:cNvCxnSpPr/>
          <p:nvPr/>
        </p:nvCxnSpPr>
        <p:spPr>
          <a:xfrm>
            <a:off x="2373086" y="1597768"/>
            <a:ext cx="7195457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9" name="Google Shape;129;p5"/>
          <p:cNvSpPr/>
          <p:nvPr/>
        </p:nvSpPr>
        <p:spPr>
          <a:xfrm>
            <a:off x="745673" y="1935322"/>
            <a:ext cx="10450200" cy="1127700"/>
          </a:xfrm>
          <a:prstGeom prst="roundRect">
            <a:avLst>
              <a:gd name="adj" fmla="val 10000"/>
            </a:avLst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0" name="Google Shape;130;p5"/>
          <p:cNvSpPr/>
          <p:nvPr/>
        </p:nvSpPr>
        <p:spPr>
          <a:xfrm>
            <a:off x="1086826" y="2189073"/>
            <a:ext cx="620400" cy="620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1" name="Google Shape;131;p5"/>
          <p:cNvSpPr/>
          <p:nvPr/>
        </p:nvSpPr>
        <p:spPr>
          <a:xfrm>
            <a:off x="2048259" y="1934841"/>
            <a:ext cx="9147600" cy="11277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2" name="Google Shape;132;p5"/>
          <p:cNvSpPr txBox="1"/>
          <p:nvPr/>
        </p:nvSpPr>
        <p:spPr>
          <a:xfrm>
            <a:off x="2048259" y="1934841"/>
            <a:ext cx="9147600" cy="11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350" tIns="119350" rIns="119350" bIns="1193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libri"/>
              <a:buNone/>
            </a:pPr>
            <a:r>
              <a:rPr lang="en-US" sz="2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Usar el método de las Cuatro “C” para leer y entender Mateo 14:13-21</a:t>
            </a:r>
            <a:endParaRPr sz="25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3" name="Google Shape;133;p5"/>
          <p:cNvSpPr/>
          <p:nvPr/>
        </p:nvSpPr>
        <p:spPr>
          <a:xfrm>
            <a:off x="745673" y="3192648"/>
            <a:ext cx="10450200" cy="1127700"/>
          </a:xfrm>
          <a:prstGeom prst="roundRect">
            <a:avLst>
              <a:gd name="adj" fmla="val 10000"/>
            </a:avLst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4" name="Google Shape;134;p5"/>
          <p:cNvSpPr/>
          <p:nvPr/>
        </p:nvSpPr>
        <p:spPr>
          <a:xfrm>
            <a:off x="1086826" y="3446399"/>
            <a:ext cx="620400" cy="620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5" name="Google Shape;135;p5"/>
          <p:cNvSpPr/>
          <p:nvPr/>
        </p:nvSpPr>
        <p:spPr>
          <a:xfrm>
            <a:off x="2048259" y="3192648"/>
            <a:ext cx="9147600" cy="11277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6" name="Google Shape;136;p5"/>
          <p:cNvSpPr txBox="1"/>
          <p:nvPr/>
        </p:nvSpPr>
        <p:spPr>
          <a:xfrm>
            <a:off x="2048259" y="3192648"/>
            <a:ext cx="9147600" cy="11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350" tIns="119350" rIns="119350" bIns="1193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Analizar las ventajas de leer y de contar/narrar una historia bíblica</a:t>
            </a:r>
            <a:endParaRPr sz="25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7" name="Google Shape;137;p5"/>
          <p:cNvSpPr/>
          <p:nvPr/>
        </p:nvSpPr>
        <p:spPr>
          <a:xfrm>
            <a:off x="745673" y="4449974"/>
            <a:ext cx="10450200" cy="1127700"/>
          </a:xfrm>
          <a:prstGeom prst="roundRect">
            <a:avLst>
              <a:gd name="adj" fmla="val 10000"/>
            </a:avLst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8" name="Google Shape;138;p5"/>
          <p:cNvSpPr/>
          <p:nvPr/>
        </p:nvSpPr>
        <p:spPr>
          <a:xfrm>
            <a:off x="1086826" y="4703725"/>
            <a:ext cx="620400" cy="620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9" name="Google Shape;139;p5"/>
          <p:cNvSpPr/>
          <p:nvPr/>
        </p:nvSpPr>
        <p:spPr>
          <a:xfrm>
            <a:off x="2048259" y="4449974"/>
            <a:ext cx="9147600" cy="11277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0" name="Google Shape;140;p5"/>
          <p:cNvSpPr txBox="1"/>
          <p:nvPr/>
        </p:nvSpPr>
        <p:spPr>
          <a:xfrm>
            <a:off x="2048259" y="4449974"/>
            <a:ext cx="9147600" cy="11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350" tIns="119350" rIns="119350" bIns="1193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Practicar contando una historia bíblica</a:t>
            </a:r>
            <a:endParaRPr sz="25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1" name="Google Shape;141;p5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6c0eec2cfd_0_221"/>
          <p:cNvSpPr txBox="1"/>
          <p:nvPr/>
        </p:nvSpPr>
        <p:spPr>
          <a:xfrm>
            <a:off x="4127382" y="17306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Captar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47" name="Google Shape;147;g26c0eec2cfd_0_221"/>
          <p:cNvCxnSpPr/>
          <p:nvPr/>
        </p:nvCxnSpPr>
        <p:spPr>
          <a:xfrm>
            <a:off x="4230827" y="28992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8" name="Google Shape;148;g26c0eec2cfd_0_221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g26c0eec2cfd_0_221"/>
          <p:cNvPicPr preferRelativeResize="0"/>
          <p:nvPr/>
        </p:nvPicPr>
        <p:blipFill rotWithShape="1">
          <a:blip r:embed="rId3">
            <a:alphaModFix/>
          </a:blip>
          <a:srcRect l="1446" r="1435"/>
          <a:stretch/>
        </p:blipFill>
        <p:spPr>
          <a:xfrm>
            <a:off x="248051" y="1400152"/>
            <a:ext cx="3650724" cy="37591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50" name="Google Shape;150;g26c0eec2cfd_0_221"/>
          <p:cNvSpPr txBox="1"/>
          <p:nvPr/>
        </p:nvSpPr>
        <p:spPr>
          <a:xfrm>
            <a:off x="4127381" y="3324946"/>
            <a:ext cx="74325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¿Por qué suponen que Dios nos ha dado esta historia (y otras) en los cuatro evangelios y no nada más en uno? 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1" name="Google Shape;151;g26c0eec2cfd_0_221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6e5a0dc2df_0_7"/>
          <p:cNvSpPr txBox="1"/>
          <p:nvPr/>
        </p:nvSpPr>
        <p:spPr>
          <a:xfrm>
            <a:off x="2374775" y="3101250"/>
            <a:ext cx="9331200" cy="25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audiencia </a:t>
            </a:r>
            <a:r>
              <a:rPr lang="en-US" sz="32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eran</a:t>
            </a:r>
            <a:r>
              <a:rPr lang="en-US" sz="32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judíos</a:t>
            </a:r>
            <a:r>
              <a:rPr lang="en-US" sz="32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32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muchas</a:t>
            </a:r>
            <a:r>
              <a:rPr lang="en-US" sz="32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citas</a:t>
            </a:r>
            <a:r>
              <a:rPr lang="en-US" sz="32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y </a:t>
            </a:r>
            <a:r>
              <a:rPr lang="en-US" sz="32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profecías</a:t>
            </a:r>
            <a:r>
              <a:rPr lang="en-US" sz="32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del Antiguo </a:t>
            </a:r>
            <a:r>
              <a:rPr lang="en-US" sz="32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Testamento</a:t>
            </a:r>
            <a:endParaRPr sz="3200" i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Deja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muy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claro que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fueron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cinco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mil hombres, sin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contar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 las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mujeres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y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los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niños</a:t>
            </a:r>
            <a:endParaRPr sz="32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7" name="Google Shape;157;g26e5a0dc2df_0_7"/>
          <p:cNvSpPr txBox="1"/>
          <p:nvPr/>
        </p:nvSpPr>
        <p:spPr>
          <a:xfrm>
            <a:off x="2374782" y="18830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Mateo 14:13-21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8" name="Google Shape;158;g26e5a0dc2df_0_7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g26e5a0dc2df_0_7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6e5a0dc2df_0_92"/>
          <p:cNvSpPr txBox="1"/>
          <p:nvPr/>
        </p:nvSpPr>
        <p:spPr>
          <a:xfrm>
            <a:off x="2374775" y="2491650"/>
            <a:ext cx="9331200" cy="35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Los discípulos no tenían tiempo para comer. 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Jesús tuvo compasión de ellos, porque parecían ovejas sin pastor, y comenzó entonces a enseñarles muchas cosas. 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Jesús les dijo a los discípulos que los pusieran en grupos. Los juntaron en grupos de 100 y 50. 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5" name="Google Shape;165;g26e5a0dc2df_0_92"/>
          <p:cNvSpPr txBox="1"/>
          <p:nvPr/>
        </p:nvSpPr>
        <p:spPr>
          <a:xfrm>
            <a:off x="2374782" y="18830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Marcos 6:30-44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6" name="Google Shape;166;g26e5a0dc2df_0_92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g26e5a0dc2df_0_92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2562</Words>
  <Application>Microsoft Office PowerPoint</Application>
  <PresentationFormat>Widescreen</PresentationFormat>
  <Paragraphs>216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Calibri</vt:lpstr>
      <vt:lpstr>Arial</vt:lpstr>
      <vt:lpstr>Lato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Michele Pfeifer</dc:creator>
  <cp:lastModifiedBy>Carola Del Pino</cp:lastModifiedBy>
  <cp:revision>2</cp:revision>
  <dcterms:created xsi:type="dcterms:W3CDTF">2023-11-29T19:33:05Z</dcterms:created>
  <dcterms:modified xsi:type="dcterms:W3CDTF">2024-12-17T00:34:47Z</dcterms:modified>
</cp:coreProperties>
</file>