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3"/>
  </p:notesMasterIdLst>
  <p:sldIdLst>
    <p:sldId id="257" r:id="rId5"/>
    <p:sldId id="259" r:id="rId6"/>
    <p:sldId id="258" r:id="rId7"/>
    <p:sldId id="260" r:id="rId8"/>
    <p:sldId id="290" r:id="rId9"/>
    <p:sldId id="262" r:id="rId10"/>
    <p:sldId id="263" r:id="rId11"/>
    <p:sldId id="264" r:id="rId12"/>
    <p:sldId id="291" r:id="rId13"/>
    <p:sldId id="428" r:id="rId14"/>
    <p:sldId id="294" r:id="rId15"/>
    <p:sldId id="429" r:id="rId16"/>
    <p:sldId id="430" r:id="rId17"/>
    <p:sldId id="444" r:id="rId18"/>
    <p:sldId id="431" r:id="rId19"/>
    <p:sldId id="432" r:id="rId20"/>
    <p:sldId id="272" r:id="rId21"/>
    <p:sldId id="273" r:id="rId22"/>
    <p:sldId id="435" r:id="rId23"/>
    <p:sldId id="305" r:id="rId24"/>
    <p:sldId id="436" r:id="rId25"/>
    <p:sldId id="437" r:id="rId26"/>
    <p:sldId id="438" r:id="rId27"/>
    <p:sldId id="277" r:id="rId28"/>
    <p:sldId id="439" r:id="rId29"/>
    <p:sldId id="278" r:id="rId30"/>
    <p:sldId id="279" r:id="rId31"/>
    <p:sldId id="442" r:id="rId32"/>
    <p:sldId id="280" r:id="rId33"/>
    <p:sldId id="445" r:id="rId34"/>
    <p:sldId id="443" r:id="rId35"/>
    <p:sldId id="367" r:id="rId36"/>
    <p:sldId id="285" r:id="rId37"/>
    <p:sldId id="446" r:id="rId38"/>
    <p:sldId id="287" r:id="rId39"/>
    <p:sldId id="286" r:id="rId40"/>
    <p:sldId id="288" r:id="rId41"/>
    <p:sldId id="289" r:id="rId42"/>
  </p:sldIdLst>
  <p:sldSz cx="12192000" cy="6858000"/>
  <p:notesSz cx="6858000" cy="9144000"/>
  <p:embeddedFontLst>
    <p:embeddedFont>
      <p:font typeface="Cambria" panose="02040503050406030204" pitchFamily="18"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Black" panose="020F0502020204030204" pitchFamily="34" charset="0"/>
      <p:bold r:id="rId52"/>
      <p:italic r:id="rId53"/>
      <p:boldItalic r:id="rId54"/>
    </p:embeddedFont>
    <p:embeddedFont>
      <p:font typeface="Overlock"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za/qnoa/42N46Kb3uxkxrryRd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28"/>
    <p:restoredTop sz="61586"/>
  </p:normalViewPr>
  <p:slideViewPr>
    <p:cSldViewPr snapToGrid="0">
      <p:cViewPr varScale="1">
        <p:scale>
          <a:sx n="44" d="100"/>
          <a:sy n="44" d="100"/>
        </p:scale>
        <p:origin x="248"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bT3a9pQlQ1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5</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Ver el video de enseñanza: </a:t>
            </a:r>
            <a:r>
              <a:rPr lang="es-419" sz="1800" dirty="0">
                <a:solidFill>
                  <a:srgbClr val="0000FF"/>
                </a:solidFill>
                <a:effectLst/>
                <a:latin typeface="Calibri" panose="020F0502020204030204" pitchFamily="34" charset="0"/>
                <a:ea typeface="Calibri" panose="020F0502020204030204" pitchFamily="34" charset="0"/>
                <a:hlinkClick r:id="rId3"/>
              </a:rPr>
              <a:t>https://www.youtube.com/watch?v=bT3a9pQlQ1g</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Responder las preguntas: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¿Quiénes estaban presentes cuando Jesús contó las parábolas de Lucas 15?</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¿Quiénes eran los fariseos y en qué basaban su esperanza de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¿Por qué el padre recibió al hijo menor con alegría?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¿Por qué estaba enojado el hijo mayor con su padre?</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Leer Lucas 15:11-32</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3. El legalismo de los fariseos</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Odiaban a Jesús porque: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No seguía sus tradiciones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Se relacionaba con pecadores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Exponía su hipocresía</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Cuestionaba su autojustificación</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Lo acusaban de violar la ley, pero Jesús nunca quebrantó la ley de Dios – ni la ceremonial ni la moral -, solo ignoraba las reglas humanas añadidas.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4. Jesús respondió a sus críticas con tres parábolas. Hoy nos enfocaremos en la tercera, en Lucas 15:11-32.</a:t>
            </a:r>
            <a:endParaRPr lang="en-US" sz="11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30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419" sz="1800" b="1" dirty="0">
                <a:effectLst/>
                <a:latin typeface="Calibri" panose="020F0502020204030204" pitchFamily="34" charset="0"/>
                <a:ea typeface="Calibri" panose="020F0502020204030204" pitchFamily="34" charset="0"/>
              </a:rPr>
              <a:t>OBJETIVO #2: Reconocer la gracia de Dios al buscar y restaurar al pecador perdido, según Lucas 15.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Simbolismo de la parábola de los dos hijos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padre representa a nuestro Padre celestial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hijo menor nos representa a nosotros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hijo mayor representa a los fariseos de entonces y a los legalistas de hoy.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36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i="1" dirty="0">
                <a:effectLst/>
                <a:latin typeface="Calibri" panose="020F0502020204030204" pitchFamily="34" charset="0"/>
                <a:ea typeface="Calibri" panose="020F0502020204030204" pitchFamily="34" charset="0"/>
              </a:rPr>
              <a:t>11 Jesús dijo también: «Un hombre tenía dos hijos, 12 y el menor de ellos le dijo a su padre: “Padre, dame la parte de los bienes que me corresponde.” Entonces el padre les repartió los bienes. 13 Unos días después, el hijo menor juntó todas sus cosas y se fue lejos, a una provincia apartada, y allí dilapidó sus bienes llevando una vida disipada.</a:t>
            </a:r>
            <a:r>
              <a:rPr lang="en-US" dirty="0">
                <a:effectLst/>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47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566CA4B9-E7FA-B363-C04A-AEABDE341576}"/>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E45D4F19-81B3-6081-2E5E-A36623AFE9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i="1" dirty="0">
                <a:effectLst/>
                <a:latin typeface="Calibri" panose="020F0502020204030204" pitchFamily="34" charset="0"/>
                <a:ea typeface="Calibri" panose="020F0502020204030204" pitchFamily="34" charset="0"/>
              </a:rPr>
              <a:t>14 Cuando ya lo había malgastado todo, sobrevino una gran hambruna en aquella provincia, y comenzó a pasar necesidad. 15 Se acercó entonces a uno de los ciudadanos de aquella tierra, quien lo mandó a sus campos para cuidar de los cerdos. 16 Y aunque deseaba llenarse el estómago con las algarrobas que comían los cerdos, nadie se las daba. </a:t>
            </a:r>
            <a:r>
              <a:rPr lang="en-US" dirty="0">
                <a:effectLst/>
              </a:rPr>
              <a:t> </a:t>
            </a:r>
            <a:endParaRPr dirty="0"/>
          </a:p>
        </p:txBody>
      </p:sp>
      <p:sp>
        <p:nvSpPr>
          <p:cNvPr id="192" name="Google Shape;192;p8:notes">
            <a:extLst>
              <a:ext uri="{FF2B5EF4-FFF2-40B4-BE49-F238E27FC236}">
                <a16:creationId xmlns:a16="http://schemas.microsoft.com/office/drawing/2014/main" id="{D8FA1A6D-0CD6-55CD-82C7-6A1984511B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9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i="1" dirty="0">
                <a:effectLst/>
                <a:latin typeface="Calibri" panose="020F0502020204030204" pitchFamily="34" charset="0"/>
                <a:ea typeface="Calibri" panose="020F0502020204030204" pitchFamily="34" charset="0"/>
              </a:rPr>
              <a:t>17 Finalmente, recapacitó y dijo: “¡Cuántos jornaleros en la casa de mi padre tienen pan en abundancia, y yo aquí me estoy muriendo de hambre! 18 Pero voy a levantarme, e iré con mi padre, y le diré: ‘Padre, he pecado contra el cielo y contra ti, 19 y no soy digno ya de ser llamado tu hijo; ¡hazme como a uno de tus jornaleros!’”</a:t>
            </a:r>
            <a:r>
              <a:rPr lang="en-US" dirty="0">
                <a:effectLst/>
              </a:rPr>
              <a:t> </a:t>
            </a:r>
            <a:r>
              <a:rPr lang="es-ES_tradnl" sz="1800" i="1" dirty="0">
                <a:effectLst/>
                <a:latin typeface="Calibri" panose="020F0502020204030204" pitchFamily="34" charset="0"/>
                <a:ea typeface="Calibri" panose="020F0502020204030204" pitchFamily="34" charset="0"/>
              </a:rPr>
              <a:t>20 Y así, se levantó y regresó con su padre.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46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i="1" dirty="0">
                <a:effectLst/>
                <a:latin typeface="Calibri" panose="020F0502020204030204" pitchFamily="34" charset="0"/>
                <a:ea typeface="Calibri" panose="020F0502020204030204" pitchFamily="34" charset="0"/>
                <a:cs typeface="Calibri" panose="020F0502020204030204" pitchFamily="34" charset="0"/>
              </a:rPr>
              <a:t>Todavía estaba lejos cuando su padre lo vio y tuvo compasión de él. Corrió entonces, se echó sobre su cuello, y lo besó. 21 Y el hijo le dijo: “Padre, he pecado contra el cielo y contra ti, y no soy digno ya de ser llamado tu hijo.” 22 Pero el padre les dijo a sus siervos: “Traigan la mejor ropa, y vístanlo. Pónganle también un anillo en su mano, y calzado en sus pies. 23 Vayan luego a buscar el becerro gordo, y mátenlo; y comamos y hagamos fiesta, 24 porque este hijo mío estaba muerto, y ha revivido; se había perdido, y lo hemos hallado.” Y comenzaron a regocijarse.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41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¿Por qué el padre recibió el hijo menor?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27" name="Google Shape;227;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6bdc44d8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¿Por qué el padre recibió el hijo menor?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hijo menor “pecó contra el cielo y contra su padre”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Exigió la herencia en vida, deshonrando a su padre.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 abandonó y dilapidó los bienes (El hermano mayor sugiere que fue con prostitutas).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pesar de sus acciones…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padre lo vio desde lejos, corrió hacía él, lo abrazó y beso antes de que el hijo confesara.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padre ordenó vestirlo con la mejor ropa, ponerle un anillo y sandalias, y hacer una gran fiesta.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reacción del padre es sorprendente: no lo regaña ni lo pone a prueba, sino que celebra su regreso.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Esto refleja el gozo divino por un pecador arrepentido.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padre lo recibió por gracia – amor inmerecido. Dios busca y restaura al perdido. </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35" name="Google Shape;235;g2f6bdc44d8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La gracia de Dios: su amor inmerecido</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padre representa a Dios, siempre dispuesto a recibir con gozo al que se arrepiente.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hijo menor somos nosotros: pecadores que a menudo menospreciamos lo que Dios nos da y buscamos nuestra propia voluntad.</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Confesamos nuestros pecados y reconocemos que no merecemos nada. Solo por gracia somos restaurados.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7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b="1" dirty="0">
                <a:effectLst/>
                <a:latin typeface="Calibri" panose="020F0502020204030204" pitchFamily="34" charset="0"/>
                <a:ea typeface="Calibri" panose="020F0502020204030204" pitchFamily="34" charset="0"/>
              </a:rPr>
              <a:t>OBJECTIVO #3: Reflexionar sobre la actitud del hijo mayor como una advertencia contra la critica y el orgullo espiritual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i="1" dirty="0">
                <a:effectLst/>
                <a:latin typeface="Calibri" panose="020F0502020204030204" pitchFamily="34" charset="0"/>
                <a:ea typeface="Calibri" panose="020F0502020204030204" pitchFamily="34" charset="0"/>
              </a:rPr>
              <a:t>25 »El hijo mayor estaba en el campo, y cuando regresó y llegó cerca de la casa, oyó la música y las danzas. 26 Entonces llamó a uno de los criados, y le preguntó qué estaba pasando. 27 El criado le respondió: “Tu hermano ha vuelto, y tu padre ha ordenado matar el becerro gordo, porque lo ha recibido sano y salvo.” </a:t>
            </a:r>
            <a:r>
              <a:rPr lang="en-US" dirty="0">
                <a:effectLst/>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34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i="1" dirty="0">
                <a:effectLst/>
                <a:latin typeface="Calibri" panose="020F0502020204030204" pitchFamily="34" charset="0"/>
                <a:ea typeface="Calibri" panose="020F0502020204030204" pitchFamily="34" charset="0"/>
              </a:rPr>
              <a:t>28 Cuando el hermano mayor escuchó esto, se enojó tanto que no quería entrar. Así que su padre salió a rogarle que entrara. 29 Pero el hijo mayor le dijo a su padre: “Aunque llevo tantos años de servirte, y nunca te he desobedecido, tú nunca me has dado siquiera un cabrito para disfrutar con mis amigos. 30 Pero ahora viene este hijo tuyo, que ha malgastado tus bienes con rameras, ¡y has ordenado matar el becerro gordo para él!” </a:t>
            </a:r>
            <a:r>
              <a:rPr lang="en-US" dirty="0">
                <a:effectLst/>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21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31 El padre le dijo: “Hijo mío, tú siempre estás conmigo, y todo lo que tengo es tuyo. 32 Pero era necesario hacer una fiesta y regocijarnos, porque tu hermano estaba muerto, y ha revivido; se había perdido, y lo hemos hallado.”»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051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f6c7dfb3d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2. ¿Por qué estaba enojado el hijo mayor con su padre?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responder.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66" name="Google Shape;266;g2f6c7dfb3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2. ¿Por qué estaba enojado el hijo mayor con su padre?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responder.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llegar a casa y oír la fiesta, preguntó qué pasaba y se enteró de que celebraban el regreso de su hermano.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enojó porque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padre celebró al hijo que malgastó todo, mientras él, que siempre obedeció, nunca recibió ni un cabrito.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 hermano fue perdonado y recibido con alegría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Sentía que merecía un mejor trato por su obediencia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reconoció su propio pecado ni mostró amor por el padre o su hermano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Estaba motivado por la ley, no por amor. También estaba perdido. </a:t>
            </a:r>
            <a:endParaRPr lang="en-US" sz="11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685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6c7dfb3d7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El corazón legalista del hijo mayor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Justicia basada en obras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creía superior moralmente a su hermano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veía su propia necesidad de perdón.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hubiera comparado su vida con la perfección de Dios, habría visto su pecado.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entiende la gracia de Dios</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le parecía justo que su hermano fuera recibido con gozo.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Pero eso es la gracia: amor inmerecido.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Falta de seguridad en el amor del Padre.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“Nunca me hiciste una fiesta.”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Cuando se intenta ganar el amor de Dios por obras, siempre habrá duda y falta de paz.</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274" name="Google Shape;274;g2f6c7dfb3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6cb42c787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La parábola del amor del Padre</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título tradicional es “El hijo pródigo,” pero el protagonista principal es el padre.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legalismo pinta a Dios como juez severo, pero Jesús nos muestra a un Padre amoroso que corre a recibir al pecador arrepentido antes de que diga una palabra.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También salió a buscar al hijo mayor, recordándole: “Todo lo que tengo es tuyo.”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Ante Dios, no hay cristianos de primera o segunda clase. Todos somos cubiertos por la justicia perfecta de Cristo. Dios recibe con brazos abiertos tanto al pecador arrepentido como al orgulloso arrepentido.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83" name="Google Shape;283;g2f6cb42c78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038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f6c7dfb3d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¿Para quién es la parábola?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0"/>
              </a:spcAft>
              <a:buClr>
                <a:schemeClr val="dk1"/>
              </a:buClr>
              <a:buSzPts val="1100"/>
              <a:buFont typeface="Calibri"/>
              <a:buAutoNum type="arabicPeriod"/>
            </a:pPr>
            <a:endParaRPr u="sng" dirty="0">
              <a:solidFill>
                <a:schemeClr val="dk1"/>
              </a:solidFill>
              <a:latin typeface="Calibri"/>
              <a:ea typeface="Calibri"/>
              <a:cs typeface="Calibri"/>
              <a:sym typeface="Calibri"/>
            </a:endParaRPr>
          </a:p>
        </p:txBody>
      </p:sp>
      <p:sp>
        <p:nvSpPr>
          <p:cNvPr id="291" name="Google Shape;291;g2f6c7dfb3d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13AC4AE6-1718-9F81-2EB4-854848948FBE}"/>
            </a:ext>
          </a:extLst>
        </p:cNvPr>
        <p:cNvGrpSpPr/>
        <p:nvPr/>
      </p:nvGrpSpPr>
      <p:grpSpPr>
        <a:xfrm>
          <a:off x="0" y="0"/>
          <a:ext cx="0" cy="0"/>
          <a:chOff x="0" y="0"/>
          <a:chExt cx="0" cy="0"/>
        </a:xfrm>
      </p:grpSpPr>
      <p:sp>
        <p:nvSpPr>
          <p:cNvPr id="237" name="Google Shape;237;p19:notes">
            <a:extLst>
              <a:ext uri="{FF2B5EF4-FFF2-40B4-BE49-F238E27FC236}">
                <a16:creationId xmlns:a16="http://schemas.microsoft.com/office/drawing/2014/main" id="{B41A71FA-8778-8A84-AEBA-071503BDC5D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¿Para quién es la parábola?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p>
          <a:p>
            <a:pPr marL="171450" marR="0" indent="-171450"/>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Para los pecadores (como el hijo menor)</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busca al perdido, lo restaura y celebra su regreso. “Sublime gracia del Señor, que a un infeliz salvó…”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Cuando el diablo diga: “No eres suficientemente bueno,” responde: “Es cierto, pero Jesús me salvó. Voy al cielo por gracia.” </a:t>
            </a:r>
            <a:endParaRPr lang="en-US" sz="1100" dirty="0">
              <a:effectLst/>
              <a:latin typeface="Calibri" panose="020F0502020204030204" pitchFamily="34" charset="0"/>
              <a:ea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Para los legalistas (como el hijo mayor y los fariseos)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también invita al legalista al gozo de su gracia.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parábola termina abierta: ¿Entraremos al gozo del Padre?</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Los fariseos cumplían la ley, pero no confiaban en el amor de Dios.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Cuando el diablo diga: “Eres suficientemente bueno,” responde: “No lo soy. Pero voy al cielo por Jesús, no por mí.”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Efesios 2:8-9 Ciertamente la gracia de Dios los ha salvado por medio de la fe. </a:t>
            </a:r>
            <a:endParaRPr lang="en-US" sz="11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38" name="Google Shape;238;p19:notes">
            <a:extLst>
              <a:ext uri="{FF2B5EF4-FFF2-40B4-BE49-F238E27FC236}">
                <a16:creationId xmlns:a16="http://schemas.microsoft.com/office/drawing/2014/main" id="{F8E690D0-CF13-F3DB-DD9F-9F316CC5B0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38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cs typeface="Calibri" panose="020F0502020204030204" pitchFamily="34" charset="0"/>
              </a:rPr>
              <a:t>5. </a:t>
            </a:r>
            <a:r>
              <a:rPr lang="es-ES_tradnl" sz="1100" dirty="0">
                <a:effectLst/>
                <a:latin typeface="Calibri" panose="020F0502020204030204" pitchFamily="34" charset="0"/>
                <a:ea typeface="Calibri" panose="020F0502020204030204" pitchFamily="34" charset="0"/>
                <a:cs typeface="Calibri" panose="020F0502020204030204" pitchFamily="34" charset="0"/>
              </a:rPr>
              <a:t>Aplicación práctica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_tradnl"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Tu familiar dice: “Voy al cielo porque voy a la iglesia, ayuno y oro todos los días.” ¿Cómo responderías?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Esa respuesta comienza con “yo”: yo hice, yo dejé, yo oro… ¿Y Cristo?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no pide solo que seamos buenos, sinos perfectos – algo imposible para nosotros. </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Jesús vivió perfectamente en nuestro lugar y pagó por nuestros pecados</a:t>
            </a:r>
            <a:endParaRPr lang="en-US" sz="1100" dirty="0">
              <a:effectLst/>
              <a:latin typeface="Calibri" panose="020F0502020204030204" pitchFamily="34" charset="0"/>
              <a:ea typeface="Calibri" panose="020F0502020204030204" pitchFamily="34" charset="0"/>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Por medio de la fe en él, tenemos la certeza de que vamos al cielo – por gracia.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481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Gálatas 2:20-</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21, las palabras inspiradas del apóstol Pablo: </a:t>
            </a:r>
            <a:r>
              <a:rPr lang="es-ES_tradnl" sz="1800" i="1" dirty="0">
                <a:effectLst/>
                <a:latin typeface="Calibri" panose="020F0502020204030204" pitchFamily="34" charset="0"/>
                <a:ea typeface="Cambria" panose="02040503050406030204" pitchFamily="18" charset="0"/>
                <a:cs typeface="Times New Roman" panose="02020603050405020304" pitchFamily="18"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5. Anímales ya empezar en su proyecto final, contestando en sus propias palabras.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r>
              <a:rPr lang="es-MX" sz="1800" kern="100" dirty="0">
                <a:effectLst/>
                <a:latin typeface="Calibri" panose="020F0502020204030204" pitchFamily="34" charset="0"/>
                <a:ea typeface="Cambria" panose="02040503050406030204" pitchFamily="18" charset="0"/>
                <a:cs typeface="Times New Roman" panose="02020603050405020304" pitchFamily="18" charset="0"/>
              </a:rPr>
              <a:t>4. A un amigo, cuando le preguntaron por qué iría al cielo cuando muera, contestó, “Porque yo voy a la iglesia, oro y he dejado de fumar, tomar, bailar y apostar.” ¿Cómo contestaría a ese hombre? (Lección 3 y 5)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Clr>
                <a:schemeClr val="dk1"/>
              </a:buClr>
              <a:buSzPts val="1100"/>
              <a:buFont typeface="Arial"/>
              <a:buNone/>
            </a:pPr>
            <a:endParaRPr dirty="0"/>
          </a:p>
        </p:txBody>
      </p:sp>
      <p:sp>
        <p:nvSpPr>
          <p:cNvPr id="331" name="Google Shape;331;g2f5882f685f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79E7F81E-321C-BC16-F014-856D3BC588D3}"/>
            </a:ext>
          </a:extLst>
        </p:cNvPr>
        <p:cNvGrpSpPr/>
        <p:nvPr/>
      </p:nvGrpSpPr>
      <p:grpSpPr>
        <a:xfrm>
          <a:off x="0" y="0"/>
          <a:ext cx="0" cy="0"/>
          <a:chOff x="0" y="0"/>
          <a:chExt cx="0" cy="0"/>
        </a:xfrm>
      </p:grpSpPr>
      <p:sp>
        <p:nvSpPr>
          <p:cNvPr id="330" name="Google Shape;330;g2f5882f685f_0_1050:notes">
            <a:extLst>
              <a:ext uri="{FF2B5EF4-FFF2-40B4-BE49-F238E27FC236}">
                <a16:creationId xmlns:a16="http://schemas.microsoft.com/office/drawing/2014/main" id="{02422C0D-8785-0202-2B8B-1951599208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El Proyecto Final</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Informar a los estudiantes que hay 1 pregunta en el proyecto final que tiene base en Lección 5. Anímales ya empezar en su proyecto final, contestando en sus propias palabras. </a:t>
            </a:r>
          </a:p>
          <a:p>
            <a:pPr marL="0" marR="0" indent="0">
              <a:buFontTx/>
              <a:buNone/>
            </a:pPr>
            <a:endParaRPr lang="en-US" sz="18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
                <a:srgbClr val="000000"/>
              </a:buClr>
              <a:buSzPts val="1100"/>
              <a:buFontTx/>
              <a:buNone/>
              <a:tabLst/>
              <a:defRPr/>
            </a:pPr>
            <a:r>
              <a:rPr lang="es-MX" sz="1800" b="0" kern="100" dirty="0">
                <a:effectLst/>
                <a:latin typeface="Calibri" panose="020F0502020204030204" pitchFamily="34" charset="0"/>
                <a:cs typeface="Times New Roman" panose="02020603050405020304" pitchFamily="18" charset="0"/>
              </a:rPr>
              <a:t>6. </a:t>
            </a:r>
            <a:r>
              <a:rPr lang="es-ES" sz="1800" b="0" dirty="0">
                <a:effectLst/>
                <a:latin typeface="Calibri" panose="020F0502020204030204" pitchFamily="34" charset="0"/>
                <a:ea typeface="Calibri" panose="020F0502020204030204" pitchFamily="34" charset="0"/>
              </a:rPr>
              <a:t>¿Cuál</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es</a:t>
            </a:r>
            <a:r>
              <a:rPr lang="es-ES" sz="1800" b="0" spc="-15"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el</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punto</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más</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importante</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de</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la parábola</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de</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Jesús</a:t>
            </a:r>
            <a:r>
              <a:rPr lang="es-ES" sz="1800" b="0" spc="-15"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en</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Lucas</a:t>
            </a:r>
            <a:r>
              <a:rPr lang="es-ES" sz="1800" b="0" spc="-10" dirty="0">
                <a:effectLst/>
                <a:latin typeface="Calibri" panose="020F0502020204030204" pitchFamily="34" charset="0"/>
                <a:ea typeface="Calibri" panose="020F0502020204030204" pitchFamily="34" charset="0"/>
              </a:rPr>
              <a:t> </a:t>
            </a:r>
            <a:r>
              <a:rPr lang="es-ES" sz="1800" b="0" dirty="0">
                <a:effectLst/>
                <a:latin typeface="Calibri" panose="020F0502020204030204" pitchFamily="34" charset="0"/>
                <a:ea typeface="Calibri" panose="020F0502020204030204" pitchFamily="34" charset="0"/>
              </a:rPr>
              <a:t>15:11-32? (Lección 5)</a:t>
            </a:r>
            <a:endParaRPr lang="en-US" sz="1800" b="0" dirty="0">
              <a:effectLst/>
              <a:latin typeface="Calibri" panose="020F0502020204030204" pitchFamily="34" charset="0"/>
              <a:ea typeface="Calibri" panose="020F0502020204030204" pitchFamily="34" charset="0"/>
            </a:endParaRPr>
          </a:p>
          <a:p>
            <a:pPr marL="0" marR="0" lvl="0" indent="0">
              <a:lnSpc>
                <a:spcPct val="107000"/>
              </a:lnSpc>
              <a:spcAft>
                <a:spcPts val="800"/>
              </a:spcAft>
              <a:buFontTx/>
              <a:buNone/>
            </a:pPr>
            <a:endParaRPr dirty="0"/>
          </a:p>
        </p:txBody>
      </p:sp>
      <p:sp>
        <p:nvSpPr>
          <p:cNvPr id="331" name="Google Shape;331;g2f5882f685f_0_1050:notes">
            <a:extLst>
              <a:ext uri="{FF2B5EF4-FFF2-40B4-BE49-F238E27FC236}">
                <a16:creationId xmlns:a16="http://schemas.microsoft.com/office/drawing/2014/main" id="{E63CF46F-E08F-E95A-163D-44EB65404D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8249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La Tarea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49" name="Google Shape;34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Padre bueno, gracias por hablarnos hoy a través de esta parábola. Qué paciencia y amor muestras, tanto al que se aleja como al que se queda pero no entiende tu gracia. Ayúdanos a verte como realmente eres: un Padre que se alegra en perdonar, que busca restaurar, y que invita a todos a entrar en tu fiesta de gracia.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durante esta semana quizás tendremos momentos en los que queramos juzgar a otros… o momentos en los que dudemos si tú realmente nos puedes perdonar. En ambos casos, recuérdanos esta historia. Recuérdanos que tú saliste al encuentro de ambos hijos, y que tú también sales hoy a nuestro encuentro. Haznos personas que reflejan tu corazón: que sepan perdonar, que celebren la gracia, y que vivan con la alegría de saberse amados por ti. En el nombre de Jesús, nuestro Salvador, Amén.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41" name="Google Shape;34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1000"/>
              </a:spcAft>
              <a:buSzPts val="1100"/>
              <a:buNone/>
            </a:pPr>
            <a:r>
              <a:rPr lang="en-US" sz="1104" dirty="0">
                <a:solidFill>
                  <a:schemeClr val="dk1"/>
                </a:solidFill>
                <a:latin typeface="Calibri"/>
                <a:ea typeface="Calibri"/>
                <a:cs typeface="Calibri"/>
                <a:sym typeface="Calibri"/>
              </a:rPr>
              <a:t>5. Despedida</a:t>
            </a:r>
            <a:endParaRPr sz="1104" dirty="0">
              <a:solidFill>
                <a:schemeClr val="dk1"/>
              </a:solidFill>
              <a:latin typeface="Calibri"/>
              <a:ea typeface="Calibri"/>
              <a:cs typeface="Calibri"/>
              <a:sym typeface="Calibri"/>
            </a:endParaRPr>
          </a:p>
        </p:txBody>
      </p:sp>
      <p:sp>
        <p:nvSpPr>
          <p:cNvPr id="359" name="Google Shape;359;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67" name="Google Shape;36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Padre celestial, no permitas que caigamos en la trampa de compararnos con los demás. Cuando miremos nuestras vidas a la luz de la perfección que tú justamente esperas de nosotros, haznos ver con claridad que la fe y el perdón no dependen de nuestra bondad, sino de tu gracia. Enséñanos a vivir con humildad, confiando siempre en tu misericordia.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419" sz="1800" b="1" dirty="0">
                <a:effectLst/>
                <a:latin typeface="Calibri" panose="020F0502020204030204" pitchFamily="34" charset="0"/>
                <a:ea typeface="Calibri" panose="020F0502020204030204" pitchFamily="34" charset="0"/>
              </a:rPr>
              <a:t>OBJETIVO #1: Comprender el contexto en el que Jesús cuenta las parábolas de Lucas 15.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1. ¿Quiénes estaban presentes cuando Jesús contó las parábolas de Lucas 15?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6cb42c78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¿Quiénes estaban presentes cuando Jesús contó las parábolas de Lucas 15?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i="1" dirty="0">
                <a:effectLst/>
                <a:latin typeface="Calibri" panose="020F0502020204030204" pitchFamily="34" charset="0"/>
                <a:ea typeface="Calibri" panose="020F0502020204030204" pitchFamily="34" charset="0"/>
                <a:cs typeface="Calibri" panose="020F0502020204030204" pitchFamily="34" charset="0"/>
              </a:rPr>
              <a:t>Lucas 15:1-2 Todos los cobradores de impuestos y pecadores se acercaban a Jesús para escucharlo. 2 Los fariseos y los escribas comenzaron a murmurar, y decían: «Éste recibe a los pecadores, y come con ellos.»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Estaban presentes los cobradores de impuestas y pecadores – personas rechazadas por la sociedad – y también los fariseos y los escribas.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Los fariseos se escandalizaban de que Jesús recibiera y comiera con pecadores, lo cual, en ese contexto, implicaba aceptación.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152" name="Google Shape;152;g2f6cb42c78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6cb42c78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2. ¿Quiénes eran los fariseos y cómo creían que serían salvos?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971550" marR="171450" lvl="0" indent="-298450" algn="l" rtl="0">
              <a:spcBef>
                <a:spcPts val="0"/>
              </a:spcBef>
              <a:spcAft>
                <a:spcPts val="1000"/>
              </a:spcAft>
              <a:buClr>
                <a:schemeClr val="dk1"/>
              </a:buClr>
              <a:buSzPts val="1100"/>
              <a:buFont typeface="Calibri"/>
              <a:buAutoNum type="arabicPeriod"/>
            </a:pPr>
            <a:endParaRPr sz="1104" b="1" dirty="0">
              <a:solidFill>
                <a:schemeClr val="dk1"/>
              </a:solidFill>
              <a:latin typeface="Calibri"/>
              <a:ea typeface="Calibri"/>
              <a:cs typeface="Calibri"/>
              <a:sym typeface="Calibri"/>
            </a:endParaRPr>
          </a:p>
        </p:txBody>
      </p:sp>
      <p:sp>
        <p:nvSpPr>
          <p:cNvPr id="160" name="Google Shape;160;g2f6cb42c78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¿Quiénes eran los fariseos y cómo creían que serían salvos?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Eran líderes religiosos influyentes. </a:t>
            </a: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Su nombre significa “separados” o “apartados” y evitaban todo lo considerado impuro.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Se enorgullecían de su pureza ritual y despreciaban a los pecadores.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Creían que serían salvos por su estricta obediencia a la ley de Moisés y a las reglas añadidas por la tradición rabínica.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5071631" y="2157007"/>
            <a:ext cx="6848226" cy="341627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dirty="0">
                <a:solidFill>
                  <a:srgbClr val="018443"/>
                </a:solidFill>
                <a:latin typeface="Overlock"/>
                <a:ea typeface="Overlock"/>
                <a:cs typeface="Overlock"/>
                <a:sym typeface="Overlock"/>
              </a:rPr>
              <a:t>Odiaban a Jesús </a:t>
            </a:r>
            <a:r>
              <a:rPr lang="es-419" sz="3600" dirty="0">
                <a:solidFill>
                  <a:srgbClr val="018443"/>
                </a:solidFill>
                <a:latin typeface="Overlock"/>
                <a:ea typeface="Overlock"/>
                <a:cs typeface="Overlock"/>
                <a:sym typeface="Overlock"/>
              </a:rPr>
              <a:t>porque:</a:t>
            </a:r>
          </a:p>
          <a:p>
            <a:pPr marR="0" lvl="0" algn="l" rtl="0">
              <a:spcBef>
                <a:spcPts val="0"/>
              </a:spcBef>
              <a:spcAft>
                <a:spcPts val="0"/>
              </a:spcAft>
              <a:buClr>
                <a:srgbClr val="018443"/>
              </a:buClr>
              <a:buSzPts val="3800"/>
            </a:pPr>
            <a:endParaRPr lang="es-419" sz="3600" dirty="0">
              <a:solidFill>
                <a:srgbClr val="018443"/>
              </a:solidFill>
              <a:latin typeface="Overlock"/>
              <a:ea typeface="Overlock"/>
              <a:cs typeface="Overlock"/>
              <a:sym typeface="Overlock"/>
            </a:endParaRPr>
          </a:p>
          <a:p>
            <a:pPr marL="571500" marR="0" lvl="0" indent="-571500" algn="l" rtl="0">
              <a:spcBef>
                <a:spcPts val="0"/>
              </a:spcBef>
              <a:spcAft>
                <a:spcPts val="0"/>
              </a:spcAft>
              <a:buClr>
                <a:srgbClr val="018443"/>
              </a:buClr>
              <a:buSzPts val="3800"/>
              <a:buFont typeface="Arial"/>
              <a:buChar char="•"/>
            </a:pPr>
            <a:r>
              <a:rPr lang="es-419" sz="3600" dirty="0">
                <a:solidFill>
                  <a:srgbClr val="018443"/>
                </a:solidFill>
                <a:latin typeface="Overlock"/>
                <a:ea typeface="Overlock"/>
                <a:cs typeface="Overlock"/>
                <a:sym typeface="Overlock"/>
              </a:rPr>
              <a:t>No seguía sus tradiciones</a:t>
            </a:r>
            <a:endParaRPr sz="3600" dirty="0"/>
          </a:p>
          <a:p>
            <a:pPr marL="571500" marR="0" lvl="0" indent="-571500" algn="l" rtl="0">
              <a:spcBef>
                <a:spcPts val="0"/>
              </a:spcBef>
              <a:spcAft>
                <a:spcPts val="0"/>
              </a:spcAft>
              <a:buClr>
                <a:srgbClr val="018443"/>
              </a:buClr>
              <a:buSzPts val="3800"/>
              <a:buFont typeface="Arial"/>
              <a:buChar char="•"/>
            </a:pPr>
            <a:r>
              <a:rPr lang="es-419" sz="3600" dirty="0">
                <a:solidFill>
                  <a:srgbClr val="018443"/>
                </a:solidFill>
                <a:latin typeface="Overlock"/>
                <a:ea typeface="Overlock"/>
                <a:cs typeface="Overlock"/>
                <a:sym typeface="Overlock"/>
              </a:rPr>
              <a:t>Se relacionaba con pecadores</a:t>
            </a:r>
            <a:endParaRPr sz="3600" dirty="0"/>
          </a:p>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ea typeface="Overlock"/>
                <a:cs typeface="Overlock"/>
                <a:sym typeface="Overlock"/>
              </a:rPr>
              <a:t>Exponía su hipocresía</a:t>
            </a:r>
          </a:p>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sym typeface="Overlock"/>
              </a:rPr>
              <a:t>Cuestionaba su autojustificación </a:t>
            </a:r>
            <a:endParaRPr sz="3600" dirty="0"/>
          </a:p>
        </p:txBody>
      </p:sp>
      <p:pic>
        <p:nvPicPr>
          <p:cNvPr id="244" name="Google Shape;244;p19" descr="Image result for pharisees&quot;"/>
          <p:cNvPicPr preferRelativeResize="0"/>
          <p:nvPr/>
        </p:nvPicPr>
        <p:blipFill rotWithShape="1">
          <a:blip r:embed="rId3">
            <a:alphaModFix/>
          </a:blip>
          <a:srcRect l="10887" r="17593"/>
          <a:stretch/>
        </p:blipFill>
        <p:spPr>
          <a:xfrm>
            <a:off x="800745" y="2043024"/>
            <a:ext cx="3912035" cy="3644247"/>
          </a:xfrm>
          <a:prstGeom prst="rect">
            <a:avLst/>
          </a:prstGeom>
          <a:noFill/>
          <a:ln>
            <a:noFill/>
          </a:ln>
        </p:spPr>
      </p:pic>
      <p:sp>
        <p:nvSpPr>
          <p:cNvPr id="245" name="Google Shape;245;p19"/>
          <p:cNvSpPr txBox="1"/>
          <p:nvPr/>
        </p:nvSpPr>
        <p:spPr>
          <a:xfrm>
            <a:off x="800745" y="460263"/>
            <a:ext cx="10633587"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El legalismo de los fariseos</a:t>
            </a:r>
            <a:endParaRPr sz="4400" dirty="0">
              <a:solidFill>
                <a:srgbClr val="018443"/>
              </a:solidFill>
              <a:latin typeface="Overlock"/>
              <a:ea typeface="Overlock"/>
              <a:cs typeface="Overlock"/>
              <a:sym typeface="Overlock"/>
            </a:endParaRPr>
          </a:p>
        </p:txBody>
      </p:sp>
    </p:spTree>
    <p:extLst>
      <p:ext uri="{BB962C8B-B14F-4D97-AF65-F5344CB8AC3E}">
        <p14:creationId xmlns:p14="http://schemas.microsoft.com/office/powerpoint/2010/main" val="416003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3" end="3"/>
                                            </p:txEl>
                                          </p:spTgt>
                                        </p:tgtEl>
                                        <p:attrNameLst>
                                          <p:attrName>style.visibility</p:attrName>
                                        </p:attrNameLst>
                                      </p:cBhvr>
                                      <p:to>
                                        <p:strVal val="visible"/>
                                      </p:to>
                                    </p:set>
                                    <p:animEffect transition="in" filter="fade">
                                      <p:cBhvr>
                                        <p:cTn id="17" dur="500"/>
                                        <p:tgtEl>
                                          <p:spTgt spid="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4" end="4"/>
                                            </p:txEl>
                                          </p:spTgt>
                                        </p:tgtEl>
                                        <p:attrNameLst>
                                          <p:attrName>style.visibility</p:attrName>
                                        </p:attrNameLst>
                                      </p:cBhvr>
                                      <p:to>
                                        <p:strVal val="visible"/>
                                      </p:to>
                                    </p:set>
                                    <p:animEffect transition="in" filter="fade">
                                      <p:cBhvr>
                                        <p:cTn id="22" dur="500"/>
                                        <p:tgtEl>
                                          <p:spTgt spid="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5" end="5"/>
                                            </p:txEl>
                                          </p:spTgt>
                                        </p:tgtEl>
                                        <p:attrNameLst>
                                          <p:attrName>style.visibility</p:attrName>
                                        </p:attrNameLst>
                                      </p:cBhvr>
                                      <p:to>
                                        <p:strVal val="visible"/>
                                      </p:to>
                                    </p:set>
                                    <p:animEffect transition="in" filter="fade">
                                      <p:cBhvr>
                                        <p:cTn id="27" dur="500"/>
                                        <p:tgtEl>
                                          <p:spTgt spid="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Comprender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contexto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que Jesús </a:t>
              </a:r>
              <a:r>
                <a:rPr lang="en-US" sz="2800" dirty="0" err="1">
                  <a:solidFill>
                    <a:schemeClr val="lt1"/>
                  </a:solidFill>
                  <a:latin typeface="Lato"/>
                  <a:ea typeface="Lato"/>
                  <a:cs typeface="Lato"/>
                  <a:sym typeface="Lato"/>
                </a:rPr>
                <a:t>cuenta</a:t>
              </a:r>
              <a:r>
                <a:rPr lang="en-US" sz="2800" dirty="0">
                  <a:solidFill>
                    <a:schemeClr val="lt1"/>
                  </a:solidFill>
                  <a:latin typeface="Lato"/>
                  <a:ea typeface="Lato"/>
                  <a:cs typeface="Lato"/>
                  <a:sym typeface="Lato"/>
                </a:rPr>
                <a:t> las parabolas de Lucas 15.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lvl="0">
                <a:buClr>
                  <a:schemeClr val="lt1"/>
                </a:buClr>
                <a:buSzPts val="2500"/>
              </a:pPr>
              <a:r>
                <a:rPr lang="en-US" sz="2800" dirty="0" err="1">
                  <a:solidFill>
                    <a:schemeClr val="tx1"/>
                  </a:solidFill>
                  <a:latin typeface="Lato"/>
                  <a:ea typeface="Lato"/>
                  <a:cs typeface="Lato"/>
                  <a:sym typeface="Lato"/>
                </a:rPr>
                <a:t>Reconocer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gracia</a:t>
              </a:r>
              <a:r>
                <a:rPr lang="en-US" sz="2800" dirty="0">
                  <a:solidFill>
                    <a:schemeClr val="tx1"/>
                  </a:solidFill>
                  <a:latin typeface="Lato"/>
                  <a:ea typeface="Lato"/>
                  <a:cs typeface="Lato"/>
                  <a:sym typeface="Lato"/>
                </a:rPr>
                <a:t> de Dios al </a:t>
              </a:r>
              <a:r>
                <a:rPr lang="en-US" sz="2800" dirty="0" err="1">
                  <a:solidFill>
                    <a:schemeClr val="tx1"/>
                  </a:solidFill>
                  <a:latin typeface="Lato"/>
                  <a:ea typeface="Lato"/>
                  <a:cs typeface="Lato"/>
                  <a:sym typeface="Lato"/>
                </a:rPr>
                <a:t>buscar</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restaurar</a:t>
              </a:r>
              <a:r>
                <a:rPr lang="en-US" sz="2800" dirty="0">
                  <a:solidFill>
                    <a:schemeClr val="tx1"/>
                  </a:solidFill>
                  <a:latin typeface="Lato"/>
                  <a:ea typeface="Lato"/>
                  <a:cs typeface="Lato"/>
                  <a:sym typeface="Lato"/>
                </a:rPr>
                <a:t> al </a:t>
              </a:r>
              <a:r>
                <a:rPr lang="en-US" sz="2800" dirty="0" err="1">
                  <a:solidFill>
                    <a:schemeClr val="tx1"/>
                  </a:solidFill>
                  <a:latin typeface="Lato"/>
                  <a:ea typeface="Lato"/>
                  <a:cs typeface="Lato"/>
                  <a:sym typeface="Lato"/>
                </a:rPr>
                <a:t>pecador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perdido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según</a:t>
              </a:r>
              <a:r>
                <a:rPr lang="en-US" sz="2800" dirty="0">
                  <a:solidFill>
                    <a:schemeClr val="tx1"/>
                  </a:solidFill>
                  <a:latin typeface="Lato"/>
                  <a:ea typeface="Lato"/>
                  <a:cs typeface="Lato"/>
                  <a:sym typeface="Lato"/>
                </a:rPr>
                <a:t> Lucas 15:11-32</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Reflexionar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actitud</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hijo</a:t>
              </a:r>
              <a:r>
                <a:rPr lang="en-US" sz="2800" dirty="0">
                  <a:solidFill>
                    <a:schemeClr val="lt1"/>
                  </a:solidFill>
                  <a:latin typeface="Lato"/>
                  <a:ea typeface="Lato"/>
                  <a:cs typeface="Lato"/>
                  <a:sym typeface="Lato"/>
                </a:rPr>
                <a:t> mayor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advertencia</a:t>
              </a:r>
              <a:r>
                <a:rPr lang="en-US" sz="2800" dirty="0">
                  <a:solidFill>
                    <a:schemeClr val="lt1"/>
                  </a:solidFill>
                  <a:latin typeface="Lato"/>
                  <a:ea typeface="Lato"/>
                  <a:cs typeface="Lato"/>
                  <a:sym typeface="Lato"/>
                </a:rPr>
                <a:t> contra la </a:t>
              </a:r>
              <a:r>
                <a:rPr lang="en-US" sz="2800" dirty="0" err="1">
                  <a:solidFill>
                    <a:schemeClr val="lt1"/>
                  </a:solidFill>
                  <a:latin typeface="Lato"/>
                  <a:ea typeface="Lato"/>
                  <a:cs typeface="Lato"/>
                  <a:sym typeface="Lato"/>
                </a:rPr>
                <a:t>crítica</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orgullo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espiritual</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5071631" y="1895751"/>
            <a:ext cx="6362701" cy="452427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dirty="0">
                <a:solidFill>
                  <a:srgbClr val="018443"/>
                </a:solidFill>
                <a:latin typeface="Overlock"/>
                <a:sym typeface="Overlock"/>
              </a:rPr>
              <a:t>El padre representa a nuestro Padre celestial</a:t>
            </a:r>
          </a:p>
          <a:p>
            <a:pPr marR="0" lvl="0" algn="l" rtl="0">
              <a:spcBef>
                <a:spcPts val="0"/>
              </a:spcBef>
              <a:spcAft>
                <a:spcPts val="0"/>
              </a:spcAft>
              <a:buClr>
                <a:srgbClr val="018443"/>
              </a:buClr>
              <a:buSzPts val="3800"/>
            </a:pPr>
            <a:endParaRPr lang="es-ES" sz="3600" dirty="0">
              <a:solidFill>
                <a:srgbClr val="018443"/>
              </a:solidFill>
              <a:latin typeface="Overlock"/>
              <a:sym typeface="Overlock"/>
            </a:endParaRPr>
          </a:p>
          <a:p>
            <a:pPr marR="0" lvl="0" algn="l" rtl="0">
              <a:spcBef>
                <a:spcPts val="0"/>
              </a:spcBef>
              <a:spcAft>
                <a:spcPts val="0"/>
              </a:spcAft>
              <a:buClr>
                <a:srgbClr val="018443"/>
              </a:buClr>
              <a:buSzPts val="3800"/>
            </a:pPr>
            <a:r>
              <a:rPr lang="es-ES" sz="3600" dirty="0">
                <a:solidFill>
                  <a:srgbClr val="018443"/>
                </a:solidFill>
                <a:latin typeface="Overlock"/>
                <a:sym typeface="Overlock"/>
              </a:rPr>
              <a:t>El hijo menor nos representa a nosotros. </a:t>
            </a:r>
          </a:p>
          <a:p>
            <a:pPr marR="0" lvl="0" algn="l" rtl="0">
              <a:spcBef>
                <a:spcPts val="0"/>
              </a:spcBef>
              <a:spcAft>
                <a:spcPts val="0"/>
              </a:spcAft>
              <a:buClr>
                <a:srgbClr val="018443"/>
              </a:buClr>
              <a:buSzPts val="3800"/>
            </a:pPr>
            <a:endParaRPr lang="es-ES" sz="3600" dirty="0">
              <a:solidFill>
                <a:srgbClr val="018443"/>
              </a:solidFill>
              <a:latin typeface="Overlock"/>
              <a:sym typeface="Overlock"/>
            </a:endParaRPr>
          </a:p>
          <a:p>
            <a:pPr marR="0" lvl="0" algn="l" rtl="0">
              <a:spcBef>
                <a:spcPts val="0"/>
              </a:spcBef>
              <a:spcAft>
                <a:spcPts val="0"/>
              </a:spcAft>
              <a:buClr>
                <a:srgbClr val="018443"/>
              </a:buClr>
              <a:buSzPts val="3800"/>
            </a:pPr>
            <a:r>
              <a:rPr lang="es-ES" sz="3600" dirty="0">
                <a:solidFill>
                  <a:srgbClr val="018443"/>
                </a:solidFill>
                <a:latin typeface="Overlock"/>
                <a:sym typeface="Overlock"/>
              </a:rPr>
              <a:t>El hijo mayor representa a los fariseos y los legalistas de hoy.</a:t>
            </a:r>
            <a:endParaRPr sz="3600" dirty="0"/>
          </a:p>
        </p:txBody>
      </p:sp>
      <p:sp>
        <p:nvSpPr>
          <p:cNvPr id="245" name="Google Shape;245;p19"/>
          <p:cNvSpPr txBox="1"/>
          <p:nvPr/>
        </p:nvSpPr>
        <p:spPr>
          <a:xfrm>
            <a:off x="800745" y="688250"/>
            <a:ext cx="10633587"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Simbolismo de la parábola de los dos hijos</a:t>
            </a:r>
            <a:endParaRPr sz="4400" dirty="0">
              <a:solidFill>
                <a:srgbClr val="018443"/>
              </a:solidFill>
              <a:latin typeface="Overlock"/>
              <a:ea typeface="Overlock"/>
              <a:cs typeface="Overlock"/>
              <a:sym typeface="Overlock"/>
            </a:endParaRPr>
          </a:p>
        </p:txBody>
      </p:sp>
      <p:pic>
        <p:nvPicPr>
          <p:cNvPr id="2050" name="Picture 2" descr="Lessons from the Parables: Hope and Restoration - the Story of the Prodigal  Son -- What can we learn from Jesus Christ's … | Prodigal son, Bible  pictures, Bible art">
            <a:extLst>
              <a:ext uri="{FF2B5EF4-FFF2-40B4-BE49-F238E27FC236}">
                <a16:creationId xmlns:a16="http://schemas.microsoft.com/office/drawing/2014/main" id="{BAA51094-4452-40DC-6574-53A8C3158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68" y="1721052"/>
            <a:ext cx="3736396" cy="484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4" end="4"/>
                                            </p:txEl>
                                          </p:spTgt>
                                        </p:tgtEl>
                                        <p:attrNameLst>
                                          <p:attrName>style.visibility</p:attrName>
                                        </p:attrNameLst>
                                      </p:cBhvr>
                                      <p:to>
                                        <p:strVal val="visible"/>
                                      </p:to>
                                    </p:set>
                                    <p:animEffect transition="in" filter="fade">
                                      <p:cBhvr>
                                        <p:cTn id="17"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18068" y="287092"/>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15:11-24 </a:t>
            </a:r>
            <a:endParaRPr sz="4000" dirty="0">
              <a:solidFill>
                <a:schemeClr val="tx1"/>
              </a:solidFill>
              <a:latin typeface="Lato"/>
              <a:ea typeface="Lato"/>
              <a:cs typeface="Lato"/>
              <a:sym typeface="Lato"/>
            </a:endParaRPr>
          </a:p>
        </p:txBody>
      </p:sp>
      <p:cxnSp>
        <p:nvCxnSpPr>
          <p:cNvPr id="195" name="Google Shape;195;p8"/>
          <p:cNvCxnSpPr/>
          <p:nvPr/>
        </p:nvCxnSpPr>
        <p:spPr>
          <a:xfrm>
            <a:off x="518068" y="104582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1CDDC694-2EB0-8A4F-C248-BD3CC8D2026E}"/>
              </a:ext>
            </a:extLst>
          </p:cNvPr>
          <p:cNvSpPr txBox="1"/>
          <p:nvPr/>
        </p:nvSpPr>
        <p:spPr>
          <a:xfrm>
            <a:off x="494561" y="1347583"/>
            <a:ext cx="11202877" cy="4524315"/>
          </a:xfrm>
          <a:prstGeom prst="rect">
            <a:avLst/>
          </a:prstGeom>
          <a:noFill/>
        </p:spPr>
        <p:txBody>
          <a:bodyPr wrap="square">
            <a:spAutoFit/>
          </a:bodyPr>
          <a:lstStyle/>
          <a:p>
            <a:r>
              <a:rPr lang="es-ES_tradnl" sz="3600" i="1" dirty="0">
                <a:effectLst/>
                <a:latin typeface="Calibri" panose="020F0502020204030204" pitchFamily="34" charset="0"/>
                <a:ea typeface="Calibri" panose="020F0502020204030204" pitchFamily="34" charset="0"/>
              </a:rPr>
              <a:t>11 Jesús dijo también: “Un hombre tenía dos hijos, 12 y el menor de ellos le dijo a su padre: “Padre, dame la parte de los bienes que me corresponde.” Entonces el padre le repartió los bienes. </a:t>
            </a:r>
          </a:p>
          <a:p>
            <a:endParaRPr lang="es-ES_tradnl" sz="3600" i="1" dirty="0">
              <a:effectLst/>
              <a:latin typeface="Calibri" panose="020F0502020204030204" pitchFamily="34" charset="0"/>
              <a:ea typeface="Calibri" panose="020F0502020204030204" pitchFamily="34" charset="0"/>
            </a:endParaRPr>
          </a:p>
          <a:p>
            <a:r>
              <a:rPr lang="es-ES_tradnl" sz="3600" i="1" dirty="0">
                <a:effectLst/>
                <a:latin typeface="Calibri" panose="020F0502020204030204" pitchFamily="34" charset="0"/>
                <a:ea typeface="Calibri" panose="020F0502020204030204" pitchFamily="34" charset="0"/>
              </a:rPr>
              <a:t>13 Unos días después, </a:t>
            </a:r>
            <a:r>
              <a:rPr lang="es-ES_tradnl" sz="3600" b="1" i="1" dirty="0">
                <a:effectLst/>
                <a:latin typeface="Calibri" panose="020F0502020204030204" pitchFamily="34" charset="0"/>
                <a:ea typeface="Calibri" panose="020F0502020204030204" pitchFamily="34" charset="0"/>
              </a:rPr>
              <a:t>el hijo menor </a:t>
            </a:r>
            <a:r>
              <a:rPr lang="es-ES_tradnl" sz="3600" i="1" dirty="0">
                <a:effectLst/>
                <a:latin typeface="Calibri" panose="020F0502020204030204" pitchFamily="34" charset="0"/>
                <a:ea typeface="Calibri" panose="020F0502020204030204" pitchFamily="34" charset="0"/>
              </a:rPr>
              <a:t>juntó todas sus cosas y se fue lejos, a una provincia apartada, y allí </a:t>
            </a:r>
            <a:r>
              <a:rPr lang="es-ES_tradnl" sz="3600" b="1" i="1" dirty="0">
                <a:effectLst/>
                <a:latin typeface="Calibri" panose="020F0502020204030204" pitchFamily="34" charset="0"/>
                <a:ea typeface="Calibri" panose="020F0502020204030204" pitchFamily="34" charset="0"/>
              </a:rPr>
              <a:t>dilapidó sus bienes llevando una vida disipada. </a:t>
            </a:r>
            <a:endParaRPr lang="en-US" sz="3600" dirty="0"/>
          </a:p>
        </p:txBody>
      </p:sp>
    </p:spTree>
    <p:extLst>
      <p:ext uri="{BB962C8B-B14F-4D97-AF65-F5344CB8AC3E}">
        <p14:creationId xmlns:p14="http://schemas.microsoft.com/office/powerpoint/2010/main" val="96789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DD0FA1F6-5B4F-5A23-FF11-3A64A4584C1A}"/>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305383F8-DDEE-96AB-F98F-25863DA31648}"/>
              </a:ext>
            </a:extLst>
          </p:cNvPr>
          <p:cNvSpPr txBox="1"/>
          <p:nvPr/>
        </p:nvSpPr>
        <p:spPr>
          <a:xfrm>
            <a:off x="518068" y="287092"/>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15:11-24 </a:t>
            </a:r>
            <a:endParaRPr sz="4000" dirty="0">
              <a:solidFill>
                <a:schemeClr val="tx1"/>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63CD390F-FB25-81C1-9D23-59C2EF7045D6}"/>
              </a:ext>
            </a:extLst>
          </p:cNvPr>
          <p:cNvCxnSpPr/>
          <p:nvPr/>
        </p:nvCxnSpPr>
        <p:spPr>
          <a:xfrm>
            <a:off x="518068" y="104582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34E23263-A3A0-4F11-C2D1-78E66C151814}"/>
              </a:ext>
            </a:extLst>
          </p:cNvPr>
          <p:cNvSpPr txBox="1"/>
          <p:nvPr/>
        </p:nvSpPr>
        <p:spPr>
          <a:xfrm>
            <a:off x="494561" y="1347583"/>
            <a:ext cx="11202877" cy="3970318"/>
          </a:xfrm>
          <a:prstGeom prst="rect">
            <a:avLst/>
          </a:prstGeom>
          <a:noFill/>
        </p:spPr>
        <p:txBody>
          <a:bodyPr wrap="square">
            <a:spAutoFit/>
          </a:bodyPr>
          <a:lstStyle/>
          <a:p>
            <a:r>
              <a:rPr lang="es-ES_tradnl" sz="3600" i="1" dirty="0">
                <a:effectLst/>
                <a:latin typeface="Calibri" panose="020F0502020204030204" pitchFamily="34" charset="0"/>
                <a:ea typeface="Calibri" panose="020F0502020204030204" pitchFamily="34" charset="0"/>
              </a:rPr>
              <a:t>14 Cuando ya lo había malgastado todo, sobrevino una gran hambruna en aquella provincia, y comenzó a pasar necesidad. 15 Se acercó entonces a uno de los ciudadanos de aquella tierra, quien lo mandó a sus campos para cuidar de los cerdos. 16 Y aunque deseaba llenarse el estómago con las algarrobas que comían los cerdos, nadie se las daba. </a:t>
            </a:r>
            <a:r>
              <a:rPr lang="en-US" sz="3600" dirty="0">
                <a:effectLst/>
              </a:rPr>
              <a:t> </a:t>
            </a:r>
            <a:endParaRPr lang="en-US" sz="3600" dirty="0"/>
          </a:p>
        </p:txBody>
      </p:sp>
    </p:spTree>
    <p:extLst>
      <p:ext uri="{BB962C8B-B14F-4D97-AF65-F5344CB8AC3E}">
        <p14:creationId xmlns:p14="http://schemas.microsoft.com/office/powerpoint/2010/main" val="12169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18068" y="287092"/>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15:11-24 </a:t>
            </a:r>
            <a:endParaRPr sz="4000" dirty="0">
              <a:solidFill>
                <a:schemeClr val="tx1"/>
              </a:solidFill>
              <a:latin typeface="Lato"/>
              <a:ea typeface="Lato"/>
              <a:cs typeface="Lato"/>
              <a:sym typeface="Lato"/>
            </a:endParaRPr>
          </a:p>
        </p:txBody>
      </p:sp>
      <p:cxnSp>
        <p:nvCxnSpPr>
          <p:cNvPr id="195" name="Google Shape;195;p8"/>
          <p:cNvCxnSpPr/>
          <p:nvPr/>
        </p:nvCxnSpPr>
        <p:spPr>
          <a:xfrm>
            <a:off x="518068" y="104582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554A5414-C31B-4ED6-E6A7-39EB4675CEC7}"/>
              </a:ext>
            </a:extLst>
          </p:cNvPr>
          <p:cNvSpPr txBox="1"/>
          <p:nvPr/>
        </p:nvSpPr>
        <p:spPr>
          <a:xfrm>
            <a:off x="518068" y="1443841"/>
            <a:ext cx="11064332" cy="3970318"/>
          </a:xfrm>
          <a:prstGeom prst="rect">
            <a:avLst/>
          </a:prstGeom>
          <a:noFill/>
        </p:spPr>
        <p:txBody>
          <a:bodyPr wrap="square">
            <a:spAutoFit/>
          </a:bodyPr>
          <a:lstStyle/>
          <a:p>
            <a:r>
              <a:rPr lang="es-ES_tradnl" sz="3600" i="1" dirty="0">
                <a:effectLst/>
                <a:latin typeface="Calibri" panose="020F0502020204030204" pitchFamily="34" charset="0"/>
                <a:ea typeface="Calibri" panose="020F0502020204030204" pitchFamily="34" charset="0"/>
              </a:rPr>
              <a:t>17 Finalmente, recapacitó y dijo: “¡Cuántos jornaleros en la casa de mi padre tienen pan en abundancia, y yo aquí me estoy muriendo de hambre! 18 Pero voy a levantarme, e iré con mi padre, y le diré: </a:t>
            </a:r>
            <a:r>
              <a:rPr lang="es-ES_tradnl" sz="3600" b="1" i="1" dirty="0">
                <a:effectLst/>
                <a:latin typeface="Calibri" panose="020F0502020204030204" pitchFamily="34" charset="0"/>
                <a:ea typeface="Calibri" panose="020F0502020204030204" pitchFamily="34" charset="0"/>
              </a:rPr>
              <a:t>‘Padre, he pecado contra el cielo y contra ti, 19 y no soy digno ya de ser llamado tu hijo; ¡hazme como a uno de tus jornaleros!’” </a:t>
            </a:r>
            <a:r>
              <a:rPr lang="es-ES_tradnl" sz="3600" i="1" dirty="0">
                <a:effectLst/>
                <a:latin typeface="Calibri" panose="020F0502020204030204" pitchFamily="34" charset="0"/>
                <a:ea typeface="Calibri" panose="020F0502020204030204" pitchFamily="34" charset="0"/>
              </a:rPr>
              <a:t>20 Y así, se levantó y regresó con su padre. </a:t>
            </a:r>
            <a:endParaRPr lang="en-US" sz="3600" dirty="0"/>
          </a:p>
        </p:txBody>
      </p:sp>
    </p:spTree>
    <p:extLst>
      <p:ext uri="{BB962C8B-B14F-4D97-AF65-F5344CB8AC3E}">
        <p14:creationId xmlns:p14="http://schemas.microsoft.com/office/powerpoint/2010/main" val="172876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18068" y="111954"/>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15:11-24 </a:t>
            </a:r>
            <a:endParaRPr sz="4000" dirty="0">
              <a:solidFill>
                <a:schemeClr val="tx1"/>
              </a:solidFill>
              <a:latin typeface="Lato"/>
              <a:ea typeface="Lato"/>
              <a:cs typeface="Lato"/>
              <a:sym typeface="Lato"/>
            </a:endParaRPr>
          </a:p>
        </p:txBody>
      </p:sp>
      <p:cxnSp>
        <p:nvCxnSpPr>
          <p:cNvPr id="195" name="Google Shape;195;p8"/>
          <p:cNvCxnSpPr/>
          <p:nvPr/>
        </p:nvCxnSpPr>
        <p:spPr>
          <a:xfrm>
            <a:off x="518068" y="9349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1A8167D5-7A02-7A63-20C5-2FB4519772A7}"/>
              </a:ext>
            </a:extLst>
          </p:cNvPr>
          <p:cNvSpPr txBox="1"/>
          <p:nvPr/>
        </p:nvSpPr>
        <p:spPr>
          <a:xfrm>
            <a:off x="303802" y="1050183"/>
            <a:ext cx="11444853" cy="5632311"/>
          </a:xfrm>
          <a:prstGeom prst="rect">
            <a:avLst/>
          </a:prstGeom>
          <a:noFill/>
        </p:spPr>
        <p:txBody>
          <a:bodyPr wrap="square">
            <a:spAutoFit/>
          </a:bodyPr>
          <a:lstStyle/>
          <a:p>
            <a:pPr marL="0" marR="0">
              <a:spcBef>
                <a:spcPts val="0"/>
              </a:spcBef>
              <a:spcAft>
                <a:spcPts val="0"/>
              </a:spcAft>
            </a:pPr>
            <a:r>
              <a:rPr lang="es-ES_tradnl" sz="3600" i="1" dirty="0">
                <a:effectLst/>
                <a:latin typeface="Calibri" panose="020F0502020204030204" pitchFamily="34" charset="0"/>
                <a:ea typeface="Cambria" panose="02040503050406030204" pitchFamily="18" charset="0"/>
                <a:cs typeface="Times New Roman" panose="02020603050405020304" pitchFamily="18" charset="0"/>
              </a:rPr>
              <a:t>Todavía estaba lejos cuando </a:t>
            </a:r>
            <a:r>
              <a:rPr lang="es-ES_tradnl" sz="3600" b="1" i="1" dirty="0">
                <a:effectLst/>
                <a:latin typeface="Calibri" panose="020F0502020204030204" pitchFamily="34" charset="0"/>
                <a:ea typeface="Cambria" panose="02040503050406030204" pitchFamily="18" charset="0"/>
                <a:cs typeface="Times New Roman" panose="02020603050405020304" pitchFamily="18" charset="0"/>
              </a:rPr>
              <a:t>su padre lo vio y tuvo compasión de él. Corrió entonces, se echó sobre su cuello, y lo besó. </a:t>
            </a:r>
            <a:r>
              <a:rPr lang="es-ES_tradnl" sz="3600" i="1" dirty="0">
                <a:effectLst/>
                <a:latin typeface="Calibri" panose="020F0502020204030204" pitchFamily="34" charset="0"/>
                <a:ea typeface="Cambria" panose="02040503050406030204" pitchFamily="18" charset="0"/>
                <a:cs typeface="Times New Roman" panose="02020603050405020304" pitchFamily="18" charset="0"/>
              </a:rPr>
              <a:t>21 Y el hijo le dijo: “Padre, he pecado contra el cielo y contra ti, y no soy digno ya de ser llamado tu hijo.” </a:t>
            </a:r>
            <a:r>
              <a:rPr lang="es-ES_tradnl" sz="3600" b="1" i="1" dirty="0">
                <a:effectLst/>
                <a:latin typeface="Calibri" panose="020F0502020204030204" pitchFamily="34" charset="0"/>
                <a:ea typeface="Cambria" panose="02040503050406030204" pitchFamily="18" charset="0"/>
                <a:cs typeface="Times New Roman" panose="02020603050405020304" pitchFamily="18" charset="0"/>
              </a:rPr>
              <a:t>22 Pero el padre les dijo a sus siervos: “Traigan la mejor ropa, y vístanlo. Pónganle también un anillo en su mano, y calzado en sus pies. 23 Vayan luego a buscar el becerro gordo, y mátenlo; y comamos y hagamos fiesta, 24 porque este hijo mío estaba muerto, y ha revivido; se había perdido, y lo hemos hallado.”</a:t>
            </a:r>
            <a:r>
              <a:rPr lang="es-ES_tradnl" sz="3600" i="1" dirty="0">
                <a:effectLst/>
                <a:latin typeface="Calibri" panose="020F0502020204030204" pitchFamily="34" charset="0"/>
                <a:ea typeface="Cambria" panose="02040503050406030204" pitchFamily="18" charset="0"/>
                <a:cs typeface="Times New Roman" panose="02020603050405020304" pitchFamily="18" charset="0"/>
              </a:rPr>
              <a:t> Y comenzaron a regocijarse.</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1972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 name="Google Shape;230;g2eb293faa54_0_118"/>
          <p:cNvPicPr preferRelativeResize="0"/>
          <p:nvPr/>
        </p:nvPicPr>
        <p:blipFill rotWithShape="1">
          <a:blip r:embed="rId3">
            <a:alphaModFix/>
          </a:blip>
          <a:srcRect/>
          <a:stretch/>
        </p:blipFill>
        <p:spPr>
          <a:xfrm>
            <a:off x="172688" y="1675732"/>
            <a:ext cx="3125597" cy="3218436"/>
          </a:xfrm>
          <a:prstGeom prst="rect">
            <a:avLst/>
          </a:prstGeom>
          <a:noFill/>
          <a:ln>
            <a:noFill/>
          </a:ln>
          <a:effectLst>
            <a:outerShdw blurRad="50800" dist="38100" dir="2700000" algn="tl" rotWithShape="0">
              <a:srgbClr val="000000">
                <a:alpha val="40000"/>
              </a:srgbClr>
            </a:outerShdw>
          </a:effectLst>
        </p:spPr>
      </p:pic>
      <p:pic>
        <p:nvPicPr>
          <p:cNvPr id="231" name="Google Shape;231;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2" name="Google Shape;232;g2eb293faa54_0_118"/>
          <p:cNvSpPr txBox="1"/>
          <p:nvPr/>
        </p:nvSpPr>
        <p:spPr>
          <a:xfrm>
            <a:off x="3298285" y="2767200"/>
            <a:ext cx="80238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padre </a:t>
            </a:r>
            <a:r>
              <a:rPr lang="en-US" sz="4000" b="1" dirty="0" err="1">
                <a:solidFill>
                  <a:schemeClr val="dk1"/>
                </a:solidFill>
                <a:latin typeface="Lato"/>
                <a:ea typeface="Lato"/>
                <a:cs typeface="Lato"/>
                <a:sym typeface="Lato"/>
              </a:rPr>
              <a:t>recibió</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hijo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menor</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f6bdc44d83_0_30"/>
          <p:cNvSpPr txBox="1"/>
          <p:nvPr/>
        </p:nvSpPr>
        <p:spPr>
          <a:xfrm>
            <a:off x="1248300" y="3539300"/>
            <a:ext cx="9695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amor inmerecido de Dios.</a:t>
            </a:r>
            <a:endParaRPr sz="4000" b="0" i="1" u="none" strike="noStrike" cap="none">
              <a:solidFill>
                <a:schemeClr val="dk1"/>
              </a:solidFill>
              <a:latin typeface="Lato"/>
              <a:ea typeface="Lato"/>
              <a:cs typeface="Lato"/>
              <a:sym typeface="Lato"/>
            </a:endParaRPr>
          </a:p>
        </p:txBody>
      </p:sp>
      <p:pic>
        <p:nvPicPr>
          <p:cNvPr id="238" name="Google Shape;238;g2f6bdc44d83_0_3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9" name="Google Shape;239;g2f6bdc44d83_0_30"/>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gracia</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4329654" y="1450570"/>
            <a:ext cx="7446709" cy="50782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b="1" dirty="0">
                <a:solidFill>
                  <a:srgbClr val="018443"/>
                </a:solidFill>
                <a:latin typeface="Overlock"/>
                <a:sym typeface="Overlock"/>
              </a:rPr>
              <a:t>El padre representa a Dios</a:t>
            </a:r>
            <a:r>
              <a:rPr lang="es-ES" sz="3600" dirty="0">
                <a:solidFill>
                  <a:srgbClr val="018443"/>
                </a:solidFill>
                <a:latin typeface="Overlock"/>
                <a:sym typeface="Overlock"/>
              </a:rPr>
              <a:t>, siempre dispuesto a recibir con gozo al que se arrepiente.</a:t>
            </a:r>
          </a:p>
          <a:p>
            <a:pPr marR="0" lvl="0" algn="l" rtl="0">
              <a:spcBef>
                <a:spcPts val="0"/>
              </a:spcBef>
              <a:spcAft>
                <a:spcPts val="0"/>
              </a:spcAft>
              <a:buClr>
                <a:srgbClr val="018443"/>
              </a:buClr>
              <a:buSzPts val="3800"/>
            </a:pPr>
            <a:endParaRPr lang="es-ES" sz="3600" dirty="0">
              <a:solidFill>
                <a:srgbClr val="018443"/>
              </a:solidFill>
              <a:latin typeface="Overlock"/>
              <a:sym typeface="Overlock"/>
            </a:endParaRPr>
          </a:p>
          <a:p>
            <a:pPr marR="0" lvl="0" algn="l" rtl="0">
              <a:spcBef>
                <a:spcPts val="0"/>
              </a:spcBef>
              <a:spcAft>
                <a:spcPts val="0"/>
              </a:spcAft>
              <a:buClr>
                <a:srgbClr val="018443"/>
              </a:buClr>
              <a:buSzPts val="3800"/>
            </a:pPr>
            <a:r>
              <a:rPr lang="es-ES" sz="3600" b="1" dirty="0">
                <a:solidFill>
                  <a:srgbClr val="018443"/>
                </a:solidFill>
                <a:latin typeface="Overlock"/>
                <a:sym typeface="Overlock"/>
              </a:rPr>
              <a:t>El hijo menor somos nosotros pecadores. </a:t>
            </a:r>
            <a:r>
              <a:rPr lang="es-ES" sz="3600" dirty="0">
                <a:solidFill>
                  <a:srgbClr val="018443"/>
                </a:solidFill>
                <a:latin typeface="Overlock"/>
                <a:sym typeface="Overlock"/>
              </a:rPr>
              <a:t>Confesamos nuestros pecados y reconocemos que no merecemos nada. Solo por gracia somos restaurados. </a:t>
            </a:r>
          </a:p>
        </p:txBody>
      </p:sp>
      <p:sp>
        <p:nvSpPr>
          <p:cNvPr id="245" name="Google Shape;245;p19"/>
          <p:cNvSpPr txBox="1"/>
          <p:nvPr/>
        </p:nvSpPr>
        <p:spPr>
          <a:xfrm>
            <a:off x="779206" y="409891"/>
            <a:ext cx="10633587"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La gracia de Dios: su amor inmerecido</a:t>
            </a:r>
            <a:endParaRPr sz="4400" dirty="0">
              <a:solidFill>
                <a:srgbClr val="018443"/>
              </a:solidFill>
              <a:latin typeface="Overlock"/>
              <a:ea typeface="Overlock"/>
              <a:cs typeface="Overlock"/>
              <a:sym typeface="Overlock"/>
            </a:endParaRPr>
          </a:p>
        </p:txBody>
      </p:sp>
      <p:pic>
        <p:nvPicPr>
          <p:cNvPr id="2" name="Picture 2" descr="Reflections on the Parable of the Prodigal Son | Courier-Online | St  Andrew's Cathedral">
            <a:extLst>
              <a:ext uri="{FF2B5EF4-FFF2-40B4-BE49-F238E27FC236}">
                <a16:creationId xmlns:a16="http://schemas.microsoft.com/office/drawing/2014/main" id="{4FE1F073-637F-49F5-BDF7-20AEE6DB5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6" y="1672242"/>
            <a:ext cx="3577291" cy="47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2" end="2"/>
                                            </p:txEl>
                                          </p:spTgt>
                                        </p:tgtEl>
                                        <p:attrNameLst>
                                          <p:attrName>style.visibility</p:attrName>
                                        </p:attrNameLst>
                                      </p:cBhvr>
                                      <p:to>
                                        <p:strVal val="visible"/>
                                      </p:to>
                                    </p:set>
                                    <p:animEffect transition="in" filter="fade">
                                      <p:cBhvr>
                                        <p:cTn id="12" dur="500"/>
                                        <p:tgtEl>
                                          <p:spTgt spid="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12559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Comprender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contexto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que Jesús </a:t>
              </a:r>
              <a:r>
                <a:rPr lang="en-US" sz="2800" dirty="0" err="1">
                  <a:solidFill>
                    <a:schemeClr val="lt1"/>
                  </a:solidFill>
                  <a:latin typeface="Lato"/>
                  <a:ea typeface="Lato"/>
                  <a:cs typeface="Lato"/>
                  <a:sym typeface="Lato"/>
                </a:rPr>
                <a:t>cuenta</a:t>
              </a:r>
              <a:r>
                <a:rPr lang="en-US" sz="2800" dirty="0">
                  <a:solidFill>
                    <a:schemeClr val="lt1"/>
                  </a:solidFill>
                  <a:latin typeface="Lato"/>
                  <a:ea typeface="Lato"/>
                  <a:cs typeface="Lato"/>
                  <a:sym typeface="Lato"/>
                </a:rPr>
                <a:t> la parabolas de Lucas 15.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gracia</a:t>
              </a:r>
              <a:r>
                <a:rPr lang="en-US" sz="2800" dirty="0">
                  <a:solidFill>
                    <a:schemeClr val="lt1"/>
                  </a:solidFill>
                  <a:latin typeface="Lato"/>
                  <a:ea typeface="Lato"/>
                  <a:cs typeface="Lato"/>
                  <a:sym typeface="Lato"/>
                </a:rPr>
                <a:t> de Dios al </a:t>
              </a:r>
              <a:r>
                <a:rPr lang="en-US" sz="2800" dirty="0" err="1">
                  <a:solidFill>
                    <a:schemeClr val="lt1"/>
                  </a:solidFill>
                  <a:latin typeface="Lato"/>
                  <a:ea typeface="Lato"/>
                  <a:cs typeface="Lato"/>
                  <a:sym typeface="Lato"/>
                </a:rPr>
                <a:t>buscar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restaurar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pecador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perdido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según</a:t>
              </a:r>
              <a:r>
                <a:rPr lang="en-US" sz="2800" dirty="0">
                  <a:solidFill>
                    <a:schemeClr val="lt1"/>
                  </a:solidFill>
                  <a:latin typeface="Lato"/>
                  <a:ea typeface="Lato"/>
                  <a:cs typeface="Lato"/>
                  <a:sym typeface="Lato"/>
                </a:rPr>
                <a:t> Lucas 15:11-32.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Reflexionar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sobre</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actitud</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hijo</a:t>
              </a:r>
              <a:r>
                <a:rPr lang="en-US" sz="2800" dirty="0">
                  <a:solidFill>
                    <a:schemeClr val="tx1"/>
                  </a:solidFill>
                  <a:latin typeface="Lato"/>
                  <a:ea typeface="Lato"/>
                  <a:cs typeface="Lato"/>
                  <a:sym typeface="Lato"/>
                </a:rPr>
                <a:t> mayor </a:t>
              </a:r>
              <a:r>
                <a:rPr lang="en-US" sz="2800" dirty="0" err="1">
                  <a:solidFill>
                    <a:schemeClr val="tx1"/>
                  </a:solidFill>
                  <a:latin typeface="Lato"/>
                  <a:ea typeface="Lato"/>
                  <a:cs typeface="Lato"/>
                  <a:sym typeface="Lato"/>
                </a:rPr>
                <a:t>como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una</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advertencia</a:t>
              </a:r>
              <a:r>
                <a:rPr lang="en-US" sz="2800" dirty="0">
                  <a:solidFill>
                    <a:schemeClr val="tx1"/>
                  </a:solidFill>
                  <a:latin typeface="Lato"/>
                  <a:ea typeface="Lato"/>
                  <a:cs typeface="Lato"/>
                  <a:sym typeface="Lato"/>
                </a:rPr>
                <a:t> contra la </a:t>
              </a:r>
              <a:r>
                <a:rPr lang="en-US" sz="2800" dirty="0" err="1">
                  <a:solidFill>
                    <a:schemeClr val="tx1"/>
                  </a:solidFill>
                  <a:latin typeface="Lato"/>
                  <a:ea typeface="Lato"/>
                  <a:cs typeface="Lato"/>
                  <a:sym typeface="Lato"/>
                </a:rPr>
                <a:t>crítica</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orgullo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espiritual</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924051" y="508005"/>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15:25-32 </a:t>
            </a:r>
            <a:endParaRPr sz="4000" dirty="0">
              <a:solidFill>
                <a:schemeClr val="tx1"/>
              </a:solidFill>
              <a:latin typeface="Lato"/>
              <a:ea typeface="Lato"/>
              <a:cs typeface="Lato"/>
              <a:sym typeface="Lato"/>
            </a:endParaRPr>
          </a:p>
        </p:txBody>
      </p:sp>
      <p:cxnSp>
        <p:nvCxnSpPr>
          <p:cNvPr id="195" name="Google Shape;195;p8"/>
          <p:cNvCxnSpPr/>
          <p:nvPr/>
        </p:nvCxnSpPr>
        <p:spPr>
          <a:xfrm>
            <a:off x="924051" y="146146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4CFCE478-54B4-EFF7-1959-F4BA878B4B77}"/>
              </a:ext>
            </a:extLst>
          </p:cNvPr>
          <p:cNvSpPr txBox="1"/>
          <p:nvPr/>
        </p:nvSpPr>
        <p:spPr>
          <a:xfrm>
            <a:off x="924051" y="1952691"/>
            <a:ext cx="10343897" cy="3970318"/>
          </a:xfrm>
          <a:prstGeom prst="rect">
            <a:avLst/>
          </a:prstGeom>
          <a:noFill/>
        </p:spPr>
        <p:txBody>
          <a:bodyPr wrap="square">
            <a:spAutoFit/>
          </a:bodyPr>
          <a:lstStyle/>
          <a:p>
            <a:r>
              <a:rPr lang="es-ES_tradnl" sz="3600" i="1" dirty="0">
                <a:effectLst/>
                <a:latin typeface="Calibri" panose="020F0502020204030204" pitchFamily="34" charset="0"/>
                <a:ea typeface="Calibri" panose="020F0502020204030204" pitchFamily="34" charset="0"/>
              </a:rPr>
              <a:t>25 »El hijo mayor estaba en el campo, y cuando regresó y llegó cerca de la casa, oyó la música y las danzas. 26 Entonces llamó a uno de los criados, y le preguntó qué estaba pasando. 27 El criado le respondió: “Tu hermano ha vuelto, y tu padre ha ordenado matar el becerro gordo, porque lo ha recibido sano y salvo.” </a:t>
            </a:r>
            <a:r>
              <a:rPr lang="en-US" sz="3600" dirty="0">
                <a:effectLst/>
              </a:rPr>
              <a:t> </a:t>
            </a:r>
            <a:endParaRPr lang="en-US" sz="3600" dirty="0"/>
          </a:p>
        </p:txBody>
      </p:sp>
    </p:spTree>
    <p:extLst>
      <p:ext uri="{BB962C8B-B14F-4D97-AF65-F5344CB8AC3E}">
        <p14:creationId xmlns:p14="http://schemas.microsoft.com/office/powerpoint/2010/main" val="66898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691730" y="334827"/>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15:25-32 </a:t>
            </a:r>
            <a:endParaRPr sz="4000" dirty="0">
              <a:solidFill>
                <a:schemeClr val="tx1"/>
              </a:solidFill>
              <a:latin typeface="Lato"/>
              <a:ea typeface="Lato"/>
              <a:cs typeface="Lato"/>
              <a:sym typeface="Lato"/>
            </a:endParaRPr>
          </a:p>
        </p:txBody>
      </p:sp>
      <p:cxnSp>
        <p:nvCxnSpPr>
          <p:cNvPr id="195" name="Google Shape;195;p8"/>
          <p:cNvCxnSpPr/>
          <p:nvPr/>
        </p:nvCxnSpPr>
        <p:spPr>
          <a:xfrm>
            <a:off x="691730" y="118437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a:extLst>
              <a:ext uri="{FF2B5EF4-FFF2-40B4-BE49-F238E27FC236}">
                <a16:creationId xmlns:a16="http://schemas.microsoft.com/office/drawing/2014/main" id="{FE5379BF-F22B-43BF-44AA-05E2AB361591}"/>
              </a:ext>
            </a:extLst>
          </p:cNvPr>
          <p:cNvSpPr txBox="1"/>
          <p:nvPr/>
        </p:nvSpPr>
        <p:spPr>
          <a:xfrm>
            <a:off x="691730" y="1444860"/>
            <a:ext cx="10696706" cy="5078313"/>
          </a:xfrm>
          <a:prstGeom prst="rect">
            <a:avLst/>
          </a:prstGeom>
          <a:noFill/>
        </p:spPr>
        <p:txBody>
          <a:bodyPr wrap="square">
            <a:spAutoFit/>
          </a:bodyPr>
          <a:lstStyle/>
          <a:p>
            <a:r>
              <a:rPr lang="es-ES_tradnl" sz="3600" i="1" dirty="0">
                <a:effectLst/>
                <a:latin typeface="Calibri" panose="020F0502020204030204" pitchFamily="34" charset="0"/>
                <a:ea typeface="Calibri" panose="020F0502020204030204" pitchFamily="34" charset="0"/>
              </a:rPr>
              <a:t>28 Cuando el hermano mayor escuchó esto, se enojó tanto que no quería entrar. Así que su padre salió a rogarle que entrara. 29 Pero el hijo mayor le dijo a su padre: “Aunque llevo tantos años de servirte, y nunca te he desobedecido, tú nunca me has dado siquiera un cabrito para disfrutar con mis amigos. 30 Pero ahora viene este hijo tuyo, que ha malgastado tus bienes con rameras, ¡y has ordenado matar el becerro gordo para él!” </a:t>
            </a:r>
            <a:r>
              <a:rPr lang="en-US" sz="3600" dirty="0">
                <a:effectLst/>
              </a:rPr>
              <a:t> </a:t>
            </a:r>
            <a:endParaRPr lang="en-US" sz="3600" dirty="0"/>
          </a:p>
        </p:txBody>
      </p:sp>
    </p:spTree>
    <p:extLst>
      <p:ext uri="{BB962C8B-B14F-4D97-AF65-F5344CB8AC3E}">
        <p14:creationId xmlns:p14="http://schemas.microsoft.com/office/powerpoint/2010/main" val="166504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830274" y="584756"/>
            <a:ext cx="91306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a:ea typeface="Lato"/>
                <a:cs typeface="Lato"/>
                <a:sym typeface="Lato"/>
              </a:rPr>
              <a:t>Lucas 15:25-32 </a:t>
            </a:r>
            <a:endParaRPr sz="4000" dirty="0">
              <a:solidFill>
                <a:schemeClr val="tx1"/>
              </a:solidFill>
              <a:latin typeface="Lato"/>
              <a:ea typeface="Lato"/>
              <a:cs typeface="Lato"/>
              <a:sym typeface="Lato"/>
            </a:endParaRPr>
          </a:p>
        </p:txBody>
      </p:sp>
      <p:cxnSp>
        <p:nvCxnSpPr>
          <p:cNvPr id="195" name="Google Shape;195;p8"/>
          <p:cNvCxnSpPr/>
          <p:nvPr/>
        </p:nvCxnSpPr>
        <p:spPr>
          <a:xfrm>
            <a:off x="830274" y="146146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 name="TextBox 2">
            <a:extLst>
              <a:ext uri="{FF2B5EF4-FFF2-40B4-BE49-F238E27FC236}">
                <a16:creationId xmlns:a16="http://schemas.microsoft.com/office/drawing/2014/main" id="{0AE69339-2BAB-4D5F-F3BB-C1B81E25D44C}"/>
              </a:ext>
            </a:extLst>
          </p:cNvPr>
          <p:cNvSpPr txBox="1"/>
          <p:nvPr/>
        </p:nvSpPr>
        <p:spPr>
          <a:xfrm>
            <a:off x="830274" y="1997839"/>
            <a:ext cx="9948561" cy="2862322"/>
          </a:xfrm>
          <a:prstGeom prst="rect">
            <a:avLst/>
          </a:prstGeom>
          <a:noFill/>
        </p:spPr>
        <p:txBody>
          <a:bodyPr wrap="square">
            <a:spAutoFit/>
          </a:bodyPr>
          <a:lstStyle/>
          <a:p>
            <a:pPr marL="0" marR="0">
              <a:spcBef>
                <a:spcPts val="0"/>
              </a:spcBef>
              <a:spcAft>
                <a:spcPts val="0"/>
              </a:spcAft>
            </a:pPr>
            <a:r>
              <a:rPr lang="es-ES_tradnl" sz="3600" i="1" dirty="0">
                <a:effectLst/>
                <a:latin typeface="Calibri" panose="020F0502020204030204" pitchFamily="34" charset="0"/>
                <a:ea typeface="Cambria" panose="02040503050406030204" pitchFamily="18" charset="0"/>
                <a:cs typeface="Times New Roman" panose="02020603050405020304" pitchFamily="18" charset="0"/>
              </a:rPr>
              <a:t>31 El padre le dijo: “Hijo mío, tú siempre estás conmigo, y todo lo que tengo es tuyo. 32 Pero era necesario hacer una fiesta y regocijarnos, porque tu hermano estaba muerto, y ha revivido; se había perdido, y lo hemos hallado.”»</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4217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f6c7dfb3d7_0_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f6c7dfb3d7_0_21"/>
          <p:cNvPicPr preferRelativeResize="0"/>
          <p:nvPr/>
        </p:nvPicPr>
        <p:blipFill rotWithShape="1">
          <a:blip r:embed="rId3">
            <a:alphaModFix/>
          </a:blip>
          <a:srcRect/>
          <a:stretch/>
        </p:blipFill>
        <p:spPr>
          <a:xfrm>
            <a:off x="80900" y="1599532"/>
            <a:ext cx="3125597" cy="3218436"/>
          </a:xfrm>
          <a:prstGeom prst="rect">
            <a:avLst/>
          </a:prstGeom>
          <a:noFill/>
          <a:ln>
            <a:noFill/>
          </a:ln>
          <a:effectLst>
            <a:outerShdw blurRad="50800" dist="38100" dir="2700000" algn="tl" rotWithShape="0">
              <a:srgbClr val="000000">
                <a:alpha val="40000"/>
              </a:srgbClr>
            </a:outerShdw>
          </a:effectLst>
        </p:spPr>
      </p:pic>
      <p:pic>
        <p:nvPicPr>
          <p:cNvPr id="270" name="Google Shape;270;g2f6c7dfb3d7_0_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1" name="Google Shape;271;g2f6c7dfb3d7_0_21"/>
          <p:cNvSpPr txBox="1"/>
          <p:nvPr/>
        </p:nvSpPr>
        <p:spPr>
          <a:xfrm>
            <a:off x="3176206" y="2767200"/>
            <a:ext cx="8023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estaba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enojado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hijo</a:t>
            </a:r>
            <a:r>
              <a:rPr lang="en-US" sz="4000" b="1" dirty="0">
                <a:solidFill>
                  <a:schemeClr val="dk1"/>
                </a:solidFill>
                <a:latin typeface="Lato"/>
                <a:ea typeface="Lato"/>
                <a:cs typeface="Lato"/>
                <a:sym typeface="Lato"/>
              </a:rPr>
              <a:t> mayor con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padre? </a:t>
            </a:r>
            <a:endParaRPr sz="4000" b="1"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5" name="Google Shape;245;p19"/>
          <p:cNvSpPr txBox="1"/>
          <p:nvPr/>
        </p:nvSpPr>
        <p:spPr>
          <a:xfrm>
            <a:off x="779205" y="322096"/>
            <a:ext cx="10633587"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018443"/>
                </a:solidFill>
                <a:latin typeface="Overlock"/>
                <a:ea typeface="Overlock"/>
                <a:cs typeface="Overlock"/>
                <a:sym typeface="Overlock"/>
              </a:rPr>
              <a:t>¿Por qué estaba enojado con su padre el hijo mayor?</a:t>
            </a:r>
            <a:endParaRPr sz="3600" dirty="0">
              <a:solidFill>
                <a:srgbClr val="018443"/>
              </a:solidFill>
              <a:latin typeface="Overlock"/>
              <a:ea typeface="Overlock"/>
              <a:cs typeface="Overlock"/>
              <a:sym typeface="Overlock"/>
            </a:endParaRPr>
          </a:p>
        </p:txBody>
      </p:sp>
      <p:pic>
        <p:nvPicPr>
          <p:cNvPr id="3" name="Picture 2" descr="The eldest son in the parable - Gospelimages">
            <a:extLst>
              <a:ext uri="{FF2B5EF4-FFF2-40B4-BE49-F238E27FC236}">
                <a16:creationId xmlns:a16="http://schemas.microsoft.com/office/drawing/2014/main" id="{FE623A8A-FC79-307C-61DD-DC1E60436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019" y="1410740"/>
            <a:ext cx="6867957" cy="512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2f6c7dfb3d7_0_29"/>
          <p:cNvSpPr txBox="1"/>
          <p:nvPr/>
        </p:nvSpPr>
        <p:spPr>
          <a:xfrm>
            <a:off x="2374771" y="19592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corazón legalista</a:t>
            </a:r>
            <a:endParaRPr sz="4860" b="0" i="0" u="none" strike="noStrike" cap="none">
              <a:solidFill>
                <a:srgbClr val="009444"/>
              </a:solidFill>
              <a:latin typeface="Lato"/>
              <a:ea typeface="Lato"/>
              <a:cs typeface="Lato"/>
              <a:sym typeface="Lato"/>
            </a:endParaRPr>
          </a:p>
        </p:txBody>
      </p:sp>
      <p:cxnSp>
        <p:nvCxnSpPr>
          <p:cNvPr id="277" name="Google Shape;277;g2f6c7dfb3d7_0_29"/>
          <p:cNvCxnSpPr/>
          <p:nvPr/>
        </p:nvCxnSpPr>
        <p:spPr>
          <a:xfrm>
            <a:off x="2478227" y="2866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g2f6c7dfb3d7_0_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g2f6c7dfb3d7_0_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0" name="Google Shape;280;g2f6c7dfb3d7_0_29"/>
          <p:cNvSpPr txBox="1"/>
          <p:nvPr/>
        </p:nvSpPr>
        <p:spPr>
          <a:xfrm>
            <a:off x="2374770" y="3011495"/>
            <a:ext cx="8784900" cy="2256988"/>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Justicia </a:t>
            </a:r>
            <a:r>
              <a:rPr lang="en-US" sz="3300" dirty="0" err="1">
                <a:solidFill>
                  <a:schemeClr val="dk1"/>
                </a:solidFill>
                <a:latin typeface="Lato"/>
                <a:ea typeface="Lato"/>
                <a:cs typeface="Lato"/>
                <a:sym typeface="Lato"/>
              </a:rPr>
              <a:t>basada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obras</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No </a:t>
            </a:r>
            <a:r>
              <a:rPr lang="en-US" sz="3300" dirty="0" err="1">
                <a:solidFill>
                  <a:schemeClr val="dk1"/>
                </a:solidFill>
                <a:latin typeface="Lato"/>
                <a:ea typeface="Lato"/>
                <a:cs typeface="Lato"/>
                <a:sym typeface="Lato"/>
              </a:rPr>
              <a:t>entiende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de Dios</a:t>
            </a: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Falta de </a:t>
            </a:r>
            <a:r>
              <a:rPr lang="en-US" sz="3300" dirty="0" err="1">
                <a:solidFill>
                  <a:schemeClr val="dk1"/>
                </a:solidFill>
                <a:latin typeface="Lato"/>
                <a:ea typeface="Lato"/>
                <a:cs typeface="Lato"/>
                <a:sym typeface="Lato"/>
              </a:rPr>
              <a:t>seguridad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amor del Padre</a:t>
            </a:r>
            <a:endParaRPr sz="3300" dirty="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g2f6cb42c787_0_1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2f6cb42c787_0_11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8" name="Google Shape;288;g2f6cb42c787_0_119"/>
          <p:cNvSpPr txBox="1"/>
          <p:nvPr/>
        </p:nvSpPr>
        <p:spPr>
          <a:xfrm>
            <a:off x="2197500" y="2422316"/>
            <a:ext cx="7797000" cy="383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999999"/>
                </a:solidFill>
                <a:latin typeface="Lato"/>
                <a:ea typeface="Lato"/>
                <a:cs typeface="Lato"/>
                <a:sym typeface="Lato"/>
              </a:rPr>
              <a:t>El </a:t>
            </a:r>
            <a:r>
              <a:rPr lang="en-US" sz="4860" dirty="0" err="1">
                <a:solidFill>
                  <a:srgbClr val="999999"/>
                </a:solidFill>
                <a:latin typeface="Lato"/>
                <a:ea typeface="Lato"/>
                <a:cs typeface="Lato"/>
                <a:sym typeface="Lato"/>
              </a:rPr>
              <a:t>hijo</a:t>
            </a:r>
            <a:r>
              <a:rPr lang="en-US" sz="4860" dirty="0">
                <a:solidFill>
                  <a:srgbClr val="999999"/>
                </a:solidFill>
                <a:latin typeface="Lato"/>
                <a:ea typeface="Lato"/>
                <a:cs typeface="Lato"/>
                <a:sym typeface="Lato"/>
              </a:rPr>
              <a:t> </a:t>
            </a:r>
            <a:r>
              <a:rPr lang="en-US" sz="4860" dirty="0" err="1">
                <a:solidFill>
                  <a:srgbClr val="999999"/>
                </a:solidFill>
                <a:latin typeface="Lato"/>
                <a:ea typeface="Lato"/>
                <a:cs typeface="Lato"/>
                <a:sym typeface="Lato"/>
              </a:rPr>
              <a:t>pródigo</a:t>
            </a:r>
            <a:endParaRPr sz="4860" dirty="0">
              <a:solidFill>
                <a:srgbClr val="999999"/>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a:solidFill>
                  <a:srgbClr val="999999"/>
                </a:solidFill>
                <a:latin typeface="Lato"/>
                <a:ea typeface="Lato"/>
                <a:cs typeface="Lato"/>
                <a:sym typeface="Lato"/>
              </a:rPr>
              <a:t>La </a:t>
            </a:r>
            <a:r>
              <a:rPr lang="en-US" sz="4860" dirty="0" err="1">
                <a:solidFill>
                  <a:srgbClr val="999999"/>
                </a:solidFill>
                <a:latin typeface="Lato"/>
                <a:ea typeface="Lato"/>
                <a:cs typeface="Lato"/>
                <a:sym typeface="Lato"/>
              </a:rPr>
              <a:t>Parábola</a:t>
            </a:r>
            <a:r>
              <a:rPr lang="en-US" sz="4860" dirty="0">
                <a:solidFill>
                  <a:srgbClr val="999999"/>
                </a:solidFill>
                <a:latin typeface="Lato"/>
                <a:ea typeface="Lato"/>
                <a:cs typeface="Lato"/>
                <a:sym typeface="Lato"/>
              </a:rPr>
              <a:t> del </a:t>
            </a:r>
            <a:r>
              <a:rPr lang="en-US" sz="4860" dirty="0" err="1">
                <a:solidFill>
                  <a:srgbClr val="999999"/>
                </a:solidFill>
                <a:latin typeface="Lato"/>
                <a:ea typeface="Lato"/>
                <a:cs typeface="Lato"/>
                <a:sym typeface="Lato"/>
              </a:rPr>
              <a:t>hijo</a:t>
            </a:r>
            <a:r>
              <a:rPr lang="en-US" sz="4860" dirty="0">
                <a:solidFill>
                  <a:srgbClr val="999999"/>
                </a:solidFill>
                <a:latin typeface="Lato"/>
                <a:ea typeface="Lato"/>
                <a:cs typeface="Lato"/>
                <a:sym typeface="Lato"/>
              </a:rPr>
              <a:t> </a:t>
            </a:r>
            <a:r>
              <a:rPr lang="en-US" sz="4860" dirty="0" err="1">
                <a:solidFill>
                  <a:srgbClr val="999999"/>
                </a:solidFill>
                <a:latin typeface="Lato"/>
                <a:ea typeface="Lato"/>
                <a:cs typeface="Lato"/>
                <a:sym typeface="Lato"/>
              </a:rPr>
              <a:t>perdido</a:t>
            </a:r>
            <a:endParaRPr sz="4860" dirty="0">
              <a:solidFill>
                <a:srgbClr val="999999"/>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endParaRPr sz="4860" dirty="0">
              <a:solidFill>
                <a:srgbClr val="999999"/>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b="1" dirty="0">
                <a:solidFill>
                  <a:srgbClr val="009444"/>
                </a:solidFill>
                <a:latin typeface="Lato"/>
                <a:ea typeface="Lato"/>
                <a:cs typeface="Lato"/>
                <a:sym typeface="Lato"/>
              </a:rPr>
              <a:t>La </a:t>
            </a:r>
            <a:r>
              <a:rPr lang="en-US" sz="4860" b="1" dirty="0" err="1">
                <a:solidFill>
                  <a:srgbClr val="009444"/>
                </a:solidFill>
                <a:latin typeface="Lato"/>
                <a:ea typeface="Lato"/>
                <a:cs typeface="Lato"/>
                <a:sym typeface="Lato"/>
              </a:rPr>
              <a:t>parábola</a:t>
            </a:r>
            <a:r>
              <a:rPr lang="en-US" sz="4860" b="1" dirty="0">
                <a:solidFill>
                  <a:srgbClr val="009444"/>
                </a:solidFill>
                <a:latin typeface="Lato"/>
                <a:ea typeface="Lato"/>
                <a:cs typeface="Lato"/>
                <a:sym typeface="Lato"/>
              </a:rPr>
              <a:t> del amor del Padre</a:t>
            </a:r>
            <a:endParaRPr sz="4860" b="1" dirty="0">
              <a:solidFill>
                <a:srgbClr val="009444"/>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5" name="Google Shape;245;p19"/>
          <p:cNvSpPr txBox="1"/>
          <p:nvPr/>
        </p:nvSpPr>
        <p:spPr>
          <a:xfrm>
            <a:off x="779206" y="604079"/>
            <a:ext cx="10633587"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018443"/>
                </a:solidFill>
                <a:latin typeface="Overlock"/>
                <a:ea typeface="Overlock"/>
                <a:cs typeface="Overlock"/>
                <a:sym typeface="Overlock"/>
              </a:rPr>
              <a:t>Aplicación práctica </a:t>
            </a:r>
            <a:endParaRPr sz="3600" dirty="0">
              <a:solidFill>
                <a:srgbClr val="018443"/>
              </a:solidFill>
              <a:latin typeface="Overlock"/>
              <a:ea typeface="Overlock"/>
              <a:cs typeface="Overlock"/>
              <a:sym typeface="Overlock"/>
            </a:endParaRPr>
          </a:p>
        </p:txBody>
      </p:sp>
      <p:pic>
        <p:nvPicPr>
          <p:cNvPr id="2050" name="Picture 2" descr="Who is in the right? A reflection on the Parable of the Pharisee and the  Tax Collector | Salt + Light Media">
            <a:extLst>
              <a:ext uri="{FF2B5EF4-FFF2-40B4-BE49-F238E27FC236}">
                <a16:creationId xmlns:a16="http://schemas.microsoft.com/office/drawing/2014/main" id="{8CA2805C-14EF-7AE3-94E1-9FF942ED9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179" y="1681362"/>
            <a:ext cx="7355642" cy="413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g2f6c7dfb3d7_0_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4" name="Google Shape;294;g2f6c7dfb3d7_0_43"/>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pic>
        <p:nvPicPr>
          <p:cNvPr id="295" name="Google Shape;295;g2f6c7dfb3d7_0_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6" name="Google Shape;296;g2f6c7dfb3d7_0_43"/>
          <p:cNvSpPr txBox="1"/>
          <p:nvPr/>
        </p:nvSpPr>
        <p:spPr>
          <a:xfrm>
            <a:off x="3206497" y="3075077"/>
            <a:ext cx="74541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¿Para </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parábola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87168" y="198060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5</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479608" y="3566378"/>
            <a:ext cx="7772100" cy="2485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Lecciones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sobre</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Legalismo</a:t>
            </a:r>
            <a:r>
              <a:rPr lang="en-US" sz="3888" dirty="0">
                <a:solidFill>
                  <a:schemeClr val="dk1"/>
                </a:solidFill>
                <a:latin typeface="Lato"/>
                <a:ea typeface="Lato"/>
                <a:cs typeface="Lato"/>
                <a:sym typeface="Lato"/>
              </a:rPr>
              <a:t> de la </a:t>
            </a:r>
            <a:r>
              <a:rPr lang="en-US" sz="3888" dirty="0" err="1">
                <a:solidFill>
                  <a:schemeClr val="dk1"/>
                </a:solidFill>
                <a:latin typeface="Lato"/>
                <a:ea typeface="Lato"/>
                <a:cs typeface="Lato"/>
                <a:sym typeface="Lato"/>
              </a:rPr>
              <a:t>Parábola</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los</a:t>
            </a:r>
            <a:r>
              <a:rPr lang="en-US" sz="3888" dirty="0">
                <a:solidFill>
                  <a:schemeClr val="dk1"/>
                </a:solidFill>
                <a:latin typeface="Lato"/>
                <a:ea typeface="Lato"/>
                <a:cs typeface="Lato"/>
                <a:sym typeface="Lato"/>
              </a:rPr>
              <a:t> Dos Hijos</a:t>
            </a:r>
          </a:p>
          <a:p>
            <a:pPr marL="0" marR="0" lvl="0" indent="0" algn="l" rtl="0">
              <a:lnSpc>
                <a:spcPct val="100000"/>
              </a:lnSpc>
              <a:spcBef>
                <a:spcPts val="0"/>
              </a:spcBef>
              <a:spcAft>
                <a:spcPts val="0"/>
              </a:spcAft>
              <a:buClr>
                <a:schemeClr val="dk1"/>
              </a:buClr>
              <a:buSzPts val="1100"/>
              <a:buFont typeface="Arial"/>
              <a:buNone/>
            </a:pP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1" i="1">
                <a:solidFill>
                  <a:schemeClr val="dk1"/>
                </a:solidFill>
                <a:latin typeface="Lato"/>
                <a:ea typeface="Lato"/>
                <a:cs typeface="Lato"/>
                <a:sym typeface="Lato"/>
              </a:rPr>
              <a:t>Lucas </a:t>
            </a:r>
            <a:r>
              <a:rPr lang="en-US" sz="3888" b="1" i="1" dirty="0">
                <a:solidFill>
                  <a:schemeClr val="dk1"/>
                </a:solidFill>
                <a:latin typeface="Lato"/>
                <a:ea typeface="Lato"/>
                <a:cs typeface="Lato"/>
                <a:sym typeface="Lato"/>
              </a:rPr>
              <a:t>15:11-32</a:t>
            </a:r>
            <a:endParaRPr sz="3888" b="1" i="1" u="none" strike="noStrike" cap="none" dirty="0">
              <a:solidFill>
                <a:schemeClr val="dk1"/>
              </a:solidFill>
              <a:latin typeface="Lato"/>
              <a:ea typeface="Lato"/>
              <a:cs typeface="Lato"/>
              <a:sym typeface="Lato"/>
            </a:endParaRPr>
          </a:p>
        </p:txBody>
      </p:sp>
      <p:cxnSp>
        <p:nvCxnSpPr>
          <p:cNvPr id="102" name="Google Shape;102;p2"/>
          <p:cNvCxnSpPr/>
          <p:nvPr/>
        </p:nvCxnSpPr>
        <p:spPr>
          <a:xfrm>
            <a:off x="3479608"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29AC5E3C-9FE9-19B5-FF25-26F50D99C660}"/>
            </a:ext>
          </a:extLst>
        </p:cNvPr>
        <p:cNvGrpSpPr/>
        <p:nvPr/>
      </p:nvGrpSpPr>
      <p:grpSpPr>
        <a:xfrm>
          <a:off x="0" y="0"/>
          <a:ext cx="0" cy="0"/>
          <a:chOff x="0" y="0"/>
          <a:chExt cx="0" cy="0"/>
        </a:xfrm>
      </p:grpSpPr>
      <p:sp>
        <p:nvSpPr>
          <p:cNvPr id="245" name="Google Shape;245;p19">
            <a:extLst>
              <a:ext uri="{FF2B5EF4-FFF2-40B4-BE49-F238E27FC236}">
                <a16:creationId xmlns:a16="http://schemas.microsoft.com/office/drawing/2014/main" id="{FA10D187-488C-2F23-A78A-02195043FAD2}"/>
              </a:ext>
            </a:extLst>
          </p:cNvPr>
          <p:cNvSpPr txBox="1"/>
          <p:nvPr/>
        </p:nvSpPr>
        <p:spPr>
          <a:xfrm>
            <a:off x="779205" y="322096"/>
            <a:ext cx="10633587" cy="646290"/>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018443"/>
                </a:solidFill>
                <a:latin typeface="Overlock"/>
                <a:ea typeface="Overlock"/>
                <a:cs typeface="Overlock"/>
                <a:sym typeface="Overlock"/>
              </a:rPr>
              <a:t>¿Para quién es la parábola de los dos hijos? </a:t>
            </a:r>
            <a:endParaRPr sz="3600" dirty="0">
              <a:solidFill>
                <a:srgbClr val="018443"/>
              </a:solidFill>
              <a:latin typeface="Overlock"/>
              <a:ea typeface="Overlock"/>
              <a:cs typeface="Overlock"/>
              <a:sym typeface="Overlock"/>
            </a:endParaRPr>
          </a:p>
        </p:txBody>
      </p:sp>
      <p:sp>
        <p:nvSpPr>
          <p:cNvPr id="2" name="Google Shape;243;p19">
            <a:extLst>
              <a:ext uri="{FF2B5EF4-FFF2-40B4-BE49-F238E27FC236}">
                <a16:creationId xmlns:a16="http://schemas.microsoft.com/office/drawing/2014/main" id="{AA9D7FF8-E95E-C49D-2EC2-AE8C164CA631}"/>
              </a:ext>
            </a:extLst>
          </p:cNvPr>
          <p:cNvSpPr txBox="1"/>
          <p:nvPr/>
        </p:nvSpPr>
        <p:spPr>
          <a:xfrm>
            <a:off x="6964504" y="2762671"/>
            <a:ext cx="5421460" cy="175428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018443"/>
              </a:buClr>
              <a:buSzPts val="3800"/>
            </a:pPr>
            <a:r>
              <a:rPr lang="es-ES" sz="3600" dirty="0">
                <a:solidFill>
                  <a:srgbClr val="018443"/>
                </a:solidFill>
                <a:latin typeface="Overlock"/>
                <a:sym typeface="Overlock"/>
              </a:rPr>
              <a:t>Para pecadores</a:t>
            </a:r>
          </a:p>
          <a:p>
            <a:pPr marR="0" lvl="0" algn="l" rtl="0">
              <a:spcBef>
                <a:spcPts val="0"/>
              </a:spcBef>
              <a:spcAft>
                <a:spcPts val="0"/>
              </a:spcAft>
              <a:buClr>
                <a:srgbClr val="018443"/>
              </a:buClr>
              <a:buSzPts val="3800"/>
            </a:pPr>
            <a:endParaRPr lang="es-ES" sz="3600" dirty="0">
              <a:solidFill>
                <a:srgbClr val="018443"/>
              </a:solidFill>
              <a:latin typeface="Overlock"/>
              <a:sym typeface="Overlock"/>
            </a:endParaRPr>
          </a:p>
          <a:p>
            <a:pPr marR="0" lvl="0" algn="l" rtl="0">
              <a:spcBef>
                <a:spcPts val="0"/>
              </a:spcBef>
              <a:spcAft>
                <a:spcPts val="0"/>
              </a:spcAft>
              <a:buClr>
                <a:srgbClr val="018443"/>
              </a:buClr>
              <a:buSzPts val="3800"/>
            </a:pPr>
            <a:r>
              <a:rPr lang="es-ES" sz="3600" dirty="0">
                <a:solidFill>
                  <a:srgbClr val="018443"/>
                </a:solidFill>
                <a:latin typeface="Overlock"/>
                <a:sym typeface="Overlock"/>
              </a:rPr>
              <a:t>Para legalistas</a:t>
            </a:r>
            <a:endParaRPr sz="3600" dirty="0"/>
          </a:p>
        </p:txBody>
      </p:sp>
      <p:pic>
        <p:nvPicPr>
          <p:cNvPr id="2050" name="Picture 2" descr="Who is in the right? A reflection on the Parable of the Pharisee and the  Tax Collector | Salt + Light Media">
            <a:extLst>
              <a:ext uri="{FF2B5EF4-FFF2-40B4-BE49-F238E27FC236}">
                <a16:creationId xmlns:a16="http://schemas.microsoft.com/office/drawing/2014/main" id="{0A6611C6-7CC5-7C63-7B08-74AB58592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05" y="2013870"/>
            <a:ext cx="5781135" cy="325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819781"/>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1314161"/>
            <a:ext cx="7869322" cy="3724056"/>
          </a:xfrm>
          <a:prstGeom prst="rect">
            <a:avLst/>
          </a:prstGeom>
          <a:noFill/>
          <a:ln>
            <a:noFill/>
          </a:ln>
        </p:spPr>
        <p:txBody>
          <a:bodyPr spcFirstLastPara="1" wrap="square" lIns="91425" tIns="45700" rIns="91425" bIns="45700" anchor="t" anchorCtr="0">
            <a:spAutoFit/>
          </a:bodyPr>
          <a:lstStyle/>
          <a:p>
            <a:br>
              <a:rPr lang="en-US" sz="3600" b="1" dirty="0">
                <a:solidFill>
                  <a:schemeClr val="dk1"/>
                </a:solidFill>
                <a:latin typeface="Lato"/>
                <a:ea typeface="Lato"/>
                <a:cs typeface="Lato"/>
                <a:sym typeface="Lato"/>
              </a:rPr>
            </a:br>
            <a:r>
              <a:rPr lang="en-US" sz="4000" b="1" i="1" dirty="0">
                <a:solidFill>
                  <a:schemeClr val="tx1"/>
                </a:solidFill>
                <a:latin typeface="Lato"/>
                <a:ea typeface="Lato"/>
                <a:cs typeface="Lato"/>
                <a:sym typeface="Lato"/>
              </a:rPr>
              <a:t>Tu familiar dice: “Voy al </a:t>
            </a:r>
            <a:r>
              <a:rPr lang="en-US" sz="4000" b="1" i="1" dirty="0" err="1">
                <a:solidFill>
                  <a:schemeClr val="tx1"/>
                </a:solidFill>
                <a:latin typeface="Lato"/>
                <a:ea typeface="Lato"/>
                <a:cs typeface="Lato"/>
                <a:sym typeface="Lato"/>
              </a:rPr>
              <a:t>cielo</a:t>
            </a:r>
            <a:r>
              <a:rPr lang="en-US" sz="4000" b="1" i="1" dirty="0">
                <a:solidFill>
                  <a:schemeClr val="tx1"/>
                </a:solidFill>
                <a:latin typeface="Lato"/>
                <a:ea typeface="Lato"/>
                <a:cs typeface="Lato"/>
                <a:sym typeface="Lato"/>
              </a:rPr>
              <a:t> </a:t>
            </a:r>
            <a:r>
              <a:rPr lang="en-US" sz="4000" b="1" i="1" dirty="0" err="1">
                <a:solidFill>
                  <a:schemeClr val="tx1"/>
                </a:solidFill>
                <a:latin typeface="Lato"/>
                <a:ea typeface="Lato"/>
                <a:cs typeface="Lato"/>
                <a:sym typeface="Lato"/>
              </a:rPr>
              <a:t>porque</a:t>
            </a:r>
            <a:r>
              <a:rPr lang="en-US" sz="4000" b="1" i="1" dirty="0">
                <a:solidFill>
                  <a:schemeClr val="tx1"/>
                </a:solidFill>
                <a:latin typeface="Lato"/>
                <a:ea typeface="Lato"/>
                <a:cs typeface="Lato"/>
                <a:sym typeface="Lato"/>
              </a:rPr>
              <a:t> </a:t>
            </a:r>
            <a:r>
              <a:rPr lang="en-US" sz="4000" b="1" i="1" dirty="0" err="1">
                <a:solidFill>
                  <a:schemeClr val="tx1"/>
                </a:solidFill>
                <a:latin typeface="Lato"/>
                <a:ea typeface="Lato"/>
                <a:cs typeface="Lato"/>
                <a:sym typeface="Lato"/>
              </a:rPr>
              <a:t>voy</a:t>
            </a:r>
            <a:r>
              <a:rPr lang="en-US" sz="4000" b="1" i="1" dirty="0">
                <a:solidFill>
                  <a:schemeClr val="tx1"/>
                </a:solidFill>
                <a:latin typeface="Lato"/>
                <a:ea typeface="Lato"/>
                <a:cs typeface="Lato"/>
                <a:sym typeface="Lato"/>
              </a:rPr>
              <a:t> a la </a:t>
            </a:r>
            <a:r>
              <a:rPr lang="en-US" sz="4000" b="1" i="1" dirty="0" err="1">
                <a:solidFill>
                  <a:schemeClr val="tx1"/>
                </a:solidFill>
                <a:latin typeface="Lato"/>
                <a:ea typeface="Lato"/>
                <a:cs typeface="Lato"/>
                <a:sym typeface="Lato"/>
              </a:rPr>
              <a:t>iglesia</a:t>
            </a:r>
            <a:r>
              <a:rPr lang="en-US" sz="4000" b="1" i="1" dirty="0">
                <a:solidFill>
                  <a:schemeClr val="tx1"/>
                </a:solidFill>
                <a:latin typeface="Lato"/>
                <a:ea typeface="Lato"/>
                <a:cs typeface="Lato"/>
                <a:sym typeface="Lato"/>
              </a:rPr>
              <a:t>,  </a:t>
            </a:r>
            <a:r>
              <a:rPr lang="en-US" sz="4000" b="1" i="1" dirty="0" err="1">
                <a:solidFill>
                  <a:schemeClr val="tx1"/>
                </a:solidFill>
                <a:latin typeface="Lato"/>
                <a:ea typeface="Lato"/>
                <a:cs typeface="Lato"/>
                <a:sym typeface="Lato"/>
              </a:rPr>
              <a:t>ayuno</a:t>
            </a:r>
            <a:r>
              <a:rPr lang="en-US" sz="4000" b="1" i="1" dirty="0">
                <a:solidFill>
                  <a:schemeClr val="tx1"/>
                </a:solidFill>
                <a:latin typeface="Lato"/>
                <a:ea typeface="Lato"/>
                <a:cs typeface="Lato"/>
                <a:sym typeface="Lato"/>
              </a:rPr>
              <a:t> y </a:t>
            </a:r>
            <a:r>
              <a:rPr lang="en-US" sz="4000" b="1" i="1" dirty="0" err="1">
                <a:solidFill>
                  <a:schemeClr val="tx1"/>
                </a:solidFill>
                <a:latin typeface="Lato"/>
                <a:ea typeface="Lato"/>
                <a:cs typeface="Lato"/>
                <a:sym typeface="Lato"/>
              </a:rPr>
              <a:t>oro</a:t>
            </a:r>
            <a:r>
              <a:rPr lang="en-US" sz="4000" b="1" i="1" dirty="0">
                <a:solidFill>
                  <a:schemeClr val="tx1"/>
                </a:solidFill>
                <a:latin typeface="Lato"/>
                <a:ea typeface="Lato"/>
                <a:cs typeface="Lato"/>
                <a:sym typeface="Lato"/>
              </a:rPr>
              <a:t> </a:t>
            </a:r>
            <a:r>
              <a:rPr lang="en-US" sz="4000" b="1" i="1" dirty="0" err="1">
                <a:solidFill>
                  <a:schemeClr val="tx1"/>
                </a:solidFill>
                <a:latin typeface="Lato"/>
                <a:ea typeface="Lato"/>
                <a:cs typeface="Lato"/>
                <a:sym typeface="Lato"/>
              </a:rPr>
              <a:t>todos</a:t>
            </a:r>
            <a:r>
              <a:rPr lang="en-US" sz="4000" b="1" i="1" dirty="0">
                <a:solidFill>
                  <a:schemeClr val="tx1"/>
                </a:solidFill>
                <a:latin typeface="Lato"/>
                <a:ea typeface="Lato"/>
                <a:cs typeface="Lato"/>
                <a:sym typeface="Lato"/>
              </a:rPr>
              <a:t> </a:t>
            </a:r>
            <a:r>
              <a:rPr lang="en-US" sz="4000" b="1" i="1" dirty="0" err="1">
                <a:solidFill>
                  <a:schemeClr val="tx1"/>
                </a:solidFill>
                <a:latin typeface="Lato"/>
                <a:ea typeface="Lato"/>
                <a:cs typeface="Lato"/>
                <a:sym typeface="Lato"/>
              </a:rPr>
              <a:t>los</a:t>
            </a:r>
            <a:r>
              <a:rPr lang="en-US" sz="4000" b="1" i="1" dirty="0">
                <a:solidFill>
                  <a:schemeClr val="tx1"/>
                </a:solidFill>
                <a:latin typeface="Lato"/>
                <a:ea typeface="Lato"/>
                <a:cs typeface="Lato"/>
                <a:sym typeface="Lato"/>
              </a:rPr>
              <a:t> días.” </a:t>
            </a:r>
            <a:br>
              <a:rPr lang="en-US" sz="4000" b="1" i="1" dirty="0">
                <a:solidFill>
                  <a:srgbClr val="00B050"/>
                </a:solidFill>
                <a:latin typeface="Lato"/>
                <a:ea typeface="Lato"/>
                <a:cs typeface="Lato"/>
                <a:sym typeface="Lato"/>
              </a:rPr>
            </a:br>
            <a:br>
              <a:rPr lang="en-US" sz="4000" b="1" i="1" dirty="0">
                <a:solidFill>
                  <a:srgbClr val="00B050"/>
                </a:solidFill>
                <a:latin typeface="Lato"/>
                <a:ea typeface="Lato"/>
                <a:cs typeface="Lato"/>
                <a:sym typeface="Lato"/>
              </a:rPr>
            </a:br>
            <a:r>
              <a:rPr lang="en-US" sz="4000" b="1" i="1" dirty="0">
                <a:solidFill>
                  <a:srgbClr val="00B050"/>
                </a:solidFill>
                <a:latin typeface="Lato"/>
                <a:ea typeface="Lato"/>
                <a:cs typeface="Lato"/>
                <a:sym typeface="Lato"/>
              </a:rPr>
              <a:t>¿</a:t>
            </a:r>
            <a:r>
              <a:rPr lang="en-US" sz="4000" b="1" i="1" dirty="0" err="1">
                <a:solidFill>
                  <a:srgbClr val="00B050"/>
                </a:solidFill>
                <a:latin typeface="Lato"/>
                <a:ea typeface="Lato"/>
                <a:cs typeface="Lato"/>
                <a:sym typeface="Lato"/>
              </a:rPr>
              <a:t>Cómo</a:t>
            </a:r>
            <a:r>
              <a:rPr lang="en-US" sz="4000" b="1" i="1" dirty="0">
                <a:solidFill>
                  <a:srgbClr val="00B050"/>
                </a:solidFill>
                <a:latin typeface="Lato"/>
                <a:ea typeface="Lato"/>
                <a:cs typeface="Lato"/>
                <a:sym typeface="Lato"/>
              </a:rPr>
              <a:t> </a:t>
            </a:r>
            <a:r>
              <a:rPr lang="en-US" sz="4000" b="1" i="1" dirty="0" err="1">
                <a:solidFill>
                  <a:srgbClr val="00B050"/>
                </a:solidFill>
                <a:latin typeface="Lato"/>
                <a:ea typeface="Lato"/>
                <a:cs typeface="Lato"/>
                <a:sym typeface="Lato"/>
              </a:rPr>
              <a:t>responderías</a:t>
            </a:r>
            <a:r>
              <a:rPr lang="en-US" sz="4000" b="1" i="1" dirty="0">
                <a:solidFill>
                  <a:srgbClr val="00B050"/>
                </a:solidFill>
                <a:latin typeface="Lato"/>
                <a:ea typeface="Lato"/>
                <a:cs typeface="Lato"/>
                <a:sym typeface="Lato"/>
              </a:rPr>
              <a:t>?  </a:t>
            </a:r>
          </a:p>
        </p:txBody>
      </p:sp>
    </p:spTree>
    <p:extLst>
      <p:ext uri="{BB962C8B-B14F-4D97-AF65-F5344CB8AC3E}">
        <p14:creationId xmlns:p14="http://schemas.microsoft.com/office/powerpoint/2010/main" val="398969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f5882f685f_0_1050"/>
          <p:cNvSpPr txBox="1"/>
          <p:nvPr/>
        </p:nvSpPr>
        <p:spPr>
          <a:xfrm>
            <a:off x="2728073" y="413985"/>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334" name="Google Shape;334;g2f5882f685f_0_1050"/>
          <p:cNvCxnSpPr/>
          <p:nvPr/>
        </p:nvCxnSpPr>
        <p:spPr>
          <a:xfrm>
            <a:off x="2728073" y="14709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5" name="Google Shape;335;g2f5882f685f_0_1050"/>
          <p:cNvSpPr txBox="1"/>
          <p:nvPr/>
        </p:nvSpPr>
        <p:spPr>
          <a:xfrm>
            <a:off x="3145872" y="2145111"/>
            <a:ext cx="7572000" cy="3488094"/>
          </a:xfrm>
          <a:prstGeom prst="rect">
            <a:avLst/>
          </a:prstGeom>
          <a:noFill/>
          <a:ln>
            <a:noFill/>
          </a:ln>
        </p:spPr>
        <p:txBody>
          <a:bodyPr spcFirstLastPara="1" wrap="square" lIns="91425" tIns="45700" rIns="91425" bIns="45700" anchor="t" anchorCtr="0">
            <a:spAutoFit/>
          </a:bodyPr>
          <a:lstStyle/>
          <a:p>
            <a:pPr marL="12700" lvl="0" algn="l" rtl="0">
              <a:spcBef>
                <a:spcPts val="1000"/>
              </a:spcBef>
              <a:spcAft>
                <a:spcPts val="1000"/>
              </a:spcAft>
              <a:buClr>
                <a:schemeClr val="dk1"/>
              </a:buClr>
              <a:buSzPts val="3400"/>
            </a:pPr>
            <a:r>
              <a:rPr lang="en-US" sz="3400" dirty="0">
                <a:solidFill>
                  <a:schemeClr val="dk1"/>
                </a:solidFill>
                <a:latin typeface="Lato"/>
                <a:ea typeface="Lato"/>
                <a:cs typeface="Lato"/>
                <a:sym typeface="Lato"/>
              </a:rPr>
              <a:t>4. A un amigo,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le </a:t>
            </a:r>
            <a:r>
              <a:rPr lang="en-US" sz="3400" dirty="0" err="1">
                <a:solidFill>
                  <a:schemeClr val="dk1"/>
                </a:solidFill>
                <a:latin typeface="Lato"/>
                <a:ea typeface="Lato"/>
                <a:cs typeface="Lato"/>
                <a:sym typeface="Lato"/>
              </a:rPr>
              <a:t>preguntaron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qué</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iría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cielo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muera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voy</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oro</a:t>
            </a:r>
            <a:r>
              <a:rPr lang="en-US" sz="3400" dirty="0">
                <a:solidFill>
                  <a:schemeClr val="dk1"/>
                </a:solidFill>
                <a:latin typeface="Lato"/>
                <a:ea typeface="Lato"/>
                <a:cs typeface="Lato"/>
                <a:sym typeface="Lato"/>
              </a:rPr>
              <a:t> y he </a:t>
            </a:r>
            <a:r>
              <a:rPr lang="en-US" sz="3400" dirty="0" err="1">
                <a:solidFill>
                  <a:schemeClr val="dk1"/>
                </a:solidFill>
                <a:latin typeface="Lato"/>
                <a:ea typeface="Lato"/>
                <a:cs typeface="Lato"/>
                <a:sym typeface="Lato"/>
              </a:rPr>
              <a:t>dejado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fumar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tomar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bailar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apostar</a:t>
            </a:r>
            <a:r>
              <a:rPr lang="en-US" sz="3400" dirty="0">
                <a:solidFill>
                  <a:schemeClr val="dk1"/>
                </a:solidFill>
                <a:latin typeface="Lato"/>
                <a:ea typeface="Lato"/>
                <a:cs typeface="Lato"/>
                <a:sym typeface="Lato"/>
              </a:rPr>
              <a:t>. ̈ </a:t>
            </a:r>
            <a:r>
              <a:rPr lang="en-US" sz="3400" b="1" dirty="0">
                <a:solidFill>
                  <a:schemeClr val="dk1"/>
                </a:solidFill>
                <a:latin typeface="Lato"/>
                <a:ea typeface="Lato"/>
                <a:cs typeface="Lato"/>
                <a:sym typeface="Lato"/>
              </a:rPr>
              <a:t>¿</a:t>
            </a:r>
            <a:r>
              <a:rPr lang="en-US" sz="3400" b="1" dirty="0" err="1">
                <a:solidFill>
                  <a:schemeClr val="dk1"/>
                </a:solidFill>
                <a:latin typeface="Lato"/>
                <a:ea typeface="Lato"/>
                <a:cs typeface="Lato"/>
                <a:sym typeface="Lato"/>
              </a:rPr>
              <a:t>Cómo</a:t>
            </a:r>
            <a:r>
              <a:rPr lang="en-US" sz="3400" b="1" dirty="0">
                <a:solidFill>
                  <a:schemeClr val="dk1"/>
                </a:solidFill>
                <a:latin typeface="Lato"/>
                <a:ea typeface="Lato"/>
                <a:cs typeface="Lato"/>
                <a:sym typeface="Lato"/>
              </a:rPr>
              <a:t> le </a:t>
            </a:r>
            <a:r>
              <a:rPr lang="en-US" sz="3400" b="1" dirty="0" err="1">
                <a:solidFill>
                  <a:schemeClr val="dk1"/>
                </a:solidFill>
                <a:latin typeface="Lato"/>
                <a:ea typeface="Lato"/>
                <a:cs typeface="Lato"/>
                <a:sym typeface="Lato"/>
              </a:rPr>
              <a:t>contestaría</a:t>
            </a:r>
            <a:r>
              <a:rPr lang="en-US" sz="3400" b="1" dirty="0">
                <a:solidFill>
                  <a:schemeClr val="dk1"/>
                </a:solidFill>
                <a:latin typeface="Lato"/>
                <a:ea typeface="Lato"/>
                <a:cs typeface="Lato"/>
                <a:sym typeface="Lato"/>
              </a:rPr>
              <a:t> a ese amigo?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Lección</a:t>
            </a:r>
            <a:r>
              <a:rPr lang="en-US" sz="3400" dirty="0">
                <a:solidFill>
                  <a:schemeClr val="dk1"/>
                </a:solidFill>
                <a:latin typeface="Lato"/>
                <a:ea typeface="Lato"/>
                <a:cs typeface="Lato"/>
                <a:sym typeface="Lato"/>
              </a:rPr>
              <a:t> 3 y 5) </a:t>
            </a:r>
            <a:endParaRPr sz="3400" dirty="0">
              <a:solidFill>
                <a:schemeClr val="dk1"/>
              </a:solidFill>
              <a:latin typeface="Lato"/>
              <a:ea typeface="Lato"/>
              <a:cs typeface="Lato"/>
              <a:sym typeface="Lato"/>
            </a:endParaRPr>
          </a:p>
        </p:txBody>
      </p:sp>
      <p:sp>
        <p:nvSpPr>
          <p:cNvPr id="336" name="Google Shape;336;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8" name="Google Shape;338;g2f5882f685f_0_1050"/>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a:extLst>
            <a:ext uri="{FF2B5EF4-FFF2-40B4-BE49-F238E27FC236}">
              <a16:creationId xmlns:a16="http://schemas.microsoft.com/office/drawing/2014/main" id="{EE068149-3A82-F94C-9844-AD3EBB9A26F1}"/>
            </a:ext>
          </a:extLst>
        </p:cNvPr>
        <p:cNvGrpSpPr/>
        <p:nvPr/>
      </p:nvGrpSpPr>
      <p:grpSpPr>
        <a:xfrm>
          <a:off x="0" y="0"/>
          <a:ext cx="0" cy="0"/>
          <a:chOff x="0" y="0"/>
          <a:chExt cx="0" cy="0"/>
        </a:xfrm>
      </p:grpSpPr>
      <p:sp>
        <p:nvSpPr>
          <p:cNvPr id="333" name="Google Shape;333;g2f5882f685f_0_1050">
            <a:extLst>
              <a:ext uri="{FF2B5EF4-FFF2-40B4-BE49-F238E27FC236}">
                <a16:creationId xmlns:a16="http://schemas.microsoft.com/office/drawing/2014/main" id="{EB5C38B9-BE55-CCF9-B1E2-E77F81C9E197}"/>
              </a:ext>
            </a:extLst>
          </p:cNvPr>
          <p:cNvSpPr txBox="1"/>
          <p:nvPr/>
        </p:nvSpPr>
        <p:spPr>
          <a:xfrm>
            <a:off x="2728073" y="413985"/>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334" name="Google Shape;334;g2f5882f685f_0_1050">
            <a:extLst>
              <a:ext uri="{FF2B5EF4-FFF2-40B4-BE49-F238E27FC236}">
                <a16:creationId xmlns:a16="http://schemas.microsoft.com/office/drawing/2014/main" id="{D5900F8F-2C0A-5C08-3A15-D287E2871C59}"/>
              </a:ext>
            </a:extLst>
          </p:cNvPr>
          <p:cNvCxnSpPr/>
          <p:nvPr/>
        </p:nvCxnSpPr>
        <p:spPr>
          <a:xfrm>
            <a:off x="2728073" y="14709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5" name="Google Shape;335;g2f5882f685f_0_1050">
            <a:extLst>
              <a:ext uri="{FF2B5EF4-FFF2-40B4-BE49-F238E27FC236}">
                <a16:creationId xmlns:a16="http://schemas.microsoft.com/office/drawing/2014/main" id="{A67BC69A-C75B-0C0C-15C3-1394E094EBF2}"/>
              </a:ext>
            </a:extLst>
          </p:cNvPr>
          <p:cNvSpPr txBox="1"/>
          <p:nvPr/>
        </p:nvSpPr>
        <p:spPr>
          <a:xfrm>
            <a:off x="3145872" y="2145111"/>
            <a:ext cx="7572000" cy="2790467"/>
          </a:xfrm>
          <a:prstGeom prst="rect">
            <a:avLst/>
          </a:prstGeom>
          <a:noFill/>
          <a:ln>
            <a:noFill/>
          </a:ln>
        </p:spPr>
        <p:txBody>
          <a:bodyPr spcFirstLastPara="1" wrap="square" lIns="91425" tIns="45700" rIns="91425" bIns="45700" anchor="t" anchorCtr="0">
            <a:spAutoFit/>
          </a:bodyPr>
          <a:lstStyle/>
          <a:p>
            <a:pPr marL="12700">
              <a:spcBef>
                <a:spcPts val="1000"/>
              </a:spcBef>
              <a:spcAft>
                <a:spcPts val="1000"/>
              </a:spcAft>
              <a:buClr>
                <a:schemeClr val="dk1"/>
              </a:buClr>
              <a:buSzPts val="3400"/>
            </a:pPr>
            <a:r>
              <a:rPr lang="en-US" sz="3600" dirty="0">
                <a:solidFill>
                  <a:schemeClr val="dk1"/>
                </a:solidFill>
                <a:effectLst/>
                <a:latin typeface="Lato"/>
                <a:ea typeface="Lato"/>
                <a:cs typeface="Lato"/>
                <a:sym typeface="Lato"/>
              </a:rPr>
              <a:t>6. </a:t>
            </a:r>
            <a:r>
              <a:rPr lang="es-ES" sz="3600" dirty="0">
                <a:effectLst/>
                <a:latin typeface="Calibri" panose="020F0502020204030204" pitchFamily="34" charset="0"/>
                <a:ea typeface="Calibri" panose="020F0502020204030204" pitchFamily="34" charset="0"/>
              </a:rPr>
              <a:t>¿Cuál</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es</a:t>
            </a:r>
            <a:r>
              <a:rPr lang="es-ES" sz="3600" spc="-1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el</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punto</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más</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importante</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de</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la parábola</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de</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Jesús</a:t>
            </a:r>
            <a:r>
              <a:rPr lang="es-ES" sz="3600" spc="-15"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en</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Lucas</a:t>
            </a:r>
            <a:r>
              <a:rPr lang="es-ES" sz="3600" spc="-10" dirty="0">
                <a:effectLst/>
                <a:latin typeface="Calibri" panose="020F0502020204030204" pitchFamily="34" charset="0"/>
                <a:ea typeface="Calibri" panose="020F0502020204030204" pitchFamily="34" charset="0"/>
              </a:rPr>
              <a:t> </a:t>
            </a:r>
            <a:r>
              <a:rPr lang="es-ES" sz="3600" dirty="0">
                <a:effectLst/>
                <a:latin typeface="Calibri" panose="020F0502020204030204" pitchFamily="34" charset="0"/>
                <a:ea typeface="Calibri" panose="020F0502020204030204" pitchFamily="34" charset="0"/>
              </a:rPr>
              <a:t>15:11-32? (Lección 5)</a:t>
            </a:r>
            <a:endParaRPr lang="en-US" sz="3600" dirty="0">
              <a:effectLst/>
              <a:latin typeface="Calibri" panose="020F0502020204030204" pitchFamily="34" charset="0"/>
              <a:ea typeface="Calibri" panose="020F0502020204030204" pitchFamily="34" charset="0"/>
            </a:endParaRPr>
          </a:p>
          <a:p>
            <a:pPr marL="12700" lvl="0" algn="l" rtl="0">
              <a:spcBef>
                <a:spcPts val="1000"/>
              </a:spcBef>
              <a:spcAft>
                <a:spcPts val="1000"/>
              </a:spcAft>
              <a:buClr>
                <a:schemeClr val="dk1"/>
              </a:buClr>
              <a:buSzPts val="3400"/>
            </a:pPr>
            <a:endParaRPr sz="3400" dirty="0">
              <a:solidFill>
                <a:schemeClr val="dk1"/>
              </a:solidFill>
              <a:latin typeface="Lato"/>
              <a:ea typeface="Lato"/>
              <a:cs typeface="Lato"/>
              <a:sym typeface="Lato"/>
            </a:endParaRPr>
          </a:p>
        </p:txBody>
      </p:sp>
      <p:sp>
        <p:nvSpPr>
          <p:cNvPr id="336" name="Google Shape;336;g2f5882f685f_0_1050">
            <a:extLst>
              <a:ext uri="{FF2B5EF4-FFF2-40B4-BE49-F238E27FC236}">
                <a16:creationId xmlns:a16="http://schemas.microsoft.com/office/drawing/2014/main" id="{56E7AE5C-3386-33D0-68CA-434B7C48048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7" name="Google Shape;337;g2f5882f685f_0_1050" descr="A green bird with leaves&#10;&#10;Description automatically generated">
            <a:extLst>
              <a:ext uri="{FF2B5EF4-FFF2-40B4-BE49-F238E27FC236}">
                <a16:creationId xmlns:a16="http://schemas.microsoft.com/office/drawing/2014/main" id="{CBF68BEF-829D-4EA1-F2E5-2456A9D344C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8" name="Google Shape;338;g2f5882f685f_0_1050">
            <a:extLst>
              <a:ext uri="{FF2B5EF4-FFF2-40B4-BE49-F238E27FC236}">
                <a16:creationId xmlns:a16="http://schemas.microsoft.com/office/drawing/2014/main" id="{81188F67-D6A9-C1DF-A42E-1857B821B73A}"/>
              </a:ext>
            </a:extLst>
          </p:cNvPr>
          <p:cNvPicPr preferRelativeResize="0"/>
          <p:nvPr/>
        </p:nvPicPr>
        <p:blipFill rotWithShape="1">
          <a:blip r:embed="rId4">
            <a:alphaModFix/>
          </a:blip>
          <a:srcRect/>
          <a:stretch/>
        </p:blipFill>
        <p:spPr>
          <a:xfrm rot="5400000">
            <a:off x="-382152" y="1403149"/>
            <a:ext cx="4051701" cy="4051701"/>
          </a:xfrm>
          <a:prstGeom prst="rect">
            <a:avLst/>
          </a:prstGeom>
          <a:noFill/>
          <a:ln>
            <a:noFill/>
          </a:ln>
        </p:spPr>
      </p:pic>
    </p:spTree>
    <p:extLst>
      <p:ext uri="{BB962C8B-B14F-4D97-AF65-F5344CB8AC3E}">
        <p14:creationId xmlns:p14="http://schemas.microsoft.com/office/powerpoint/2010/main" val="1204411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30"/>
          <p:cNvSpPr txBox="1"/>
          <p:nvPr/>
        </p:nvSpPr>
        <p:spPr>
          <a:xfrm>
            <a:off x="3594660" y="2066116"/>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52" name="Google Shape;352;p30"/>
          <p:cNvCxnSpPr/>
          <p:nvPr/>
        </p:nvCxnSpPr>
        <p:spPr>
          <a:xfrm>
            <a:off x="3125595" y="346040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3" name="Google Shape;353;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4" name="Google Shape;354;p30"/>
          <p:cNvPicPr preferRelativeResize="0"/>
          <p:nvPr/>
        </p:nvPicPr>
        <p:blipFill rotWithShape="1">
          <a:blip r:embed="rId3">
            <a:alphaModFix/>
          </a:blip>
          <a:srcRect/>
          <a:stretch/>
        </p:blipFill>
        <p:spPr>
          <a:xfrm>
            <a:off x="-1" y="1619685"/>
            <a:ext cx="3125596" cy="3218436"/>
          </a:xfrm>
          <a:prstGeom prst="rect">
            <a:avLst/>
          </a:prstGeom>
          <a:noFill/>
          <a:ln>
            <a:noFill/>
          </a:ln>
          <a:effectLst>
            <a:outerShdw blurRad="50800" dist="38100" dir="2700000" algn="tl" rotWithShape="0">
              <a:srgbClr val="000000">
                <a:alpha val="40000"/>
              </a:srgbClr>
            </a:outerShdw>
          </a:effectLst>
        </p:spPr>
      </p:pic>
      <p:sp>
        <p:nvSpPr>
          <p:cNvPr id="355" name="Google Shape;355;p30"/>
          <p:cNvSpPr txBox="1"/>
          <p:nvPr/>
        </p:nvSpPr>
        <p:spPr>
          <a:xfrm>
            <a:off x="3351527" y="413496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56" name="Google Shape;356;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2adf2547317_0_0"/>
          <p:cNvSpPr txBox="1"/>
          <p:nvPr/>
        </p:nvSpPr>
        <p:spPr>
          <a:xfrm>
            <a:off x="3517782"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44" name="Google Shape;34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346" name="Google Shape;346;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g2adf2547317_0_9"/>
          <p:cNvSpPr txBox="1"/>
          <p:nvPr/>
        </p:nvSpPr>
        <p:spPr>
          <a:xfrm>
            <a:off x="3310989"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62" name="Google Shape;362;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64" name="Google Shape;364;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1" name="Google Shape;37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72" name="Google Shape;37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73" name="Google Shape;37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74" name="Google Shape;37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667556"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535527"/>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Comprender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contexto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que Jesús </a:t>
              </a:r>
              <a:r>
                <a:rPr lang="en-US" sz="2800" dirty="0" err="1">
                  <a:solidFill>
                    <a:schemeClr val="tx1"/>
                  </a:solidFill>
                  <a:latin typeface="Lato"/>
                  <a:ea typeface="Lato"/>
                  <a:cs typeface="Lato"/>
                  <a:sym typeface="Lato"/>
                </a:rPr>
                <a:t>cuenta</a:t>
              </a:r>
              <a:r>
                <a:rPr lang="en-US" sz="2800" dirty="0">
                  <a:solidFill>
                    <a:schemeClr val="tx1"/>
                  </a:solidFill>
                  <a:latin typeface="Lato"/>
                  <a:ea typeface="Lato"/>
                  <a:cs typeface="Lato"/>
                  <a:sym typeface="Lato"/>
                </a:rPr>
                <a:t> las parabolas de Lucas 15.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la Gracia de Dios al </a:t>
              </a:r>
              <a:r>
                <a:rPr lang="en-US" sz="2800" dirty="0" err="1">
                  <a:solidFill>
                    <a:schemeClr val="lt1"/>
                  </a:solidFill>
                  <a:latin typeface="Lato"/>
                  <a:ea typeface="Lato"/>
                  <a:cs typeface="Lato"/>
                  <a:sym typeface="Lato"/>
                </a:rPr>
                <a:t>buscar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restaurar</a:t>
              </a:r>
              <a:r>
                <a:rPr lang="en-US" sz="2800" dirty="0">
                  <a:solidFill>
                    <a:schemeClr val="lt1"/>
                  </a:solidFill>
                  <a:latin typeface="Lato"/>
                  <a:ea typeface="Lato"/>
                  <a:cs typeface="Lato"/>
                  <a:sym typeface="Lato"/>
                </a:rPr>
                <a:t> al </a:t>
              </a:r>
              <a:r>
                <a:rPr lang="en-US" sz="2800" dirty="0" err="1">
                  <a:solidFill>
                    <a:schemeClr val="lt1"/>
                  </a:solidFill>
                  <a:latin typeface="Lato"/>
                  <a:ea typeface="Lato"/>
                  <a:cs typeface="Lato"/>
                  <a:sym typeface="Lato"/>
                </a:rPr>
                <a:t>pecador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perdido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según</a:t>
              </a:r>
              <a:r>
                <a:rPr lang="en-US" sz="2800" dirty="0">
                  <a:solidFill>
                    <a:schemeClr val="lt1"/>
                  </a:solidFill>
                  <a:latin typeface="Lato"/>
                  <a:ea typeface="Lato"/>
                  <a:cs typeface="Lato"/>
                  <a:sym typeface="Lato"/>
                </a:rPr>
                <a:t> Lucas 15:11-32.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Reflexionar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actitud</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hijo</a:t>
              </a:r>
              <a:r>
                <a:rPr lang="en-US" sz="2800" dirty="0">
                  <a:solidFill>
                    <a:schemeClr val="lt1"/>
                  </a:solidFill>
                  <a:latin typeface="Lato"/>
                  <a:ea typeface="Lato"/>
                  <a:cs typeface="Lato"/>
                  <a:sym typeface="Lato"/>
                </a:rPr>
                <a:t> mayor </a:t>
              </a:r>
              <a:r>
                <a:rPr lang="en-US" sz="2800" dirty="0" err="1">
                  <a:solidFill>
                    <a:schemeClr val="lt1"/>
                  </a:solidFill>
                  <a:latin typeface="Lato"/>
                  <a:ea typeface="Lato"/>
                  <a:cs typeface="Lato"/>
                  <a:sym typeface="Lato"/>
                </a:rPr>
                <a:t>como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advertencia</a:t>
              </a:r>
              <a:r>
                <a:rPr lang="en-US" sz="2800" dirty="0">
                  <a:solidFill>
                    <a:schemeClr val="lt1"/>
                  </a:solidFill>
                  <a:latin typeface="Lato"/>
                  <a:ea typeface="Lato"/>
                  <a:cs typeface="Lato"/>
                  <a:sym typeface="Lato"/>
                </a:rPr>
                <a:t> contra la </a:t>
              </a:r>
              <a:r>
                <a:rPr lang="en-US" sz="2800" dirty="0" err="1">
                  <a:solidFill>
                    <a:schemeClr val="lt1"/>
                  </a:solidFill>
                  <a:latin typeface="Lato"/>
                  <a:ea typeface="Lato"/>
                  <a:cs typeface="Lato"/>
                  <a:sym typeface="Lato"/>
                </a:rPr>
                <a:t>crítica</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orgullo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espiritual</a:t>
              </a:r>
              <a:r>
                <a:rPr lang="en-US" sz="2800" dirty="0">
                  <a:solidFill>
                    <a:schemeClr val="lt1"/>
                  </a:solidFill>
                  <a:latin typeface="Lato"/>
                  <a:ea typeface="Lato"/>
                  <a:cs typeface="Lato"/>
                  <a:sym typeface="Lato"/>
                </a:rPr>
                <a: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287398" y="2459250"/>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estaban</a:t>
            </a:r>
            <a:r>
              <a:rPr lang="en-US" sz="4000" b="1" dirty="0">
                <a:solidFill>
                  <a:schemeClr val="dk1"/>
                </a:solidFill>
                <a:latin typeface="Lato"/>
                <a:ea typeface="Lato"/>
                <a:cs typeface="Lato"/>
                <a:sym typeface="Lato"/>
              </a:rPr>
              <a:t> presents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Jesús </a:t>
            </a:r>
            <a:r>
              <a:rPr lang="en-US" sz="4000" b="1" dirty="0" err="1">
                <a:solidFill>
                  <a:schemeClr val="dk1"/>
                </a:solidFill>
                <a:latin typeface="Lato"/>
                <a:ea typeface="Lato"/>
                <a:cs typeface="Lato"/>
                <a:sym typeface="Lato"/>
              </a:rPr>
              <a:t>contó</a:t>
            </a:r>
            <a:r>
              <a:rPr lang="en-US" sz="4000" b="1" dirty="0">
                <a:solidFill>
                  <a:schemeClr val="dk1"/>
                </a:solidFill>
                <a:latin typeface="Lato"/>
                <a:ea typeface="Lato"/>
                <a:cs typeface="Lato"/>
                <a:sym typeface="Lato"/>
              </a:rPr>
              <a:t> las parabolas de Lucas 15?</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f6cb42c787_0_6"/>
          <p:cNvSpPr txBox="1"/>
          <p:nvPr/>
        </p:nvSpPr>
        <p:spPr>
          <a:xfrm>
            <a:off x="3206497" y="1819782"/>
            <a:ext cx="79965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los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cobradores</a:t>
            </a:r>
            <a:r>
              <a:rPr lang="en-US" sz="3400" b="1" dirty="0">
                <a:solidFill>
                  <a:schemeClr val="dk1"/>
                </a:solidFill>
                <a:latin typeface="Lato"/>
                <a:ea typeface="Lato"/>
                <a:cs typeface="Lato"/>
                <a:sym typeface="Lato"/>
              </a:rPr>
              <a:t> de </a:t>
            </a:r>
            <a:r>
              <a:rPr lang="en-US" sz="3400" b="1" dirty="0" err="1">
                <a:solidFill>
                  <a:schemeClr val="dk1"/>
                </a:solidFill>
                <a:latin typeface="Lato"/>
                <a:ea typeface="Lato"/>
                <a:cs typeface="Lato"/>
                <a:sym typeface="Lato"/>
              </a:rPr>
              <a:t>impuestos</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pecadores</a:t>
            </a:r>
            <a:r>
              <a:rPr lang="en-US" sz="3400" b="1" dirty="0">
                <a:solidFill>
                  <a:schemeClr val="dk1"/>
                </a:solidFill>
                <a:latin typeface="Lato"/>
                <a:ea typeface="Lato"/>
                <a:cs typeface="Lato"/>
                <a:sym typeface="Lato"/>
              </a:rPr>
              <a:t> </a:t>
            </a:r>
            <a:r>
              <a:rPr lang="en-US" sz="3400" dirty="0">
                <a:solidFill>
                  <a:schemeClr val="dk1"/>
                </a:solidFill>
                <a:latin typeface="Lato"/>
                <a:ea typeface="Lato"/>
                <a:cs typeface="Lato"/>
                <a:sym typeface="Lato"/>
              </a:rPr>
              <a:t>se</a:t>
            </a:r>
            <a:r>
              <a:rPr lang="en-US" sz="3400" b="1"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acercaban</a:t>
            </a:r>
            <a:r>
              <a:rPr lang="en-US" sz="3400" dirty="0">
                <a:solidFill>
                  <a:schemeClr val="dk1"/>
                </a:solidFill>
                <a:latin typeface="Lato"/>
                <a:ea typeface="Lato"/>
                <a:cs typeface="Lato"/>
                <a:sym typeface="Lato"/>
              </a:rPr>
              <a:t> a Jesús para </a:t>
            </a:r>
            <a:r>
              <a:rPr lang="en-US" sz="3400" dirty="0" err="1">
                <a:solidFill>
                  <a:schemeClr val="dk1"/>
                </a:solidFill>
                <a:latin typeface="Lato"/>
                <a:ea typeface="Lato"/>
                <a:cs typeface="Lato"/>
                <a:sym typeface="Lato"/>
              </a:rPr>
              <a:t>escucharlo</a:t>
            </a:r>
            <a:r>
              <a:rPr lang="en-US" sz="3400" dirty="0">
                <a:solidFill>
                  <a:schemeClr val="dk1"/>
                </a:solidFill>
                <a:latin typeface="Lato"/>
                <a:ea typeface="Lato"/>
                <a:cs typeface="Lato"/>
                <a:sym typeface="Lato"/>
              </a:rPr>
              <a:t>. </a:t>
            </a:r>
            <a:r>
              <a:rPr lang="en-US" sz="3400" i="1" dirty="0">
                <a:solidFill>
                  <a:schemeClr val="dk1"/>
                </a:solidFill>
                <a:latin typeface="Lato"/>
                <a:ea typeface="Lato"/>
                <a:cs typeface="Lato"/>
                <a:sym typeface="Lato"/>
              </a:rPr>
              <a:t>2 </a:t>
            </a:r>
            <a:r>
              <a:rPr lang="en-US" sz="3400" b="1" dirty="0">
                <a:solidFill>
                  <a:schemeClr val="dk1"/>
                </a:solidFill>
                <a:latin typeface="Lato"/>
                <a:ea typeface="Lato"/>
                <a:cs typeface="Lato"/>
                <a:sym typeface="Lato"/>
              </a:rPr>
              <a:t>Los </a:t>
            </a:r>
            <a:r>
              <a:rPr lang="en-US" sz="3400" b="1" dirty="0" err="1">
                <a:solidFill>
                  <a:schemeClr val="dk1"/>
                </a:solidFill>
                <a:latin typeface="Lato"/>
                <a:ea typeface="Lato"/>
                <a:cs typeface="Lato"/>
                <a:sym typeface="Lato"/>
              </a:rPr>
              <a:t>fariseos</a:t>
            </a:r>
            <a:r>
              <a:rPr lang="en-US" sz="3400" b="1" dirty="0">
                <a:solidFill>
                  <a:schemeClr val="dk1"/>
                </a:solidFill>
                <a:latin typeface="Lato"/>
                <a:ea typeface="Lato"/>
                <a:cs typeface="Lato"/>
                <a:sym typeface="Lato"/>
              </a:rPr>
              <a:t> y </a:t>
            </a:r>
            <a:r>
              <a:rPr lang="en-US" sz="3400" b="1" dirty="0" err="1">
                <a:solidFill>
                  <a:schemeClr val="dk1"/>
                </a:solidFill>
                <a:latin typeface="Lato"/>
                <a:ea typeface="Lato"/>
                <a:cs typeface="Lato"/>
                <a:sym typeface="Lato"/>
              </a:rPr>
              <a:t>los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escribas</a:t>
            </a:r>
            <a:r>
              <a:rPr lang="en-US" sz="3400" b="1"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comenzaron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murmurar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decían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Éste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y come con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a:t>
            </a:r>
            <a:endParaRPr sz="34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Lucas 15:1-2 </a:t>
            </a:r>
            <a:endParaRPr sz="3400" b="0" i="0" u="none" strike="noStrike" cap="none" dirty="0">
              <a:solidFill>
                <a:schemeClr val="dk1"/>
              </a:solidFill>
              <a:latin typeface="Lato"/>
              <a:ea typeface="Lato"/>
              <a:cs typeface="Lato"/>
              <a:sym typeface="Lato"/>
            </a:endParaRPr>
          </a:p>
        </p:txBody>
      </p:sp>
      <p:sp>
        <p:nvSpPr>
          <p:cNvPr id="155" name="Google Shape;155;g2f6cb42c787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6" name="Google Shape;156;g2f6cb42c787_0_6"/>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57" name="Google Shape;157;g2f6cb42c787_0_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f6cb42c787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f6cb42c787_0_15"/>
          <p:cNvPicPr preferRelativeResize="0"/>
          <p:nvPr/>
        </p:nvPicPr>
        <p:blipFill rotWithShape="1">
          <a:blip r:embed="rId3">
            <a:alphaModFix/>
          </a:blip>
          <a:srcRect/>
          <a:stretch/>
        </p:blipFill>
        <p:spPr>
          <a:xfrm>
            <a:off x="80900" y="1602682"/>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f6cb42c787_0_15"/>
          <p:cNvSpPr txBox="1"/>
          <p:nvPr/>
        </p:nvSpPr>
        <p:spPr>
          <a:xfrm>
            <a:off x="3287398" y="22421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fariseos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creían</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iban</a:t>
            </a:r>
            <a:r>
              <a:rPr lang="en-US" sz="4000" b="1" dirty="0">
                <a:solidFill>
                  <a:schemeClr val="dk1"/>
                </a:solidFill>
                <a:latin typeface="Lato"/>
                <a:ea typeface="Lato"/>
                <a:cs typeface="Lato"/>
                <a:sym typeface="Lato"/>
              </a:rPr>
              <a:t> a ser salvos? </a:t>
            </a:r>
            <a:endParaRPr sz="4000" b="1" i="0" u="none" strike="noStrike" cap="none" dirty="0">
              <a:solidFill>
                <a:schemeClr val="dk1"/>
              </a:solidFill>
              <a:latin typeface="Lato"/>
              <a:ea typeface="Lato"/>
              <a:cs typeface="Lato"/>
              <a:sym typeface="Lato"/>
            </a:endParaRPr>
          </a:p>
        </p:txBody>
      </p:sp>
      <p:pic>
        <p:nvPicPr>
          <p:cNvPr id="165" name="Google Shape;165;g2f6cb42c787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3" name="Google Shape;243;p19"/>
          <p:cNvSpPr txBox="1"/>
          <p:nvPr/>
        </p:nvSpPr>
        <p:spPr>
          <a:xfrm>
            <a:off x="4849958" y="1695015"/>
            <a:ext cx="6815569" cy="452427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sym typeface="Overlock"/>
              </a:rPr>
              <a:t>Los líderes religiosos más destacados de su tiempo</a:t>
            </a:r>
          </a:p>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sym typeface="Overlock"/>
              </a:rPr>
              <a:t>Fariseo = separar o apartado</a:t>
            </a:r>
          </a:p>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sym typeface="Overlock"/>
              </a:rPr>
              <a:t>Se orgullecían separarse de lo impuro </a:t>
            </a:r>
          </a:p>
          <a:p>
            <a:pPr marL="571500" marR="0" lvl="0" indent="-571500" algn="l" rtl="0">
              <a:spcBef>
                <a:spcPts val="0"/>
              </a:spcBef>
              <a:spcAft>
                <a:spcPts val="0"/>
              </a:spcAft>
              <a:buClr>
                <a:srgbClr val="018443"/>
              </a:buClr>
              <a:buSzPts val="3800"/>
              <a:buFont typeface="Arial"/>
              <a:buChar char="•"/>
            </a:pPr>
            <a:r>
              <a:rPr lang="es-ES" sz="3600" dirty="0">
                <a:solidFill>
                  <a:srgbClr val="018443"/>
                </a:solidFill>
                <a:latin typeface="Overlock"/>
                <a:sym typeface="Overlock"/>
              </a:rPr>
              <a:t>Querían justificar a sí mismos por observar leyes ceremoniales y leyes adicionales. </a:t>
            </a:r>
          </a:p>
        </p:txBody>
      </p:sp>
      <p:sp>
        <p:nvSpPr>
          <p:cNvPr id="245" name="Google Shape;245;p19"/>
          <p:cNvSpPr txBox="1"/>
          <p:nvPr/>
        </p:nvSpPr>
        <p:spPr>
          <a:xfrm>
            <a:off x="800745" y="460263"/>
            <a:ext cx="10633587" cy="769401"/>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Los fariseos</a:t>
            </a:r>
            <a:endParaRPr sz="4400" dirty="0">
              <a:solidFill>
                <a:srgbClr val="018443"/>
              </a:solidFill>
              <a:latin typeface="Overlock"/>
              <a:ea typeface="Overlock"/>
              <a:cs typeface="Overlock"/>
              <a:sym typeface="Overlock"/>
            </a:endParaRPr>
          </a:p>
        </p:txBody>
      </p:sp>
      <p:pic>
        <p:nvPicPr>
          <p:cNvPr id="1026" name="Picture 2" descr="Was Paul a Pharisee? - Reading Acts">
            <a:extLst>
              <a:ext uri="{FF2B5EF4-FFF2-40B4-BE49-F238E27FC236}">
                <a16:creationId xmlns:a16="http://schemas.microsoft.com/office/drawing/2014/main" id="{9A9B6F96-166C-0E26-40CD-B3826E238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53" y="1310382"/>
            <a:ext cx="3411037" cy="5293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5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5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5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500"/>
                                        <p:tgtEl>
                                          <p:spTgt spid="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EF2836-4DA3-4EF8-AA6E-C7891C74DA63}">
  <ds:schemaRefs>
    <ds:schemaRef ds:uri="http://schemas.microsoft.com/sharepoint/v3/contenttype/forms"/>
  </ds:schemaRefs>
</ds:datastoreItem>
</file>

<file path=customXml/itemProps2.xml><?xml version="1.0" encoding="utf-8"?>
<ds:datastoreItem xmlns:ds="http://schemas.openxmlformats.org/officeDocument/2006/customXml" ds:itemID="{CBF7E9FB-2229-4C1D-916C-E5BDEB1E32E5}">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38A44121-39D1-449E-B000-2EE6E9A56C19}"/>
</file>

<file path=docProps/app.xml><?xml version="1.0" encoding="utf-8"?>
<Properties xmlns="http://schemas.openxmlformats.org/officeDocument/2006/extended-properties" xmlns:vt="http://schemas.openxmlformats.org/officeDocument/2006/docPropsVTypes">
  <TotalTime>546</TotalTime>
  <Words>3761</Words>
  <Application>Microsoft Macintosh PowerPoint</Application>
  <PresentationFormat>Widescreen</PresentationFormat>
  <Paragraphs>225</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Lato</vt:lpstr>
      <vt:lpstr>Arial</vt:lpstr>
      <vt:lpstr>Lato Black</vt:lpstr>
      <vt:lpstr>Cambria</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35</cp:revision>
  <dcterms:created xsi:type="dcterms:W3CDTF">2023-11-29T19:33:05Z</dcterms:created>
  <dcterms:modified xsi:type="dcterms:W3CDTF">2025-07-31T01:14:52Z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