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88825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Overlock" panose="02000506030000020004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eXRINKEswAzq7J4iYmP4A/WGV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>
      <p:cViewPr varScale="1">
        <p:scale>
          <a:sx n="92" d="100"/>
          <a:sy n="92" d="100"/>
        </p:scale>
        <p:origin x="784" y="1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6568b2fd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g16568b2fd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Academia Cristo brinda capacitación para cumplir la Gran Comisión de Jesucristo  (Vayan y hagan discípulos de todas las naciones), ayudándoles a crecer en la palabra para llevar la Palabra a otros.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/>
              <a:t>Nos dedicamos a ayudarles en conocer y entender las Escrituras, porque allí el Espíritu nos muestra el pecado, y allí conocemos la gracia de Jesucristo.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s-ES"/>
              <a:t>Y luego, ese conocimiento del amor de Cristo no se puede quedar con nosotros.  Jesucristo nos llama a llevar la palabra a otros.  </a:t>
            </a:r>
            <a:endParaRPr/>
          </a:p>
        </p:txBody>
      </p:sp>
      <p:sp>
        <p:nvSpPr>
          <p:cNvPr id="534" name="Google Shape;534;g16568b2fd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6568b2fd7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g16568b2fd7f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s-ES" sz="1100">
                <a:latin typeface="Calibri"/>
                <a:ea typeface="Calibri"/>
                <a:cs typeface="Calibri"/>
                <a:sym typeface="Calibri"/>
              </a:rPr>
              <a:t>Algunos nos han comentado: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s-ES" sz="1100">
                <a:latin typeface="Calibri"/>
                <a:ea typeface="Calibri"/>
                <a:cs typeface="Calibri"/>
                <a:sym typeface="Calibri"/>
              </a:rPr>
              <a:t>Deseo juntar un grupo de personas para compartir lo aprendido y para estudiar la palabra donde vivo.  ¿Pueden orientarme? 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s-ES" sz="1100">
                <a:latin typeface="Calibri"/>
                <a:ea typeface="Calibri"/>
                <a:cs typeface="Calibri"/>
                <a:sym typeface="Calibri"/>
              </a:rPr>
              <a:t>Claro que sí.  Nuestros profesores los pueden orientar o dirigirlos a uno de nuestros asesores quienes les ayudarán en formar un Grupo Sembrador.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s-ES" sz="1800" b="1" u="sng">
                <a:latin typeface="Calibri"/>
                <a:ea typeface="Calibri"/>
                <a:cs typeface="Calibri"/>
                <a:sym typeface="Calibri"/>
              </a:rPr>
              <a:t>Un grupo sembrador</a:t>
            </a: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 existe para crecer juntos en las Buenas Nuevas de Jesucristo.  Estudiamos la Palabra, oramos, nos amamos el uno al otro, y alabamos al Señor.  El Grupo Sembrador es el primer paso de plantar una iglesia.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s-ES" sz="1100">
                <a:latin typeface="Calibri"/>
                <a:ea typeface="Calibri"/>
                <a:cs typeface="Calibri"/>
                <a:sym typeface="Calibri"/>
              </a:rPr>
              <a:t>En algunos casos se puede hacer una consulta presencial con uno de nuestros asesores, sin costo alguno.  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s-ES" sz="1100" b="1">
                <a:latin typeface="Calibri"/>
                <a:ea typeface="Calibri"/>
                <a:cs typeface="Calibri"/>
                <a:sym typeface="Calibri"/>
              </a:rPr>
              <a:t>Si le interesa plantar un Grupo Sembrador, hágaselo saber a su Profesor o cualquier de nuestros asesores.  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C7837"/>
              </a:buClr>
              <a:buSzPts val="1100"/>
              <a:buFont typeface="Courier New"/>
              <a:buChar char="o"/>
            </a:pPr>
            <a:r>
              <a:rPr lang="es-ES" sz="11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Somos de Cristo.  Y los cristianos se juntan.  </a:t>
            </a:r>
            <a:r>
              <a:rPr lang="es-ES" sz="1100" b="0" i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dejemos de congregarnos, como es la costumbre de algunos, sino animémonos unos a otros; y con más razón ahora que vemos que aquel día se acerca.&lt;&lt; </a:t>
            </a:r>
            <a:r>
              <a:rPr lang="es-ES" sz="11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(Hebreos 10:25)</a:t>
            </a:r>
            <a:endParaRPr sz="11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6568b2fd7f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6568b2fd7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16568b2fd7f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Deseo unirme a ustedes.  ¿Cómo se hace?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Hable con su Profesor.   Los puede orientar en cómo empezar el proceso para establecer Unidad Doctrinal.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Para nosotros es importante que prediquemos el mismo mensaje, y que tengamos las mismas creencias.  Así podemos colaborar y apoyarnos mejor, así como dice el Apóstol Pablo: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 b="1" i="1">
                <a:latin typeface="Calibri"/>
                <a:ea typeface="Calibri"/>
                <a:cs typeface="Calibri"/>
                <a:sym typeface="Calibri"/>
              </a:rPr>
              <a:t>&gt;&gt;Hermanos, les ruego por el nombre de nuestro Señor Jesucristo, que se pongan de acuerdo y que no haya divisiones entre ustedes, sino que estén perfectamente unidos en un mismo sentir y en un mismo parecer.&lt;&lt;  (1 Corintios 1:10)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i="1"/>
              <a:t>Nota para los profesores:  Si alguien menciona especificamente el deseo de unirse en acuerdo doctrinal o de formar un grupo sembrador, se le pide hacer dos cosas: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/>
              <a:t>1) Avisar de inmediato al director estudiantil (Andrew Johnston), director académico (Joel Sutton) o cualquier de nuestros misioneros o representantes de Academia Cristo.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/>
              <a:t>2) Notarlo en el informe al final de la clase.  </a:t>
            </a:r>
            <a:endParaRPr/>
          </a:p>
        </p:txBody>
      </p:sp>
      <p:sp>
        <p:nvSpPr>
          <p:cNvPr id="550" name="Google Shape;550;g16568b2fd7f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https://www.piqsels.com/en/public-domain-photo-zkwrs</a:t>
            </a:r>
            <a:endParaRPr/>
          </a:p>
        </p:txBody>
      </p:sp>
      <p:sp>
        <p:nvSpPr>
          <p:cNvPr id="387" name="Google Shape;3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2" descr="Map of South America"/>
          <p:cNvGrpSpPr/>
          <p:nvPr/>
        </p:nvGrpSpPr>
        <p:grpSpPr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17" name="Google Shape;17;p22"/>
            <p:cNvGrpSpPr/>
            <p:nvPr/>
          </p:nvGrpSpPr>
          <p:grpSpPr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18" name="Google Shape;18;p22"/>
              <p:cNvSpPr/>
              <p:nvPr/>
            </p:nvSpPr>
            <p:spPr>
              <a:xfrm>
                <a:off x="5702" y="3884"/>
                <a:ext cx="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2" h="6" extrusionOk="0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" name="Google Shape;19;p22"/>
              <p:cNvSpPr/>
              <p:nvPr/>
            </p:nvSpPr>
            <p:spPr>
              <a:xfrm>
                <a:off x="5694" y="3904"/>
                <a:ext cx="28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4" h="10" extrusionOk="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" name="Google Shape;20;p22"/>
              <p:cNvSpPr/>
              <p:nvPr/>
            </p:nvSpPr>
            <p:spPr>
              <a:xfrm>
                <a:off x="5732" y="3910"/>
                <a:ext cx="12" cy="4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22"/>
              <p:cNvSpPr/>
              <p:nvPr/>
            </p:nvSpPr>
            <p:spPr>
              <a:xfrm>
                <a:off x="5686" y="3922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22"/>
              <p:cNvSpPr/>
              <p:nvPr/>
            </p:nvSpPr>
            <p:spPr>
              <a:xfrm>
                <a:off x="5670" y="3838"/>
                <a:ext cx="38" cy="48"/>
              </a:xfrm>
              <a:custGeom>
                <a:avLst/>
                <a:gdLst/>
                <a:ahLst/>
                <a:cxnLst/>
                <a:rect l="l" t="t" r="r" b="b"/>
                <a:pathLst>
                  <a:path w="19" h="24" extrusionOk="0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" name="Google Shape;23;p22"/>
              <p:cNvSpPr/>
              <p:nvPr/>
            </p:nvSpPr>
            <p:spPr>
              <a:xfrm>
                <a:off x="4572" y="296"/>
                <a:ext cx="14" cy="26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" name="Google Shape;24;p22"/>
              <p:cNvSpPr/>
              <p:nvPr/>
            </p:nvSpPr>
            <p:spPr>
              <a:xfrm>
                <a:off x="5104" y="748"/>
                <a:ext cx="5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4" extrusionOk="0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" name="Google Shape;25;p22"/>
              <p:cNvSpPr/>
              <p:nvPr/>
            </p:nvSpPr>
            <p:spPr>
              <a:xfrm>
                <a:off x="4568" y="126"/>
                <a:ext cx="18" cy="74"/>
              </a:xfrm>
              <a:custGeom>
                <a:avLst/>
                <a:gdLst/>
                <a:ahLst/>
                <a:cxnLst/>
                <a:rect l="l" t="t" r="r" b="b"/>
                <a:pathLst>
                  <a:path w="9" h="37" extrusionOk="0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6" name="Google Shape;26;p22"/>
              <p:cNvSpPr/>
              <p:nvPr/>
            </p:nvSpPr>
            <p:spPr>
              <a:xfrm>
                <a:off x="5728" y="3958"/>
                <a:ext cx="1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7" name="Google Shape;27;p22"/>
              <p:cNvSpPr/>
              <p:nvPr/>
            </p:nvSpPr>
            <p:spPr>
              <a:xfrm>
                <a:off x="6618" y="2696"/>
                <a:ext cx="76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" h="48" extrusionOk="0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" name="Google Shape;28;p22"/>
              <p:cNvSpPr/>
              <p:nvPr/>
            </p:nvSpPr>
            <p:spPr>
              <a:xfrm>
                <a:off x="5612" y="800"/>
                <a:ext cx="1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" name="Google Shape;29;p22"/>
              <p:cNvSpPr/>
              <p:nvPr/>
            </p:nvSpPr>
            <p:spPr>
              <a:xfrm>
                <a:off x="5618" y="3698"/>
                <a:ext cx="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" h="5" extrusionOk="0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0" name="Google Shape;30;p22"/>
              <p:cNvSpPr/>
              <p:nvPr/>
            </p:nvSpPr>
            <p:spPr>
              <a:xfrm>
                <a:off x="4570" y="0"/>
                <a:ext cx="36" cy="102"/>
              </a:xfrm>
              <a:custGeom>
                <a:avLst/>
                <a:gdLst/>
                <a:ahLst/>
                <a:cxnLst/>
                <a:rect l="l" t="t" r="r" b="b"/>
                <a:pathLst>
                  <a:path w="18" h="51" extrusionOk="0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1" name="Google Shape;31;p22"/>
              <p:cNvSpPr/>
              <p:nvPr/>
            </p:nvSpPr>
            <p:spPr>
              <a:xfrm>
                <a:off x="5390" y="254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" name="Google Shape;32;p22"/>
              <p:cNvSpPr/>
              <p:nvPr/>
            </p:nvSpPr>
            <p:spPr>
              <a:xfrm>
                <a:off x="5374" y="244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" name="Google Shape;33;p22"/>
              <p:cNvSpPr/>
              <p:nvPr/>
            </p:nvSpPr>
            <p:spPr>
              <a:xfrm>
                <a:off x="5352" y="130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" name="Google Shape;34;p22"/>
              <p:cNvSpPr/>
              <p:nvPr/>
            </p:nvSpPr>
            <p:spPr>
              <a:xfrm>
                <a:off x="5404" y="260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" name="Google Shape;35;p22"/>
              <p:cNvSpPr/>
              <p:nvPr/>
            </p:nvSpPr>
            <p:spPr>
              <a:xfrm>
                <a:off x="5364" y="240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" name="Google Shape;36;p22"/>
              <p:cNvSpPr/>
              <p:nvPr/>
            </p:nvSpPr>
            <p:spPr>
              <a:xfrm>
                <a:off x="5344" y="140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" name="Google Shape;37;p22"/>
              <p:cNvSpPr/>
              <p:nvPr/>
            </p:nvSpPr>
            <p:spPr>
              <a:xfrm>
                <a:off x="5318" y="156"/>
                <a:ext cx="10" cy="6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" name="Google Shape;38;p22"/>
              <p:cNvSpPr/>
              <p:nvPr/>
            </p:nvSpPr>
            <p:spPr>
              <a:xfrm>
                <a:off x="5332" y="150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" name="Google Shape;39;p22"/>
              <p:cNvSpPr/>
              <p:nvPr/>
            </p:nvSpPr>
            <p:spPr>
              <a:xfrm>
                <a:off x="5342" y="232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" name="Google Shape;40;p22"/>
              <p:cNvSpPr/>
              <p:nvPr/>
            </p:nvSpPr>
            <p:spPr>
              <a:xfrm>
                <a:off x="5416" y="58"/>
                <a:ext cx="50" cy="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9" extrusionOk="0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" name="Google Shape;41;p22"/>
              <p:cNvSpPr/>
              <p:nvPr/>
            </p:nvSpPr>
            <p:spPr>
              <a:xfrm>
                <a:off x="5354" y="182"/>
                <a:ext cx="44" cy="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" name="Google Shape;42;p22"/>
              <p:cNvSpPr/>
              <p:nvPr/>
            </p:nvSpPr>
            <p:spPr>
              <a:xfrm>
                <a:off x="5462" y="52"/>
                <a:ext cx="42" cy="58"/>
              </a:xfrm>
              <a:custGeom>
                <a:avLst/>
                <a:gdLst/>
                <a:ahLst/>
                <a:cxnLst/>
                <a:rect l="l" t="t" r="r" b="b"/>
                <a:pathLst>
                  <a:path w="21" h="29" extrusionOk="0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" name="Google Shape;43;p22"/>
              <p:cNvSpPr/>
              <p:nvPr/>
            </p:nvSpPr>
            <p:spPr>
              <a:xfrm>
                <a:off x="5558" y="158"/>
                <a:ext cx="24" cy="3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5" extrusionOk="0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" name="Google Shape;44;p22"/>
              <p:cNvSpPr/>
              <p:nvPr/>
            </p:nvSpPr>
            <p:spPr>
              <a:xfrm>
                <a:off x="5542" y="200"/>
                <a:ext cx="3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" name="Google Shape;45;p22"/>
              <p:cNvSpPr/>
              <p:nvPr/>
            </p:nvSpPr>
            <p:spPr>
              <a:xfrm>
                <a:off x="5552" y="230"/>
                <a:ext cx="18" cy="50"/>
              </a:xfrm>
              <a:custGeom>
                <a:avLst/>
                <a:gdLst/>
                <a:ahLst/>
                <a:cxnLst/>
                <a:rect l="l" t="t" r="r" b="b"/>
                <a:pathLst>
                  <a:path w="9" h="25" extrusionOk="0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" name="Google Shape;46;p22"/>
              <p:cNvSpPr/>
              <p:nvPr/>
            </p:nvSpPr>
            <p:spPr>
              <a:xfrm>
                <a:off x="5596" y="206"/>
                <a:ext cx="10" cy="4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" name="Google Shape;47;p22"/>
              <p:cNvSpPr/>
              <p:nvPr/>
            </p:nvSpPr>
            <p:spPr>
              <a:xfrm>
                <a:off x="5578" y="206"/>
                <a:ext cx="24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" extrusionOk="0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" name="Google Shape;48;p22"/>
              <p:cNvSpPr/>
              <p:nvPr/>
            </p:nvSpPr>
            <p:spPr>
              <a:xfrm>
                <a:off x="5510" y="118"/>
                <a:ext cx="36" cy="46"/>
              </a:xfrm>
              <a:custGeom>
                <a:avLst/>
                <a:gdLst/>
                <a:ahLst/>
                <a:cxnLst/>
                <a:rect l="l" t="t" r="r" b="b"/>
                <a:pathLst>
                  <a:path w="18" h="23" extrusionOk="0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" name="Google Shape;49;p22"/>
              <p:cNvSpPr/>
              <p:nvPr/>
            </p:nvSpPr>
            <p:spPr>
              <a:xfrm>
                <a:off x="5306" y="160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0" name="Google Shape;50;p22"/>
              <p:cNvSpPr/>
              <p:nvPr/>
            </p:nvSpPr>
            <p:spPr>
              <a:xfrm>
                <a:off x="5258" y="310"/>
                <a:ext cx="10" cy="4"/>
              </a:xfrm>
              <a:custGeom>
                <a:avLst/>
                <a:gdLst/>
                <a:ahLst/>
                <a:cxnLst/>
                <a:rect l="l" t="t" r="r" b="b"/>
                <a:pathLst>
                  <a:path w="5" h="2" extrusionOk="0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" name="Google Shape;51;p22"/>
              <p:cNvSpPr/>
              <p:nvPr/>
            </p:nvSpPr>
            <p:spPr>
              <a:xfrm>
                <a:off x="5304" y="412"/>
                <a:ext cx="1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8" h="5" extrusionOk="0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2" name="Google Shape;52;p22"/>
              <p:cNvSpPr/>
              <p:nvPr/>
            </p:nvSpPr>
            <p:spPr>
              <a:xfrm>
                <a:off x="5376" y="398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3" name="Google Shape;53;p22"/>
              <p:cNvSpPr/>
              <p:nvPr/>
            </p:nvSpPr>
            <p:spPr>
              <a:xfrm>
                <a:off x="5274" y="308"/>
                <a:ext cx="12" cy="6"/>
              </a:xfrm>
              <a:custGeom>
                <a:avLst/>
                <a:gdLst/>
                <a:ahLst/>
                <a:cxnLst/>
                <a:rect l="l" t="t" r="r" b="b"/>
                <a:pathLst>
                  <a:path w="6" h="3" extrusionOk="0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" name="Google Shape;54;p22"/>
              <p:cNvSpPr/>
              <p:nvPr/>
            </p:nvSpPr>
            <p:spPr>
              <a:xfrm>
                <a:off x="5292" y="30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" name="Google Shape;55;p22"/>
              <p:cNvSpPr/>
              <p:nvPr/>
            </p:nvSpPr>
            <p:spPr>
              <a:xfrm>
                <a:off x="5364" y="40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" name="Google Shape;56;p22"/>
              <p:cNvSpPr/>
              <p:nvPr/>
            </p:nvSpPr>
            <p:spPr>
              <a:xfrm>
                <a:off x="5816" y="724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7" name="Google Shape;57;p22"/>
              <p:cNvSpPr/>
              <p:nvPr/>
            </p:nvSpPr>
            <p:spPr>
              <a:xfrm>
                <a:off x="5752" y="494"/>
                <a:ext cx="2" cy="6"/>
              </a:xfrm>
              <a:custGeom>
                <a:avLst/>
                <a:gdLst/>
                <a:ahLst/>
                <a:cxnLst/>
                <a:rect l="l" t="t" r="r" b="b"/>
                <a:pathLst>
                  <a:path w="1" h="3" extrusionOk="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" name="Google Shape;58;p22"/>
              <p:cNvSpPr/>
              <p:nvPr/>
            </p:nvSpPr>
            <p:spPr>
              <a:xfrm>
                <a:off x="5292" y="164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9" name="Google Shape;59;p22"/>
              <p:cNvSpPr/>
              <p:nvPr/>
            </p:nvSpPr>
            <p:spPr>
              <a:xfrm>
                <a:off x="5146" y="234"/>
                <a:ext cx="490" cy="16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" extrusionOk="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0" name="Google Shape;60;p22"/>
              <p:cNvSpPr/>
              <p:nvPr/>
            </p:nvSpPr>
            <p:spPr>
              <a:xfrm>
                <a:off x="5656" y="470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1" name="Google Shape;61;p22"/>
              <p:cNvSpPr/>
              <p:nvPr/>
            </p:nvSpPr>
            <p:spPr>
              <a:xfrm>
                <a:off x="5442" y="450"/>
                <a:ext cx="10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50" h="20" extrusionOk="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2" name="Google Shape;62;p22"/>
              <p:cNvSpPr/>
              <p:nvPr/>
            </p:nvSpPr>
            <p:spPr>
              <a:xfrm>
                <a:off x="5254" y="170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3" name="Google Shape;63;p22"/>
              <p:cNvSpPr/>
              <p:nvPr/>
            </p:nvSpPr>
            <p:spPr>
              <a:xfrm>
                <a:off x="5272" y="168"/>
                <a:ext cx="14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2" extrusionOk="0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4" name="Google Shape;64;p22"/>
              <p:cNvSpPr/>
              <p:nvPr/>
            </p:nvSpPr>
            <p:spPr>
              <a:xfrm>
                <a:off x="5268" y="74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" name="Google Shape;65;p22"/>
              <p:cNvSpPr/>
              <p:nvPr/>
            </p:nvSpPr>
            <p:spPr>
              <a:xfrm>
                <a:off x="5206" y="29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6" name="Google Shape;66;p22"/>
              <p:cNvSpPr/>
              <p:nvPr/>
            </p:nvSpPr>
            <p:spPr>
              <a:xfrm>
                <a:off x="5262" y="268"/>
                <a:ext cx="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" name="Google Shape;67;p22"/>
              <p:cNvSpPr/>
              <p:nvPr/>
            </p:nvSpPr>
            <p:spPr>
              <a:xfrm>
                <a:off x="5226" y="294"/>
                <a:ext cx="3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6" h="12" extrusionOk="0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" name="Google Shape;68;p22"/>
              <p:cNvSpPr/>
              <p:nvPr/>
            </p:nvSpPr>
            <p:spPr>
              <a:xfrm>
                <a:off x="5214" y="292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22"/>
              <p:cNvSpPr/>
              <p:nvPr/>
            </p:nvSpPr>
            <p:spPr>
              <a:xfrm>
                <a:off x="5500" y="14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22"/>
              <p:cNvSpPr/>
              <p:nvPr/>
            </p:nvSpPr>
            <p:spPr>
              <a:xfrm>
                <a:off x="5224" y="300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1" name="Google Shape;71;p22"/>
              <p:cNvSpPr/>
              <p:nvPr/>
            </p:nvSpPr>
            <p:spPr>
              <a:xfrm>
                <a:off x="5070" y="550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2" name="Google Shape;72;p22"/>
              <p:cNvSpPr/>
              <p:nvPr/>
            </p:nvSpPr>
            <p:spPr>
              <a:xfrm>
                <a:off x="5052" y="354"/>
                <a:ext cx="14" cy="20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3" name="Google Shape;73;p22"/>
              <p:cNvSpPr/>
              <p:nvPr/>
            </p:nvSpPr>
            <p:spPr>
              <a:xfrm>
                <a:off x="5890" y="738"/>
                <a:ext cx="1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" name="Google Shape;74;p22"/>
              <p:cNvSpPr/>
              <p:nvPr/>
            </p:nvSpPr>
            <p:spPr>
              <a:xfrm>
                <a:off x="5100" y="544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" name="Google Shape;75;p22"/>
              <p:cNvSpPr/>
              <p:nvPr/>
            </p:nvSpPr>
            <p:spPr>
              <a:xfrm>
                <a:off x="4842" y="440"/>
                <a:ext cx="8" cy="4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" name="Google Shape;76;p22"/>
              <p:cNvSpPr/>
              <p:nvPr/>
            </p:nvSpPr>
            <p:spPr>
              <a:xfrm>
                <a:off x="5012" y="500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" name="Google Shape;77;p22"/>
              <p:cNvSpPr/>
              <p:nvPr/>
            </p:nvSpPr>
            <p:spPr>
              <a:xfrm>
                <a:off x="5008" y="468"/>
                <a:ext cx="1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6" h="7" extrusionOk="0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8" name="Google Shape;78;p22"/>
              <p:cNvSpPr/>
              <p:nvPr/>
            </p:nvSpPr>
            <p:spPr>
              <a:xfrm>
                <a:off x="5858" y="734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9" name="Google Shape;79;p22"/>
              <p:cNvSpPr/>
              <p:nvPr/>
            </p:nvSpPr>
            <p:spPr>
              <a:xfrm>
                <a:off x="5712" y="302"/>
                <a:ext cx="1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0" name="Google Shape;80;p22"/>
              <p:cNvSpPr/>
              <p:nvPr/>
            </p:nvSpPr>
            <p:spPr>
              <a:xfrm>
                <a:off x="5704" y="288"/>
                <a:ext cx="4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23" h="13" extrusionOk="0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1" name="Google Shape;81;p22"/>
              <p:cNvSpPr/>
              <p:nvPr/>
            </p:nvSpPr>
            <p:spPr>
              <a:xfrm>
                <a:off x="5652" y="318"/>
                <a:ext cx="3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1" extrusionOk="0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" name="Google Shape;82;p22"/>
              <p:cNvSpPr/>
              <p:nvPr/>
            </p:nvSpPr>
            <p:spPr>
              <a:xfrm>
                <a:off x="5504" y="164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" name="Google Shape;83;p22"/>
              <p:cNvSpPr/>
              <p:nvPr/>
            </p:nvSpPr>
            <p:spPr>
              <a:xfrm>
                <a:off x="5720" y="318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" name="Google Shape;84;p22"/>
              <p:cNvSpPr/>
              <p:nvPr/>
            </p:nvSpPr>
            <p:spPr>
              <a:xfrm>
                <a:off x="5748" y="310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" name="Google Shape;85;p22"/>
              <p:cNvSpPr/>
              <p:nvPr/>
            </p:nvSpPr>
            <p:spPr>
              <a:xfrm>
                <a:off x="5442" y="134"/>
                <a:ext cx="40" cy="74"/>
              </a:xfrm>
              <a:custGeom>
                <a:avLst/>
                <a:gdLst/>
                <a:ahLst/>
                <a:cxnLst/>
                <a:rect l="l" t="t" r="r" b="b"/>
                <a:pathLst>
                  <a:path w="20" h="37" extrusionOk="0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" name="Google Shape;86;p22"/>
              <p:cNvSpPr/>
              <p:nvPr/>
            </p:nvSpPr>
            <p:spPr>
              <a:xfrm>
                <a:off x="5610" y="182"/>
                <a:ext cx="1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" name="Google Shape;87;p22"/>
              <p:cNvSpPr/>
              <p:nvPr/>
            </p:nvSpPr>
            <p:spPr>
              <a:xfrm>
                <a:off x="5500" y="186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" name="Google Shape;88;p22"/>
              <p:cNvSpPr/>
              <p:nvPr/>
            </p:nvSpPr>
            <p:spPr>
              <a:xfrm>
                <a:off x="5478" y="140"/>
                <a:ext cx="22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" name="Google Shape;89;p22"/>
              <p:cNvSpPr/>
              <p:nvPr/>
            </p:nvSpPr>
            <p:spPr>
              <a:xfrm>
                <a:off x="5642" y="230"/>
                <a:ext cx="10" cy="6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" name="Google Shape;90;p22"/>
              <p:cNvSpPr/>
              <p:nvPr/>
            </p:nvSpPr>
            <p:spPr>
              <a:xfrm>
                <a:off x="5624" y="256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" name="Google Shape;91;p22"/>
              <p:cNvSpPr/>
              <p:nvPr/>
            </p:nvSpPr>
            <p:spPr>
              <a:xfrm>
                <a:off x="5622" y="244"/>
                <a:ext cx="26" cy="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7" extrusionOk="0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" name="Google Shape;92;p22"/>
              <p:cNvSpPr/>
              <p:nvPr/>
            </p:nvSpPr>
            <p:spPr>
              <a:xfrm>
                <a:off x="5674" y="430"/>
                <a:ext cx="2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" name="Google Shape;93;p22"/>
              <p:cNvSpPr/>
              <p:nvPr/>
            </p:nvSpPr>
            <p:spPr>
              <a:xfrm>
                <a:off x="5762" y="310"/>
                <a:ext cx="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2" h="5" extrusionOk="0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" name="Google Shape;94;p22"/>
              <p:cNvSpPr/>
              <p:nvPr/>
            </p:nvSpPr>
            <p:spPr>
              <a:xfrm>
                <a:off x="5622" y="256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" name="Google Shape;95;p22"/>
              <p:cNvSpPr/>
              <p:nvPr/>
            </p:nvSpPr>
            <p:spPr>
              <a:xfrm>
                <a:off x="5674" y="262"/>
                <a:ext cx="22" cy="12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" name="Google Shape;96;p22"/>
              <p:cNvSpPr/>
              <p:nvPr/>
            </p:nvSpPr>
            <p:spPr>
              <a:xfrm>
                <a:off x="5656" y="256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" name="Google Shape;97;p22"/>
              <p:cNvSpPr/>
              <p:nvPr/>
            </p:nvSpPr>
            <p:spPr>
              <a:xfrm>
                <a:off x="5678" y="308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" name="Google Shape;98;p22"/>
              <p:cNvSpPr/>
              <p:nvPr/>
            </p:nvSpPr>
            <p:spPr>
              <a:xfrm>
                <a:off x="5652" y="446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9" name="Google Shape;99;p22"/>
              <p:cNvSpPr/>
              <p:nvPr/>
            </p:nvSpPr>
            <p:spPr>
              <a:xfrm>
                <a:off x="5686" y="378"/>
                <a:ext cx="18" cy="6"/>
              </a:xfrm>
              <a:custGeom>
                <a:avLst/>
                <a:gdLst/>
                <a:ahLst/>
                <a:cxnLst/>
                <a:rect l="l" t="t" r="r" b="b"/>
                <a:pathLst>
                  <a:path w="9" h="3" extrusionOk="0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0" name="Google Shape;100;p22"/>
              <p:cNvSpPr/>
              <p:nvPr/>
            </p:nvSpPr>
            <p:spPr>
              <a:xfrm>
                <a:off x="4022" y="178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" name="Google Shape;101;p22"/>
              <p:cNvSpPr/>
              <p:nvPr/>
            </p:nvSpPr>
            <p:spPr>
              <a:xfrm>
                <a:off x="4002" y="170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" name="Google Shape;102;p22"/>
              <p:cNvSpPr/>
              <p:nvPr/>
            </p:nvSpPr>
            <p:spPr>
              <a:xfrm>
                <a:off x="5620" y="384"/>
                <a:ext cx="278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39" h="57" extrusionOk="0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" name="Google Shape;103;p22"/>
              <p:cNvSpPr/>
              <p:nvPr/>
            </p:nvSpPr>
            <p:spPr>
              <a:xfrm>
                <a:off x="6132" y="498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" name="Google Shape;104;p22"/>
              <p:cNvSpPr/>
              <p:nvPr/>
            </p:nvSpPr>
            <p:spPr>
              <a:xfrm>
                <a:off x="6072" y="788"/>
                <a:ext cx="26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" extrusionOk="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" name="Google Shape;105;p22"/>
              <p:cNvSpPr/>
              <p:nvPr/>
            </p:nvSpPr>
            <p:spPr>
              <a:xfrm>
                <a:off x="6066" y="45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" name="Google Shape;106;p22"/>
              <p:cNvSpPr/>
              <p:nvPr/>
            </p:nvSpPr>
            <p:spPr>
              <a:xfrm>
                <a:off x="6124" y="470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" name="Google Shape;107;p22"/>
              <p:cNvSpPr/>
              <p:nvPr/>
            </p:nvSpPr>
            <p:spPr>
              <a:xfrm>
                <a:off x="6066" y="440"/>
                <a:ext cx="8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1" extrusionOk="0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" name="Google Shape;108;p22"/>
              <p:cNvSpPr/>
              <p:nvPr/>
            </p:nvSpPr>
            <p:spPr>
              <a:xfrm>
                <a:off x="6140" y="504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" name="Google Shape;109;p22"/>
              <p:cNvSpPr/>
              <p:nvPr/>
            </p:nvSpPr>
            <p:spPr>
              <a:xfrm>
                <a:off x="6150" y="514"/>
                <a:ext cx="6" cy="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" name="Google Shape;110;p22"/>
              <p:cNvSpPr/>
              <p:nvPr/>
            </p:nvSpPr>
            <p:spPr>
              <a:xfrm>
                <a:off x="6146" y="510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Google Shape;111;p22"/>
              <p:cNvSpPr/>
              <p:nvPr/>
            </p:nvSpPr>
            <p:spPr>
              <a:xfrm>
                <a:off x="6136" y="480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" name="Google Shape;112;p22"/>
              <p:cNvSpPr/>
              <p:nvPr/>
            </p:nvSpPr>
            <p:spPr>
              <a:xfrm>
                <a:off x="6170" y="534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" name="Google Shape;113;p22"/>
              <p:cNvSpPr/>
              <p:nvPr/>
            </p:nvSpPr>
            <p:spPr>
              <a:xfrm>
                <a:off x="6126" y="462"/>
                <a:ext cx="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" name="Google Shape;114;p22"/>
              <p:cNvSpPr/>
              <p:nvPr/>
            </p:nvSpPr>
            <p:spPr>
              <a:xfrm>
                <a:off x="6020" y="798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" name="Google Shape;115;p22"/>
              <p:cNvSpPr/>
              <p:nvPr/>
            </p:nvSpPr>
            <p:spPr>
              <a:xfrm>
                <a:off x="6024" y="458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" name="Google Shape;116;p22"/>
              <p:cNvSpPr/>
              <p:nvPr/>
            </p:nvSpPr>
            <p:spPr>
              <a:xfrm>
                <a:off x="6036" y="45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" name="Google Shape;117;p22"/>
              <p:cNvSpPr/>
              <p:nvPr/>
            </p:nvSpPr>
            <p:spPr>
              <a:xfrm>
                <a:off x="5916" y="468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" name="Google Shape;118;p22"/>
              <p:cNvSpPr/>
              <p:nvPr/>
            </p:nvSpPr>
            <p:spPr>
              <a:xfrm>
                <a:off x="5938" y="454"/>
                <a:ext cx="7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38" h="15" extrusionOk="0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" name="Google Shape;119;p22"/>
              <p:cNvSpPr/>
              <p:nvPr/>
            </p:nvSpPr>
            <p:spPr>
              <a:xfrm>
                <a:off x="6050" y="452"/>
                <a:ext cx="1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" name="Google Shape;120;p22"/>
              <p:cNvSpPr/>
              <p:nvPr/>
            </p:nvSpPr>
            <p:spPr>
              <a:xfrm>
                <a:off x="6058" y="458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" name="Google Shape;121;p22"/>
              <p:cNvSpPr/>
              <p:nvPr/>
            </p:nvSpPr>
            <p:spPr>
              <a:xfrm>
                <a:off x="6048" y="486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" name="Google Shape;122;p22"/>
              <p:cNvSpPr/>
              <p:nvPr/>
            </p:nvSpPr>
            <p:spPr>
              <a:xfrm>
                <a:off x="6222" y="650"/>
                <a:ext cx="1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3" name="Google Shape;123;p22"/>
              <p:cNvSpPr/>
              <p:nvPr/>
            </p:nvSpPr>
            <p:spPr>
              <a:xfrm>
                <a:off x="6182" y="804"/>
                <a:ext cx="4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9" extrusionOk="0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4" name="Google Shape;124;p22"/>
              <p:cNvSpPr/>
              <p:nvPr/>
            </p:nvSpPr>
            <p:spPr>
              <a:xfrm>
                <a:off x="6188" y="740"/>
                <a:ext cx="10" cy="12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" name="Google Shape;125;p22"/>
              <p:cNvSpPr/>
              <p:nvPr/>
            </p:nvSpPr>
            <p:spPr>
              <a:xfrm>
                <a:off x="6186" y="550"/>
                <a:ext cx="1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7" h="11" extrusionOk="0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" name="Google Shape;126;p22"/>
              <p:cNvSpPr/>
              <p:nvPr/>
            </p:nvSpPr>
            <p:spPr>
              <a:xfrm>
                <a:off x="6286" y="690"/>
                <a:ext cx="1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" name="Google Shape;127;p22"/>
              <p:cNvSpPr/>
              <p:nvPr/>
            </p:nvSpPr>
            <p:spPr>
              <a:xfrm>
                <a:off x="6230" y="780"/>
                <a:ext cx="1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" name="Google Shape;128;p22"/>
              <p:cNvSpPr/>
              <p:nvPr/>
            </p:nvSpPr>
            <p:spPr>
              <a:xfrm>
                <a:off x="6184" y="51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" name="Google Shape;129;p22"/>
              <p:cNvSpPr/>
              <p:nvPr/>
            </p:nvSpPr>
            <p:spPr>
              <a:xfrm>
                <a:off x="6202" y="586"/>
                <a:ext cx="1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" name="Google Shape;130;p22"/>
              <p:cNvSpPr/>
              <p:nvPr/>
            </p:nvSpPr>
            <p:spPr>
              <a:xfrm>
                <a:off x="6210" y="566"/>
                <a:ext cx="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" name="Google Shape;131;p22"/>
              <p:cNvSpPr/>
              <p:nvPr/>
            </p:nvSpPr>
            <p:spPr>
              <a:xfrm>
                <a:off x="6214" y="706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" name="Google Shape;132;p22"/>
              <p:cNvSpPr/>
              <p:nvPr/>
            </p:nvSpPr>
            <p:spPr>
              <a:xfrm>
                <a:off x="6208" y="728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" name="Google Shape;133;p22"/>
              <p:cNvSpPr/>
              <p:nvPr/>
            </p:nvSpPr>
            <p:spPr>
              <a:xfrm>
                <a:off x="6184" y="488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" name="Google Shape;134;p22"/>
              <p:cNvSpPr/>
              <p:nvPr/>
            </p:nvSpPr>
            <p:spPr>
              <a:xfrm>
                <a:off x="6212" y="718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" name="Google Shape;135;p22"/>
              <p:cNvSpPr/>
              <p:nvPr/>
            </p:nvSpPr>
            <p:spPr>
              <a:xfrm>
                <a:off x="6214" y="686"/>
                <a:ext cx="10" cy="18"/>
              </a:xfrm>
              <a:custGeom>
                <a:avLst/>
                <a:gdLst/>
                <a:ahLst/>
                <a:cxnLst/>
                <a:rect l="l" t="t" r="r" b="b"/>
                <a:pathLst>
                  <a:path w="5" h="9" extrusionOk="0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" name="Google Shape;136;p22"/>
              <p:cNvSpPr/>
              <p:nvPr/>
            </p:nvSpPr>
            <p:spPr>
              <a:xfrm>
                <a:off x="6214" y="618"/>
                <a:ext cx="20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" name="Google Shape;137;p22"/>
              <p:cNvSpPr/>
              <p:nvPr/>
            </p:nvSpPr>
            <p:spPr>
              <a:xfrm>
                <a:off x="6198" y="544"/>
                <a:ext cx="2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0" h="8" extrusionOk="0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" name="Google Shape;138;p22"/>
              <p:cNvSpPr/>
              <p:nvPr/>
            </p:nvSpPr>
            <p:spPr>
              <a:xfrm>
                <a:off x="6222" y="548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" name="Google Shape;139;p22"/>
              <p:cNvSpPr/>
              <p:nvPr/>
            </p:nvSpPr>
            <p:spPr>
              <a:xfrm>
                <a:off x="3988" y="140"/>
                <a:ext cx="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" name="Google Shape;140;p22"/>
              <p:cNvSpPr/>
              <p:nvPr/>
            </p:nvSpPr>
            <p:spPr>
              <a:xfrm>
                <a:off x="6014" y="468"/>
                <a:ext cx="14" cy="6"/>
              </a:xfrm>
              <a:custGeom>
                <a:avLst/>
                <a:gdLst/>
                <a:ahLst/>
                <a:cxnLst/>
                <a:rect l="l" t="t" r="r" b="b"/>
                <a:pathLst>
                  <a:path w="7" h="3" extrusionOk="0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" name="Google Shape;141;p22"/>
              <p:cNvSpPr/>
              <p:nvPr/>
            </p:nvSpPr>
            <p:spPr>
              <a:xfrm>
                <a:off x="1775" y="276"/>
                <a:ext cx="2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2" name="Google Shape;142;p22"/>
              <p:cNvSpPr/>
              <p:nvPr/>
            </p:nvSpPr>
            <p:spPr>
              <a:xfrm>
                <a:off x="1755" y="286"/>
                <a:ext cx="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22"/>
              <p:cNvSpPr/>
              <p:nvPr/>
            </p:nvSpPr>
            <p:spPr>
              <a:xfrm>
                <a:off x="1917" y="334"/>
                <a:ext cx="3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" extrusionOk="0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22"/>
              <p:cNvSpPr/>
              <p:nvPr/>
            </p:nvSpPr>
            <p:spPr>
              <a:xfrm>
                <a:off x="1901" y="338"/>
                <a:ext cx="1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22"/>
              <p:cNvSpPr/>
              <p:nvPr/>
            </p:nvSpPr>
            <p:spPr>
              <a:xfrm>
                <a:off x="1917" y="354"/>
                <a:ext cx="8" cy="6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" name="Google Shape;146;p22"/>
              <p:cNvSpPr/>
              <p:nvPr/>
            </p:nvSpPr>
            <p:spPr>
              <a:xfrm>
                <a:off x="1889" y="324"/>
                <a:ext cx="2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14" h="5" extrusionOk="0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" name="Google Shape;147;p22"/>
              <p:cNvSpPr/>
              <p:nvPr/>
            </p:nvSpPr>
            <p:spPr>
              <a:xfrm>
                <a:off x="1845" y="302"/>
                <a:ext cx="2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1" extrusionOk="0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" name="Google Shape;148;p22"/>
              <p:cNvSpPr/>
              <p:nvPr/>
            </p:nvSpPr>
            <p:spPr>
              <a:xfrm>
                <a:off x="1489" y="206"/>
                <a:ext cx="12" cy="8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" name="Google Shape;149;p22"/>
              <p:cNvSpPr/>
              <p:nvPr/>
            </p:nvSpPr>
            <p:spPr>
              <a:xfrm>
                <a:off x="1667" y="234"/>
                <a:ext cx="14" cy="8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" name="Google Shape;150;p22"/>
              <p:cNvSpPr/>
              <p:nvPr/>
            </p:nvSpPr>
            <p:spPr>
              <a:xfrm>
                <a:off x="1547" y="206"/>
                <a:ext cx="12" cy="8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" name="Google Shape;151;p22"/>
              <p:cNvSpPr/>
              <p:nvPr/>
            </p:nvSpPr>
            <p:spPr>
              <a:xfrm>
                <a:off x="3799" y="452"/>
                <a:ext cx="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" name="Google Shape;152;p22"/>
              <p:cNvSpPr/>
              <p:nvPr/>
            </p:nvSpPr>
            <p:spPr>
              <a:xfrm>
                <a:off x="3755" y="142"/>
                <a:ext cx="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" name="Google Shape;153;p22"/>
              <p:cNvSpPr/>
              <p:nvPr/>
            </p:nvSpPr>
            <p:spPr>
              <a:xfrm>
                <a:off x="4168" y="302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" name="Google Shape;154;p22"/>
              <p:cNvSpPr/>
              <p:nvPr/>
            </p:nvSpPr>
            <p:spPr>
              <a:xfrm>
                <a:off x="5112" y="770"/>
                <a:ext cx="12" cy="1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22"/>
              <p:cNvSpPr/>
              <p:nvPr/>
            </p:nvSpPr>
            <p:spPr>
              <a:xfrm>
                <a:off x="1947" y="370"/>
                <a:ext cx="58" cy="64"/>
              </a:xfrm>
              <a:custGeom>
                <a:avLst/>
                <a:gdLst/>
                <a:ahLst/>
                <a:cxnLst/>
                <a:rect l="l" t="t" r="r" b="b"/>
                <a:pathLst>
                  <a:path w="29" h="32" extrusionOk="0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22"/>
              <p:cNvSpPr/>
              <p:nvPr/>
            </p:nvSpPr>
            <p:spPr>
              <a:xfrm>
                <a:off x="5632" y="3492"/>
                <a:ext cx="1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Google Shape;157;p22"/>
              <p:cNvSpPr/>
              <p:nvPr/>
            </p:nvSpPr>
            <p:spPr>
              <a:xfrm>
                <a:off x="5610" y="3500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Google Shape;158;p22"/>
              <p:cNvSpPr/>
              <p:nvPr/>
            </p:nvSpPr>
            <p:spPr>
              <a:xfrm>
                <a:off x="5610" y="3446"/>
                <a:ext cx="1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22"/>
              <p:cNvSpPr/>
              <p:nvPr/>
            </p:nvSpPr>
            <p:spPr>
              <a:xfrm>
                <a:off x="5588" y="3456"/>
                <a:ext cx="4" cy="6"/>
              </a:xfrm>
              <a:custGeom>
                <a:avLst/>
                <a:gdLst/>
                <a:ahLst/>
                <a:cxnLst/>
                <a:rect l="l" t="t" r="r" b="b"/>
                <a:pathLst>
                  <a:path w="2" h="3" extrusionOk="0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22"/>
              <p:cNvSpPr/>
              <p:nvPr/>
            </p:nvSpPr>
            <p:spPr>
              <a:xfrm>
                <a:off x="5602" y="3442"/>
                <a:ext cx="4" cy="8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1" name="Google Shape;161;p22"/>
              <p:cNvSpPr/>
              <p:nvPr/>
            </p:nvSpPr>
            <p:spPr>
              <a:xfrm>
                <a:off x="5602" y="3388"/>
                <a:ext cx="10" cy="6"/>
              </a:xfrm>
              <a:custGeom>
                <a:avLst/>
                <a:gdLst/>
                <a:ahLst/>
                <a:cxnLst/>
                <a:rect l="l" t="t" r="r" b="b"/>
                <a:pathLst>
                  <a:path w="5" h="3" extrusionOk="0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2" name="Google Shape;162;p22"/>
              <p:cNvSpPr/>
              <p:nvPr/>
            </p:nvSpPr>
            <p:spPr>
              <a:xfrm>
                <a:off x="5648" y="3492"/>
                <a:ext cx="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4" h="9" extrusionOk="0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" name="Google Shape;163;p22"/>
              <p:cNvSpPr/>
              <p:nvPr/>
            </p:nvSpPr>
            <p:spPr>
              <a:xfrm>
                <a:off x="5632" y="3480"/>
                <a:ext cx="18" cy="8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" name="Google Shape;164;p22"/>
              <p:cNvSpPr/>
              <p:nvPr/>
            </p:nvSpPr>
            <p:spPr>
              <a:xfrm>
                <a:off x="5620" y="3584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3" h="2" extrusionOk="0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22"/>
              <p:cNvSpPr/>
              <p:nvPr/>
            </p:nvSpPr>
            <p:spPr>
              <a:xfrm>
                <a:off x="5628" y="3846"/>
                <a:ext cx="1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22"/>
              <p:cNvSpPr/>
              <p:nvPr/>
            </p:nvSpPr>
            <p:spPr>
              <a:xfrm>
                <a:off x="5618" y="3446"/>
                <a:ext cx="2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7" name="Google Shape;167;p22"/>
              <p:cNvSpPr/>
              <p:nvPr/>
            </p:nvSpPr>
            <p:spPr>
              <a:xfrm>
                <a:off x="5634" y="3438"/>
                <a:ext cx="6" cy="8"/>
              </a:xfrm>
              <a:custGeom>
                <a:avLst/>
                <a:gdLst/>
                <a:ahLst/>
                <a:cxnLst/>
                <a:rect l="l" t="t" r="r" b="b"/>
                <a:pathLst>
                  <a:path w="3" h="4" extrusionOk="0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8" name="Google Shape;168;p22"/>
              <p:cNvSpPr/>
              <p:nvPr/>
            </p:nvSpPr>
            <p:spPr>
              <a:xfrm>
                <a:off x="5628" y="3460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" name="Google Shape;169;p22"/>
              <p:cNvSpPr/>
              <p:nvPr/>
            </p:nvSpPr>
            <p:spPr>
              <a:xfrm>
                <a:off x="5614" y="3434"/>
                <a:ext cx="16" cy="6"/>
              </a:xfrm>
              <a:custGeom>
                <a:avLst/>
                <a:gdLst/>
                <a:ahLst/>
                <a:cxnLst/>
                <a:rect l="l" t="t" r="r" b="b"/>
                <a:pathLst>
                  <a:path w="8" h="3" extrusionOk="0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" name="Google Shape;170;p22"/>
              <p:cNvSpPr/>
              <p:nvPr/>
            </p:nvSpPr>
            <p:spPr>
              <a:xfrm>
                <a:off x="5616" y="3492"/>
                <a:ext cx="14" cy="18"/>
              </a:xfrm>
              <a:custGeom>
                <a:avLst/>
                <a:gdLst/>
                <a:ahLst/>
                <a:cxnLst/>
                <a:rect l="l" t="t" r="r" b="b"/>
                <a:pathLst>
                  <a:path w="7" h="9" extrusionOk="0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" name="Google Shape;171;p22"/>
              <p:cNvSpPr/>
              <p:nvPr/>
            </p:nvSpPr>
            <p:spPr>
              <a:xfrm>
                <a:off x="5618" y="3476"/>
                <a:ext cx="8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" name="Google Shape;172;p22"/>
              <p:cNvSpPr/>
              <p:nvPr/>
            </p:nvSpPr>
            <p:spPr>
              <a:xfrm>
                <a:off x="5644" y="3456"/>
                <a:ext cx="6" cy="10"/>
              </a:xfrm>
              <a:custGeom>
                <a:avLst/>
                <a:gdLst/>
                <a:ahLst/>
                <a:cxnLst/>
                <a:rect l="l" t="t" r="r" b="b"/>
                <a:pathLst>
                  <a:path w="3" h="5" extrusionOk="0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" name="Google Shape;173;p22"/>
              <p:cNvSpPr/>
              <p:nvPr/>
            </p:nvSpPr>
            <p:spPr>
              <a:xfrm>
                <a:off x="5636" y="3418"/>
                <a:ext cx="1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5" h="7" extrusionOk="0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4" name="Google Shape;174;p22"/>
              <p:cNvSpPr/>
              <p:nvPr/>
            </p:nvSpPr>
            <p:spPr>
              <a:xfrm>
                <a:off x="5648" y="3442"/>
                <a:ext cx="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" h="6" extrusionOk="0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5" name="Google Shape;175;p22"/>
              <p:cNvSpPr/>
              <p:nvPr/>
            </p:nvSpPr>
            <p:spPr>
              <a:xfrm>
                <a:off x="5634" y="3400"/>
                <a:ext cx="18" cy="12"/>
              </a:xfrm>
              <a:custGeom>
                <a:avLst/>
                <a:gdLst/>
                <a:ahLst/>
                <a:cxnLst/>
                <a:rect l="l" t="t" r="r" b="b"/>
                <a:pathLst>
                  <a:path w="9" h="6" extrusionOk="0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6" name="Google Shape;176;p22"/>
              <p:cNvSpPr/>
              <p:nvPr/>
            </p:nvSpPr>
            <p:spPr>
              <a:xfrm>
                <a:off x="5564" y="3662"/>
                <a:ext cx="1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8" h="9" extrusionOk="0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" name="Google Shape;177;p22"/>
              <p:cNvSpPr/>
              <p:nvPr/>
            </p:nvSpPr>
            <p:spPr>
              <a:xfrm>
                <a:off x="5582" y="3642"/>
                <a:ext cx="20" cy="2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8" name="Google Shape;178;p22"/>
              <p:cNvSpPr/>
              <p:nvPr/>
            </p:nvSpPr>
            <p:spPr>
              <a:xfrm>
                <a:off x="5564" y="3684"/>
                <a:ext cx="20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0" h="14" extrusionOk="0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9" name="Google Shape;179;p22"/>
              <p:cNvSpPr/>
              <p:nvPr/>
            </p:nvSpPr>
            <p:spPr>
              <a:xfrm>
                <a:off x="5582" y="3622"/>
                <a:ext cx="10" cy="1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0" name="Google Shape;180;p22"/>
              <p:cNvSpPr/>
              <p:nvPr/>
            </p:nvSpPr>
            <p:spPr>
              <a:xfrm>
                <a:off x="5566" y="3728"/>
                <a:ext cx="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1" name="Google Shape;181;p22"/>
              <p:cNvSpPr/>
              <p:nvPr/>
            </p:nvSpPr>
            <p:spPr>
              <a:xfrm>
                <a:off x="5568" y="3638"/>
                <a:ext cx="24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1" extrusionOk="0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>
                <a:off x="5576" y="3752"/>
                <a:ext cx="28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4" h="16" extrusionOk="0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3" name="Google Shape;183;p22"/>
              <p:cNvSpPr/>
              <p:nvPr/>
            </p:nvSpPr>
            <p:spPr>
              <a:xfrm>
                <a:off x="5582" y="3628"/>
                <a:ext cx="2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4" name="Google Shape;184;p22"/>
              <p:cNvSpPr/>
              <p:nvPr/>
            </p:nvSpPr>
            <p:spPr>
              <a:xfrm>
                <a:off x="5646" y="3962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5" name="Google Shape;185;p22"/>
              <p:cNvSpPr/>
              <p:nvPr/>
            </p:nvSpPr>
            <p:spPr>
              <a:xfrm>
                <a:off x="5632" y="3948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6" name="Google Shape;186;p22"/>
              <p:cNvSpPr/>
              <p:nvPr/>
            </p:nvSpPr>
            <p:spPr>
              <a:xfrm>
                <a:off x="5620" y="3874"/>
                <a:ext cx="20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1" extrusionOk="0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7" name="Google Shape;187;p22"/>
              <p:cNvSpPr/>
              <p:nvPr/>
            </p:nvSpPr>
            <p:spPr>
              <a:xfrm>
                <a:off x="5604" y="3916"/>
                <a:ext cx="74" cy="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20" extrusionOk="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8" name="Google Shape;188;p22"/>
              <p:cNvSpPr/>
              <p:nvPr/>
            </p:nvSpPr>
            <p:spPr>
              <a:xfrm>
                <a:off x="5598" y="3882"/>
                <a:ext cx="1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89" name="Google Shape;189;p22"/>
              <p:cNvSpPr/>
              <p:nvPr/>
            </p:nvSpPr>
            <p:spPr>
              <a:xfrm>
                <a:off x="5572" y="3780"/>
                <a:ext cx="18" cy="22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0" name="Google Shape;190;p22"/>
              <p:cNvSpPr/>
              <p:nvPr/>
            </p:nvSpPr>
            <p:spPr>
              <a:xfrm>
                <a:off x="5590" y="3848"/>
                <a:ext cx="14" cy="32"/>
              </a:xfrm>
              <a:custGeom>
                <a:avLst/>
                <a:gdLst/>
                <a:ahLst/>
                <a:cxnLst/>
                <a:rect l="l" t="t" r="r" b="b"/>
                <a:pathLst>
                  <a:path w="7" h="16" extrusionOk="0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1" name="Google Shape;191;p22"/>
              <p:cNvSpPr/>
              <p:nvPr/>
            </p:nvSpPr>
            <p:spPr>
              <a:xfrm>
                <a:off x="5596" y="3778"/>
                <a:ext cx="36" cy="42"/>
              </a:xfrm>
              <a:custGeom>
                <a:avLst/>
                <a:gdLst/>
                <a:ahLst/>
                <a:cxnLst/>
                <a:rect l="l" t="t" r="r" b="b"/>
                <a:pathLst>
                  <a:path w="18" h="21" extrusionOk="0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2" name="Google Shape;192;p22"/>
              <p:cNvSpPr/>
              <p:nvPr/>
            </p:nvSpPr>
            <p:spPr>
              <a:xfrm>
                <a:off x="5592" y="3820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2" h="11" extrusionOk="0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3" name="Google Shape;193;p22"/>
              <p:cNvSpPr/>
              <p:nvPr/>
            </p:nvSpPr>
            <p:spPr>
              <a:xfrm>
                <a:off x="5578" y="3826"/>
                <a:ext cx="16" cy="24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4" name="Google Shape;194;p22"/>
              <p:cNvSpPr/>
              <p:nvPr/>
            </p:nvSpPr>
            <p:spPr>
              <a:xfrm>
                <a:off x="5664" y="399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" name="Google Shape;195;p22"/>
              <p:cNvSpPr/>
              <p:nvPr/>
            </p:nvSpPr>
            <p:spPr>
              <a:xfrm>
                <a:off x="6056" y="4038"/>
                <a:ext cx="42" cy="14"/>
              </a:xfrm>
              <a:custGeom>
                <a:avLst/>
                <a:gdLst/>
                <a:ahLst/>
                <a:cxnLst/>
                <a:rect l="l" t="t" r="r" b="b"/>
                <a:pathLst>
                  <a:path w="21" h="7" extrusionOk="0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6" name="Google Shape;196;p22"/>
              <p:cNvSpPr/>
              <p:nvPr/>
            </p:nvSpPr>
            <p:spPr>
              <a:xfrm>
                <a:off x="5928" y="4094"/>
                <a:ext cx="1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7" name="Google Shape;197;p22"/>
              <p:cNvSpPr/>
              <p:nvPr/>
            </p:nvSpPr>
            <p:spPr>
              <a:xfrm>
                <a:off x="5894" y="4048"/>
                <a:ext cx="58" cy="3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5" extrusionOk="0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8" name="Google Shape;198;p22"/>
              <p:cNvSpPr/>
              <p:nvPr/>
            </p:nvSpPr>
            <p:spPr>
              <a:xfrm>
                <a:off x="5654" y="3956"/>
                <a:ext cx="7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24" extrusionOk="0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9" name="Google Shape;199;p22"/>
              <p:cNvSpPr/>
              <p:nvPr/>
            </p:nvSpPr>
            <p:spPr>
              <a:xfrm>
                <a:off x="5952" y="4070"/>
                <a:ext cx="6" cy="6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0" name="Google Shape;200;p22"/>
              <p:cNvSpPr/>
              <p:nvPr/>
            </p:nvSpPr>
            <p:spPr>
              <a:xfrm>
                <a:off x="5710" y="400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1" name="Google Shape;201;p22"/>
              <p:cNvSpPr/>
              <p:nvPr/>
            </p:nvSpPr>
            <p:spPr>
              <a:xfrm>
                <a:off x="5706" y="4014"/>
                <a:ext cx="10" cy="8"/>
              </a:xfrm>
              <a:custGeom>
                <a:avLst/>
                <a:gdLst/>
                <a:ahLst/>
                <a:cxnLst/>
                <a:rect l="l" t="t" r="r" b="b"/>
                <a:pathLst>
                  <a:path w="5" h="4" extrusionOk="0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2" name="Google Shape;202;p22"/>
              <p:cNvSpPr/>
              <p:nvPr/>
            </p:nvSpPr>
            <p:spPr>
              <a:xfrm>
                <a:off x="5718" y="3984"/>
                <a:ext cx="56" cy="38"/>
              </a:xfrm>
              <a:custGeom>
                <a:avLst/>
                <a:gdLst/>
                <a:ahLst/>
                <a:cxnLst/>
                <a:rect l="l" t="t" r="r" b="b"/>
                <a:pathLst>
                  <a:path w="28" h="19" extrusionOk="0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3" name="Google Shape;203;p22"/>
              <p:cNvSpPr/>
              <p:nvPr/>
            </p:nvSpPr>
            <p:spPr>
              <a:xfrm>
                <a:off x="5756" y="4044"/>
                <a:ext cx="52" cy="24"/>
              </a:xfrm>
              <a:custGeom>
                <a:avLst/>
                <a:gdLst/>
                <a:ahLst/>
                <a:cxnLst/>
                <a:rect l="l" t="t" r="r" b="b"/>
                <a:pathLst>
                  <a:path w="26" h="12" extrusionOk="0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4" name="Google Shape;204;p22"/>
              <p:cNvSpPr/>
              <p:nvPr/>
            </p:nvSpPr>
            <p:spPr>
              <a:xfrm>
                <a:off x="5726" y="3900"/>
                <a:ext cx="314" cy="204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02" extrusionOk="0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22"/>
              <p:cNvSpPr/>
              <p:nvPr/>
            </p:nvSpPr>
            <p:spPr>
              <a:xfrm>
                <a:off x="6218" y="3856"/>
                <a:ext cx="14" cy="16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22"/>
              <p:cNvSpPr/>
              <p:nvPr/>
            </p:nvSpPr>
            <p:spPr>
              <a:xfrm>
                <a:off x="6224" y="3832"/>
                <a:ext cx="82" cy="56"/>
              </a:xfrm>
              <a:custGeom>
                <a:avLst/>
                <a:gdLst/>
                <a:ahLst/>
                <a:cxnLst/>
                <a:rect l="l" t="t" r="r" b="b"/>
                <a:pathLst>
                  <a:path w="41" h="28" extrusionOk="0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6280" y="3826"/>
                <a:ext cx="92" cy="68"/>
              </a:xfrm>
              <a:custGeom>
                <a:avLst/>
                <a:gdLst/>
                <a:ahLst/>
                <a:cxnLst/>
                <a:rect l="l" t="t" r="r" b="b"/>
                <a:pathLst>
                  <a:path w="46" h="34" extrusionOk="0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6700" y="1280"/>
                <a:ext cx="38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9" h="8" extrusionOk="0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6698" y="1270"/>
                <a:ext cx="8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8" extrusionOk="0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6674" y="1294"/>
                <a:ext cx="20" cy="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6692" y="1286"/>
                <a:ext cx="8" cy="10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>
                <a:off x="6704" y="1264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8" h="8" extrusionOk="0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6724" y="1292"/>
                <a:ext cx="22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" h="4" extrusionOk="0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6708" y="1256"/>
                <a:ext cx="12" cy="8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6658" y="1302"/>
                <a:ext cx="12" cy="16"/>
              </a:xfrm>
              <a:custGeom>
                <a:avLst/>
                <a:gdLst/>
                <a:ahLst/>
                <a:cxnLst/>
                <a:rect l="l" t="t" r="r" b="b"/>
                <a:pathLst>
                  <a:path w="6" h="8" extrusionOk="0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3791" y="0"/>
                <a:ext cx="257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25" extrusionOk="0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5240" y="0"/>
                <a:ext cx="128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64" h="72" extrusionOk="0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18" name="Google Shape;218;p22"/>
            <p:cNvSpPr/>
            <p:nvPr/>
          </p:nvSpPr>
          <p:spPr>
            <a:xfrm>
              <a:off x="3966" y="0"/>
              <a:ext cx="3436" cy="3990"/>
            </a:xfrm>
            <a:custGeom>
              <a:avLst/>
              <a:gdLst/>
              <a:ahLst/>
              <a:cxnLst/>
              <a:rect l="l" t="t" r="r" b="b"/>
              <a:pathLst>
                <a:path w="1718" h="1995" extrusionOk="0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>
              <a:gsLst>
                <a:gs pos="0">
                  <a:srgbClr val="F7F7F7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9" name="Google Shape;219;p22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979797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rgbClr val="979797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body" idx="1"/>
          </p:nvPr>
        </p:nvSpPr>
        <p:spPr>
          <a:xfrm rot="5400000">
            <a:off x="3922714" y="-876300"/>
            <a:ext cx="4343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200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 rot="5400000">
            <a:off x="7160856" y="2361843"/>
            <a:ext cx="5486400" cy="213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 rot="5400000">
            <a:off x="2182482" y="-279069"/>
            <a:ext cx="5486400" cy="741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295" name="Google Shape;295;p25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5073" y="5930283"/>
            <a:ext cx="1463752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Overlock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6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308" name="Google Shape;308;p36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5073" y="5930283"/>
            <a:ext cx="1463752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Overlock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 sz="2399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 sz="19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99"/>
              <a:buNone/>
              <a:defRPr sz="179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7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39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Overlock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2pPr>
            <a:lvl3pPr marL="1371600" lvl="2" indent="-3809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4pPr>
            <a:lvl5pPr marL="2286000" lvl="4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5pPr>
            <a:lvl6pPr marL="2743200" lvl="5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marL="3200400" lvl="6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marL="3657600" lvl="7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marL="4114800" lvl="8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body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0" name="Google Shape;340;p4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Overlock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2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2"/>
          <p:cNvSpPr txBox="1">
            <a:spLocks noGrp="1"/>
          </p:cNvSpPr>
          <p:nvPr>
            <p:ph type="body" idx="1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4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2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4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xfrm rot="5400000">
            <a:off x="7130816" y="1956937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4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body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979797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79797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rgbClr val="2A2A2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marL="2743200" lvl="5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marL="3200400" lvl="6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marL="3657600" lvl="7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marL="4114800" lvl="8" indent="-29972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marL="3200400" lvl="6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marL="3657600" lvl="7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marL="4114800" lvl="8" indent="-309879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body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2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32"/>
          <p:cNvSpPr txBox="1">
            <a:spLocks noGrp="1"/>
          </p:cNvSpPr>
          <p:nvPr>
            <p:ph type="body" idx="1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dt" idx="10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98"/>
              <a:buFont typeface="Overlock"/>
              <a:buNone/>
              <a:defRPr sz="5398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3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•"/>
              <a:defRPr sz="2799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3809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3555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8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musicaliturgia.wordpress.com/2014/11/08/notas-para-el-salmo-orar-con-los-salmo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8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LA PALABRA CRECE- </a:t>
            </a:r>
            <a:br>
              <a:rPr lang="es-ES" dirty="0">
                <a:latin typeface="Overlock"/>
                <a:ea typeface="Overlock"/>
                <a:cs typeface="Overlock"/>
                <a:sym typeface="Overlock"/>
              </a:rPr>
            </a:b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MULTIPLICANDO MINISTROS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67" name="Google Shape;367;p1"/>
          <p:cNvSpPr txBox="1"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 sz="4000">
                <a:latin typeface="Overlock"/>
                <a:ea typeface="Overlock"/>
                <a:cs typeface="Overlock"/>
                <a:sym typeface="Overlock"/>
              </a:rPr>
              <a:t>Lección 8</a:t>
            </a:r>
            <a:endParaRPr/>
          </a:p>
        </p:txBody>
      </p:sp>
      <p:pic>
        <p:nvPicPr>
          <p:cNvPr id="368" name="Google Shape;3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11" descr="A person standing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006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1" descr="A person standing next to a tre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688" y="5034563"/>
            <a:ext cx="3308359" cy="186095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"/>
          <p:cNvSpPr txBox="1">
            <a:spLocks noGrp="1"/>
          </p:cNvSpPr>
          <p:nvPr>
            <p:ph type="title"/>
          </p:nvPr>
        </p:nvSpPr>
        <p:spPr>
          <a:xfrm>
            <a:off x="760411" y="443925"/>
            <a:ext cx="106680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REPASEMOS LO QUE HEMOS DISCUTIDO: 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57" name="Google Shape;457;p11"/>
          <p:cNvSpPr txBox="1">
            <a:spLocks noGrp="1"/>
          </p:cNvSpPr>
          <p:nvPr>
            <p:ph type="body" idx="1"/>
          </p:nvPr>
        </p:nvSpPr>
        <p:spPr>
          <a:xfrm>
            <a:off x="227012" y="1310339"/>
            <a:ext cx="1158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438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¿Cuáles son sus preguntas?</a:t>
            </a:r>
            <a:endParaRPr sz="44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58" name="Google Shape;458;p11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pic>
        <p:nvPicPr>
          <p:cNvPr id="459" name="Google Shape;45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3812" y="5015805"/>
            <a:ext cx="3275012" cy="184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1" descr="A person wearing a suit and ti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43044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"/>
          <p:cNvSpPr txBox="1">
            <a:spLocks noGrp="1"/>
          </p:cNvSpPr>
          <p:nvPr>
            <p:ph type="body" idx="1"/>
          </p:nvPr>
        </p:nvSpPr>
        <p:spPr>
          <a:xfrm>
            <a:off x="1217612" y="551149"/>
            <a:ext cx="9753600" cy="55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ES" sz="4800" b="1" dirty="0">
                <a:latin typeface="Overlock"/>
                <a:ea typeface="Overlock"/>
                <a:cs typeface="Overlock"/>
                <a:sym typeface="Overlock"/>
              </a:rPr>
              <a:t>En que consistía principalmente el trabajo de Timoteo?</a:t>
            </a: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4800" dirty="0"/>
          </a:p>
          <a:p>
            <a:pPr marL="274320" lvl="0" indent="-2286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80000"/>
              <a:buChar char="•"/>
            </a:pPr>
            <a:r>
              <a:rPr lang="es-ES" sz="4300" dirty="0">
                <a:latin typeface="Overlock"/>
                <a:ea typeface="Overlock"/>
                <a:cs typeface="Overlock"/>
                <a:sym typeface="Overlock"/>
              </a:rPr>
              <a:t>1 Timoteo 1:1-3 </a:t>
            </a:r>
            <a:r>
              <a:rPr lang="es-ES" sz="4300" i="1" dirty="0">
                <a:latin typeface="Overlock"/>
                <a:ea typeface="Overlock"/>
                <a:cs typeface="Overlock"/>
                <a:sym typeface="Overlock"/>
              </a:rPr>
              <a:t>Yo, Pablo, apóstol de Jesucristo por mandato de Dios nuestro Salvador, y del Señor Jesucristo, que es nuestra esperanza, </a:t>
            </a:r>
            <a:r>
              <a:rPr lang="es-ES" sz="4300" b="1" i="1" baseline="30000" dirty="0">
                <a:latin typeface="Overlock"/>
                <a:ea typeface="Overlock"/>
                <a:cs typeface="Overlock"/>
                <a:sym typeface="Overlock"/>
              </a:rPr>
              <a:t>2 </a:t>
            </a:r>
            <a:r>
              <a:rPr lang="es-ES" sz="4300" i="1" dirty="0">
                <a:latin typeface="Overlock"/>
                <a:ea typeface="Overlock"/>
                <a:cs typeface="Overlock"/>
                <a:sym typeface="Overlock"/>
              </a:rPr>
              <a:t>a Timoteo, verdadero hijo en la fe: Recibe gracia, misericordia y paz de Dios nuestro Padre, y de Cristo Jesús nuestro Señor.</a:t>
            </a:r>
            <a:r>
              <a:rPr lang="es-ES" sz="4300" b="1" i="1" baseline="30000" dirty="0">
                <a:latin typeface="Overlock"/>
                <a:ea typeface="Overlock"/>
                <a:cs typeface="Overlock"/>
                <a:sym typeface="Overlock"/>
              </a:rPr>
              <a:t>3 </a:t>
            </a:r>
            <a:r>
              <a:rPr lang="es-ES" sz="4300" i="1" dirty="0">
                <a:latin typeface="Overlock"/>
                <a:ea typeface="Overlock"/>
                <a:cs typeface="Overlock"/>
                <a:sym typeface="Overlock"/>
              </a:rPr>
              <a:t>Cuando fui a Macedonia, te rogué que te quedaras en Éfeso para que mandaras a algunos que no enseñaran una doctrina diferente</a:t>
            </a:r>
            <a:endParaRPr sz="4300" dirty="0"/>
          </a:p>
          <a:p>
            <a:pPr marL="274320" lvl="0" indent="-115824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466" name="Google Shape;466;p12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3"/>
          <p:cNvSpPr txBox="1">
            <a:spLocks noGrp="1"/>
          </p:cNvSpPr>
          <p:nvPr>
            <p:ph type="title"/>
          </p:nvPr>
        </p:nvSpPr>
        <p:spPr>
          <a:xfrm>
            <a:off x="646112" y="1966121"/>
            <a:ext cx="1089659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600"/>
              <a:buFont typeface="Overlock"/>
              <a:buNone/>
            </a:pPr>
            <a:r>
              <a:rPr lang="es-ES" cap="none" dirty="0">
                <a:latin typeface="Overlock"/>
                <a:ea typeface="Overlock"/>
                <a:cs typeface="Overlock"/>
                <a:sym typeface="Overlock"/>
              </a:rPr>
              <a:t>En otros cursos mencionamos este pasaje cuando hablamos acerca de la ¨cadena de discípulos¨. ¿Cómo podríamos también usar este pasaje para hablar acerca de una “cadena de ministros?”</a:t>
            </a:r>
            <a:endParaRPr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72" name="Google Shape;472;p13"/>
          <p:cNvSpPr txBox="1">
            <a:spLocks noGrp="1"/>
          </p:cNvSpPr>
          <p:nvPr>
            <p:ph type="body" idx="1"/>
          </p:nvPr>
        </p:nvSpPr>
        <p:spPr>
          <a:xfrm>
            <a:off x="227012" y="3200401"/>
            <a:ext cx="11734800" cy="306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s-ES" sz="4000" dirty="0">
                <a:latin typeface="Overlock"/>
                <a:ea typeface="Overlock"/>
                <a:cs typeface="Overlock"/>
                <a:sym typeface="Overlock"/>
              </a:rPr>
              <a:t>2 Timoteo 2:2 </a:t>
            </a:r>
            <a:r>
              <a:rPr lang="es-ES" sz="4000" i="1" dirty="0">
                <a:latin typeface="Overlock"/>
                <a:ea typeface="Overlock"/>
                <a:cs typeface="Overlock"/>
                <a:sym typeface="Overlock"/>
              </a:rPr>
              <a:t>Lo que has oído de mí ante muchos testigos, encárgaselo a hombres fieles que sean idóneos para enseñar también a otros.</a:t>
            </a:r>
            <a:endParaRPr dirty="0"/>
          </a:p>
        </p:txBody>
      </p:sp>
      <p:sp>
        <p:nvSpPr>
          <p:cNvPr id="473" name="Google Shape;473;p1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pic>
        <p:nvPicPr>
          <p:cNvPr id="474" name="Google Shape;4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88" y="5029200"/>
            <a:ext cx="3463236" cy="194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4"/>
          <p:cNvSpPr txBox="1">
            <a:spLocks noGrp="1"/>
          </p:cNvSpPr>
          <p:nvPr>
            <p:ph type="title"/>
          </p:nvPr>
        </p:nvSpPr>
        <p:spPr>
          <a:xfrm>
            <a:off x="387356" y="410953"/>
            <a:ext cx="1089659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Overlock"/>
              <a:buNone/>
            </a:pPr>
            <a:r>
              <a:rPr lang="es-ES" cap="none" dirty="0">
                <a:latin typeface="Overlock"/>
                <a:ea typeface="Overlock"/>
                <a:cs typeface="Overlock"/>
                <a:sym typeface="Overlock"/>
              </a:rPr>
              <a:t>Devoción de Cierre</a:t>
            </a:r>
            <a:endParaRPr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80" name="Google Shape;480;p14"/>
          <p:cNvSpPr txBox="1">
            <a:spLocks noGrp="1"/>
          </p:cNvSpPr>
          <p:nvPr>
            <p:ph type="body" idx="1"/>
          </p:nvPr>
        </p:nvSpPr>
        <p:spPr>
          <a:xfrm>
            <a:off x="227011" y="1341219"/>
            <a:ext cx="11217290" cy="534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2 Timoteo 4:16-18 </a:t>
            </a:r>
            <a:r>
              <a:rPr lang="es-ES" sz="3600" i="1" dirty="0">
                <a:latin typeface="Overlock"/>
                <a:ea typeface="Overlock"/>
                <a:cs typeface="Overlock"/>
                <a:sym typeface="Overlock"/>
              </a:rPr>
              <a:t>En mi primera defensa nadie estuvo a mi lado; todos me desampararon. Espero que no les sea tomado en cuenta. 17 Pero el Señor sí estuvo a mi lado, y me dio fuerzas, para que por mí se cumpliera la predicación y todos las naciones la oyeran. Así fui librado de la boca del león. 18 Y el Señor me librará de toda obra mala, y me preservará para su reino celestial. A él sea la gloria por los siglos de los siglos. Amén.</a:t>
            </a:r>
            <a:endParaRPr dirty="0"/>
          </a:p>
        </p:txBody>
      </p:sp>
      <p:sp>
        <p:nvSpPr>
          <p:cNvPr id="481" name="Google Shape;481;p14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pic>
        <p:nvPicPr>
          <p:cNvPr id="482" name="Google Shape;4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88" y="5029200"/>
            <a:ext cx="3463236" cy="194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"/>
          <p:cNvSpPr txBox="1">
            <a:spLocks noGrp="1"/>
          </p:cNvSpPr>
          <p:nvPr>
            <p:ph type="title"/>
          </p:nvPr>
        </p:nvSpPr>
        <p:spPr>
          <a:xfrm>
            <a:off x="1065213" y="989011"/>
            <a:ext cx="9753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s-ES" sz="4400" cap="none" dirty="0">
                <a:latin typeface="Overlock"/>
                <a:ea typeface="Overlock"/>
                <a:cs typeface="Overlock"/>
                <a:sym typeface="Overlock"/>
              </a:rPr>
              <a:t>En los últimos 13 versículos Pablo menciona a 16 colegas:</a:t>
            </a:r>
            <a:endParaRPr sz="4400"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88" name="Google Shape;488;p15"/>
          <p:cNvSpPr txBox="1">
            <a:spLocks noGrp="1"/>
          </p:cNvSpPr>
          <p:nvPr>
            <p:ph type="body" idx="1"/>
          </p:nvPr>
        </p:nvSpPr>
        <p:spPr>
          <a:xfrm>
            <a:off x="1446212" y="1828800"/>
            <a:ext cx="449580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8867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Demas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Crescente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Tito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Lucas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 err="1">
                <a:latin typeface="Overlock"/>
                <a:ea typeface="Overlock"/>
                <a:cs typeface="Overlock"/>
                <a:sym typeface="Overlock"/>
              </a:rPr>
              <a:t>Tíquico</a:t>
            </a: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Carpo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tú 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Prisca</a:t>
            </a:r>
            <a:endParaRPr i="1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89" name="Google Shape;489;p15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sp>
        <p:nvSpPr>
          <p:cNvPr id="490" name="Google Shape;490;p15"/>
          <p:cNvSpPr txBox="1"/>
          <p:nvPr/>
        </p:nvSpPr>
        <p:spPr>
          <a:xfrm>
            <a:off x="6704011" y="1828800"/>
            <a:ext cx="4648201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8867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Aquila</a:t>
            </a:r>
            <a:endParaRPr sz="2400" dirty="0"/>
          </a:p>
          <a:p>
            <a:pPr marL="788670" marR="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Onesíforo</a:t>
            </a:r>
            <a:endParaRPr sz="24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88670" marR="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Erasto </a:t>
            </a:r>
            <a:endParaRPr sz="2400" dirty="0"/>
          </a:p>
          <a:p>
            <a:pPr marL="788670" marR="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Trófimo</a:t>
            </a:r>
            <a:r>
              <a:rPr lang="es-ES" sz="24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2400" dirty="0"/>
          </a:p>
          <a:p>
            <a:pPr marL="788670" marR="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Eubulo</a:t>
            </a:r>
            <a:r>
              <a:rPr lang="es-ES" sz="24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2400" dirty="0"/>
          </a:p>
          <a:p>
            <a:pPr marL="788670" marR="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Pudente</a:t>
            </a:r>
            <a:endParaRPr sz="24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88670" marR="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Lino</a:t>
            </a:r>
            <a:endParaRPr sz="2400" dirty="0"/>
          </a:p>
          <a:p>
            <a:pPr marL="788670" marR="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9999"/>
              <a:buFont typeface="Century Gothic"/>
              <a:buAutoNum type="arabicPeriod" startAt="9"/>
            </a:pPr>
            <a:r>
              <a:rPr lang="es-ES" sz="24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Claudia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6" descr="A person standing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006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6" descr="A person standing next to a tre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688" y="5034563"/>
            <a:ext cx="3308359" cy="1860952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6"/>
          <p:cNvSpPr txBox="1">
            <a:spLocks noGrp="1"/>
          </p:cNvSpPr>
          <p:nvPr>
            <p:ph type="title"/>
          </p:nvPr>
        </p:nvSpPr>
        <p:spPr>
          <a:xfrm>
            <a:off x="760411" y="430071"/>
            <a:ext cx="106680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CONCLUYENDO LA LECCIÓN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98" name="Google Shape;498;p16"/>
          <p:cNvSpPr txBox="1">
            <a:spLocks noGrp="1"/>
          </p:cNvSpPr>
          <p:nvPr>
            <p:ph type="body" idx="1"/>
          </p:nvPr>
        </p:nvSpPr>
        <p:spPr>
          <a:xfrm>
            <a:off x="227012" y="1310339"/>
            <a:ext cx="1158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s-ES" sz="4000" dirty="0">
                <a:latin typeface="Overlock"/>
                <a:ea typeface="Overlock"/>
                <a:cs typeface="Overlock"/>
                <a:sym typeface="Overlock"/>
              </a:rPr>
              <a:t>Último repaso de qué hacer para el proyecto final</a:t>
            </a:r>
            <a:endParaRPr sz="4000" dirty="0"/>
          </a:p>
          <a:p>
            <a:pPr marL="502919" lvl="1" indent="-2285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60"/>
              <a:buChar char="•"/>
            </a:pPr>
            <a:r>
              <a:rPr lang="es-ES" sz="4000" dirty="0">
                <a:latin typeface="Overlock"/>
                <a:ea typeface="Overlock"/>
                <a:cs typeface="Overlock"/>
                <a:sym typeface="Overlock"/>
              </a:rPr>
              <a:t>el contenido</a:t>
            </a:r>
            <a:endParaRPr sz="4000" dirty="0"/>
          </a:p>
          <a:p>
            <a:pPr marL="502919" lvl="1" indent="-2285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60"/>
              <a:buChar char="•"/>
            </a:pPr>
            <a:r>
              <a:rPr lang="es-ES" sz="4000" dirty="0">
                <a:latin typeface="Overlock"/>
                <a:ea typeface="Overlock"/>
                <a:cs typeface="Overlock"/>
                <a:sym typeface="Overlock"/>
              </a:rPr>
              <a:t>la forma por la cual será entregado </a:t>
            </a:r>
            <a:endParaRPr sz="4000" dirty="0"/>
          </a:p>
          <a:p>
            <a:pPr marL="502919" lvl="1" indent="-2285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60"/>
              <a:buChar char="•"/>
            </a:pPr>
            <a:r>
              <a:rPr lang="es-ES" sz="4000" dirty="0">
                <a:latin typeface="Overlock"/>
                <a:ea typeface="Overlock"/>
                <a:cs typeface="Overlock"/>
                <a:sym typeface="Overlock"/>
              </a:rPr>
              <a:t>la fecha de entrega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99" name="Google Shape;499;p1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pic>
        <p:nvPicPr>
          <p:cNvPr id="500" name="Google Shape;50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3812" y="5015805"/>
            <a:ext cx="3275012" cy="184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6" descr="A person wearing a suit and ti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43044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7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EL PROYECTO FINAL</a:t>
            </a:r>
            <a:endParaRPr sz="4400" dirty="0"/>
          </a:p>
        </p:txBody>
      </p:sp>
      <p:sp>
        <p:nvSpPr>
          <p:cNvPr id="507" name="Google Shape;507;p17"/>
          <p:cNvSpPr txBox="1">
            <a:spLocks noGrp="1"/>
          </p:cNvSpPr>
          <p:nvPr>
            <p:ph type="body" idx="1"/>
          </p:nvPr>
        </p:nvSpPr>
        <p:spPr>
          <a:xfrm>
            <a:off x="1208836" y="1852613"/>
            <a:ext cx="9753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3152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999"/>
              <a:buChar char="•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Reúna a su grupo de adoración para una junta especial al concluir el culto/estudio.</a:t>
            </a:r>
            <a:endParaRPr dirty="0"/>
          </a:p>
          <a:p>
            <a:pPr marL="73152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9999"/>
              <a:buChar char="•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La meta de esta reunión será el compartir el concepto principal de Multiplicando Ministros. </a:t>
            </a:r>
            <a:endParaRPr dirty="0"/>
          </a:p>
          <a:p>
            <a:pPr marL="73152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9999"/>
              <a:buChar char="•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Identifique las necesidades de su grupo. </a:t>
            </a:r>
            <a:endParaRPr dirty="0"/>
          </a:p>
          <a:p>
            <a:pPr marL="73152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9999"/>
              <a:buChar char="•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Identifique quienes podrían cubrir esas necesidades. </a:t>
            </a:r>
            <a:endParaRPr dirty="0"/>
          </a:p>
          <a:p>
            <a:pPr marL="73152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9999"/>
              <a:buChar char="•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Planee cómo entrenar a esas personas. </a:t>
            </a:r>
            <a:endParaRPr dirty="0"/>
          </a:p>
          <a:p>
            <a:pPr marL="73152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9999"/>
              <a:buChar char="•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Entregue un informe acerca de cómo fue la reunión. </a:t>
            </a:r>
            <a:endParaRPr dirty="0"/>
          </a:p>
          <a:p>
            <a:pPr marL="274320" lvl="0" indent="-115824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508" name="Google Shape;508;p1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 sz="4400" dirty="0"/>
          </a:p>
        </p:txBody>
      </p:sp>
      <p:pic>
        <p:nvPicPr>
          <p:cNvPr id="515" name="Google Shape;515;p18" descr="A silhouette of a pers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8"/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s-ES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s-ES" sz="7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1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9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</a:pPr>
            <a:endParaRPr/>
          </a:p>
        </p:txBody>
      </p:sp>
      <p:pic>
        <p:nvPicPr>
          <p:cNvPr id="523" name="Google Shape;523;p19" descr="Tex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549" y="-50400"/>
            <a:ext cx="12274793" cy="690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LECCIÓN 8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 sz="4000" i="1" dirty="0">
                <a:latin typeface="Overlock"/>
                <a:ea typeface="Overlock"/>
                <a:cs typeface="Overlock"/>
                <a:sym typeface="Overlock"/>
              </a:rPr>
              <a:t>La conclusión del curso, enfatizando la palabra “multiplicar”</a:t>
            </a:r>
            <a:endParaRPr sz="4000" i="1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530" name="Google Shape;5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"/>
          <p:cNvSpPr txBox="1">
            <a:spLocks noGrp="1"/>
          </p:cNvSpPr>
          <p:nvPr>
            <p:ph type="title"/>
          </p:nvPr>
        </p:nvSpPr>
        <p:spPr>
          <a:xfrm>
            <a:off x="1217612" y="973428"/>
            <a:ext cx="9753600" cy="242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Overlock"/>
              <a:buNone/>
            </a:pPr>
            <a:r>
              <a:rPr lang="es-ES" sz="4400" i="1" dirty="0">
                <a:latin typeface="Overlock"/>
                <a:ea typeface="Overlock"/>
                <a:cs typeface="Overlock"/>
                <a:sym typeface="Overlock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latin typeface="Overlock"/>
                <a:ea typeface="Overlock"/>
                <a:cs typeface="Overlock"/>
                <a:sym typeface="Overlock"/>
              </a:rPr>
            </a:br>
            <a:r>
              <a:rPr lang="es-ES" sz="4400" i="1" dirty="0">
                <a:latin typeface="Overlock"/>
                <a:ea typeface="Overlock"/>
                <a:cs typeface="Overlock"/>
                <a:sym typeface="Overlock"/>
              </a:rPr>
              <a:t>¡GRACIAS!</a:t>
            </a:r>
            <a:br>
              <a:rPr lang="es-ES" sz="3200" i="1" dirty="0">
                <a:latin typeface="Overlock"/>
                <a:ea typeface="Overlock"/>
                <a:cs typeface="Overlock"/>
                <a:sym typeface="Overlock"/>
              </a:rPr>
            </a:br>
            <a:endParaRPr sz="3200" i="1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82" name="Google Shape;382;p3" descr="Radio microph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4212" y="2971800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6568b2fd7f_0_0"/>
          <p:cNvSpPr txBox="1">
            <a:spLocks noGrp="1"/>
          </p:cNvSpPr>
          <p:nvPr>
            <p:ph type="title"/>
          </p:nvPr>
        </p:nvSpPr>
        <p:spPr>
          <a:xfrm>
            <a:off x="1218812" y="482456"/>
            <a:ext cx="975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5400"/>
              <a:buFont typeface="Overlock"/>
              <a:buNone/>
            </a:pPr>
            <a:r>
              <a:rPr lang="es-E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El Propósito de Academia Cristo</a:t>
            </a:r>
            <a:endParaRPr sz="3200" dirty="0"/>
          </a:p>
        </p:txBody>
      </p:sp>
      <p:sp>
        <p:nvSpPr>
          <p:cNvPr id="537" name="Google Shape;537;g16568b2fd7f_0_0"/>
          <p:cNvSpPr txBox="1">
            <a:spLocks noGrp="1"/>
          </p:cNvSpPr>
          <p:nvPr>
            <p:ph type="body" idx="1"/>
          </p:nvPr>
        </p:nvSpPr>
        <p:spPr>
          <a:xfrm>
            <a:off x="5063233" y="1926222"/>
            <a:ext cx="6540300" cy="4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s-E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Capacitación para cumplir la Gran Comisión. </a:t>
            </a:r>
            <a:endParaRPr sz="4000" dirty="0"/>
          </a:p>
          <a:p>
            <a:pPr marL="228600" lvl="0" indent="-2540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s-E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Crecer en la Palabra </a:t>
            </a:r>
            <a:endParaRPr sz="4000" dirty="0"/>
          </a:p>
          <a:p>
            <a:pPr marL="228600" lvl="0" indent="-2540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s-E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Llevar la Palabra a otros. 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538" name="Google Shape;538;g16568b2fd7f_0_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193" y="2977683"/>
            <a:ext cx="3544300" cy="21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6568b2fd7f_0_82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9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4800"/>
              <a:buFont typeface="Overlock"/>
              <a:buNone/>
            </a:pPr>
            <a:r>
              <a:rPr lang="es-E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“Quiero juntar un grupo. </a:t>
            </a:r>
            <a:br>
              <a:rPr lang="es-E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s-E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¿Pueden orientarme?”</a:t>
            </a:r>
            <a:endParaRPr sz="4400" b="1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45" name="Google Shape;545;g16568b2fd7f_0_82"/>
          <p:cNvSpPr txBox="1">
            <a:spLocks noGrp="1"/>
          </p:cNvSpPr>
          <p:nvPr>
            <p:ph type="body" idx="1"/>
          </p:nvPr>
        </p:nvSpPr>
        <p:spPr>
          <a:xfrm>
            <a:off x="4808318" y="2245893"/>
            <a:ext cx="6540300" cy="3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s-ES" sz="35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Hable con su profesor</a:t>
            </a:r>
            <a:endParaRPr sz="35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s-ES" sz="350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Orientación: Grupo Sembrador</a:t>
            </a:r>
            <a:endParaRPr sz="35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s-ES" sz="3500" b="0" i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dejemos de congregarnos, como es la costumbre de algunos, sino animémonos unos a otros; y con más razón ahora que vemos que aquel día se acerca.&lt;&lt; </a:t>
            </a:r>
            <a:r>
              <a:rPr lang="es-ES" sz="35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(Hebreos 10:25)</a:t>
            </a:r>
            <a:endParaRPr sz="35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546" name="Google Shape;546;g16568b2fd7f_0_8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982" y="2319710"/>
            <a:ext cx="3737767" cy="304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6568b2fd7f_0_164"/>
          <p:cNvSpPr txBox="1">
            <a:spLocks noGrp="1"/>
          </p:cNvSpPr>
          <p:nvPr>
            <p:ph type="title"/>
          </p:nvPr>
        </p:nvSpPr>
        <p:spPr>
          <a:xfrm>
            <a:off x="1217296" y="274638"/>
            <a:ext cx="1001873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4400"/>
              <a:buFont typeface="Overlock"/>
              <a:buNone/>
            </a:pPr>
            <a:r>
              <a:rPr lang="es-E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Deseo unirme a ustedes.  ¿Cómo se hace?</a:t>
            </a:r>
            <a:endParaRPr sz="4400" dirty="0"/>
          </a:p>
        </p:txBody>
      </p:sp>
      <p:sp>
        <p:nvSpPr>
          <p:cNvPr id="553" name="Google Shape;553;g16568b2fd7f_0_164"/>
          <p:cNvSpPr txBox="1">
            <a:spLocks noGrp="1"/>
          </p:cNvSpPr>
          <p:nvPr>
            <p:ph type="body" idx="1"/>
          </p:nvPr>
        </p:nvSpPr>
        <p:spPr>
          <a:xfrm>
            <a:off x="4810444" y="1690688"/>
            <a:ext cx="6897000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s-ES" sz="34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Hable con su Profesor</a:t>
            </a:r>
            <a:endParaRPr sz="3400" dirty="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s-ES" sz="34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Se establece Unidad Doctrinal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s-ES" sz="3400" b="0" i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&gt;&gt;Hermanos, les ruego por el nombre de nuestro Señor Jesucristo, que se pongan de acuerdo y que no haya divisiones entre ustedes, sino que estén perfectamente unidos en un mismo sentir y en un mismo parecer.&lt;&lt;  (1 Corintios 1:10)</a:t>
            </a:r>
            <a:endParaRPr sz="3400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554" name="Google Shape;554;g16568b2fd7f_0_16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193" y="2977683"/>
            <a:ext cx="3544300" cy="21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"/>
          <p:cNvSpPr/>
          <p:nvPr/>
        </p:nvSpPr>
        <p:spPr>
          <a:xfrm>
            <a:off x="1209962" y="893"/>
            <a:ext cx="9768901" cy="6856214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216" y="337843"/>
            <a:ext cx="9268392" cy="6182323"/>
          </a:xfrm>
          <a:custGeom>
            <a:avLst/>
            <a:gdLst/>
            <a:ahLst/>
            <a:cxnLst/>
            <a:rect l="l" t="t" r="r" b="b"/>
            <a:pathLst>
              <a:path w="9270806" h="6858000" extrusionOk="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91" name="Google Shape;391;p4"/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s-E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"/>
          <p:cNvSpPr txBox="1"/>
          <p:nvPr/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cap="none">
                <a:solidFill>
                  <a:srgbClr val="5454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CRECE- MULTIPLICANDO MINISTROS #7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"/>
          <p:cNvSpPr txBox="1"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LECCIÓN 8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98" name="Google Shape;398;p5"/>
          <p:cNvSpPr txBox="1"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 sz="4000" i="1" dirty="0">
                <a:latin typeface="Overlock"/>
                <a:ea typeface="Overlock"/>
                <a:cs typeface="Overlock"/>
                <a:sym typeface="Overlock"/>
              </a:rPr>
              <a:t>La conclusión del curso, enfatizando la palabra “multiplicar”</a:t>
            </a:r>
            <a:endParaRPr sz="4000" i="1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99" name="Google Shape;3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9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Overlock"/>
              <a:buNone/>
            </a:pP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 sz="4400" dirty="0"/>
          </a:p>
        </p:txBody>
      </p:sp>
      <p:pic>
        <p:nvPicPr>
          <p:cNvPr id="406" name="Google Shape;40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7741" y="1600200"/>
            <a:ext cx="7673342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sp>
        <p:nvSpPr>
          <p:cNvPr id="408" name="Google Shape;408;p6"/>
          <p:cNvSpPr txBox="1"/>
          <p:nvPr/>
        </p:nvSpPr>
        <p:spPr>
          <a:xfrm>
            <a:off x="3863123" y="7010400"/>
            <a:ext cx="446257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s-E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s-E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"/>
          <p:cNvSpPr txBox="1"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900"/>
              <a:buFont typeface="Overlock"/>
              <a:buNone/>
            </a:pP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REPASO DEL VIDEO</a:t>
            </a:r>
            <a:endParaRPr sz="3200" cap="none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414" name="Google Shape;41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025" y="1804631"/>
            <a:ext cx="5775533" cy="324873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"/>
          <p:cNvSpPr txBox="1">
            <a:spLocks noGrp="1"/>
          </p:cNvSpPr>
          <p:nvPr>
            <p:ph type="body" idx="2"/>
          </p:nvPr>
        </p:nvSpPr>
        <p:spPr>
          <a:xfrm>
            <a:off x="6262478" y="1828800"/>
            <a:ext cx="5775533" cy="324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s-ES" sz="4000" dirty="0">
                <a:latin typeface="Overlock"/>
                <a:ea typeface="Overlock"/>
                <a:cs typeface="Overlock"/>
                <a:sym typeface="Overlock"/>
              </a:rPr>
              <a:t>Según los versículos de Efesios 4 (compartidos en el video), ¿cuál es la meta de multiplicar ministros en la iglesia? 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16" name="Google Shape;416;p7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8" descr="A person standing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006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" descr="A person standing next to a tre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688" y="5034563"/>
            <a:ext cx="3308359" cy="186095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760411" y="228599"/>
            <a:ext cx="106680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REPASEMOS LO QUE HEMOS DISCUTIDO: 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24" name="Google Shape;424;p8"/>
          <p:cNvSpPr txBox="1">
            <a:spLocks noGrp="1"/>
          </p:cNvSpPr>
          <p:nvPr>
            <p:ph type="body" idx="1"/>
          </p:nvPr>
        </p:nvSpPr>
        <p:spPr>
          <a:xfrm>
            <a:off x="227012" y="990600"/>
            <a:ext cx="11582400" cy="404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8867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La meta de la primera lección era </a:t>
            </a:r>
            <a:r>
              <a:rPr lang="es-ES" sz="4800" dirty="0">
                <a:latin typeface="Overlock"/>
                <a:ea typeface="Overlock"/>
                <a:cs typeface="Overlock"/>
                <a:sym typeface="Overlock"/>
              </a:rPr>
              <a:t>introducir</a:t>
            </a: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 el curso y definir algunos </a:t>
            </a:r>
            <a:r>
              <a:rPr lang="es-ES" sz="4800" dirty="0">
                <a:latin typeface="Overlock"/>
                <a:ea typeface="Overlock"/>
                <a:cs typeface="Overlock"/>
                <a:sym typeface="Overlock"/>
              </a:rPr>
              <a:t>términos</a:t>
            </a: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 usados con frecuencia en el curso. </a:t>
            </a:r>
            <a:endParaRPr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/>
            </a:pP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La meta de la segunda lección era animar a los alumnos a reconocer el hecho de que </a:t>
            </a:r>
            <a:r>
              <a:rPr lang="es-ES" sz="4800" dirty="0">
                <a:latin typeface="Overlock"/>
                <a:ea typeface="Overlock"/>
                <a:cs typeface="Overlock"/>
                <a:sym typeface="Overlock"/>
              </a:rPr>
              <a:t>todo el pueblo de Dios son ministros</a:t>
            </a: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 y a reconocer las </a:t>
            </a:r>
            <a:r>
              <a:rPr lang="es-ES" sz="4800" dirty="0">
                <a:latin typeface="Overlock"/>
                <a:ea typeface="Overlock"/>
                <a:cs typeface="Overlock"/>
                <a:sym typeface="Overlock"/>
              </a:rPr>
              <a:t>conclusiones amplias </a:t>
            </a: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para sus congregaciones locales.</a:t>
            </a:r>
            <a:endParaRPr dirty="0"/>
          </a:p>
          <a:p>
            <a:pPr marL="274320" lvl="0" indent="-59436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None/>
            </a:pPr>
            <a:endParaRPr sz="36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25" name="Google Shape;425;p8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pic>
        <p:nvPicPr>
          <p:cNvPr id="426" name="Google Shape;42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3812" y="5015805"/>
            <a:ext cx="3275012" cy="184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 descr="A person wearing a suit and ti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43044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9" descr="A person standing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006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9" descr="A person standing next to a tre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688" y="5034563"/>
            <a:ext cx="3308359" cy="1860952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9"/>
          <p:cNvSpPr txBox="1">
            <a:spLocks noGrp="1"/>
          </p:cNvSpPr>
          <p:nvPr>
            <p:ph type="title"/>
          </p:nvPr>
        </p:nvSpPr>
        <p:spPr>
          <a:xfrm>
            <a:off x="760411" y="404463"/>
            <a:ext cx="106680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REPASEMOS LO QUE HEMOS DISCUTIDO: 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35" name="Google Shape;435;p9"/>
          <p:cNvSpPr txBox="1">
            <a:spLocks noGrp="1"/>
          </p:cNvSpPr>
          <p:nvPr>
            <p:ph type="body" idx="1"/>
          </p:nvPr>
        </p:nvSpPr>
        <p:spPr>
          <a:xfrm>
            <a:off x="303212" y="1204259"/>
            <a:ext cx="11582400" cy="370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8867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9999"/>
              <a:buFont typeface="Century Gothic"/>
              <a:buAutoNum type="arabicPeriod" startAt="3"/>
            </a:pPr>
            <a:r>
              <a:rPr lang="es-ES" sz="3300" dirty="0">
                <a:latin typeface="Overlock"/>
                <a:ea typeface="Overlock"/>
                <a:cs typeface="Overlock"/>
                <a:sym typeface="Overlock"/>
              </a:rPr>
              <a:t>La meta de la tercera lección era hablar acerca de </a:t>
            </a: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cómo identificar y llamar</a:t>
            </a:r>
            <a:r>
              <a:rPr lang="es-ES" sz="48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" sz="3300" dirty="0">
                <a:latin typeface="Overlock"/>
                <a:ea typeface="Overlock"/>
                <a:cs typeface="Overlock"/>
                <a:sym typeface="Overlock"/>
              </a:rPr>
              <a:t>a individuos para el uso público de los medios de gracia en un grupo de creyentes.</a:t>
            </a:r>
            <a:endParaRPr sz="3300"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79999"/>
              <a:buFont typeface="Century Gothic"/>
              <a:buAutoNum type="arabicPeriod" startAt="3"/>
            </a:pPr>
            <a:r>
              <a:rPr lang="es-ES" sz="3300" dirty="0">
                <a:latin typeface="Overlock"/>
                <a:ea typeface="Overlock"/>
                <a:cs typeface="Overlock"/>
                <a:sym typeface="Overlock"/>
              </a:rPr>
              <a:t>La meta de la cuarta lección era es tratar la pregunta: </a:t>
            </a: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“¿qué queremos que sepan todos nuestros ministros (públicos y personales)?”</a:t>
            </a:r>
            <a:endParaRPr sz="36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36" name="Google Shape;436;p9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pic>
        <p:nvPicPr>
          <p:cNvPr id="437" name="Google Shape;43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3812" y="5015805"/>
            <a:ext cx="3275012" cy="184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9" descr="A person wearing a suit and ti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43044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10" descr="A person standing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006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0" descr="A person standing next to a tre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688" y="5034563"/>
            <a:ext cx="3308359" cy="186095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0"/>
          <p:cNvSpPr txBox="1">
            <a:spLocks noGrp="1"/>
          </p:cNvSpPr>
          <p:nvPr>
            <p:ph type="title"/>
          </p:nvPr>
        </p:nvSpPr>
        <p:spPr>
          <a:xfrm>
            <a:off x="760411" y="416216"/>
            <a:ext cx="106680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3200"/>
              <a:buFont typeface="Overlock"/>
              <a:buNone/>
            </a:pPr>
            <a:r>
              <a:rPr lang="es-ES" dirty="0">
                <a:latin typeface="Overlock"/>
                <a:ea typeface="Overlock"/>
                <a:cs typeface="Overlock"/>
                <a:sym typeface="Overlock"/>
              </a:rPr>
              <a:t>REPASEMOS LO QUE HEMOS DISCUTIDO: </a:t>
            </a:r>
            <a:endParaRPr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46" name="Google Shape;446;p10"/>
          <p:cNvSpPr txBox="1">
            <a:spLocks noGrp="1"/>
          </p:cNvSpPr>
          <p:nvPr>
            <p:ph type="body" idx="1"/>
          </p:nvPr>
        </p:nvSpPr>
        <p:spPr>
          <a:xfrm>
            <a:off x="227012" y="1310339"/>
            <a:ext cx="1158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8867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Century Gothic"/>
              <a:buAutoNum type="arabicPeriod" startAt="5"/>
            </a:pPr>
            <a:r>
              <a:rPr lang="es-ES" sz="3300" dirty="0">
                <a:latin typeface="Overlock"/>
                <a:ea typeface="Overlock"/>
                <a:cs typeface="Overlock"/>
                <a:sym typeface="Overlock"/>
              </a:rPr>
              <a:t>La meta de la quinta lección era </a:t>
            </a: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identificar a las muchas formas</a:t>
            </a: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" sz="3300" dirty="0">
                <a:latin typeface="Overlock"/>
                <a:ea typeface="Overlock"/>
                <a:cs typeface="Overlock"/>
                <a:sym typeface="Overlock"/>
              </a:rPr>
              <a:t>diferentes del ministerio posibles dentro de un grupo de creyentes. </a:t>
            </a:r>
            <a:endParaRPr sz="3300" dirty="0"/>
          </a:p>
          <a:p>
            <a:pPr marL="788670" lvl="0" indent="-7429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80"/>
              <a:buFont typeface="Century Gothic"/>
              <a:buAutoNum type="arabicPeriod" startAt="5"/>
            </a:pPr>
            <a:r>
              <a:rPr lang="es-ES" sz="3300" dirty="0">
                <a:latin typeface="Overlock"/>
                <a:ea typeface="Overlock"/>
                <a:cs typeface="Overlock"/>
                <a:sym typeface="Overlock"/>
              </a:rPr>
              <a:t>La meta de la sexta lección era mostrar a los alumnos </a:t>
            </a:r>
            <a:r>
              <a:rPr lang="es-ES" sz="4400" dirty="0">
                <a:latin typeface="Overlock"/>
                <a:ea typeface="Overlock"/>
                <a:cs typeface="Overlock"/>
                <a:sym typeface="Overlock"/>
              </a:rPr>
              <a:t>un camino de entrenamiento</a:t>
            </a:r>
            <a:r>
              <a:rPr lang="es-ES" sz="36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" sz="3300" dirty="0">
                <a:latin typeface="Overlock"/>
                <a:ea typeface="Overlock"/>
                <a:cs typeface="Overlock"/>
                <a:sym typeface="Overlock"/>
              </a:rPr>
              <a:t>para ministros. </a:t>
            </a:r>
            <a:endParaRPr sz="3300" dirty="0"/>
          </a:p>
          <a:p>
            <a:pPr marL="274320" lvl="0" indent="-457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80"/>
              <a:buNone/>
            </a:pPr>
            <a:endParaRPr sz="36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47" name="Google Shape;447;p10"/>
          <p:cNvSpPr txBox="1">
            <a:spLocks noGrp="1"/>
          </p:cNvSpPr>
          <p:nvPr>
            <p:ph type="ftr" idx="11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PALABRA CRECE- MULTIPLICANDO MINISTROS #7</a:t>
            </a:r>
            <a:endParaRPr/>
          </a:p>
        </p:txBody>
      </p:sp>
      <p:pic>
        <p:nvPicPr>
          <p:cNvPr id="448" name="Google Shape;44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3812" y="5015805"/>
            <a:ext cx="3275012" cy="184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0" descr="A person wearing a suit and ti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43044" y="5034562"/>
            <a:ext cx="3308359" cy="18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Macintosh PowerPoint</Application>
  <PresentationFormat>Custom</PresentationFormat>
  <Paragraphs>115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Century Gothic</vt:lpstr>
      <vt:lpstr>Arial</vt:lpstr>
      <vt:lpstr>Calibri</vt:lpstr>
      <vt:lpstr>Overlock</vt:lpstr>
      <vt:lpstr>Courier New</vt:lpstr>
      <vt:lpstr>South American continent presentation 16x9</vt:lpstr>
      <vt:lpstr>1_Office Theme</vt:lpstr>
      <vt:lpstr>LA PALABRA CRECE-  MULTIPLICANDO MINISTROS</vt:lpstr>
      <vt:lpstr>FAVOR DE DESACTIVAR LOS MICRÓFONOS CUANDO NO ESTÁ HABLANDO PARA QUE TODOS PUEDAN OÍR AL QUE HABLA CLARAMENTE. ¡GRACIAS! </vt:lpstr>
      <vt:lpstr>PowerPoint Presentation</vt:lpstr>
      <vt:lpstr>LECCIÓN 8</vt:lpstr>
      <vt:lpstr>LA ORACIÓN</vt:lpstr>
      <vt:lpstr>REPASO DEL VIDEO</vt:lpstr>
      <vt:lpstr>REPASEMOS LO QUE HEMOS DISCUTIDO: </vt:lpstr>
      <vt:lpstr>REPASEMOS LO QUE HEMOS DISCUTIDO: </vt:lpstr>
      <vt:lpstr>REPASEMOS LO QUE HEMOS DISCUTIDO: </vt:lpstr>
      <vt:lpstr>REPASEMOS LO QUE HEMOS DISCUTIDO: </vt:lpstr>
      <vt:lpstr>PowerPoint Presentation</vt:lpstr>
      <vt:lpstr>En otros cursos mencionamos este pasaje cuando hablamos acerca de la ¨cadena de discípulos¨. ¿Cómo podríamos también usar este pasaje para hablar acerca de una “cadena de ministros?”</vt:lpstr>
      <vt:lpstr>Devoción de Cierre</vt:lpstr>
      <vt:lpstr>En los últimos 13 versículos Pablo menciona a 16 colegas:</vt:lpstr>
      <vt:lpstr>CONCLUYENDO LA LECCIÓN</vt:lpstr>
      <vt:lpstr>EL PROYECTO FINAL</vt:lpstr>
      <vt:lpstr>LA ORACIÓN</vt:lpstr>
      <vt:lpstr>PowerPoint Presentation</vt:lpstr>
      <vt:lpstr>LECCIÓN 8</vt:lpstr>
      <vt:lpstr>El Propósito de Academia Cristo</vt:lpstr>
      <vt:lpstr>“Quiero juntar un grupo.  ¿Pueden orientarme?”</vt:lpstr>
      <vt:lpstr>Deseo unirme a ustedes.  ¿Cómo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MINISTROS</dc:title>
  <dc:creator>Andrew Johnston</dc:creator>
  <cp:lastModifiedBy>juan david escobar amaya</cp:lastModifiedBy>
  <cp:revision>1</cp:revision>
  <dcterms:created xsi:type="dcterms:W3CDTF">2020-08-03T22:35:45Z</dcterms:created>
  <dcterms:modified xsi:type="dcterms:W3CDTF">2023-01-26T19:09:50Z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