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0" r:id="rId3"/>
    <p:sldId id="259" r:id="rId5"/>
    <p:sldId id="257" r:id="rId6"/>
    <p:sldId id="260" r:id="rId7"/>
    <p:sldId id="263" r:id="rId8"/>
    <p:sldId id="358" r:id="rId9"/>
    <p:sldId id="359" r:id="rId10"/>
    <p:sldId id="360" r:id="rId11"/>
    <p:sldId id="361" r:id="rId12"/>
    <p:sldId id="362" r:id="rId13"/>
    <p:sldId id="363" r:id="rId14"/>
    <p:sldId id="364" r:id="rId15"/>
    <p:sldId id="365" r:id="rId16"/>
    <p:sldId id="366" r:id="rId17"/>
    <p:sldId id="342" r:id="rId18"/>
    <p:sldId id="367" r:id="rId19"/>
    <p:sldId id="368" r:id="rId20"/>
    <p:sldId id="369" r:id="rId21"/>
    <p:sldId id="291" r:id="rId22"/>
    <p:sldId id="296" r:id="rId23"/>
    <p:sldId id="297" r:id="rId24"/>
    <p:sldId id="310" r:id="rId25"/>
    <p:sldId id="298" r:id="rId26"/>
    <p:sldId id="299" r:id="rId27"/>
    <p:sldId id="300" r:id="rId28"/>
    <p:sldId id="370" r:id="rId29"/>
    <p:sldId id="275" r:id="rId30"/>
    <p:sldId id="311" r:id="rId31"/>
    <p:sldId id="301" r:id="rId32"/>
    <p:sldId id="302" r:id="rId33"/>
    <p:sldId id="303" r:id="rId34"/>
    <p:sldId id="292" r:id="rId35"/>
    <p:sldId id="357" r:id="rId36"/>
    <p:sldId id="276" r:id="rId37"/>
    <p:sldId id="277" r:id="rId38"/>
    <p:sldId id="278" r:id="rId39"/>
    <p:sldId id="355" r:id="rId40"/>
    <p:sldId id="289" r:id="rId41"/>
  </p:sldIdLst>
  <p:sldSz cx="12192000" cy="6858000"/>
  <p:notesSz cx="6858000" cy="9144000"/>
  <p:embeddedFontLst>
    <p:embeddedFont>
      <p:font typeface="Calibri" panose="020F0502020204030204"/>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Lato" panose="020F0502020204030203"/>
      <p:regular r:id="rId54"/>
      <p:bold r:id="rId55"/>
      <p:italic r:id="rId56"/>
      <p:boldItalic r:id="rId57"/>
    </p:embeddedFont>
    <p:embeddedFont>
      <p:font typeface="Lato" panose="020F0502020204030203"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36"/>
    <p:restoredTop sz="45139"/>
  </p:normalViewPr>
  <p:slideViewPr>
    <p:cSldViewPr snapToGrid="0">
      <p:cViewPr varScale="1">
        <p:scale>
          <a:sx n="46" d="100"/>
          <a:sy n="46" d="100"/>
        </p:scale>
        <p:origin x="1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font" Target="fonts/font16.fntdata"/><Relationship Id="rId60" Type="http://schemas.openxmlformats.org/officeDocument/2006/relationships/font" Target="fonts/font15.fntdata"/><Relationship Id="rId6" Type="http://schemas.openxmlformats.org/officeDocument/2006/relationships/slide" Target="slides/slide3.xml"/><Relationship Id="rId59" Type="http://schemas.openxmlformats.org/officeDocument/2006/relationships/font" Target="fonts/font14.fntdata"/><Relationship Id="rId58" Type="http://schemas.openxmlformats.org/officeDocument/2006/relationships/font" Target="fonts/font13.fntdata"/><Relationship Id="rId57" Type="http://schemas.openxmlformats.org/officeDocument/2006/relationships/font" Target="fonts/font12.fntdata"/><Relationship Id="rId56" Type="http://schemas.openxmlformats.org/officeDocument/2006/relationships/font" Target="fonts/font11.fntdata"/><Relationship Id="rId55" Type="http://schemas.openxmlformats.org/officeDocument/2006/relationships/font" Target="fonts/font10.fntdata"/><Relationship Id="rId54" Type="http://schemas.openxmlformats.org/officeDocument/2006/relationships/font" Target="fonts/font9.fntdata"/><Relationship Id="rId53" Type="http://schemas.openxmlformats.org/officeDocument/2006/relationships/font" Target="fonts/font8.fntdata"/><Relationship Id="rId52" Type="http://schemas.openxmlformats.org/officeDocument/2006/relationships/font" Target="fonts/font7.fntdata"/><Relationship Id="rId51" Type="http://schemas.openxmlformats.org/officeDocument/2006/relationships/font" Target="fonts/font6.fntdata"/><Relationship Id="rId50" Type="http://schemas.openxmlformats.org/officeDocument/2006/relationships/font" Target="fonts/font5.fntdata"/><Relationship Id="rId5" Type="http://schemas.openxmlformats.org/officeDocument/2006/relationships/slide" Target="slides/slide2.xml"/><Relationship Id="rId49" Type="http://schemas.openxmlformats.org/officeDocument/2006/relationships/font" Target="fonts/font4.fntdata"/><Relationship Id="rId48" Type="http://schemas.openxmlformats.org/officeDocument/2006/relationships/font" Target="fonts/font3.fntdata"/><Relationship Id="rId47" Type="http://schemas.openxmlformats.org/officeDocument/2006/relationships/font" Target="fonts/font2.fntdata"/><Relationship Id="rId46" Type="http://schemas.openxmlformats.org/officeDocument/2006/relationships/font" Target="fonts/font1.fntdata"/><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Cf8dRXMMVHo" TargetMode="Externa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un evento maravilloso. ¡Dios cumplió la promesa de un hijo a Abraham! Pero también hoy veremos como Dios probó a Abraham, Abraham mostró que confiaba en Dios y que lo amaba más que a cualquier otro.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16: Agar e Ismael</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b="1"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22:1-19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22 Después de esto, sucedió que Dios puso a prueba a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y lo llamó: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«¡Abrah</a:t>
            </a:r>
            <a:r>
              <a:rPr lang="es-CO" altLang="es-ES" sz="1800" b="1" dirty="0">
                <a:effectLst/>
                <a:latin typeface="Calibri" panose="020F0502020204030204" pitchFamily="34" charset="0"/>
                <a:ea typeface="Calibri" panose="020F0502020204030204" pitchFamily="34" charset="0"/>
                <a:cs typeface="Times New Roman" panose="02020603050405020304" pitchFamily="18" charset="0"/>
              </a:rPr>
              <a:t>am</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cs typeface="Times New Roman" panose="02020603050405020304" pitchFamily="18" charset="0"/>
              </a:rPr>
              <a:t> 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a:t>
            </a:r>
            <a:r>
              <a:rPr lang="es-ES" sz="1800" dirty="0">
                <a:effectLst/>
                <a:latin typeface="Calibri" panose="020F0502020204030204" pitchFamily="34" charset="0"/>
                <a:ea typeface="Calibri" panose="020F0502020204030204" pitchFamily="34" charset="0"/>
                <a:cs typeface="Times New Roman" panose="02020603050405020304" pitchFamily="18" charset="0"/>
              </a:rPr>
              <a:t>2 Y Dios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«Toma ahora a Isaac, tu único hijo, al que tanto amas, y vete a la tierra de Moria. Allí me lo ofrecerás en holocausto, sobre uno de los montes que yo te diré.»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Al día siguiente,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levantó, le puso la albarda a su asno, y se llevó consigo a dos de sus siervos y a su hijo Isaac. Cortó leña para el holocausto, y se dispuso a ir al lugar que Dios le dijo. 4 Tres días después,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levantó los ojos y a lo lejos vio el lugar. 5 Entonces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dijo a sus siervos: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«Esperen aquí, con el asno, y el niño y yo iremos hasta ese lugar; allí adoraremos, y luego volveremos aquí mismo.»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6 Y tomó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la leña del holocausto, y la echó sobre Isaac, su hijo; luego, tomó en su mano el fuego y el cuchillo, y juntos siguieron caminando. 7 Entonces Isaac le habló a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su padre,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«Padre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Isaac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están el fuego y la leña, pero ¿dónde está el cordero para el holocausto?»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8 Y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 </a:t>
            </a:r>
            <a:r>
              <a:rPr lang="es-ES" sz="1800" dirty="0">
                <a:effectLst/>
                <a:latin typeface="Calibri" panose="020F0502020204030204" pitchFamily="34" charset="0"/>
                <a:ea typeface="Calibri" panose="020F0502020204030204" pitchFamily="34" charset="0"/>
                <a:cs typeface="Times New Roman" panose="02020603050405020304" pitchFamily="18" charset="0"/>
              </a:rPr>
              <a:t>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«Dios proveerá el cordero para el holocausto,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juntos siguieron caminando. 9 Cuando llegaron al lugar que Dios le había dicho,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edificó allí un altar, luego acomodó la leña, y atando a Isaac su hijo lo puso en el altar, sobre la leña. 10 Entonces extendió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su mano y tomó el cuchillo para degollar a su hijo. 11 Pero el ángel del Señor lo llamó desde el cielo, y le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«¡Abrah</a:t>
            </a:r>
            <a:r>
              <a:rPr lang="es-CO" altLang="es-ES" sz="1800" b="1" dirty="0">
                <a:effectLst/>
                <a:latin typeface="Calibri" panose="020F0502020204030204" pitchFamily="34" charset="0"/>
                <a:ea typeface="Calibri" panose="020F0502020204030204" pitchFamily="34" charset="0"/>
                <a:cs typeface="Times New Roman" panose="02020603050405020304" pitchFamily="18" charset="0"/>
              </a:rPr>
              <a:t>am</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Abrah</a:t>
            </a:r>
            <a:r>
              <a:rPr lang="es-CO" altLang="es-ES" sz="1800" b="1" dirty="0">
                <a:effectLst/>
                <a:latin typeface="Calibri" panose="020F0502020204030204" pitchFamily="34" charset="0"/>
                <a:ea typeface="Calibri" panose="020F0502020204030204" pitchFamily="34" charset="0"/>
                <a:cs typeface="Times New Roman" panose="02020603050405020304" pitchFamily="18" charset="0"/>
              </a:rPr>
              <a:t>am</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12 Y el ángel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extiendas tu mano sobre el niño, ni le hagas nada. Yo sé bien que temes a Dios, pues no me has negado a tu único hijo.»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13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levantó entonces los ojos, y vio que a sus espaldas había un carnero, trabado por los cuernos en un zarzal. Y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fue y tomó el carnero, y lo ofreció en holocausto en lugar de su hijo. 14 A ese lugar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 </a:t>
            </a:r>
            <a:r>
              <a:rPr lang="es-ES" sz="1800" dirty="0">
                <a:effectLst/>
                <a:latin typeface="Calibri" panose="020F0502020204030204" pitchFamily="34" charset="0"/>
                <a:ea typeface="Calibri" panose="020F0502020204030204" pitchFamily="34" charset="0"/>
                <a:cs typeface="Times New Roman" panose="02020603050405020304" pitchFamily="18" charset="0"/>
              </a:rPr>
              <a:t>le puso por nombre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«El Señor proveerá.» Por </a:t>
            </a:r>
            <a:r>
              <a:rPr lang="es-ES" sz="1800" dirty="0">
                <a:effectLst/>
                <a:latin typeface="Calibri" panose="020F0502020204030204" pitchFamily="34" charset="0"/>
                <a:ea typeface="Calibri" panose="020F0502020204030204" pitchFamily="34" charset="0"/>
                <a:cs typeface="Times New Roman" panose="02020603050405020304" pitchFamily="18" charset="0"/>
              </a:rPr>
              <a:t>eso es que aún hoy se dice: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«En un monte el Señor proveerá.»</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Por segunda vez, el ángel del Señor llamó a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desde el cielo 16 y le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«Yo, el Señor, he jurado por mí mismo que, por esto que has hecho, de no negarme a tu único hijo, 17 ciertamente te bendeciré; multiplicaré tu descendencia como las estrellas del cielo y como la arena que hay a la orilla del mar; ¡tu descendencia conquistará las ciudades de sus enemigos! 18 En tu simiente serán bendecidas todas las naciones de la tierra, por cuanto atendiste a mi voz.»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19 Y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volvió a donde estaban sus siervos, y juntos se levantaron de allí y se fueron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Berseba</a:t>
            </a:r>
            <a:r>
              <a:rPr lang="es-ES" sz="1800" dirty="0">
                <a:effectLst/>
                <a:latin typeface="Calibri" panose="020F0502020204030204" pitchFamily="34" charset="0"/>
                <a:ea typeface="Calibri" panose="020F0502020204030204" pitchFamily="34" charset="0"/>
                <a:cs typeface="Times New Roman" panose="02020603050405020304" pitchFamily="18" charset="0"/>
              </a:rPr>
              <a:t>. Allí en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Berseba</a:t>
            </a:r>
            <a:r>
              <a:rPr lang="es-ES" sz="1800" dirty="0">
                <a:effectLst/>
                <a:latin typeface="Calibri" panose="020F0502020204030204" pitchFamily="34" charset="0"/>
                <a:ea typeface="Calibri" panose="020F0502020204030204" pitchFamily="34" charset="0"/>
                <a:cs typeface="Times New Roman" panose="02020603050405020304" pitchFamily="18" charset="0"/>
              </a:rPr>
              <a:t> Abrah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am</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quedó a vivir.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Señor, cuando escucho cómo Abraham te amaba más que a su propio hijo, sé que me ha faltado mucha fe y amor. ¡Cuántas veces durante </a:t>
            </a:r>
            <a:r>
              <a:rPr lang="es-CO" altLang="es-ES" sz="1800" dirty="0">
                <a:effectLst/>
                <a:latin typeface="Calibri" panose="020F0502020204030204" pitchFamily="34" charset="0"/>
                <a:ea typeface="Times New Roman" panose="02020603050405020304" pitchFamily="18" charset="0"/>
              </a:rPr>
              <a:t>mi</a:t>
            </a:r>
            <a:r>
              <a:rPr lang="es-ES" sz="1800" dirty="0">
                <a:effectLst/>
                <a:latin typeface="Calibri" panose="020F0502020204030204" pitchFamily="34" charset="0"/>
                <a:ea typeface="Times New Roman" panose="02020603050405020304" pitchFamily="18" charset="0"/>
              </a:rPr>
              <a:t> vida he amado a alguien o algo más que a ti! Perdóname, Señor, por causa de tu Hijo Jesús. Enséñame por medio de tu Palabra cómo puedo crecer en el amor para ti y ayúdame a practicar ese amor para ti. Gracias, Señor, por tu amor para mí.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Abraham (v.1)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 conexión a su pacto con Abram y Saraí, Dios cambio sus nombres en Génesis 17 a Abraham y Sara.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(v.1)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Isaac (v.2)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Dos siervos de Abraham (v.3)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Ángel de Jehová (v.11)</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asno de Abraham y albarda (v. 3)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leña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fuego y el cuchillo (v.6)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(v.9)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carnero trabado en un zarzal por sus cuernos (v.13)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estrellas del cielo y la arena a la orilla del mar (v.17)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tierra de Moria (v.2)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tierra de Moria es el mismo lugar del monte donde después Salomón edificó el templo (2 Crónicas 3:1)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Abraham le esperaba un viaje de 80 kilómetros (tres días de viaje). Dios no quería que la obediencia del patriarca fuera una acción al momento.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Un monte en Moria (v.2) llamado “Jehová proveerá” (v.14)</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Al final se va a Beerseba (v.19)</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Agar e Ismael ya se habían ido.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Tardaron 3 días en llegar a Moria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Antes de la muerte de Sara (tenía 120 años).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ha prometido hacer de Abraham una gran nación, por medio de Isaac. Que Isaac sería el portador de la promesa mesiánica. Y ahora Dios le pide a Abraham sacrificar a Isaac en holocausto.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 que complicaba todavía más la situación para Abraham fue que el mandato parecía no solo contradecir el amor de un padre hacía su hijo sino también acabar con su esperanza de ser salvo.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¿Confiará Abraham en Dios para resolver este conflicto? o ¿confiará en su propia razón?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Abraham obedeció a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(Hebreos 11:17-19)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ángel lo para justo a tiempo.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provee el carnero.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(Hebreos 11:17-19)</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r>
              <a:rPr lang="en-US" dirty="0"/>
              <a:t>No </a:t>
            </a:r>
            <a:r>
              <a:rPr lang="en-US" dirty="0" err="1"/>
              <a:t>importa</a:t>
            </a:r>
            <a:r>
              <a:rPr lang="en-US" dirty="0"/>
              <a:t> la </a:t>
            </a:r>
            <a:r>
              <a:rPr lang="en-US" dirty="0" err="1"/>
              <a:t>fe</a:t>
            </a:r>
            <a:r>
              <a:rPr lang="en-US" dirty="0"/>
              <a:t> sin un Dios </a:t>
            </a:r>
            <a:r>
              <a:rPr lang="en-US" dirty="0" err="1"/>
              <a:t>todopoderoso</a:t>
            </a:r>
            <a:r>
              <a:rPr lang="en-US" dirty="0"/>
              <a:t>. El </a:t>
            </a:r>
            <a:r>
              <a:rPr lang="en-US" dirty="0" err="1"/>
              <a:t>enfoque</a:t>
            </a:r>
            <a:r>
              <a:rPr lang="en-US" dirty="0"/>
              <a:t> </a:t>
            </a:r>
            <a:r>
              <a:rPr lang="en-US" dirty="0" err="1"/>
              <a:t>está</a:t>
            </a:r>
            <a:r>
              <a:rPr lang="en-US" dirty="0"/>
              <a:t> </a:t>
            </a:r>
            <a:r>
              <a:rPr lang="en-US" dirty="0" err="1"/>
              <a:t>en</a:t>
            </a:r>
            <a:r>
              <a:rPr lang="en-US" dirty="0"/>
              <a:t> Dios! El </a:t>
            </a:r>
            <a:r>
              <a:rPr lang="en-US" dirty="0" err="1"/>
              <a:t>autor</a:t>
            </a:r>
            <a:r>
              <a:rPr lang="en-US" dirty="0"/>
              <a:t> y </a:t>
            </a:r>
            <a:r>
              <a:rPr lang="en-US" dirty="0" err="1"/>
              <a:t>consumador</a:t>
            </a:r>
            <a:r>
              <a:rPr lang="en-US" dirty="0"/>
              <a:t> de la </a:t>
            </a:r>
            <a:r>
              <a:rPr lang="en-US" dirty="0" err="1"/>
              <a:t>fe</a:t>
            </a:r>
            <a:r>
              <a:rPr lang="en-US" dirty="0"/>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a:t>
            </a:r>
            <a:r>
              <a:rPr lang="es-ES" sz="1800" i="1" dirty="0">
                <a:solidFill>
                  <a:srgbClr val="00B050"/>
                </a:solidFill>
                <a:effectLst/>
                <a:latin typeface="Calibri" panose="020F0502020204030204" pitchFamily="34" charset="0"/>
                <a:ea typeface="Times New Roman" panose="02020603050405020304" pitchFamily="18" charset="0"/>
              </a:rPr>
              <a:t>us </a:t>
            </a:r>
            <a:r>
              <a:rPr lang="es-CO" altLang="es-ES" sz="1800" i="1" dirty="0">
                <a:solidFill>
                  <a:srgbClr val="00B050"/>
                </a:solidFill>
                <a:effectLst/>
                <a:latin typeface="Calibri" panose="020F0502020204030204" pitchFamily="34" charset="0"/>
                <a:ea typeface="Times New Roman" panose="02020603050405020304" pitchFamily="18" charset="0"/>
              </a:rPr>
              <a:t>propias vidas</a:t>
            </a: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panose="020B0604020202020204"/>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Cuando Dios probó a Abraham, Abraham mostró que confiaba en Dios y que lo amaba más que a cualquier otro.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veces amamos a nuestra familia o las cosas de este mundo más que a Dios (idolatría). “El que ama a su hijo o a su hija más que a mí, no es digno de mi” (Mateo 10:37).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Hay ocasiones en que seguimos la lógica en vez de seguir las promesas de Dios.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proveyó un carnero para el holocausto y repitió su promesa a Abraham.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Aunque la historia no menciona al Hijo eterno de Dios, Jesucristo, podemos ver el sacrificio de Dios de ese hijo para nosotros en la historia de Abraham en el monte de </a:t>
            </a:r>
            <a:r>
              <a:rPr lang="es-ES" sz="1200" dirty="0" err="1">
                <a:solidFill>
                  <a:srgbClr val="000000"/>
                </a:solidFill>
                <a:effectLst/>
                <a:latin typeface="Calibri" panose="020F0502020204030204" pitchFamily="34" charset="0"/>
                <a:ea typeface="Times New Roman" panose="02020603050405020304" pitchFamily="18" charset="0"/>
              </a:rPr>
              <a:t>Moriah</a:t>
            </a:r>
            <a:r>
              <a:rPr lang="es-ES" sz="1200" dirty="0">
                <a:solidFill>
                  <a:srgbClr val="000000"/>
                </a:solidFill>
                <a:effectLst/>
                <a:latin typeface="Calibri" panose="020F0502020204030204" pitchFamily="34" charset="0"/>
                <a:ea typeface="Times New Roman" panose="02020603050405020304" pitchFamily="18" charset="0"/>
              </a:rPr>
              <a:t>. Los paralelos son increíbles: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Abraham fue a </a:t>
            </a:r>
            <a:r>
              <a:rPr lang="es-ES" sz="1200" dirty="0" err="1">
                <a:solidFill>
                  <a:srgbClr val="000000"/>
                </a:solidFill>
                <a:effectLst/>
                <a:latin typeface="Calibri" panose="020F0502020204030204" pitchFamily="34" charset="0"/>
                <a:ea typeface="Times New Roman" panose="02020603050405020304" pitchFamily="18" charset="0"/>
              </a:rPr>
              <a:t>Moriah</a:t>
            </a:r>
            <a:r>
              <a:rPr lang="es-ES" sz="1200" dirty="0">
                <a:solidFill>
                  <a:srgbClr val="000000"/>
                </a:solidFill>
                <a:effectLst/>
                <a:latin typeface="Calibri" panose="020F0502020204030204" pitchFamily="34" charset="0"/>
                <a:ea typeface="Times New Roman" panose="02020603050405020304" pitchFamily="18" charset="0"/>
              </a:rPr>
              <a:t>, cerca del lugar donde Jesús fue crucificado en la cruz por nuestros pecados.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Jesús descendió de Isaac</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Jesús es el único Hijo de Dios.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sí sacrificó a su hijo para quitar nuestros pecados.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En Jesús, el descendiente de Abraham proveniente de Isaac, la gente de todo el mundo es bendecida con perdón de pecados y de la muerte eterna en el infierno.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pongamos primero a Dios en nuestras vidas alabándole, sirviéndole y obedeciéndole, porque nos ha dado a su hijo para cumplir la ley de Dios en nuestro lugar y rescatarnos de nuestros pecados y de la muerte eterna en el infierno.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4"/>
        <p:cNvGrpSpPr/>
        <p:nvPr/>
      </p:nvGrpSpPr>
      <p:grpSpPr>
        <a:xfrm>
          <a:off x="0" y="0"/>
          <a:ext cx="0" cy="0"/>
          <a:chOff x="0" y="0"/>
          <a:chExt cx="0" cy="0"/>
        </a:xfrm>
      </p:grpSpPr>
      <p:sp>
        <p:nvSpPr>
          <p:cNvPr id="325" name="Google Shape;325;g265ecce84e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Contar</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este paso simplemente queremos asegurar que sepan la historia.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Es simplemente contar la historia bíblica, sin explicar, sin mis comentarios, sin dar mis opiniones…</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Hay dos formas principales de contar la historia: leer o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60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6" name="Google Shape;326;g265ecce84e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7"/>
        <p:cNvGrpSpPr/>
        <p:nvPr/>
      </p:nvGrpSpPr>
      <p:grpSpPr>
        <a:xfrm>
          <a:off x="0" y="0"/>
          <a:ext cx="0" cy="0"/>
          <a:chOff x="0" y="0"/>
          <a:chExt cx="0" cy="0"/>
        </a:xfrm>
      </p:grpSpPr>
      <p:sp>
        <p:nvSpPr>
          <p:cNvPr id="338" name="Google Shape;338;g266163c96e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Leer</a:t>
            </a:r>
            <a:endParaRPr lang="es-ES" sz="1200" b="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No se pierde ningún detalle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Biblia tiene autoridad y muestra que viene de Dios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Un alumno puede leer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gente puede seguir lo que se está leyendo si tienen acceso a una Biblia.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Nada interactivo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Vocabulario difícil a veces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manejan muchas diferentes versiones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Puede ser más largo</a:t>
            </a:r>
            <a:endParaRPr lang="en-US" sz="12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9" name="Google Shape;339;g266163c96e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7"/>
        <p:cNvGrpSpPr/>
        <p:nvPr/>
      </p:nvGrpSpPr>
      <p:grpSpPr>
        <a:xfrm>
          <a:off x="0" y="0"/>
          <a:ext cx="0" cy="0"/>
          <a:chOff x="0" y="0"/>
          <a:chExt cx="0" cy="0"/>
        </a:xfrm>
      </p:grpSpPr>
      <p:sp>
        <p:nvSpPr>
          <p:cNvPr id="348" name="Google Shape;348;g266163c96e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Contar/narrar</a:t>
            </a:r>
            <a:endParaRPr lang="es-ES" sz="1200" b="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Si se hace bien, puede captar muy bien la atención de la gente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cara y los gestos también pueden contar la historia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Uno puede usar vocabulario apropiado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Permite más contacto visual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Permite explicaciones breves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Cristo suele enseñar contando historias y parábolas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puede usar con personas que no leen bien.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Desventajas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puede olvidar algo importante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maestro tiene que prepararse bien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Hay que tener cuidado de no exagerar o cambiar las verdades de la historia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Hay que tener cuidado de no interrumpir la historia mucho. </a:t>
            </a:r>
            <a:endParaRPr lang="en-US" sz="12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9" name="Google Shape;349;g266163c96e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7"/>
        <p:cNvGrpSpPr/>
        <p:nvPr/>
      </p:nvGrpSpPr>
      <p:grpSpPr>
        <a:xfrm>
          <a:off x="0" y="0"/>
          <a:ext cx="0" cy="0"/>
          <a:chOff x="0" y="0"/>
          <a:chExt cx="0" cy="0"/>
        </a:xfrm>
      </p:grpSpPr>
      <p:sp>
        <p:nvSpPr>
          <p:cNvPr id="358" name="Google Shape;358;g265ecce84e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Proyecto Final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Para el proyecto final, están preparándose para compartir una historia bíblica con otros.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¿Han pensado en tu público? ¿Cómo vas a contar la historia con el público tuyo? ¿Qué sería mejor para ellos?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600"/>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9" name="Google Shape;359;g265ecce84e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a:t>
            </a:r>
            <a:r>
              <a:rPr lang="es-CO" altLang="es-ES" sz="1800" b="1" dirty="0">
                <a:solidFill>
                  <a:srgbClr val="000000"/>
                </a:solidFill>
                <a:effectLst/>
                <a:latin typeface="Calibri" panose="020F0502020204030204" pitchFamily="34" charset="0"/>
                <a:ea typeface="Times New Roman" panose="02020603050405020304" pitchFamily="18" charset="0"/>
              </a:rPr>
              <a:t>la </a:t>
            </a:r>
            <a:r>
              <a:rPr lang="es-ES" sz="1800" b="1" dirty="0">
                <a:solidFill>
                  <a:srgbClr val="000000"/>
                </a:solidFill>
                <a:effectLst/>
                <a:latin typeface="Calibri" panose="020F0502020204030204" pitchFamily="34" charset="0"/>
                <a:ea typeface="Times New Roman" panose="02020603050405020304" pitchFamily="18" charset="0"/>
              </a:rPr>
              <a:t>Lección 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https://www.youtube.com/watch?v=Cf8dRXMMVHo</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27:1-29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a:t>
            </a:r>
            <a:r>
              <a:rPr lang="es-CO" altLang="es-ES" sz="1800" b="1" dirty="0">
                <a:solidFill>
                  <a:srgbClr val="000000"/>
                </a:solidFill>
                <a:effectLst/>
                <a:latin typeface="Calibri" panose="020F0502020204030204" pitchFamily="34" charset="0"/>
                <a:ea typeface="Times New Roman" panose="02020603050405020304" pitchFamily="18" charset="0"/>
              </a:rPr>
              <a:t>u</a:t>
            </a:r>
            <a:r>
              <a:rPr lang="es-ES" sz="1800" b="1" dirty="0">
                <a:solidFill>
                  <a:srgbClr val="000000"/>
                </a:solidFill>
                <a:effectLst/>
                <a:latin typeface="Calibri" panose="020F0502020204030204" pitchFamily="34" charset="0"/>
                <a:ea typeface="Times New Roman" panose="02020603050405020304" pitchFamily="18" charset="0"/>
              </a:rPr>
              <a:t>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7: Dios Prueba a Abraham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22:1-19.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Practicar guiando el proceso de Considerar y Consolidar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proceso de Contar</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CO" altLang="es-ES" sz="1800" b="1" dirty="0">
                <a:solidFill>
                  <a:srgbClr val="000000"/>
                </a:solidFill>
                <a:effectLst/>
                <a:latin typeface="Calibri" panose="020F0502020204030204" pitchFamily="34" charset="0"/>
                <a:ea typeface="Times New Roman" panose="02020603050405020304" pitchFamily="18" charset="0"/>
              </a:rPr>
              <a:t>Saltamos</a:t>
            </a:r>
            <a:r>
              <a:rPr lang="es-ES" sz="1800" b="1" dirty="0">
                <a:effectLst/>
                <a:latin typeface="Calibri" panose="020F0502020204030204" pitchFamily="34" charset="0"/>
                <a:ea typeface="Times New Roman" panose="02020603050405020304" pitchFamily="18" charset="0"/>
              </a:rPr>
              <a:t> casi diez capítulos. Hagan un título de tres palabras o menos de lo sucedido en cada uno los capítulos 13-21 de Génesis.</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16: Agar e Ismael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13: Abram y Lot se separan</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14: Abram liberta a Lot y conoce a Melquisedec</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0" dirty="0">
                <a:solidFill>
                  <a:srgbClr val="000000"/>
                </a:solidFill>
                <a:effectLst/>
                <a:latin typeface="Calibri" panose="020F0502020204030204" pitchFamily="34" charset="0"/>
                <a:ea typeface="Times New Roman" panose="02020603050405020304" pitchFamily="18" charset="0"/>
              </a:rPr>
              <a:t>Capítulo 15: Dios promete a Abram un hijo</a:t>
            </a:r>
            <a:endParaRPr lang="en-US" sz="1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b="1" dirty="0">
                <a:solidFill>
                  <a:srgbClr val="000000"/>
                </a:solidFill>
                <a:effectLst/>
                <a:latin typeface="Calibri" panose="020F0502020204030204" pitchFamily="34" charset="0"/>
                <a:ea typeface="Times New Roman" panose="02020603050405020304" pitchFamily="18" charset="0"/>
              </a:rPr>
              <a:t>Capítulo 16: Agar e Ismael</a:t>
            </a:r>
            <a:endParaRPr lang="en-US" sz="1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17: La circuncisión, señal del pacto y cambio de nombres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18: Promesa del nacimiento de Isaac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19: Destrucción de Sodoma y Gomorra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20: Abraham miente a Abimelec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s-ES" sz="1800" dirty="0">
                <a:solidFill>
                  <a:srgbClr val="000000"/>
                </a:solidFill>
                <a:effectLst/>
                <a:latin typeface="Calibri" panose="020F0502020204030204" pitchFamily="34" charset="0"/>
                <a:ea typeface="Times New Roman" panose="02020603050405020304" pitchFamily="18" charset="0"/>
              </a:rPr>
              <a:t>Capítulo 21: Nacimiento de Isaac y Agar e Ismael son echados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12.jpe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0" Type="http://schemas.openxmlformats.org/officeDocument/2006/relationships/notesSlide" Target="../notesSlides/notesSlide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1" Type="http://schemas.openxmlformats.org/officeDocument/2006/relationships/notesSlide" Target="../notesSlides/notesSlide14.xml"/><Relationship Id="rId10"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528690" y="3702495"/>
            <a:ext cx="2372242" cy="22853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738" y="3702495"/>
            <a:ext cx="2543433" cy="306437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178" y="444279"/>
            <a:ext cx="5686170" cy="596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1570" y="0"/>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486" y="444279"/>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454451" y="2613216"/>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417" y="2958026"/>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90" y="4710239"/>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p:cNvPicPr>
            <a:picLocks noChangeAspect="1" noChangeArrowheads="1"/>
          </p:cNvPicPr>
          <p:nvPr/>
        </p:nvPicPr>
        <p:blipFill rotWithShape="1">
          <a:blip r:embed="rId6">
            <a:extLst>
              <a:ext uri="{28A0092B-C50C-407E-A947-70E740481C1C}">
                <a14:useLocalDpi xmlns:a14="http://schemas.microsoft.com/office/drawing/2010/main" val="0"/>
              </a:ext>
            </a:extLst>
          </a:blip>
          <a:srcRect l="7016" r="12213" b="4478"/>
          <a:stretch>
            <a:fillRect/>
          </a:stretch>
        </p:blipFill>
        <p:spPr bwMode="auto">
          <a:xfrm>
            <a:off x="4646689" y="1033482"/>
            <a:ext cx="7283204" cy="5337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1570" y="0"/>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65" y="0"/>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454451" y="2613216"/>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416" y="2501152"/>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p:cNvPicPr>
            <a:picLocks noChangeAspect="1" noChangeArrowheads="1"/>
          </p:cNvPicPr>
          <p:nvPr/>
        </p:nvPicPr>
        <p:blipFill rotWithShape="1">
          <a:blip r:embed="rId6">
            <a:extLst>
              <a:ext uri="{28A0092B-C50C-407E-A947-70E740481C1C}">
                <a14:useLocalDpi xmlns:a14="http://schemas.microsoft.com/office/drawing/2010/main" val="0"/>
              </a:ext>
            </a:extLst>
          </a:blip>
          <a:srcRect l="7016" r="12213" b="4478"/>
          <a:stretch>
            <a:fillRect/>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p:cNvPicPr>
            <a:picLocks noChangeAspect="1" noChangeArrowheads="1"/>
          </p:cNvPicPr>
          <p:nvPr/>
        </p:nvPicPr>
        <p:blipFill rotWithShape="1">
          <a:blip r:embed="rId7">
            <a:extLst>
              <a:ext uri="{28A0092B-C50C-407E-A947-70E740481C1C}">
                <a14:useLocalDpi xmlns:a14="http://schemas.microsoft.com/office/drawing/2010/main" val="0"/>
              </a:ext>
            </a:extLst>
          </a:blip>
          <a:srcRect l="11790" t="8012" r="25914"/>
          <a:stretch>
            <a:fillRect/>
          </a:stretch>
        </p:blipFill>
        <p:spPr bwMode="auto">
          <a:xfrm>
            <a:off x="6101050" y="116370"/>
            <a:ext cx="5641549" cy="6625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531"/>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304" y="28668"/>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22056" y="2501152"/>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055" y="2465110"/>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p:cNvPicPr>
            <a:picLocks noChangeAspect="1" noChangeArrowheads="1"/>
          </p:cNvPicPr>
          <p:nvPr/>
        </p:nvPicPr>
        <p:blipFill rotWithShape="1">
          <a:blip r:embed="rId6">
            <a:extLst>
              <a:ext uri="{28A0092B-C50C-407E-A947-70E740481C1C}">
                <a14:useLocalDpi xmlns:a14="http://schemas.microsoft.com/office/drawing/2010/main" val="0"/>
              </a:ext>
            </a:extLst>
          </a:blip>
          <a:srcRect l="7016" r="12213" b="4478"/>
          <a:stretch>
            <a:fillRect/>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p:cNvPicPr>
            <a:picLocks noChangeAspect="1" noChangeArrowheads="1"/>
          </p:cNvPicPr>
          <p:nvPr/>
        </p:nvPicPr>
        <p:blipFill rotWithShape="1">
          <a:blip r:embed="rId7">
            <a:extLst>
              <a:ext uri="{28A0092B-C50C-407E-A947-70E740481C1C}">
                <a14:useLocalDpi xmlns:a14="http://schemas.microsoft.com/office/drawing/2010/main" val="0"/>
              </a:ext>
            </a:extLst>
          </a:blip>
          <a:srcRect l="11790" t="8012" r="25914"/>
          <a:stretch>
            <a:fillRect/>
          </a:stretch>
        </p:blipFill>
        <p:spPr bwMode="auto">
          <a:xfrm>
            <a:off x="4176081" y="49827"/>
            <a:ext cx="1846933" cy="21689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oday's Reading: Daily Bible Reading With Reflection And Questions - RICHLY  DWELL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9520" y="1297616"/>
            <a:ext cx="7702373" cy="4807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531"/>
            <a:ext cx="1777495" cy="2285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304" y="28668"/>
            <a:ext cx="1924968" cy="2285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22056" y="2501152"/>
            <a:ext cx="1851731" cy="17839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055" y="2465110"/>
            <a:ext cx="1725465" cy="20788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e Politics of Abraham's Foreskin—Genesis 17:1-7, 15-16 (Alastair Roberts)  | Political Theology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0025"/>
            <a:ext cx="2079656" cy="2183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mmentary on Genesis 18:1-15; 21:1-7 - Working Preacher from Luther  Seminary"/>
          <p:cNvPicPr>
            <a:picLocks noChangeAspect="1" noChangeArrowheads="1"/>
          </p:cNvPicPr>
          <p:nvPr/>
        </p:nvPicPr>
        <p:blipFill rotWithShape="1">
          <a:blip r:embed="rId6">
            <a:extLst>
              <a:ext uri="{28A0092B-C50C-407E-A947-70E740481C1C}">
                <a14:useLocalDpi xmlns:a14="http://schemas.microsoft.com/office/drawing/2010/main" val="0"/>
              </a:ext>
            </a:extLst>
          </a:blip>
          <a:srcRect l="7016" r="12213" b="4478"/>
          <a:stretch>
            <a:fillRect/>
          </a:stretch>
        </p:blipFill>
        <p:spPr bwMode="auto">
          <a:xfrm>
            <a:off x="2306182" y="4748053"/>
            <a:ext cx="2520422"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odom and Gomorrah - Wikipedia"/>
          <p:cNvPicPr>
            <a:picLocks noChangeAspect="1" noChangeArrowheads="1"/>
          </p:cNvPicPr>
          <p:nvPr/>
        </p:nvPicPr>
        <p:blipFill rotWithShape="1">
          <a:blip r:embed="rId7">
            <a:extLst>
              <a:ext uri="{28A0092B-C50C-407E-A947-70E740481C1C}">
                <a14:useLocalDpi xmlns:a14="http://schemas.microsoft.com/office/drawing/2010/main" val="0"/>
              </a:ext>
            </a:extLst>
          </a:blip>
          <a:srcRect l="11790" t="8012" r="25914"/>
          <a:stretch>
            <a:fillRect/>
          </a:stretch>
        </p:blipFill>
        <p:spPr bwMode="auto">
          <a:xfrm>
            <a:off x="4176081" y="49827"/>
            <a:ext cx="1846933" cy="21689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Today's Reading: Daily Bible Reading With Reflection And Questions - RICHLY  DWELL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9069" y="2607434"/>
            <a:ext cx="2959724" cy="184720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WOMEN of the BIBLE - GENESIS QUESTION # 5 - How old was Sarah when she gave  birth to Isaac? Is it 70 or 90? Correct Answer: 90 Sarah was 90 a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5890" y="436897"/>
            <a:ext cx="4667773" cy="59344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9460" name="Picture 4" descr="Ab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757" y="2040762"/>
            <a:ext cx="7428732" cy="418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8434" name="Picture 2" descr="Abraham &amp; Isaac prepare to sacrifice on Mt. Moriah | Arte bíblica, Arte de  cristã, Personagens bíbl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488" y="0"/>
            <a:ext cx="51514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21506" name="Picture 2" descr="Genesis 22 – God tested Abraham – biblestudyresource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0800"/>
            <a:ext cx="6096000" cy="675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23554" name="Picture 2" descr="And Abraham lifted up his eyes, and looked, and behold behind him a ram  caught in a thicket by his horns: and Ab… | Bible pictures, Bible artwork,  Biblical ar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49"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22:1-19</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Practicar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guiando</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preguntas</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Considerar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Consolidar</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proceso</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Contar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lang="en-US"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843389" y="363772"/>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792965" y="181201"/>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792965" y="301126"/>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449478"/>
            <a:ext cx="9910953" cy="550916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La fe de Abram en Hebreos 11:17-19</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r>
              <a:rPr lang="es-ES" sz="4000" dirty="0">
                <a:solidFill>
                  <a:srgbClr val="000000"/>
                </a:solidFill>
                <a:effectLst/>
                <a:latin typeface="Calibri" panose="020F0502020204030204" pitchFamily="34" charset="0"/>
                <a:ea typeface="Times New Roman" panose="02020603050405020304" pitchFamily="18" charset="0"/>
              </a:rPr>
              <a:t>Por la fe, Abraham, cuando fue probado ofreció a Isaac; y el que había recibido la promesas, ofrecía a su unigénito, habiéndoselo dicho: En Isaac te será llamada descendencia considerando que Dios es poderoso para levantar aun de entre los muertos, de donde, en sentido figurado, también le volvió a recibir </a:t>
            </a:r>
            <a:endParaRPr lang="es-ES" sz="4000" b="1" dirty="0">
              <a:solidFill>
                <a:schemeClr val="dk1"/>
              </a:solidFill>
              <a:latin typeface="Calibri" panose="020F0502020204030204" pitchFamily="34" charset="0"/>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Consolidar</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err="1">
                <a:solidFill>
                  <a:schemeClr val="dk1"/>
                </a:solidFill>
                <a:latin typeface="Lato" panose="020F0502020204030203"/>
                <a:ea typeface="Lato" panose="020F0502020204030203"/>
                <a:cs typeface="Lato" panose="020F0502020204030203"/>
                <a:sym typeface="Lato" panose="020F0502020204030203"/>
              </a:rPr>
              <a:t>Génesis</a:t>
            </a:r>
            <a:r>
              <a:rPr lang="en-US" sz="3890" dirty="0">
                <a:solidFill>
                  <a:schemeClr val="dk1"/>
                </a:solidFill>
                <a:latin typeface="Lato" panose="020F0502020204030203"/>
                <a:ea typeface="Lato" panose="020F0502020204030203"/>
                <a:cs typeface="Lato" panose="020F0502020204030203"/>
                <a:sym typeface="Lato" panose="020F0502020204030203"/>
              </a:rPr>
              <a:t> 22:1-19</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0" name="Google Shape;380;g2ac1ba269cb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2"/>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7</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Dios </a:t>
            </a:r>
            <a:r>
              <a:rPr lang="en-US" sz="3890" dirty="0" err="1">
                <a:solidFill>
                  <a:schemeClr val="dk1"/>
                </a:solidFill>
                <a:latin typeface="Lato" panose="020F0502020204030203"/>
                <a:ea typeface="Lato" panose="020F0502020204030203"/>
                <a:cs typeface="Lato" panose="020F0502020204030203"/>
                <a:sym typeface="Lato" panose="020F0502020204030203"/>
              </a:rPr>
              <a:t>Prueba</a:t>
            </a:r>
            <a:r>
              <a:rPr lang="en-US" sz="3890" dirty="0">
                <a:solidFill>
                  <a:schemeClr val="dk1"/>
                </a:solidFill>
                <a:latin typeface="Lato" panose="020F0502020204030203"/>
                <a:ea typeface="Lato" panose="020F0502020204030203"/>
                <a:cs typeface="Lato" panose="020F0502020204030203"/>
                <a:sym typeface="Lato" panose="020F0502020204030203"/>
              </a:rPr>
              <a:t> a Abraham</a:t>
            </a:r>
            <a:endParaRPr sz="389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0"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 22:1-19</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22:1-19)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22:1-19</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guiando</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proceso</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Contar</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65ecce84e0_0_21"/>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29" name="Google Shape;329;g265ecce84e0_0_21"/>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30" name="Google Shape;330;g265ecce84e0_0_21"/>
          <p:cNvPicPr preferRelativeResize="0"/>
          <p:nvPr/>
        </p:nvPicPr>
        <p:blipFill rotWithShape="1">
          <a:blip r:embed="rId1"/>
          <a:srcRect/>
          <a:stretch>
            <a:fillRect/>
          </a:stretch>
        </p:blipFill>
        <p:spPr>
          <a:xfrm>
            <a:off x="-552807" y="-390443"/>
            <a:ext cx="2407640" cy="2407640"/>
          </a:xfrm>
          <a:prstGeom prst="rect">
            <a:avLst/>
          </a:prstGeom>
          <a:noFill/>
          <a:ln>
            <a:noFill/>
          </a:ln>
        </p:spPr>
      </p:pic>
      <p:sp>
        <p:nvSpPr>
          <p:cNvPr id="331" name="Google Shape;331;g265ecce84e0_0_21"/>
          <p:cNvSpPr txBox="1"/>
          <p:nvPr/>
        </p:nvSpPr>
        <p:spPr>
          <a:xfrm>
            <a:off x="5450075" y="2744800"/>
            <a:ext cx="6741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0" i="0" u="none" strike="noStrike" cap="none">
                <a:solidFill>
                  <a:srgbClr val="009444"/>
                </a:solidFill>
                <a:latin typeface="Lato" panose="020F0502020204030203"/>
                <a:ea typeface="Lato" panose="020F0502020204030203"/>
                <a:cs typeface="Lato" panose="020F0502020204030203"/>
                <a:sym typeface="Lato" panose="020F0502020204030203"/>
              </a:rPr>
              <a:t>El Paso de </a:t>
            </a:r>
            <a:r>
              <a:rPr lang="en-US" sz="4800">
                <a:solidFill>
                  <a:srgbClr val="009444"/>
                </a:solidFill>
                <a:latin typeface="Lato" panose="020F0502020204030203"/>
                <a:ea typeface="Lato" panose="020F0502020204030203"/>
                <a:cs typeface="Lato" panose="020F0502020204030203"/>
                <a:sym typeface="Lato" panose="020F0502020204030203"/>
              </a:rPr>
              <a:t>Contar</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332" name="Google Shape;332;g265ecce84e0_0_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334" name="Google Shape;334;g265ecce84e0_0_21"/>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5" name="Google Shape;335;g265ecce84e0_0_21"/>
          <p:cNvPicPr preferRelativeResize="0"/>
          <p:nvPr/>
        </p:nvPicPr>
        <p:blipFill rotWithShape="1">
          <a:blip r:embed="rId3"/>
          <a:srcRect t="19025" b="13048"/>
          <a:stretch>
            <a:fillRect/>
          </a:stretch>
        </p:blipFill>
        <p:spPr>
          <a:xfrm>
            <a:off x="976000" y="1856675"/>
            <a:ext cx="3746560" cy="3818399"/>
          </a:xfrm>
          <a:prstGeom prst="rect">
            <a:avLst/>
          </a:prstGeom>
          <a:noFill/>
          <a:ln>
            <a:noFill/>
          </a:ln>
        </p:spPr>
      </p:pic>
      <p:sp>
        <p:nvSpPr>
          <p:cNvPr id="336" name="Google Shape;336;g265ecce84e0_0_21"/>
          <p:cNvSpPr txBox="1"/>
          <p:nvPr/>
        </p:nvSpPr>
        <p:spPr>
          <a:xfrm>
            <a:off x="5450076" y="3629750"/>
            <a:ext cx="6109800" cy="10773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Leer la historia de la Biblia</a:t>
            </a:r>
            <a:endParaRPr sz="3200">
              <a:solidFill>
                <a:schemeClr val="dk1"/>
              </a:solidFill>
              <a:latin typeface="Lato" panose="020F0502020204030203"/>
              <a:ea typeface="Lato" panose="020F0502020204030203"/>
              <a:cs typeface="Lato" panose="020F0502020204030203"/>
              <a:sym typeface="Lato" panose="020F0502020204030203"/>
            </a:endParaRPr>
          </a:p>
          <a:p>
            <a:pPr marL="457200" marR="0" lvl="0" indent="-431800" algn="l" rtl="0">
              <a:lnSpc>
                <a:spcPct val="100000"/>
              </a:lnSpc>
              <a:spcBef>
                <a:spcPts val="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Contar la historia</a:t>
            </a:r>
            <a:endParaRPr sz="32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g266163c96e7_0_2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3" name="Google Shape;343;g266163c96e7_0_29"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45" name="Google Shape;345;g266163c96e7_0_29"/>
          <p:cNvGraphicFramePr/>
          <p:nvPr/>
        </p:nvGraphicFramePr>
        <p:xfrm>
          <a:off x="1400300" y="1354400"/>
          <a:ext cx="9515150" cy="4604495"/>
        </p:xfrm>
        <a:graphic>
          <a:graphicData uri="http://schemas.openxmlformats.org/drawingml/2006/table">
            <a:tbl>
              <a:tblPr>
                <a:noFill/>
              </a:tblPr>
              <a:tblGrid>
                <a:gridCol w="4835325"/>
                <a:gridCol w="4679825"/>
              </a:tblGrid>
              <a:tr h="263275">
                <a:tc>
                  <a:txBody>
                    <a:bodyPr/>
                    <a:lstStyle/>
                    <a:p>
                      <a:pPr marL="0" lvl="0" indent="0" algn="ctr" rtl="0">
                        <a:spcBef>
                          <a:spcPts val="0"/>
                        </a:spcBef>
                        <a:spcAft>
                          <a:spcPts val="0"/>
                        </a:spcAft>
                        <a:buNone/>
                      </a:pPr>
                      <a:r>
                        <a:rPr lang="en-US" sz="4300" b="1" cap="small">
                          <a:latin typeface="Lato" panose="020F0502020204030203"/>
                          <a:ea typeface="Lato" panose="020F0502020204030203"/>
                          <a:cs typeface="Lato" panose="020F0502020204030203"/>
                          <a:sym typeface="Lato" panose="020F0502020204030203"/>
                        </a:rPr>
                        <a:t>ventajas</a:t>
                      </a:r>
                      <a:endParaRPr sz="4300" b="1" cap="small">
                        <a:latin typeface="Lato" panose="020F0502020204030203"/>
                        <a:ea typeface="Lato" panose="020F0502020204030203"/>
                        <a:cs typeface="Lato" panose="020F0502020204030203"/>
                        <a:sym typeface="Lato" panose="020F0502020204030203"/>
                      </a:endParaRPr>
                    </a:p>
                  </a:txBody>
                  <a:tcPr marL="63500" marR="63500" marT="63500" marB="63500">
                    <a:lnT w="6350" cap="flat" cmpd="sng">
                      <a:solidFill>
                        <a:srgbClr val="000000"/>
                      </a:solidFill>
                      <a:prstDash val="solid"/>
                      <a:round/>
                      <a:headEnd type="none" w="sm" len="sm"/>
                      <a:tailEnd type="none" w="sm" len="sm"/>
                    </a:lnT>
                    <a:solidFill>
                      <a:srgbClr val="E3BB3D"/>
                    </a:solidFill>
                  </a:tcPr>
                </a:tc>
                <a:tc>
                  <a:txBody>
                    <a:bodyPr/>
                    <a:lstStyle/>
                    <a:p>
                      <a:pPr marL="0" lvl="0" indent="0" algn="ctr" rtl="0">
                        <a:spcBef>
                          <a:spcPts val="0"/>
                        </a:spcBef>
                        <a:spcAft>
                          <a:spcPts val="0"/>
                        </a:spcAft>
                        <a:buNone/>
                      </a:pPr>
                      <a:r>
                        <a:rPr lang="en-US" sz="4300" b="1" cap="small">
                          <a:solidFill>
                            <a:srgbClr val="FFFFFF"/>
                          </a:solidFill>
                          <a:latin typeface="Lato" panose="020F0502020204030203"/>
                          <a:ea typeface="Lato" panose="020F0502020204030203"/>
                          <a:cs typeface="Lato" panose="020F0502020204030203"/>
                          <a:sym typeface="Lato" panose="020F0502020204030203"/>
                        </a:rPr>
                        <a:t>desventajas</a:t>
                      </a:r>
                      <a:endParaRPr sz="4300" b="1" cap="small">
                        <a:solidFill>
                          <a:srgbClr val="FFFFFF"/>
                        </a:solidFill>
                        <a:latin typeface="Lato" panose="020F0502020204030203"/>
                        <a:ea typeface="Lato" panose="020F0502020204030203"/>
                        <a:cs typeface="Lato" panose="020F0502020204030203"/>
                        <a:sym typeface="Lato" panose="020F0502020204030203"/>
                      </a:endParaRPr>
                    </a:p>
                  </a:txBody>
                  <a:tcPr marL="63500" marR="63500" marT="63500" marB="63500">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009444"/>
                    </a:solidFill>
                  </a:tcPr>
                </a:tc>
              </a:tr>
              <a:tr h="3822175">
                <a:tc>
                  <a:txBody>
                    <a:bodyPr/>
                    <a:lstStyle/>
                    <a:p>
                      <a:pPr marL="457200" lvl="0" indent="0" algn="l" rtl="0">
                        <a:spcBef>
                          <a:spcPts val="0"/>
                        </a:spcBef>
                        <a:spcAft>
                          <a:spcPts val="0"/>
                        </a:spcAft>
                        <a:buNone/>
                      </a:pPr>
                      <a:endParaRPr sz="10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No se pierde ningún detalle</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La Biblia tiene autoridad </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Un alumno puede leer.  </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La gente puede seguir lo que se está leyendo si tienen Biblias</a:t>
                      </a:r>
                      <a:endParaRPr sz="2900">
                        <a:latin typeface="Lato" panose="020F0502020204030203"/>
                        <a:ea typeface="Lato" panose="020F0502020204030203"/>
                        <a:cs typeface="Lato" panose="020F0502020204030203"/>
                        <a:sym typeface="Lato" panose="020F0502020204030203"/>
                      </a:endParaRPr>
                    </a:p>
                  </a:txBody>
                  <a:tcPr marL="63500" marR="63500" marT="63500" marB="63500"/>
                </a:tc>
                <a:tc>
                  <a:txBody>
                    <a:bodyPr/>
                    <a:lstStyle/>
                    <a:p>
                      <a:pPr marL="457200" lvl="0" indent="0" algn="l" rtl="0">
                        <a:spcBef>
                          <a:spcPts val="0"/>
                        </a:spcBef>
                        <a:spcAft>
                          <a:spcPts val="0"/>
                        </a:spcAft>
                        <a:buNone/>
                      </a:pPr>
                      <a:endParaRPr sz="1000" dirty="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dirty="0">
                          <a:latin typeface="Lato" panose="020F0502020204030203"/>
                          <a:ea typeface="Lato" panose="020F0502020204030203"/>
                          <a:cs typeface="Lato" panose="020F0502020204030203"/>
                          <a:sym typeface="Lato" panose="020F0502020204030203"/>
                        </a:rPr>
                        <a:t>Nada </a:t>
                      </a:r>
                      <a:r>
                        <a:rPr lang="en-US" sz="2900" dirty="0" err="1">
                          <a:latin typeface="Lato" panose="020F0502020204030203"/>
                          <a:ea typeface="Lato" panose="020F0502020204030203"/>
                          <a:cs typeface="Lato" panose="020F0502020204030203"/>
                          <a:sym typeface="Lato" panose="020F0502020204030203"/>
                        </a:rPr>
                        <a:t>interactivo</a:t>
                      </a:r>
                      <a:endParaRPr sz="2900" dirty="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dirty="0" err="1">
                          <a:latin typeface="Lato" panose="020F0502020204030203"/>
                          <a:ea typeface="Lato" panose="020F0502020204030203"/>
                          <a:cs typeface="Lato" panose="020F0502020204030203"/>
                          <a:sym typeface="Lato" panose="020F0502020204030203"/>
                        </a:rPr>
                        <a:t>Vocabulario</a:t>
                      </a:r>
                      <a:r>
                        <a:rPr lang="en-US" sz="2900" dirty="0">
                          <a:latin typeface="Lato" panose="020F0502020204030203"/>
                          <a:ea typeface="Lato" panose="020F0502020204030203"/>
                          <a:cs typeface="Lato" panose="020F0502020204030203"/>
                          <a:sym typeface="Lato" panose="020F0502020204030203"/>
                        </a:rPr>
                        <a:t> </a:t>
                      </a:r>
                      <a:r>
                        <a:rPr lang="en-US" sz="2900" dirty="0" err="1">
                          <a:latin typeface="Lato" panose="020F0502020204030203"/>
                          <a:ea typeface="Lato" panose="020F0502020204030203"/>
                          <a:cs typeface="Lato" panose="020F0502020204030203"/>
                          <a:sym typeface="Lato" panose="020F0502020204030203"/>
                        </a:rPr>
                        <a:t>difícil</a:t>
                      </a:r>
                      <a:r>
                        <a:rPr lang="en-US" sz="2900" dirty="0">
                          <a:latin typeface="Lato" panose="020F0502020204030203"/>
                          <a:ea typeface="Lato" panose="020F0502020204030203"/>
                          <a:cs typeface="Lato" panose="020F0502020204030203"/>
                          <a:sym typeface="Lato" panose="020F0502020204030203"/>
                        </a:rPr>
                        <a:t> a </a:t>
                      </a:r>
                      <a:r>
                        <a:rPr lang="en-US" sz="2900" dirty="0" err="1">
                          <a:latin typeface="Lato" panose="020F0502020204030203"/>
                          <a:ea typeface="Lato" panose="020F0502020204030203"/>
                          <a:cs typeface="Lato" panose="020F0502020204030203"/>
                          <a:sym typeface="Lato" panose="020F0502020204030203"/>
                        </a:rPr>
                        <a:t>veces</a:t>
                      </a:r>
                      <a:endParaRPr sz="2900" dirty="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dirty="0">
                          <a:latin typeface="Lato" panose="020F0502020204030203"/>
                          <a:ea typeface="Lato" panose="020F0502020204030203"/>
                          <a:cs typeface="Lato" panose="020F0502020204030203"/>
                          <a:sym typeface="Lato" panose="020F0502020204030203"/>
                        </a:rPr>
                        <a:t>Se </a:t>
                      </a:r>
                      <a:r>
                        <a:rPr lang="en-US" sz="2900" dirty="0" err="1">
                          <a:latin typeface="Lato" panose="020F0502020204030203"/>
                          <a:ea typeface="Lato" panose="020F0502020204030203"/>
                          <a:cs typeface="Lato" panose="020F0502020204030203"/>
                          <a:sym typeface="Lato" panose="020F0502020204030203"/>
                        </a:rPr>
                        <a:t>manejan</a:t>
                      </a:r>
                      <a:r>
                        <a:rPr lang="en-US" sz="2900" dirty="0">
                          <a:latin typeface="Lato" panose="020F0502020204030203"/>
                          <a:ea typeface="Lato" panose="020F0502020204030203"/>
                          <a:cs typeface="Lato" panose="020F0502020204030203"/>
                          <a:sym typeface="Lato" panose="020F0502020204030203"/>
                        </a:rPr>
                        <a:t> </a:t>
                      </a:r>
                      <a:r>
                        <a:rPr lang="en-US" sz="2900" dirty="0" err="1">
                          <a:latin typeface="Lato" panose="020F0502020204030203"/>
                          <a:ea typeface="Lato" panose="020F0502020204030203"/>
                          <a:cs typeface="Lato" panose="020F0502020204030203"/>
                          <a:sym typeface="Lato" panose="020F0502020204030203"/>
                        </a:rPr>
                        <a:t>muchas</a:t>
                      </a:r>
                      <a:r>
                        <a:rPr lang="en-US" sz="2900" dirty="0">
                          <a:latin typeface="Lato" panose="020F0502020204030203"/>
                          <a:ea typeface="Lato" panose="020F0502020204030203"/>
                          <a:cs typeface="Lato" panose="020F0502020204030203"/>
                          <a:sym typeface="Lato" panose="020F0502020204030203"/>
                        </a:rPr>
                        <a:t> </a:t>
                      </a:r>
                      <a:r>
                        <a:rPr lang="en-US" sz="2900" dirty="0" err="1">
                          <a:latin typeface="Lato" panose="020F0502020204030203"/>
                          <a:ea typeface="Lato" panose="020F0502020204030203"/>
                          <a:cs typeface="Lato" panose="020F0502020204030203"/>
                          <a:sym typeface="Lato" panose="020F0502020204030203"/>
                        </a:rPr>
                        <a:t>diferentes</a:t>
                      </a:r>
                      <a:r>
                        <a:rPr lang="en-US" sz="2900" dirty="0">
                          <a:latin typeface="Lato" panose="020F0502020204030203"/>
                          <a:ea typeface="Lato" panose="020F0502020204030203"/>
                          <a:cs typeface="Lato" panose="020F0502020204030203"/>
                          <a:sym typeface="Lato" panose="020F0502020204030203"/>
                        </a:rPr>
                        <a:t> </a:t>
                      </a:r>
                      <a:r>
                        <a:rPr lang="en-US" sz="2900" dirty="0" err="1">
                          <a:latin typeface="Lato" panose="020F0502020204030203"/>
                          <a:ea typeface="Lato" panose="020F0502020204030203"/>
                          <a:cs typeface="Lato" panose="020F0502020204030203"/>
                          <a:sym typeface="Lato" panose="020F0502020204030203"/>
                        </a:rPr>
                        <a:t>versiones</a:t>
                      </a:r>
                      <a:r>
                        <a:rPr lang="en-US" sz="2900" dirty="0">
                          <a:latin typeface="Lato" panose="020F0502020204030203"/>
                          <a:ea typeface="Lato" panose="020F0502020204030203"/>
                          <a:cs typeface="Lato" panose="020F0502020204030203"/>
                          <a:sym typeface="Lato" panose="020F0502020204030203"/>
                        </a:rPr>
                        <a:t>.</a:t>
                      </a:r>
                      <a:endParaRPr sz="2900" dirty="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dirty="0" err="1">
                          <a:latin typeface="Lato" panose="020F0502020204030203"/>
                          <a:ea typeface="Lato" panose="020F0502020204030203"/>
                          <a:cs typeface="Lato" panose="020F0502020204030203"/>
                          <a:sym typeface="Lato" panose="020F0502020204030203"/>
                        </a:rPr>
                        <a:t>Puede</a:t>
                      </a:r>
                      <a:r>
                        <a:rPr lang="en-US" sz="2900" dirty="0">
                          <a:latin typeface="Lato" panose="020F0502020204030203"/>
                          <a:ea typeface="Lato" panose="020F0502020204030203"/>
                          <a:cs typeface="Lato" panose="020F0502020204030203"/>
                          <a:sym typeface="Lato" panose="020F0502020204030203"/>
                        </a:rPr>
                        <a:t> ser </a:t>
                      </a:r>
                      <a:r>
                        <a:rPr lang="en-US" sz="2900" dirty="0" err="1">
                          <a:latin typeface="Lato" panose="020F0502020204030203"/>
                          <a:ea typeface="Lato" panose="020F0502020204030203"/>
                          <a:cs typeface="Lato" panose="020F0502020204030203"/>
                          <a:sym typeface="Lato" panose="020F0502020204030203"/>
                        </a:rPr>
                        <a:t>más</a:t>
                      </a:r>
                      <a:r>
                        <a:rPr lang="en-US" sz="2900" dirty="0">
                          <a:latin typeface="Lato" panose="020F0502020204030203"/>
                          <a:ea typeface="Lato" panose="020F0502020204030203"/>
                          <a:cs typeface="Lato" panose="020F0502020204030203"/>
                          <a:sym typeface="Lato" panose="020F0502020204030203"/>
                        </a:rPr>
                        <a:t> largo.</a:t>
                      </a:r>
                      <a:endParaRPr sz="2900" dirty="0">
                        <a:latin typeface="Lato" panose="020F0502020204030203"/>
                        <a:ea typeface="Lato" panose="020F0502020204030203"/>
                        <a:cs typeface="Lato" panose="020F0502020204030203"/>
                        <a:sym typeface="Lato" panose="020F0502020204030203"/>
                      </a:endParaRPr>
                    </a:p>
                    <a:p>
                      <a:pPr marL="457200" lvl="0" indent="0" algn="l" rtl="0">
                        <a:spcBef>
                          <a:spcPts val="0"/>
                        </a:spcBef>
                        <a:spcAft>
                          <a:spcPts val="0"/>
                        </a:spcAft>
                        <a:buNone/>
                      </a:pPr>
                      <a:endParaRPr sz="2900" dirty="0">
                        <a:latin typeface="Lato" panose="020F0502020204030203"/>
                        <a:ea typeface="Lato" panose="020F0502020204030203"/>
                        <a:cs typeface="Lato" panose="020F0502020204030203"/>
                        <a:sym typeface="Lato" panose="020F0502020204030203"/>
                      </a:endParaRPr>
                    </a:p>
                  </a:txBody>
                  <a:tcPr marL="63500" marR="63500" marT="63500" marB="63500"/>
                </a:tc>
              </a:tr>
            </a:tbl>
          </a:graphicData>
        </a:graphic>
      </p:graphicFrame>
      <p:sp>
        <p:nvSpPr>
          <p:cNvPr id="346" name="Google Shape;346;g266163c96e7_0_29"/>
          <p:cNvSpPr txBox="1"/>
          <p:nvPr/>
        </p:nvSpPr>
        <p:spPr>
          <a:xfrm>
            <a:off x="2725050" y="518525"/>
            <a:ext cx="6741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Leer la historia</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g266163c96e7_0_4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3" name="Google Shape;353;g266163c96e7_0_43" descr="A green bird with leaves&#10;&#10;Description automatically generated"/>
          <p:cNvPicPr preferRelativeResize="0"/>
          <p:nvPr/>
        </p:nvPicPr>
        <p:blipFill rotWithShape="1">
          <a:blip r:embed="rId1"/>
          <a:srcRect/>
          <a:stretch>
            <a:fillRect/>
          </a:stretch>
        </p:blipFill>
        <p:spPr>
          <a:xfrm>
            <a:off x="10500489" y="289924"/>
            <a:ext cx="1155098" cy="1126462"/>
          </a:xfrm>
          <a:prstGeom prst="rect">
            <a:avLst/>
          </a:prstGeom>
          <a:noFill/>
          <a:ln>
            <a:noFill/>
          </a:ln>
        </p:spPr>
      </p:pic>
      <p:graphicFrame>
        <p:nvGraphicFramePr>
          <p:cNvPr id="354" name="Google Shape;354;g266163c96e7_0_43"/>
          <p:cNvGraphicFramePr/>
          <p:nvPr/>
        </p:nvGraphicFramePr>
        <p:xfrm>
          <a:off x="1160281" y="1239156"/>
          <a:ext cx="10039725" cy="5328920"/>
        </p:xfrm>
        <a:graphic>
          <a:graphicData uri="http://schemas.openxmlformats.org/drawingml/2006/table">
            <a:tbl>
              <a:tblPr>
                <a:noFill/>
              </a:tblPr>
              <a:tblGrid>
                <a:gridCol w="5101900"/>
                <a:gridCol w="4937825"/>
              </a:tblGrid>
              <a:tr h="263275">
                <a:tc>
                  <a:txBody>
                    <a:bodyPr/>
                    <a:lstStyle/>
                    <a:p>
                      <a:pPr marL="0" lvl="0" indent="0" algn="ctr" rtl="0">
                        <a:spcBef>
                          <a:spcPts val="0"/>
                        </a:spcBef>
                        <a:spcAft>
                          <a:spcPts val="0"/>
                        </a:spcAft>
                        <a:buNone/>
                      </a:pPr>
                      <a:r>
                        <a:rPr lang="en-US" sz="4300" b="1" cap="small">
                          <a:latin typeface="Lato" panose="020F0502020204030203"/>
                          <a:ea typeface="Lato" panose="020F0502020204030203"/>
                          <a:cs typeface="Lato" panose="020F0502020204030203"/>
                          <a:sym typeface="Lato" panose="020F0502020204030203"/>
                        </a:rPr>
                        <a:t>ventajas</a:t>
                      </a:r>
                      <a:endParaRPr sz="4300" b="1" cap="small">
                        <a:latin typeface="Lato" panose="020F0502020204030203"/>
                        <a:ea typeface="Lato" panose="020F0502020204030203"/>
                        <a:cs typeface="Lato" panose="020F0502020204030203"/>
                        <a:sym typeface="Lato" panose="020F0502020204030203"/>
                      </a:endParaRPr>
                    </a:p>
                  </a:txBody>
                  <a:tcPr marL="63500" marR="63500" marT="63500" marB="63500">
                    <a:lnT w="63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3BB3D"/>
                    </a:solidFill>
                  </a:tcPr>
                </a:tc>
                <a:tc>
                  <a:txBody>
                    <a:bodyPr/>
                    <a:lstStyle/>
                    <a:p>
                      <a:pPr marL="0" lvl="0" indent="0" algn="ctr" rtl="0">
                        <a:spcBef>
                          <a:spcPts val="0"/>
                        </a:spcBef>
                        <a:spcAft>
                          <a:spcPts val="0"/>
                        </a:spcAft>
                        <a:buNone/>
                      </a:pPr>
                      <a:r>
                        <a:rPr lang="en-US" sz="4300" b="1" cap="small" dirty="0" err="1">
                          <a:solidFill>
                            <a:srgbClr val="FFFFFF"/>
                          </a:solidFill>
                          <a:latin typeface="Lato" panose="020F0502020204030203"/>
                          <a:ea typeface="Lato" panose="020F0502020204030203"/>
                          <a:cs typeface="Lato" panose="020F0502020204030203"/>
                          <a:sym typeface="Lato" panose="020F0502020204030203"/>
                        </a:rPr>
                        <a:t>desventajas</a:t>
                      </a:r>
                      <a:endParaRPr sz="4300" b="1" cap="small" dirty="0">
                        <a:solidFill>
                          <a:srgbClr val="FFFFFF"/>
                        </a:solidFill>
                        <a:latin typeface="Lato" panose="020F0502020204030203"/>
                        <a:ea typeface="Lato" panose="020F0502020204030203"/>
                        <a:cs typeface="Lato" panose="020F0502020204030203"/>
                        <a:sym typeface="Lato" panose="020F0502020204030203"/>
                      </a:endParaRPr>
                    </a:p>
                  </a:txBody>
                  <a:tcPr marL="63500" marR="63500" marT="63500" marB="63500">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009444"/>
                    </a:solidFill>
                  </a:tcPr>
                </a:tc>
              </a:tr>
              <a:tr h="3822175">
                <a:tc>
                  <a:txBody>
                    <a:bodyPr/>
                    <a:lstStyle/>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Captar la atención </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La cara y los gestos</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Vocabulario apropiado</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Más contacto visual</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Explicaciones breves</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Cristo suele enseñar contando historias y parábolas.</a:t>
                      </a:r>
                      <a:endParaRPr sz="2900">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SzPts val="2900"/>
                        <a:buFont typeface="Lato" panose="020F0502020204030203"/>
                        <a:buAutoNum type="arabicPeriod"/>
                      </a:pPr>
                      <a:r>
                        <a:rPr lang="en-US" sz="2900">
                          <a:latin typeface="Lato" panose="020F0502020204030203"/>
                          <a:ea typeface="Lato" panose="020F0502020204030203"/>
                          <a:cs typeface="Lato" panose="020F0502020204030203"/>
                          <a:sym typeface="Lato" panose="020F0502020204030203"/>
                        </a:rPr>
                        <a:t>Se puede usar con personas que no leen bien.</a:t>
                      </a:r>
                      <a:endParaRPr sz="2900">
                        <a:latin typeface="Lato" panose="020F0502020204030203"/>
                        <a:ea typeface="Lato" panose="020F0502020204030203"/>
                        <a:cs typeface="Lato" panose="020F0502020204030203"/>
                        <a:sym typeface="Lato" panose="020F0502020204030203"/>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412750" algn="l" rtl="0">
                        <a:spcBef>
                          <a:spcPts val="0"/>
                        </a:spcBef>
                        <a:spcAft>
                          <a:spcPts val="0"/>
                        </a:spcAft>
                        <a:buClr>
                          <a:schemeClr val="dk1"/>
                        </a:buClr>
                        <a:buSzPts val="2900"/>
                        <a:buFont typeface="Lato" panose="020F0502020204030203"/>
                        <a:buAutoNum type="arabicPeriod"/>
                      </a:pPr>
                      <a:r>
                        <a:rPr lang="en-US" sz="2900" dirty="0">
                          <a:solidFill>
                            <a:schemeClr val="dk1"/>
                          </a:solidFill>
                          <a:latin typeface="Lato" panose="020F0502020204030203"/>
                          <a:ea typeface="Lato" panose="020F0502020204030203"/>
                          <a:cs typeface="Lato" panose="020F0502020204030203"/>
                          <a:sym typeface="Lato" panose="020F0502020204030203"/>
                        </a:rPr>
                        <a:t>Se </a:t>
                      </a:r>
                      <a:r>
                        <a:rPr lang="en-US" sz="2900" dirty="0" err="1">
                          <a:solidFill>
                            <a:schemeClr val="dk1"/>
                          </a:solidFill>
                          <a:latin typeface="Lato" panose="020F0502020204030203"/>
                          <a:ea typeface="Lato" panose="020F0502020204030203"/>
                          <a:cs typeface="Lato" panose="020F0502020204030203"/>
                          <a:sym typeface="Lato" panose="020F0502020204030203"/>
                        </a:rPr>
                        <a:t>puede</a:t>
                      </a:r>
                      <a:r>
                        <a:rPr lang="en-US" sz="2900" dirty="0">
                          <a:solidFill>
                            <a:schemeClr val="dk1"/>
                          </a:solidFill>
                          <a:latin typeface="Lato" panose="020F0502020204030203"/>
                          <a:ea typeface="Lato" panose="020F0502020204030203"/>
                          <a:cs typeface="Lato" panose="020F0502020204030203"/>
                          <a:sym typeface="Lato" panose="020F0502020204030203"/>
                        </a:rPr>
                        <a:t> </a:t>
                      </a:r>
                      <a:r>
                        <a:rPr lang="en-US" sz="2900" dirty="0" err="1">
                          <a:solidFill>
                            <a:schemeClr val="dk1"/>
                          </a:solidFill>
                          <a:latin typeface="Lato" panose="020F0502020204030203"/>
                          <a:ea typeface="Lato" panose="020F0502020204030203"/>
                          <a:cs typeface="Lato" panose="020F0502020204030203"/>
                          <a:sym typeface="Lato" panose="020F0502020204030203"/>
                        </a:rPr>
                        <a:t>olvidar</a:t>
                      </a:r>
                      <a:r>
                        <a:rPr lang="en-US" sz="2900" dirty="0">
                          <a:solidFill>
                            <a:schemeClr val="dk1"/>
                          </a:solidFill>
                          <a:latin typeface="Lato" panose="020F0502020204030203"/>
                          <a:ea typeface="Lato" panose="020F0502020204030203"/>
                          <a:cs typeface="Lato" panose="020F0502020204030203"/>
                          <a:sym typeface="Lato" panose="020F0502020204030203"/>
                        </a:rPr>
                        <a:t> algo </a:t>
                      </a:r>
                      <a:r>
                        <a:rPr lang="en-US" sz="2900" dirty="0" err="1">
                          <a:solidFill>
                            <a:schemeClr val="dk1"/>
                          </a:solidFill>
                          <a:latin typeface="Lato" panose="020F0502020204030203"/>
                          <a:ea typeface="Lato" panose="020F0502020204030203"/>
                          <a:cs typeface="Lato" panose="020F0502020204030203"/>
                          <a:sym typeface="Lato" panose="020F0502020204030203"/>
                        </a:rPr>
                        <a:t>importante</a:t>
                      </a:r>
                      <a:endParaRPr sz="2900" dirty="0">
                        <a:solidFill>
                          <a:schemeClr val="dk1"/>
                        </a:solidFill>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Clr>
                          <a:schemeClr val="dk1"/>
                        </a:buClr>
                        <a:buSzPts val="2900"/>
                        <a:buFont typeface="Lato" panose="020F0502020204030203"/>
                        <a:buAutoNum type="arabicPeriod"/>
                      </a:pPr>
                      <a:r>
                        <a:rPr lang="en-US" sz="2900" dirty="0">
                          <a:solidFill>
                            <a:schemeClr val="dk1"/>
                          </a:solidFill>
                          <a:latin typeface="Lato" panose="020F0502020204030203"/>
                          <a:ea typeface="Lato" panose="020F0502020204030203"/>
                          <a:cs typeface="Lato" panose="020F0502020204030203"/>
                          <a:sym typeface="Lato" panose="020F0502020204030203"/>
                        </a:rPr>
                        <a:t>El maestro </a:t>
                      </a:r>
                      <a:r>
                        <a:rPr lang="en-US" sz="2900" dirty="0" err="1">
                          <a:solidFill>
                            <a:schemeClr val="dk1"/>
                          </a:solidFill>
                          <a:latin typeface="Lato" panose="020F0502020204030203"/>
                          <a:ea typeface="Lato" panose="020F0502020204030203"/>
                          <a:cs typeface="Lato" panose="020F0502020204030203"/>
                          <a:sym typeface="Lato" panose="020F0502020204030203"/>
                        </a:rPr>
                        <a:t>tiene</a:t>
                      </a:r>
                      <a:r>
                        <a:rPr lang="en-US" sz="2900" dirty="0">
                          <a:solidFill>
                            <a:schemeClr val="dk1"/>
                          </a:solidFill>
                          <a:latin typeface="Lato" panose="020F0502020204030203"/>
                          <a:ea typeface="Lato" panose="020F0502020204030203"/>
                          <a:cs typeface="Lato" panose="020F0502020204030203"/>
                          <a:sym typeface="Lato" panose="020F0502020204030203"/>
                        </a:rPr>
                        <a:t> que </a:t>
                      </a:r>
                      <a:r>
                        <a:rPr lang="en-US" sz="2900" dirty="0" err="1">
                          <a:solidFill>
                            <a:schemeClr val="dk1"/>
                          </a:solidFill>
                          <a:latin typeface="Lato" panose="020F0502020204030203"/>
                          <a:ea typeface="Lato" panose="020F0502020204030203"/>
                          <a:cs typeface="Lato" panose="020F0502020204030203"/>
                          <a:sym typeface="Lato" panose="020F0502020204030203"/>
                        </a:rPr>
                        <a:t>prepararse</a:t>
                      </a:r>
                      <a:r>
                        <a:rPr lang="en-US" sz="2900" dirty="0">
                          <a:solidFill>
                            <a:schemeClr val="dk1"/>
                          </a:solidFill>
                          <a:latin typeface="Lato" panose="020F0502020204030203"/>
                          <a:ea typeface="Lato" panose="020F0502020204030203"/>
                          <a:cs typeface="Lato" panose="020F0502020204030203"/>
                          <a:sym typeface="Lato" panose="020F0502020204030203"/>
                        </a:rPr>
                        <a:t> bien.</a:t>
                      </a:r>
                      <a:endParaRPr sz="2900" dirty="0">
                        <a:solidFill>
                          <a:schemeClr val="dk1"/>
                        </a:solidFill>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Clr>
                          <a:schemeClr val="dk1"/>
                        </a:buClr>
                        <a:buSzPts val="2900"/>
                        <a:buFont typeface="Lato" panose="020F0502020204030203"/>
                        <a:buAutoNum type="arabicPeriod"/>
                      </a:pPr>
                      <a:r>
                        <a:rPr lang="en-US" sz="2900" dirty="0">
                          <a:solidFill>
                            <a:schemeClr val="dk1"/>
                          </a:solidFill>
                          <a:latin typeface="Lato" panose="020F0502020204030203"/>
                          <a:ea typeface="Lato" panose="020F0502020204030203"/>
                          <a:cs typeface="Lato" panose="020F0502020204030203"/>
                          <a:sym typeface="Lato" panose="020F0502020204030203"/>
                        </a:rPr>
                        <a:t>No </a:t>
                      </a:r>
                      <a:r>
                        <a:rPr lang="en-US" sz="2900" dirty="0" err="1">
                          <a:solidFill>
                            <a:schemeClr val="dk1"/>
                          </a:solidFill>
                          <a:latin typeface="Lato" panose="020F0502020204030203"/>
                          <a:ea typeface="Lato" panose="020F0502020204030203"/>
                          <a:cs typeface="Lato" panose="020F0502020204030203"/>
                          <a:sym typeface="Lato" panose="020F0502020204030203"/>
                        </a:rPr>
                        <a:t>exagerar</a:t>
                      </a:r>
                      <a:r>
                        <a:rPr lang="en-US" sz="2900" dirty="0">
                          <a:solidFill>
                            <a:schemeClr val="dk1"/>
                          </a:solidFill>
                          <a:latin typeface="Lato" panose="020F0502020204030203"/>
                          <a:ea typeface="Lato" panose="020F0502020204030203"/>
                          <a:cs typeface="Lato" panose="020F0502020204030203"/>
                          <a:sym typeface="Lato" panose="020F0502020204030203"/>
                        </a:rPr>
                        <a:t> o </a:t>
                      </a:r>
                      <a:r>
                        <a:rPr lang="en-US" sz="2900" dirty="0" err="1">
                          <a:solidFill>
                            <a:schemeClr val="dk1"/>
                          </a:solidFill>
                          <a:latin typeface="Lato" panose="020F0502020204030203"/>
                          <a:ea typeface="Lato" panose="020F0502020204030203"/>
                          <a:cs typeface="Lato" panose="020F0502020204030203"/>
                          <a:sym typeface="Lato" panose="020F0502020204030203"/>
                        </a:rPr>
                        <a:t>cambiar</a:t>
                      </a:r>
                      <a:r>
                        <a:rPr lang="en-US" sz="2900" dirty="0">
                          <a:solidFill>
                            <a:schemeClr val="dk1"/>
                          </a:solidFill>
                          <a:latin typeface="Lato" panose="020F0502020204030203"/>
                          <a:ea typeface="Lato" panose="020F0502020204030203"/>
                          <a:cs typeface="Lato" panose="020F0502020204030203"/>
                          <a:sym typeface="Lato" panose="020F0502020204030203"/>
                        </a:rPr>
                        <a:t> las </a:t>
                      </a:r>
                      <a:r>
                        <a:rPr lang="en-US" sz="2900" dirty="0" err="1">
                          <a:solidFill>
                            <a:schemeClr val="dk1"/>
                          </a:solidFill>
                          <a:latin typeface="Lato" panose="020F0502020204030203"/>
                          <a:ea typeface="Lato" panose="020F0502020204030203"/>
                          <a:cs typeface="Lato" panose="020F0502020204030203"/>
                          <a:sym typeface="Lato" panose="020F0502020204030203"/>
                        </a:rPr>
                        <a:t>verdades</a:t>
                      </a:r>
                      <a:r>
                        <a:rPr lang="en-US" sz="2900" dirty="0">
                          <a:solidFill>
                            <a:schemeClr val="dk1"/>
                          </a:solidFill>
                          <a:latin typeface="Lato" panose="020F0502020204030203"/>
                          <a:ea typeface="Lato" panose="020F0502020204030203"/>
                          <a:cs typeface="Lato" panose="020F0502020204030203"/>
                          <a:sym typeface="Lato" panose="020F0502020204030203"/>
                        </a:rPr>
                        <a:t> de la </a:t>
                      </a:r>
                      <a:r>
                        <a:rPr lang="en-US" sz="2900" dirty="0" err="1">
                          <a:solidFill>
                            <a:schemeClr val="dk1"/>
                          </a:solidFill>
                          <a:latin typeface="Lato" panose="020F0502020204030203"/>
                          <a:ea typeface="Lato" panose="020F0502020204030203"/>
                          <a:cs typeface="Lato" panose="020F0502020204030203"/>
                          <a:sym typeface="Lato" panose="020F0502020204030203"/>
                        </a:rPr>
                        <a:t>historia</a:t>
                      </a:r>
                      <a:r>
                        <a:rPr lang="en-US" sz="2900" dirty="0">
                          <a:solidFill>
                            <a:schemeClr val="dk1"/>
                          </a:solidFill>
                          <a:latin typeface="Lato" panose="020F0502020204030203"/>
                          <a:ea typeface="Lato" panose="020F0502020204030203"/>
                          <a:cs typeface="Lato" panose="020F0502020204030203"/>
                          <a:sym typeface="Lato" panose="020F0502020204030203"/>
                        </a:rPr>
                        <a:t>.</a:t>
                      </a:r>
                      <a:endParaRPr sz="2900" dirty="0">
                        <a:solidFill>
                          <a:schemeClr val="dk1"/>
                        </a:solidFill>
                        <a:latin typeface="Lato" panose="020F0502020204030203"/>
                        <a:ea typeface="Lato" panose="020F0502020204030203"/>
                        <a:cs typeface="Lato" panose="020F0502020204030203"/>
                        <a:sym typeface="Lato" panose="020F0502020204030203"/>
                      </a:endParaRPr>
                    </a:p>
                    <a:p>
                      <a:pPr marL="457200" lvl="0" indent="-412750" algn="l" rtl="0">
                        <a:spcBef>
                          <a:spcPts val="0"/>
                        </a:spcBef>
                        <a:spcAft>
                          <a:spcPts val="0"/>
                        </a:spcAft>
                        <a:buClr>
                          <a:schemeClr val="dk1"/>
                        </a:buClr>
                        <a:buSzPts val="2900"/>
                        <a:buFont typeface="Lato" panose="020F0502020204030203"/>
                        <a:buAutoNum type="arabicPeriod"/>
                      </a:pPr>
                      <a:r>
                        <a:rPr lang="en-US" sz="2900" dirty="0">
                          <a:solidFill>
                            <a:schemeClr val="dk1"/>
                          </a:solidFill>
                          <a:latin typeface="Lato" panose="020F0502020204030203"/>
                          <a:ea typeface="Lato" panose="020F0502020204030203"/>
                          <a:cs typeface="Lato" panose="020F0502020204030203"/>
                          <a:sym typeface="Lato" panose="020F0502020204030203"/>
                        </a:rPr>
                        <a:t>No </a:t>
                      </a:r>
                      <a:r>
                        <a:rPr lang="en-US" sz="2900" dirty="0" err="1">
                          <a:solidFill>
                            <a:schemeClr val="dk1"/>
                          </a:solidFill>
                          <a:latin typeface="Lato" panose="020F0502020204030203"/>
                          <a:ea typeface="Lato" panose="020F0502020204030203"/>
                          <a:cs typeface="Lato" panose="020F0502020204030203"/>
                          <a:sym typeface="Lato" panose="020F0502020204030203"/>
                        </a:rPr>
                        <a:t>interrumpir</a:t>
                      </a:r>
                      <a:r>
                        <a:rPr lang="en-US" sz="2900" dirty="0">
                          <a:solidFill>
                            <a:schemeClr val="dk1"/>
                          </a:solidFill>
                          <a:latin typeface="Lato" panose="020F0502020204030203"/>
                          <a:ea typeface="Lato" panose="020F0502020204030203"/>
                          <a:cs typeface="Lato" panose="020F0502020204030203"/>
                          <a:sym typeface="Lato" panose="020F0502020204030203"/>
                        </a:rPr>
                        <a:t> la </a:t>
                      </a:r>
                      <a:r>
                        <a:rPr lang="en-US" sz="2900" dirty="0" err="1">
                          <a:solidFill>
                            <a:schemeClr val="dk1"/>
                          </a:solidFill>
                          <a:latin typeface="Lato" panose="020F0502020204030203"/>
                          <a:ea typeface="Lato" panose="020F0502020204030203"/>
                          <a:cs typeface="Lato" panose="020F0502020204030203"/>
                          <a:sym typeface="Lato" panose="020F0502020204030203"/>
                        </a:rPr>
                        <a:t>historia</a:t>
                      </a:r>
                      <a:r>
                        <a:rPr lang="en-US" sz="2900" dirty="0">
                          <a:solidFill>
                            <a:schemeClr val="dk1"/>
                          </a:solidFill>
                          <a:latin typeface="Lato" panose="020F0502020204030203"/>
                          <a:ea typeface="Lato" panose="020F0502020204030203"/>
                          <a:cs typeface="Lato" panose="020F0502020204030203"/>
                          <a:sym typeface="Lato" panose="020F0502020204030203"/>
                        </a:rPr>
                        <a:t> </a:t>
                      </a:r>
                      <a:r>
                        <a:rPr lang="en-US" sz="2900" dirty="0" err="1">
                          <a:solidFill>
                            <a:schemeClr val="dk1"/>
                          </a:solidFill>
                          <a:latin typeface="Lato" panose="020F0502020204030203"/>
                          <a:ea typeface="Lato" panose="020F0502020204030203"/>
                          <a:cs typeface="Lato" panose="020F0502020204030203"/>
                          <a:sym typeface="Lato" panose="020F0502020204030203"/>
                        </a:rPr>
                        <a:t>mucho</a:t>
                      </a:r>
                      <a:endParaRPr sz="2900" dirty="0">
                        <a:latin typeface="Lato" panose="020F0502020204030203"/>
                        <a:ea typeface="Lato" panose="020F0502020204030203"/>
                        <a:cs typeface="Lato" panose="020F0502020204030203"/>
                        <a:sym typeface="Lato" panose="020F0502020204030203"/>
                      </a:endParaRPr>
                    </a:p>
                  </a:txBody>
                  <a:tcPr marL="63500" marR="63500" marT="63500" marB="63500">
                    <a:lnL w="12700" cap="flat" cmpd="sng">
                      <a:solidFill>
                        <a:srgbClr val="000000"/>
                      </a:solidFill>
                      <a:prstDash val="solid"/>
                      <a:round/>
                      <a:headEnd type="none" w="sm" len="sm"/>
                      <a:tailEnd type="none" w="sm" len="sm"/>
                    </a:lnL>
                  </a:tcPr>
                </a:tc>
              </a:tr>
            </a:tbl>
          </a:graphicData>
        </a:graphic>
      </p:graphicFrame>
      <p:sp>
        <p:nvSpPr>
          <p:cNvPr id="356" name="Google Shape;356;g266163c96e7_0_43"/>
          <p:cNvSpPr txBox="1"/>
          <p:nvPr/>
        </p:nvSpPr>
        <p:spPr>
          <a:xfrm>
            <a:off x="2725050" y="289924"/>
            <a:ext cx="67419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panose="020B0604020202020204"/>
              <a:buNone/>
            </a:pPr>
            <a:r>
              <a:rPr lang="en-US" sz="4800" dirty="0" err="1">
                <a:solidFill>
                  <a:srgbClr val="009444"/>
                </a:solidFill>
                <a:latin typeface="Lato" panose="020F0502020204030203"/>
                <a:ea typeface="Lato" panose="020F0502020204030203"/>
                <a:cs typeface="Lato" panose="020F0502020204030203"/>
                <a:sym typeface="Lato" panose="020F0502020204030203"/>
              </a:rPr>
              <a:t>Contar</a:t>
            </a:r>
            <a:r>
              <a:rPr lang="en-US" sz="4800" dirty="0">
                <a:solidFill>
                  <a:srgbClr val="009444"/>
                </a:solidFill>
                <a:latin typeface="Lato" panose="020F0502020204030203"/>
                <a:ea typeface="Lato" panose="020F0502020204030203"/>
                <a:cs typeface="Lato" panose="020F0502020204030203"/>
                <a:sym typeface="Lato" panose="020F0502020204030203"/>
              </a:rPr>
              <a:t> la </a:t>
            </a:r>
            <a:r>
              <a:rPr lang="en-US" sz="4800" dirty="0" err="1">
                <a:solidFill>
                  <a:srgbClr val="009444"/>
                </a:solidFill>
                <a:latin typeface="Lato" panose="020F0502020204030203"/>
                <a:ea typeface="Lato" panose="020F0502020204030203"/>
                <a:cs typeface="Lato" panose="020F0502020204030203"/>
                <a:sym typeface="Lato" panose="020F0502020204030203"/>
              </a:rPr>
              <a:t>historia</a:t>
            </a:r>
            <a:endParaRPr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g265ecce84e0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g265ecce84e0_0_121" descr="A black background with white squares&#10;&#10;Description automatically generated"/>
          <p:cNvPicPr preferRelativeResize="0"/>
          <p:nvPr/>
        </p:nvPicPr>
        <p:blipFill rotWithShape="1">
          <a:blip r:embed="rId1"/>
          <a:srcRect/>
          <a:stretch>
            <a:fillRect/>
          </a:stretch>
        </p:blipFill>
        <p:spPr>
          <a:xfrm>
            <a:off x="-1442434" y="0"/>
            <a:ext cx="2884868" cy="2884868"/>
          </a:xfrm>
          <a:prstGeom prst="rect">
            <a:avLst/>
          </a:prstGeom>
          <a:noFill/>
          <a:ln>
            <a:noFill/>
          </a:ln>
        </p:spPr>
      </p:pic>
      <p:pic>
        <p:nvPicPr>
          <p:cNvPr id="364" name="Google Shape;364;g265ecce84e0_0_121"/>
          <p:cNvPicPr preferRelativeResize="0"/>
          <p:nvPr/>
        </p:nvPicPr>
        <p:blipFill rotWithShape="1">
          <a:blip r:embed="rId2"/>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65" name="Google Shape;365;g265ecce84e0_0_121"/>
          <p:cNvSpPr txBox="1"/>
          <p:nvPr/>
        </p:nvSpPr>
        <p:spPr>
          <a:xfrm>
            <a:off x="3959950" y="2953338"/>
            <a:ext cx="6955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0" i="1" u="none" strike="noStrike" cap="none" dirty="0">
                <a:solidFill>
                  <a:srgbClr val="009444"/>
                </a:solidFill>
                <a:latin typeface="Lato" panose="020F0502020204030203"/>
                <a:ea typeface="Lato" panose="020F0502020204030203"/>
                <a:cs typeface="Lato" panose="020F0502020204030203"/>
                <a:sym typeface="Lato" panose="020F0502020204030203"/>
              </a:rPr>
              <a:t>Proyecto Final</a:t>
            </a:r>
            <a:endParaRPr sz="2800" b="0" i="1"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66" name="Google Shape;366;g265ecce84e0_0_12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Ver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video para la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lección</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8</a:t>
            </a:r>
            <a:endParaRPr sz="1400" b="0" i="0" u="none" strike="noStrike" cap="none" dirty="0">
              <a:solidFill>
                <a:srgbClr val="000000"/>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60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Leer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27:1-29</a:t>
            </a:r>
            <a:endParaRPr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22:1-19</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Practicar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guiando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proceso</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Contar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11:27-12:20)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2898058"/>
            <a:ext cx="9910953" cy="28600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altLang="es-ES" sz="3600" b="1" dirty="0">
                <a:effectLst/>
                <a:latin typeface="Calibri" panose="020F0502020204030204" pitchFamily="34" charset="0"/>
                <a:ea typeface="Times New Roman" panose="02020603050405020304" pitchFamily="18" charset="0"/>
              </a:rPr>
              <a:t>Saltamos</a:t>
            </a:r>
            <a:r>
              <a:rPr lang="es-ES" sz="3600" b="1" dirty="0">
                <a:effectLst/>
                <a:latin typeface="Calibri" panose="020F0502020204030204" pitchFamily="34" charset="0"/>
                <a:ea typeface="Times New Roman" panose="02020603050405020304" pitchFamily="18" charset="0"/>
              </a:rPr>
              <a:t> casi diez capítulos. </a:t>
            </a:r>
            <a:endParaRPr lang="es-ES" sz="3600" b="1" dirty="0">
              <a:effectLst/>
              <a:latin typeface="Calibri" panose="020F0502020204030204" pitchFamily="34" charset="0"/>
              <a:ea typeface="Times New Roman" panose="02020603050405020304" pitchFamily="18" charset="0"/>
            </a:endParaRPr>
          </a:p>
          <a:p>
            <a:pPr marL="0" marR="0" lvl="0" indent="0" algn="ctr" rtl="0">
              <a:spcBef>
                <a:spcPts val="0"/>
              </a:spcBef>
              <a:spcAft>
                <a:spcPts val="0"/>
              </a:spcAft>
              <a:buNone/>
            </a:pPr>
            <a:endParaRPr lang="es-ES" sz="3600" b="1" dirty="0">
              <a:latin typeface="Calibri" panose="020F0502020204030204" pitchFamily="34" charset="0"/>
              <a:ea typeface="Times New Roman" panose="02020603050405020304" pitchFamily="18" charset="0"/>
            </a:endParaRPr>
          </a:p>
          <a:p>
            <a:pPr marL="0" marR="0" lvl="0" indent="0" algn="ctr"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Hagan un título de tres palabras o menos de lo sucedido en cada uno los capítulos 13-21 de Génesis.</a:t>
            </a:r>
            <a:r>
              <a:rPr lang="es-ES" sz="3600" dirty="0">
                <a:effectLst/>
                <a:latin typeface="Calibri" panose="020F0502020204030204" pitchFamily="34" charset="0"/>
                <a:ea typeface="Times New Roman" panose="02020603050405020304" pitchFamily="18" charset="0"/>
              </a:rPr>
              <a:t> </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98547" y="166051"/>
            <a:ext cx="5075698" cy="6525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399"/>
            <a:ext cx="5142270" cy="6104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6096000" y="682894"/>
            <a:ext cx="5701033" cy="5492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3 :Conflict and Separation: – only savior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8689" y="409399"/>
            <a:ext cx="2348579" cy="30196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39" y="409399"/>
            <a:ext cx="2543433" cy="30196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sis 15:1-6, God's Promise to Abraham - Toward a Sane Faith - Kevin  Ruffcorn Ministries"/>
          <p:cNvPicPr>
            <a:picLocks noChangeAspect="1" noChangeArrowheads="1"/>
          </p:cNvPicPr>
          <p:nvPr/>
        </p:nvPicPr>
        <p:blipFill rotWithShape="1">
          <a:blip r:embed="rId3">
            <a:extLst>
              <a:ext uri="{28A0092B-C50C-407E-A947-70E740481C1C}">
                <a14:useLocalDpi xmlns:a14="http://schemas.microsoft.com/office/drawing/2010/main" val="0"/>
              </a:ext>
            </a:extLst>
          </a:blip>
          <a:srcRect l="10646" r="42418" b="3806"/>
          <a:stretch>
            <a:fillRect/>
          </a:stretch>
        </p:blipFill>
        <p:spPr bwMode="auto">
          <a:xfrm>
            <a:off x="528690" y="3702495"/>
            <a:ext cx="2372242" cy="22853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nesis 16: Hagar Sent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830" y="409398"/>
            <a:ext cx="5157480" cy="6213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3441</Words>
  <Application>WPS Presentation</Application>
  <PresentationFormat>Widescreen</PresentationFormat>
  <Paragraphs>178</Paragraphs>
  <Slides>38</Slides>
  <Notes>38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vt:lpstr>
      <vt:lpstr>SimSun</vt:lpstr>
      <vt:lpstr>Wingdings</vt:lpstr>
      <vt:lpstr>Arial</vt:lpstr>
      <vt:lpstr>Calibri</vt:lpstr>
      <vt:lpstr>Calibri</vt:lpstr>
      <vt:lpstr>Times New Roman</vt:lpstr>
      <vt:lpstr>Lato</vt:lpstr>
      <vt:lpstr>Symbol</vt:lpstr>
      <vt:lpstr>Microsoft YaHei</vt:lpstr>
      <vt:lpstr>Arial Unicode MS</vt:lpstr>
      <vt:lpstr>Courier New</vt:lpstr>
      <vt:lpstr>Lato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174</cp:revision>
  <dcterms:created xsi:type="dcterms:W3CDTF">2023-11-29T19:33:00Z</dcterms:created>
  <dcterms:modified xsi:type="dcterms:W3CDTF">2025-02-23T20:10:07Z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3A5F4AA916FF479F830962CE041C4D23_12</vt:lpwstr>
  </property>
  <property fmtid="{D5CDD505-2E9C-101B-9397-08002B2CF9AE}" pid="3" name="KSOProductBuildVer">
    <vt:lpwstr>2058-12.2.0.19805</vt:lpwstr>
  </property>
</Properties>
</file>