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2"/>
  </p:notesMasterIdLst>
  <p:sldIdLst>
    <p:sldId id="257" r:id="rId5"/>
    <p:sldId id="258" r:id="rId6"/>
    <p:sldId id="292" r:id="rId7"/>
    <p:sldId id="262" r:id="rId8"/>
    <p:sldId id="293" r:id="rId9"/>
    <p:sldId id="295" r:id="rId10"/>
    <p:sldId id="294" r:id="rId11"/>
    <p:sldId id="296" r:id="rId12"/>
    <p:sldId id="264" r:id="rId13"/>
    <p:sldId id="297" r:id="rId14"/>
    <p:sldId id="265" r:id="rId15"/>
    <p:sldId id="298" r:id="rId16"/>
    <p:sldId id="261" r:id="rId17"/>
    <p:sldId id="266" r:id="rId18"/>
    <p:sldId id="267" r:id="rId19"/>
    <p:sldId id="268" r:id="rId20"/>
    <p:sldId id="269" r:id="rId21"/>
    <p:sldId id="270" r:id="rId22"/>
    <p:sldId id="271" r:id="rId23"/>
    <p:sldId id="272" r:id="rId24"/>
    <p:sldId id="273" r:id="rId25"/>
    <p:sldId id="274" r:id="rId26"/>
    <p:sldId id="288" r:id="rId27"/>
    <p:sldId id="300" r:id="rId28"/>
    <p:sldId id="299" r:id="rId29"/>
    <p:sldId id="301" r:id="rId30"/>
    <p:sldId id="275" r:id="rId31"/>
    <p:sldId id="276" r:id="rId32"/>
    <p:sldId id="277" r:id="rId33"/>
    <p:sldId id="278" r:id="rId34"/>
    <p:sldId id="302" r:id="rId35"/>
    <p:sldId id="279" r:id="rId36"/>
    <p:sldId id="280" r:id="rId37"/>
    <p:sldId id="281" r:id="rId38"/>
    <p:sldId id="282" r:id="rId39"/>
    <p:sldId id="283" r:id="rId40"/>
    <p:sldId id="284" r:id="rId41"/>
  </p:sldIdLst>
  <p:sldSz cx="12192000" cy="6858000"/>
  <p:notesSz cx="6858000" cy="9144000"/>
  <p:embeddedFontLst>
    <p:embeddedFont>
      <p:font typeface="Lato" panose="020F0502020204030203" pitchFamily="34" charset="0"/>
      <p:regular r:id="rId43"/>
      <p:bold r:id="rId44"/>
      <p:italic r:id="rId45"/>
      <p:boldItalic r:id="rId46"/>
    </p:embeddedFont>
    <p:embeddedFont>
      <p:font typeface="Lato Black" panose="020F0502020204030203" pitchFamily="34" charset="0"/>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jVmQ/ZdMVLYEyfQKUyiSR6ZXvb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72"/>
    <p:restoredTop sz="48911"/>
  </p:normalViewPr>
  <p:slideViewPr>
    <p:cSldViewPr snapToGrid="0">
      <p:cViewPr varScale="1">
        <p:scale>
          <a:sx n="36" d="100"/>
          <a:sy n="36" d="100"/>
        </p:scale>
        <p:origin x="52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font" Target="fonts/font5.fntdata"/><Relationship Id="rId50" Type="http://customschemas.google.com/relationships/presentationmetadata" Target="meta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5966DCB3-771C-C5DF-D3B5-E6E80F004A7E}"/>
            </a:ext>
          </a:extLst>
        </p:cNvPr>
        <p:cNvGrpSpPr/>
        <p:nvPr/>
      </p:nvGrpSpPr>
      <p:grpSpPr>
        <a:xfrm>
          <a:off x="0" y="0"/>
          <a:ext cx="0" cy="0"/>
          <a:chOff x="0" y="0"/>
          <a:chExt cx="0" cy="0"/>
        </a:xfrm>
      </p:grpSpPr>
      <p:sp>
        <p:nvSpPr>
          <p:cNvPr id="151" name="Google Shape;151;g2e2c3ad1a56_0_9:notes">
            <a:extLst>
              <a:ext uri="{FF2B5EF4-FFF2-40B4-BE49-F238E27FC236}">
                <a16:creationId xmlns:a16="http://schemas.microsoft.com/office/drawing/2014/main" id="{E71A4C04-73A6-C25C-0D5D-A04CACCE4FA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Pregunta de la tarea: ¿Cuáles fueron las principales reformas que hizo Martín Lutero? Efesios 2:8-10</a:t>
            </a:r>
            <a:br>
              <a:rPr lang="es-ES" sz="1100" dirty="0">
                <a:effectLst/>
                <a:latin typeface="Calibri" panose="020F0502020204030204" pitchFamily="34" charset="0"/>
                <a:ea typeface="Calibri" panose="020F0502020204030204" pitchFamily="34" charset="0"/>
              </a:rPr>
            </a:br>
            <a:r>
              <a:rPr lang="es-ES" sz="1100" i="1" dirty="0">
                <a:solidFill>
                  <a:srgbClr val="00B050"/>
                </a:solidFill>
                <a:effectLst/>
                <a:latin typeface="Calibri" panose="020F0502020204030204" pitchFamily="34" charset="0"/>
                <a:ea typeface="Calibri" panose="020F0502020204030204" pitchFamily="34" charset="0"/>
              </a:rPr>
              <a:t>Permita que participen los estudiantes. </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La reforma principal fue el redescubrimiento del mensaje del evangelio del perdón completo y gratuito en Cristo. Hacemos buenas obras, no para ser salvados sino porque hemos sido salvados. </a:t>
            </a:r>
            <a:br>
              <a:rPr lang="es-ES" sz="1100" dirty="0">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Lutero prescindió de esas doctrinas que provenían de la tradición de la Iglesia Católica Romana y dijo que las Escrituras eran la única fuente de doctrina y práctica. </a:t>
            </a:r>
            <a:r>
              <a:rPr lang="es-ES" sz="1100" i="1" dirty="0">
                <a:effectLst/>
                <a:latin typeface="Calibri" panose="020F0502020204030204" pitchFamily="34" charset="0"/>
                <a:ea typeface="Calibri" panose="020F0502020204030204" pitchFamily="34" charset="0"/>
              </a:rPr>
              <a:t>Dijo que la Biblia debe interpretarse a sí misma, es decir, los pasajes bíblicos deben verse en su contexto y los pasajes poco claros deben interpretarse en base a pasajes claros que hablan de la misma enseñanza</a:t>
            </a:r>
            <a:r>
              <a:rPr lang="es-ES" sz="1100" dirty="0">
                <a:effectLst/>
                <a:latin typeface="Calibri" panose="020F0502020204030204" pitchFamily="34" charset="0"/>
                <a:ea typeface="Calibri" panose="020F0502020204030204" pitchFamily="34" charset="0"/>
              </a:rPr>
              <a:t>. Hay enseñanzas que trascienden la comprensión humana y, cuando ese es el caso, la razón humana debe estar subordinada a las Escrituras, no al revés.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2c3ad1a56_0_9:notes">
            <a:extLst>
              <a:ext uri="{FF2B5EF4-FFF2-40B4-BE49-F238E27FC236}">
                <a16:creationId xmlns:a16="http://schemas.microsoft.com/office/drawing/2014/main" id="{933E8AA5-0972-5F69-51A4-23ABD32573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3059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2c3ad1a56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Pregunta de la tarea: ¿Quiénes fueron Ulrico </a:t>
            </a:r>
            <a:r>
              <a:rPr lang="es-ES" sz="1800" dirty="0" err="1">
                <a:effectLst/>
                <a:latin typeface="Calibri" panose="020F0502020204030204" pitchFamily="34" charset="0"/>
                <a:ea typeface="Calibri" panose="020F0502020204030204" pitchFamily="34" charset="0"/>
              </a:rPr>
              <a:t>Zwinglio</a:t>
            </a:r>
            <a:r>
              <a:rPr lang="es-ES" sz="1800" dirty="0">
                <a:effectLst/>
                <a:latin typeface="Calibri" panose="020F0502020204030204" pitchFamily="34" charset="0"/>
                <a:ea typeface="Calibri" panose="020F0502020204030204" pitchFamily="34" charset="0"/>
              </a:rPr>
              <a:t> y Juan Calvino, y en qué se diferenciaba su método de interpretar la Biblia a la de Lutero?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68" name="Google Shape;168;g2e2c3ad1a5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E1026272-F489-CB3E-97BE-1FABCB38EF05}"/>
            </a:ext>
          </a:extLst>
        </p:cNvPr>
        <p:cNvGrpSpPr/>
        <p:nvPr/>
      </p:nvGrpSpPr>
      <p:grpSpPr>
        <a:xfrm>
          <a:off x="0" y="0"/>
          <a:ext cx="0" cy="0"/>
          <a:chOff x="0" y="0"/>
          <a:chExt cx="0" cy="0"/>
        </a:xfrm>
      </p:grpSpPr>
      <p:sp>
        <p:nvSpPr>
          <p:cNvPr id="151" name="Google Shape;151;g2e2c3ad1a56_0_9:notes">
            <a:extLst>
              <a:ext uri="{FF2B5EF4-FFF2-40B4-BE49-F238E27FC236}">
                <a16:creationId xmlns:a16="http://schemas.microsoft.com/office/drawing/2014/main" id="{E07DA5E5-23A3-5BF8-7948-6A2F6BBF687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Pregunta de la tarea: ¿Quiénes fueron Ulrico </a:t>
            </a:r>
            <a:r>
              <a:rPr lang="es-ES" sz="1100" dirty="0" err="1">
                <a:effectLst/>
                <a:latin typeface="Calibri" panose="020F0502020204030204" pitchFamily="34" charset="0"/>
                <a:ea typeface="Calibri" panose="020F0502020204030204" pitchFamily="34" charset="0"/>
              </a:rPr>
              <a:t>Zwinglio</a:t>
            </a:r>
            <a:r>
              <a:rPr lang="es-ES" sz="1100" dirty="0">
                <a:effectLst/>
                <a:latin typeface="Calibri" panose="020F0502020204030204" pitchFamily="34" charset="0"/>
                <a:ea typeface="Calibri" panose="020F0502020204030204" pitchFamily="34" charset="0"/>
              </a:rPr>
              <a:t> y Juan Calvino, y en qué se diferenciaba su método de interpretar la Biblia a la de Lutero? </a:t>
            </a:r>
            <a:r>
              <a:rPr lang="es-ES" sz="1100" i="1" dirty="0">
                <a:solidFill>
                  <a:srgbClr val="00B050"/>
                </a:solidFill>
                <a:effectLst/>
                <a:latin typeface="Calibri" panose="020F0502020204030204" pitchFamily="34" charset="0"/>
                <a:ea typeface="Calibri" panose="020F0502020204030204" pitchFamily="34" charset="0"/>
              </a:rPr>
              <a:t>Permita que participen los estudiantes.</a:t>
            </a:r>
            <a:br>
              <a:rPr lang="es-ES" sz="1100" i="1" dirty="0">
                <a:solidFill>
                  <a:srgbClr val="00B050"/>
                </a:solidFill>
                <a:effectLst/>
                <a:latin typeface="Calibri" panose="020F0502020204030204" pitchFamily="34" charset="0"/>
                <a:ea typeface="Calibri" panose="020F0502020204030204" pitchFamily="34" charset="0"/>
              </a:rPr>
            </a:b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Ulrico </a:t>
            </a:r>
            <a:r>
              <a:rPr lang="es-ES" sz="1100" dirty="0" err="1">
                <a:effectLst/>
                <a:latin typeface="Calibri" panose="020F0502020204030204" pitchFamily="34" charset="0"/>
                <a:ea typeface="Calibri" panose="020F0502020204030204" pitchFamily="34" charset="0"/>
              </a:rPr>
              <a:t>Zwinglio</a:t>
            </a:r>
            <a:r>
              <a:rPr lang="es-ES" sz="1100" dirty="0">
                <a:effectLst/>
                <a:latin typeface="Calibri" panose="020F0502020204030204" pitchFamily="34" charset="0"/>
                <a:ea typeface="Calibri" panose="020F0502020204030204" pitchFamily="34" charset="0"/>
              </a:rPr>
              <a:t> era suizo y Juan Calvino francés. Eran contemporáneos de Martín Lutero y fueron los fundadores de la Iglesia protestante o reformada.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Si bien estuvieron de acuerdo con gran parte de la teología luterana, hubo diferencias. </a:t>
            </a:r>
            <a:r>
              <a:rPr lang="es-ES" sz="1100" dirty="0" err="1">
                <a:effectLst/>
                <a:latin typeface="Calibri" panose="020F0502020204030204" pitchFamily="34" charset="0"/>
                <a:ea typeface="Calibri" panose="020F0502020204030204" pitchFamily="34" charset="0"/>
              </a:rPr>
              <a:t>Zwinglio</a:t>
            </a:r>
            <a:r>
              <a:rPr lang="es-ES" sz="1100" dirty="0">
                <a:effectLst/>
                <a:latin typeface="Calibri" panose="020F0502020204030204" pitchFamily="34" charset="0"/>
                <a:ea typeface="Calibri" panose="020F0502020204030204" pitchFamily="34" charset="0"/>
              </a:rPr>
              <a:t>, como humanista, y Calvino como abogado, pusieron mucho énfasis en la lógica humana. Este énfasis en la lógica afectaría su comprensión del Bautismo, la Santa Cena, y la doctrina de la elección.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err="1">
                <a:effectLst/>
                <a:latin typeface="Calibri" panose="020F0502020204030204" pitchFamily="34" charset="0"/>
                <a:ea typeface="Calibri" panose="020F0502020204030204" pitchFamily="34" charset="0"/>
              </a:rPr>
              <a:t>Zwinglio</a:t>
            </a:r>
            <a:r>
              <a:rPr lang="es-ES" sz="1100" dirty="0">
                <a:effectLst/>
                <a:latin typeface="Calibri" panose="020F0502020204030204" pitchFamily="34" charset="0"/>
                <a:ea typeface="Calibri" panose="020F0502020204030204" pitchFamily="34" charset="0"/>
              </a:rPr>
              <a:t>, fue más radical que Lutero. Rechazó todo lo que era católico romano simplemente porque era católico. Lutero, por su parte, rechazó sólo aquellas cosas encontradas en la Iglesia Católica Romana que no eran bíblicas.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2c3ad1a56_0_9:notes">
            <a:extLst>
              <a:ext uri="{FF2B5EF4-FFF2-40B4-BE49-F238E27FC236}">
                <a16:creationId xmlns:a16="http://schemas.microsoft.com/office/drawing/2014/main" id="{B3128AE9-9623-2361-8547-5604F2A128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415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None/>
            </a:pPr>
            <a:r>
              <a:rPr lang="es-ES" sz="1800" b="1" dirty="0">
                <a:effectLst/>
                <a:latin typeface="Calibri" panose="020F0502020204030204" pitchFamily="34" charset="0"/>
                <a:ea typeface="Calibri" panose="020F0502020204030204" pitchFamily="34" charset="0"/>
              </a:rPr>
              <a:t>OBJETIVO #1: Examinar la vida de Martín Lutero a la luz de la interpretación de la Biblia.</a:t>
            </a:r>
            <a:r>
              <a:rPr lang="en-US" dirty="0">
                <a:effectLst/>
              </a:rPr>
              <a:t>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1cad20c04_0_2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Un resumen de la vida de Martin Lutero</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76" name="Google Shape;176;g2e1cad20c04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e1cad20c04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100" dirty="0">
                <a:effectLst/>
                <a:latin typeface="Calibri" panose="020F0502020204030204" pitchFamily="34" charset="0"/>
                <a:ea typeface="Calibri" panose="020F0502020204030204" pitchFamily="34" charset="0"/>
              </a:rPr>
              <a:t>Lutero nació el 10 de noviembre de 1483 en Eisleben, Alemania. </a:t>
            </a:r>
          </a:p>
          <a:p>
            <a:pPr marL="285750" marR="0" lvl="0" indent="-285750"/>
            <a:endParaRPr lang="es-E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Su padre, Hans Luther, era minero de cobre de oficio y quería que Martin se convirtiera en abogado. </a:t>
            </a:r>
          </a:p>
          <a:p>
            <a:pPr marL="285750" marR="0" lvl="0" indent="-285750"/>
            <a:endParaRPr lang="es-E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Luther comenzó a estudiar derecho a instancias de su padre.</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85" name="Google Shape;185;g2e1cad20c0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e2c3ad1a56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100" dirty="0">
                <a:effectLst/>
                <a:latin typeface="Calibri" panose="020F0502020204030204" pitchFamily="34" charset="0"/>
                <a:ea typeface="Calibri" panose="020F0502020204030204" pitchFamily="34" charset="0"/>
              </a:rPr>
              <a:t>En 1505, después de una experiencia desgarradora en una tormenta, Lutero juró convertirse en monje y pronto ingresó al Monasterio Agustino en Erfurt, Alemania, para gran decepción de su padre. Más tarde fue ordenado sacerdote. </a:t>
            </a:r>
          </a:p>
          <a:p>
            <a:pPr marL="285750" marR="0" lvl="0" indent="-285750"/>
            <a:endParaRPr lang="es-E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A pesar de la estricta piedad de la vida monástica, Lutero no pudo encontrar la paz. Empezó a darse cuenta de que por mucho que hiciera para tratar de salvarse, no satisfaría la ira de un Dios justo. </a:t>
            </a:r>
          </a:p>
          <a:p>
            <a:pPr marL="285750" marR="0" lvl="0" indent="-285750"/>
            <a:endParaRPr lang="es-E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Su superior decidió enviarlo a la Universidad de Wittenberg para enseñar y estudiar para su doctorado en teología.</a:t>
            </a:r>
          </a:p>
          <a:p>
            <a:pPr marL="285750" marR="0" lvl="0" indent="-285750"/>
            <a:endParaRPr lang="en-US" sz="1100" i="0" dirty="0">
              <a:effectLst/>
              <a:latin typeface="Calibri" panose="020F0502020204030204" pitchFamily="34" charset="0"/>
              <a:ea typeface="Calibri" panose="020F0502020204030204" pitchFamily="34" charset="0"/>
            </a:endParaRPr>
          </a:p>
          <a:p>
            <a:pPr marL="285750" marR="0" lvl="0" indent="-285750"/>
            <a:r>
              <a:rPr lang="es-ES" sz="1100" i="0" dirty="0">
                <a:effectLst/>
                <a:latin typeface="Calibri" panose="020F0502020204030204" pitchFamily="34" charset="0"/>
                <a:ea typeface="Calibri" panose="020F0502020204030204" pitchFamily="34" charset="0"/>
              </a:rPr>
              <a:t>Fue aquí donde Lutero comenzó a encontrar la paz. Mientras estudiaba los Salmos y la carta de Pablo a los Romanos, encontró gran consuelo en la verdad bíblica de que, en la obra de Cristo, la justicia de Dios fue satisfecha; esa justificación – el veredicto de Dios de “no culpable” – es nuestra por la fe, no por las obras.</a:t>
            </a:r>
            <a:endParaRPr lang="en-US" sz="1100" i="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92" name="Google Shape;192;g2e2c3ad1a5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e2c3ad1a56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100" dirty="0">
                <a:effectLst/>
                <a:latin typeface="Calibri" panose="020F0502020204030204" pitchFamily="34" charset="0"/>
                <a:ea typeface="Calibri" panose="020F0502020204030204" pitchFamily="34" charset="0"/>
              </a:rPr>
              <a:t>El 31 de octubre de 1517, Lutero colocó un documento ahora conocido como las 95 tesis en la puerta de la Iglesia del Castillo </a:t>
            </a:r>
            <a:r>
              <a:rPr lang="es-ES" sz="1100" i="0" dirty="0">
                <a:effectLst/>
                <a:latin typeface="Calibri" panose="020F0502020204030204" pitchFamily="34" charset="0"/>
                <a:ea typeface="Calibri" panose="020F0502020204030204" pitchFamily="34" charset="0"/>
              </a:rPr>
              <a:t>en Wittenberg. </a:t>
            </a:r>
          </a:p>
          <a:p>
            <a:pPr marL="285750" marR="0" lvl="0" indent="-285750"/>
            <a:endParaRPr lang="es-ES" sz="1100" i="0" dirty="0">
              <a:effectLst/>
              <a:latin typeface="Calibri" panose="020F0502020204030204" pitchFamily="34" charset="0"/>
              <a:ea typeface="Calibri" panose="020F0502020204030204" pitchFamily="34" charset="0"/>
            </a:endParaRPr>
          </a:p>
          <a:p>
            <a:pPr marL="285750" marR="0" lvl="0" indent="-285750"/>
            <a:r>
              <a:rPr lang="es-ES" sz="1100" i="0" dirty="0">
                <a:effectLst/>
                <a:latin typeface="Calibri" panose="020F0502020204030204" pitchFamily="34" charset="0"/>
                <a:ea typeface="Calibri" panose="020F0502020204030204" pitchFamily="34" charset="0"/>
              </a:rPr>
              <a:t>Las tesis fueron llamadas a un debate sobre la práctica católica romana de vender indulgencias con las que Lutero no estuvo de acuerdo. (Las indulgencias eran hojas de papel que pronunciaban el perdón por las consecuencias temporales de los pecados). </a:t>
            </a:r>
          </a:p>
          <a:p>
            <a:pPr marL="285750" marR="0" lvl="0" indent="-285750"/>
            <a:endParaRPr lang="es-ES" sz="1100" i="0" dirty="0">
              <a:effectLst/>
              <a:latin typeface="Calibri" panose="020F0502020204030204" pitchFamily="34" charset="0"/>
              <a:ea typeface="Calibri" panose="020F0502020204030204" pitchFamily="34" charset="0"/>
            </a:endParaRPr>
          </a:p>
          <a:p>
            <a:pPr marL="285750" marR="0" lvl="0" indent="-285750"/>
            <a:r>
              <a:rPr lang="es-ES" sz="1100" i="0" dirty="0">
                <a:effectLst/>
                <a:latin typeface="Calibri" panose="020F0502020204030204" pitchFamily="34" charset="0"/>
                <a:ea typeface="Calibri" panose="020F0502020204030204" pitchFamily="34" charset="0"/>
              </a:rPr>
              <a:t>Aunque las 95 tesis eran simplemente un llamado a un debate teológico, rápidamente se expandieron por toda Europa y llegaron tanto al Papa como al emperador, quienes exigieron que Lutero se retractara de sus críticas a la Iglesia.</a:t>
            </a:r>
            <a:endParaRPr lang="en-US" sz="1100" i="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99" name="Google Shape;199;g2e2c3ad1a56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e2c3ad1a56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100" dirty="0">
                <a:effectLst/>
                <a:latin typeface="Calibri" panose="020F0502020204030204" pitchFamily="34" charset="0"/>
                <a:ea typeface="Calibri" panose="020F0502020204030204" pitchFamily="34" charset="0"/>
              </a:rPr>
              <a:t>En 1521, Lutero fue convocado a una reunión en </a:t>
            </a:r>
            <a:r>
              <a:rPr lang="es-ES" sz="1100" dirty="0" err="1">
                <a:effectLst/>
                <a:latin typeface="Calibri" panose="020F0502020204030204" pitchFamily="34" charset="0"/>
                <a:ea typeface="Calibri" panose="020F0502020204030204" pitchFamily="34" charset="0"/>
              </a:rPr>
              <a:t>Worms</a:t>
            </a:r>
            <a:r>
              <a:rPr lang="es-ES" sz="1100" dirty="0">
                <a:effectLst/>
                <a:latin typeface="Calibri" panose="020F0502020204030204" pitchFamily="34" charset="0"/>
                <a:ea typeface="Calibri" panose="020F0502020204030204" pitchFamily="34" charset="0"/>
              </a:rPr>
              <a:t>. En lugar de tener la oportunidad de defender sus escritos, se encontró con la demanda de retractarse de todos ellos. </a:t>
            </a:r>
          </a:p>
          <a:p>
            <a:pPr marL="285750" marR="0" lvl="0" indent="-285750"/>
            <a:endParaRPr lang="es-E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Se negó y fue excomulgado poco después. Temiendo por su vida, sus amigos lo escondieron en un castillo conocido como Wartburg.</a:t>
            </a:r>
          </a:p>
          <a:p>
            <a:pPr marL="285750" marR="0" lvl="0" indent="-285750"/>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Mientras estaba escondido y disfrazado de escudero, Lutero comenzó a traducir la Biblia al alemán. Hasta entonces, la mayoría de las Biblias solo estaban disponibles en latín. Terminó de traducir el Nuevo Testamento ese año, pero no completó toda la Biblia hasta 1534, con la ayuda de amigos.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6" name="Google Shape;206;g2e2c3ad1a5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2c3ad1a5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100" dirty="0">
                <a:effectLst/>
                <a:latin typeface="Calibri" panose="020F0502020204030204" pitchFamily="34" charset="0"/>
                <a:ea typeface="Calibri" panose="020F0502020204030204" pitchFamily="34" charset="0"/>
              </a:rPr>
              <a:t>En 1525, Lutero se casó con </a:t>
            </a:r>
            <a:r>
              <a:rPr lang="es-ES" sz="1100" dirty="0" err="1">
                <a:effectLst/>
                <a:latin typeface="Calibri" panose="020F0502020204030204" pitchFamily="34" charset="0"/>
                <a:ea typeface="Calibri" panose="020F0502020204030204" pitchFamily="34" charset="0"/>
              </a:rPr>
              <a:t>Katharina</a:t>
            </a:r>
            <a:r>
              <a:rPr lang="es-ES" sz="1100" dirty="0">
                <a:effectLst/>
                <a:latin typeface="Calibri" panose="020F0502020204030204" pitchFamily="34" charset="0"/>
                <a:ea typeface="Calibri" panose="020F0502020204030204" pitchFamily="34" charset="0"/>
              </a:rPr>
              <a:t> </a:t>
            </a:r>
            <a:r>
              <a:rPr lang="es-ES" sz="1100" dirty="0" err="1">
                <a:effectLst/>
                <a:latin typeface="Calibri" panose="020F0502020204030204" pitchFamily="34" charset="0"/>
                <a:ea typeface="Calibri" panose="020F0502020204030204" pitchFamily="34" charset="0"/>
              </a:rPr>
              <a:t>von</a:t>
            </a:r>
            <a:r>
              <a:rPr lang="es-ES" sz="1100" dirty="0">
                <a:effectLst/>
                <a:latin typeface="Calibri" panose="020F0502020204030204" pitchFamily="34" charset="0"/>
                <a:ea typeface="Calibri" panose="020F0502020204030204" pitchFamily="34" charset="0"/>
              </a:rPr>
              <a:t> Bora, una exmonja que había escapado de su monasterio. Tuvieron seis hijos juntos.</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13" name="Google Shape;213;g2e2c3ad1a5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1270" indent="0">
              <a:lnSpc>
                <a:spcPct val="103000"/>
              </a:lnSpc>
              <a:spcAft>
                <a:spcPts val="50"/>
              </a:spcAft>
              <a:buFontTx/>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rPr>
              <a:t>En la clase anterior estudiamos sobre el desarrollo histórico de las diferentes denominaciones. Hoy vamos a hablar sobre el desarrollo hermenéutico, (la hermenéutica es la interpretación bíblica de la palabra de Dios)</a:t>
            </a:r>
            <a:r>
              <a:rPr lang="en-US" dirty="0">
                <a:effectLst/>
              </a:rPr>
              <a:t> </a:t>
            </a: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e2c3ad1a56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85750" marR="0" lvl="0" indent="-285750"/>
            <a:r>
              <a:rPr lang="es-ES" sz="1100" dirty="0">
                <a:effectLst/>
                <a:latin typeface="Calibri" panose="020F0502020204030204" pitchFamily="34" charset="0"/>
                <a:ea typeface="Calibri" panose="020F0502020204030204" pitchFamily="34" charset="0"/>
              </a:rPr>
              <a:t>En 1529, cuando las visitas a las iglesias en Alemania mostraron que tanto los miembros como el clero carecían de conocimientos bíblicos básicos, Lutero publicó dos catecismos como ayuda para la enseñanza de las Escrituras. Su catecismo menor estaba dirigido especialmente a la juventud, y su catecismo mayor a los padres y al clero.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20" name="Google Shape;220;g2e2c3ad1a56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e2c3ad1a56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 El 12 de febrero de 1546, Lutero murió por causas naturales.</a:t>
            </a:r>
            <a:endParaRPr lang="en-US" sz="18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227" name="Google Shape;227;g2e2c3ad1a56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e2c3ad1a56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Las “tres solas” de la reforma luterana.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Las principales verdades bíblicas que Lutero y sus colaboradores buscaron restaurar en la iglesia se pueden resumir en tres “solas”. Estos fueron los principales, pero no los únicos puntos de disputa que tuvieron con la iglesia católica. </a:t>
            </a:r>
          </a:p>
          <a:p>
            <a:pPr marL="285750" marR="0" lvl="0" indent="-285750"/>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(Algunas listas contienen cinco solas, agregando "Solo </a:t>
            </a:r>
            <a:r>
              <a:rPr lang="es-ES" sz="1800" dirty="0" err="1">
                <a:effectLst/>
                <a:latin typeface="Calibri" panose="020F0502020204030204" pitchFamily="34" charset="0"/>
                <a:ea typeface="Calibri" panose="020F0502020204030204" pitchFamily="34" charset="0"/>
              </a:rPr>
              <a:t>Christo</a:t>
            </a:r>
            <a:r>
              <a:rPr lang="es-ES" sz="1800" dirty="0">
                <a:effectLst/>
                <a:latin typeface="Calibri" panose="020F0502020204030204" pitchFamily="34" charset="0"/>
                <a:ea typeface="Calibri" panose="020F0502020204030204" pitchFamily="34" charset="0"/>
              </a:rPr>
              <a:t>" (solo a través de Cristo) y "</a:t>
            </a:r>
            <a:r>
              <a:rPr lang="es-ES" sz="1800" dirty="0" err="1">
                <a:effectLst/>
                <a:latin typeface="Calibri" panose="020F0502020204030204" pitchFamily="34" charset="0"/>
                <a:ea typeface="Calibri" panose="020F0502020204030204" pitchFamily="34" charset="0"/>
              </a:rPr>
              <a:t>Soli</a:t>
            </a:r>
            <a:r>
              <a:rPr lang="es-ES" sz="1800" dirty="0">
                <a:effectLst/>
                <a:latin typeface="Calibri" panose="020F0502020204030204" pitchFamily="34" charset="0"/>
                <a:ea typeface="Calibri" panose="020F0502020204030204" pitchFamily="34" charset="0"/>
              </a:rPr>
              <a:t> </a:t>
            </a:r>
            <a:r>
              <a:rPr lang="es-ES" sz="1800" dirty="0" err="1">
                <a:effectLst/>
                <a:latin typeface="Calibri" panose="020F0502020204030204" pitchFamily="34" charset="0"/>
                <a:ea typeface="Calibri" panose="020F0502020204030204" pitchFamily="34" charset="0"/>
              </a:rPr>
              <a:t>deo</a:t>
            </a:r>
            <a:r>
              <a:rPr lang="es-ES" sz="1800" dirty="0">
                <a:effectLst/>
                <a:latin typeface="Calibri" panose="020F0502020204030204" pitchFamily="34" charset="0"/>
                <a:ea typeface="Calibri" panose="020F0502020204030204" pitchFamily="34" charset="0"/>
              </a:rPr>
              <a:t> gloria" (Solo a Dios la gloria) a la lista. Si bien estos también fueron énfasis bíblicos de la Reforma, nos centraremos en tres en clase, por el tiempo).</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34" name="Google Shape;234;g2e2c3ad1a56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325E51AA-3B0B-B6E5-EBCD-DBB8CFA965A0}"/>
            </a:ext>
          </a:extLst>
        </p:cNvPr>
        <p:cNvGrpSpPr/>
        <p:nvPr/>
      </p:nvGrpSpPr>
      <p:grpSpPr>
        <a:xfrm>
          <a:off x="0" y="0"/>
          <a:ext cx="0" cy="0"/>
          <a:chOff x="0" y="0"/>
          <a:chExt cx="0" cy="0"/>
        </a:xfrm>
      </p:grpSpPr>
      <p:sp>
        <p:nvSpPr>
          <p:cNvPr id="233" name="Google Shape;233;g2e2c3ad1a56_0_81:notes">
            <a:extLst>
              <a:ext uri="{FF2B5EF4-FFF2-40B4-BE49-F238E27FC236}">
                <a16:creationId xmlns:a16="http://schemas.microsoft.com/office/drawing/2014/main" id="{173E6E70-C5D7-6E9F-7121-63AB2747D47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“Sola gratia” </a:t>
            </a:r>
            <a:br>
              <a:rPr lang="es-ES" sz="1100" dirty="0">
                <a:effectLst/>
                <a:latin typeface="Calibri" panose="020F0502020204030204" pitchFamily="34" charset="0"/>
                <a:ea typeface="Calibri" panose="020F0502020204030204" pitchFamily="34" charset="0"/>
              </a:rPr>
            </a:b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“Solo por gracia” </a:t>
            </a:r>
          </a:p>
          <a:p>
            <a:pPr marL="171450" marR="0" lvl="0" indent="-171450"/>
            <a:r>
              <a:rPr lang="es-ES" sz="1100" dirty="0">
                <a:effectLst/>
                <a:latin typeface="Calibri" panose="020F0502020204030204" pitchFamily="34" charset="0"/>
                <a:ea typeface="Calibri" panose="020F0502020204030204" pitchFamily="34" charset="0"/>
              </a:rPr>
              <a:t>Gracia es una palabra que significa “amor o favor inmerecido”. Se refiere al hecho de que tenemos el perdón de los pecados, no debido a ningún mérito o dignidad de nuestra parte, sino solo por la gracia de Dios (Sola Gratia). </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Efesios 2:8,9 puede ser citado como un pasaje de prueba. </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También es el mensaje principal de Romanos y Gálatas. De principio a fin, nuestra salvación es totalmente obra de Dios y, por lo tanto, solo a Él pertenece la gloria.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Iglesia Católica Romana también diría que somos salvos solo por gracia. Sin embargo, su definición de gracia es una ayuda divina que Dios nos da para que podamos hacer buenas obras para cooperar en nuestra salvación. Por lo tanto, la causa de nuestra salvación para ellos no es solo el amor inmerecido de Dios, sino también las buenas obras que el amor nos inspira a realizar.</a:t>
            </a:r>
          </a:p>
          <a:p>
            <a:pPr marL="171450" marR="0" lvl="0" indent="-171450"/>
            <a:endParaRPr lang="es-E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34" name="Google Shape;234;g2e2c3ad1a56_0_81:notes">
            <a:extLst>
              <a:ext uri="{FF2B5EF4-FFF2-40B4-BE49-F238E27FC236}">
                <a16:creationId xmlns:a16="http://schemas.microsoft.com/office/drawing/2014/main" id="{940C00E1-2297-BEF2-CBAD-2D5F4440C4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860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5B7DAB18-4FF5-D608-A400-AAFE0E1F92B8}"/>
            </a:ext>
          </a:extLst>
        </p:cNvPr>
        <p:cNvGrpSpPr/>
        <p:nvPr/>
      </p:nvGrpSpPr>
      <p:grpSpPr>
        <a:xfrm>
          <a:off x="0" y="0"/>
          <a:ext cx="0" cy="0"/>
          <a:chOff x="0" y="0"/>
          <a:chExt cx="0" cy="0"/>
        </a:xfrm>
      </p:grpSpPr>
      <p:sp>
        <p:nvSpPr>
          <p:cNvPr id="233" name="Google Shape;233;g2e2c3ad1a56_0_81:notes">
            <a:extLst>
              <a:ext uri="{FF2B5EF4-FFF2-40B4-BE49-F238E27FC236}">
                <a16:creationId xmlns:a16="http://schemas.microsoft.com/office/drawing/2014/main" id="{AE2ED165-0201-8B74-DFAE-DF5AC28E179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“Sola fide” </a:t>
            </a: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“Solo por la fe” </a:t>
            </a:r>
          </a:p>
          <a:p>
            <a:pPr marL="171450" marR="0" lvl="0" indent="-171450"/>
            <a:r>
              <a:rPr lang="es-ES" sz="1100" dirty="0">
                <a:effectLst/>
                <a:latin typeface="Calibri" panose="020F0502020204030204" pitchFamily="34" charset="0"/>
                <a:ea typeface="Calibri" panose="020F0502020204030204" pitchFamily="34" charset="0"/>
              </a:rPr>
              <a:t>La posición de la Iglesia Católica Romana es que tanto la fe como las buenas obras son necesarias para el perdón y la salvación. </a:t>
            </a:r>
          </a:p>
          <a:p>
            <a:pPr marL="171450" marR="0" lvl="0" indent="-171450"/>
            <a:r>
              <a:rPr lang="es-ES" sz="1100" dirty="0">
                <a:effectLst/>
                <a:latin typeface="Calibri" panose="020F0502020204030204" pitchFamily="34" charset="0"/>
                <a:ea typeface="Calibri" panose="020F0502020204030204" pitchFamily="34" charset="0"/>
              </a:rPr>
              <a:t>La posición de la Iglesia Luterana es que nuestro Padre celestial nos da la salvación de manera plena y gratuita, y no se recibe por la fe y las buenas obras, sino sólo mediante la fe (sola fide). Las buenas obras que hacemos son fruto de nuestra fe y no parte de nuestra salvación. </a:t>
            </a:r>
          </a:p>
          <a:p>
            <a:pPr marL="171450" marR="0" lvl="0" indent="-171450"/>
            <a:endParaRPr lang="es-E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b="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34" name="Google Shape;234;g2e2c3ad1a56_0_81:notes">
            <a:extLst>
              <a:ext uri="{FF2B5EF4-FFF2-40B4-BE49-F238E27FC236}">
                <a16:creationId xmlns:a16="http://schemas.microsoft.com/office/drawing/2014/main" id="{0EBEB744-5425-7BA6-40D5-09C39B873E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9807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F111BAD5-80E2-BB6E-AEBB-EF00B009735B}"/>
            </a:ext>
          </a:extLst>
        </p:cNvPr>
        <p:cNvGrpSpPr/>
        <p:nvPr/>
      </p:nvGrpSpPr>
      <p:grpSpPr>
        <a:xfrm>
          <a:off x="0" y="0"/>
          <a:ext cx="0" cy="0"/>
          <a:chOff x="0" y="0"/>
          <a:chExt cx="0" cy="0"/>
        </a:xfrm>
      </p:grpSpPr>
      <p:sp>
        <p:nvSpPr>
          <p:cNvPr id="233" name="Google Shape;233;g2e2c3ad1a56_0_81:notes">
            <a:extLst>
              <a:ext uri="{FF2B5EF4-FFF2-40B4-BE49-F238E27FC236}">
                <a16:creationId xmlns:a16="http://schemas.microsoft.com/office/drawing/2014/main" id="{AFFF3CA3-4F66-2E44-D160-20E74B9E7DF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100" dirty="0">
                <a:effectLst/>
                <a:latin typeface="Calibri" panose="020F0502020204030204" pitchFamily="34" charset="0"/>
                <a:ea typeface="Calibri" panose="020F0502020204030204" pitchFamily="34" charset="0"/>
              </a:rPr>
              <a:t>“Sola </a:t>
            </a:r>
            <a:r>
              <a:rPr lang="es-ES" sz="1100" dirty="0" err="1">
                <a:effectLst/>
                <a:latin typeface="Calibri" panose="020F0502020204030204" pitchFamily="34" charset="0"/>
                <a:ea typeface="Calibri" panose="020F0502020204030204" pitchFamily="34" charset="0"/>
              </a:rPr>
              <a:t>scriptura</a:t>
            </a:r>
            <a:r>
              <a:rPr lang="es-ES" sz="11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100" dirty="0">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1000"/>
              </a:spcBef>
              <a:spcAft>
                <a:spcPts val="0"/>
              </a:spcAft>
              <a:buClr>
                <a:srgbClr val="000000"/>
              </a:buClr>
              <a:buSzPts val="1100"/>
              <a:tabLst/>
              <a:defRPr/>
            </a:pPr>
            <a:r>
              <a:rPr lang="es-ES" sz="1100" dirty="0">
                <a:effectLst/>
                <a:latin typeface="Calibri" panose="020F0502020204030204" pitchFamily="34" charset="0"/>
                <a:ea typeface="Calibri" panose="020F0502020204030204" pitchFamily="34" charset="0"/>
              </a:rPr>
              <a:t>“Solo por las Escrituras” </a:t>
            </a:r>
          </a:p>
          <a:p>
            <a:pPr marL="171450" marR="0" lvl="0" indent="-171450" algn="l" defTabSz="914400" rtl="0" eaLnBrk="1" fontAlgn="auto" latinLnBrk="0" hangingPunct="1">
              <a:lnSpc>
                <a:spcPct val="100000"/>
              </a:lnSpc>
              <a:spcBef>
                <a:spcPts val="1000"/>
              </a:spcBef>
              <a:spcAft>
                <a:spcPts val="0"/>
              </a:spcAft>
              <a:buClr>
                <a:srgbClr val="000000"/>
              </a:buClr>
              <a:buSzPts val="1100"/>
              <a:tabLst/>
              <a:defRPr/>
            </a:pPr>
            <a:r>
              <a:rPr lang="es-ES" sz="1100" dirty="0">
                <a:effectLst/>
                <a:latin typeface="Calibri" panose="020F0502020204030204" pitchFamily="34" charset="0"/>
                <a:ea typeface="Calibri" panose="020F0502020204030204" pitchFamily="34" charset="0"/>
              </a:rPr>
              <a:t>Mientras que la Iglesia Católica Romana deriva su doctrina de dos fuentes, la Biblia y la tradición de la iglesia (enseñanzas oficiales que provienen de sus Concilios y / o el Papa), la Iglesia Luterana deriva todas sus enseñanzas y prácticas solo de la Biblia (Sola </a:t>
            </a:r>
            <a:r>
              <a:rPr lang="es-ES" sz="1100" dirty="0" err="1">
                <a:effectLst/>
                <a:latin typeface="Calibri" panose="020F0502020204030204" pitchFamily="34" charset="0"/>
                <a:ea typeface="Calibri" panose="020F0502020204030204" pitchFamily="34" charset="0"/>
              </a:rPr>
              <a:t>Scriptura</a:t>
            </a:r>
            <a:r>
              <a:rPr lang="es-ES" sz="1100" dirty="0">
                <a:effectLst/>
                <a:latin typeface="Calibri" panose="020F0502020204030204" pitchFamily="34" charset="0"/>
                <a:ea typeface="Calibri" panose="020F0502020204030204" pitchFamily="34" charset="0"/>
              </a:rPr>
              <a:t>).</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34" name="Google Shape;234;g2e2c3ad1a56_0_81:notes">
            <a:extLst>
              <a:ext uri="{FF2B5EF4-FFF2-40B4-BE49-F238E27FC236}">
                <a16:creationId xmlns:a16="http://schemas.microsoft.com/office/drawing/2014/main" id="{A902FAB8-36E6-4C24-343F-B1A7734460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2314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AB518D16-0071-24EF-6F23-10D223BABEFC}"/>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AAF8E1F8-349B-1709-9E2D-A7E37C6B4EE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None/>
            </a:pPr>
            <a:r>
              <a:rPr lang="es-ES" sz="1800" b="1" dirty="0">
                <a:effectLst/>
                <a:latin typeface="Calibri" panose="020F0502020204030204" pitchFamily="34" charset="0"/>
                <a:ea typeface="Calibri" panose="020F0502020204030204" pitchFamily="34" charset="0"/>
              </a:rPr>
              <a:t>OBJETIVO #2: Comparar las diferentes maneras de interpretar la Biblia. </a:t>
            </a: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FD148249-B2C1-DE74-E15A-72E240C779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4085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e2c3ad1a56_0_3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La diferencia en la interpretación: ¿Cuál es la autoridad?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diferencia en cómo interpretamos la Biblia será el enfoque de la clase de hoy, porque es la raíz de lo que estudiaremos en futuras lecciones: las diferencias entre las enseñanzas católica, luterana y protestante.</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Diferentes métodos de interpretación de la Biblia conducen a diferentes enseñanzas y varias identidades espirituales.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 Biblia es clara cuando dejamos que hable por sí misma; sin embargo, cuando dejamos que otras autoridades determinen cuál es el significado de la Biblia, nos desviamos.</a:t>
            </a:r>
            <a:endParaRPr lang="en-US" sz="18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252" name="Google Shape;252;g2e2c3ad1a56_0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e2c3ad1a56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En la Iglesia católica, ¿Cuál es la autoridad en la interpretación bíblica?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Como hemos visto, la práctica histórica de la iglesia católica ha sido dar igual peso tanto a las Escrituras como a la Sagrada Tradición (lo que los obispos en los concilios y el Papa han declarado oficialmente).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Esta práctica fue reafirmada como dogma de la iglesia en el Concilio Vaticano II en 1965 que declaró: "Es evidente, por tanto, que la Sagrada Tradición, la Sagrada Escritura y el Magisterio de la Iglesia… están entrelazados y unidos de tal forma que no tiene consistencia el uno sin el otro, y que, juntos, cada uno a su modo, bajo la acción del Espíritu Santo, contribuyen eficazmente a la salvación de las almas." (Dei Verbum, #10)</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Las autoridades determinan la verdad: Escritura, Tradición y el Magisterio de la Iglesia. El Magisterio de la Iglesia se refiere a los obispos en Concilio y al Papa cuando habla ex cátedra (sus declaraciones doctrinales oficiales). Juntos, solo ellos pueden dar la interpretación "correcta" de la Escritura y la Tradición. Como resultado, muchas enseñanzas que se encuentran en la iglesia católica no se encuentran en la Biblia. </a:t>
            </a:r>
            <a:endParaRPr lang="en-US" sz="1800" dirty="0">
              <a:effectLst/>
              <a:latin typeface="Calibri" panose="020F0502020204030204" pitchFamily="34" charset="0"/>
              <a:ea typeface="Calibri" panose="020F0502020204030204" pitchFamily="34" charset="0"/>
            </a:endParaRPr>
          </a:p>
          <a:p>
            <a:pPr marL="0" marR="0" lvl="0" indent="0" algn="l" rtl="0">
              <a:spcBef>
                <a:spcPts val="1000"/>
              </a:spcBef>
              <a:spcAft>
                <a:spcPts val="600"/>
              </a:spcAft>
              <a:buNone/>
            </a:pPr>
            <a:endParaRPr dirty="0">
              <a:solidFill>
                <a:schemeClr val="dk1"/>
              </a:solidFill>
              <a:latin typeface="Calibri"/>
              <a:ea typeface="Calibri"/>
              <a:cs typeface="Calibri"/>
              <a:sym typeface="Calibri"/>
            </a:endParaRPr>
          </a:p>
        </p:txBody>
      </p:sp>
      <p:sp>
        <p:nvSpPr>
          <p:cNvPr id="261" name="Google Shape;261;g2e2c3ad1a56_0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e2c3ad1a56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En muchas iglesias protestantes, ¿Cuál es la autoridad en la interpretación bíblica?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Históricamente, ¿cuál fue la diferencia entre cómo Lutero y Calvino y </a:t>
            </a:r>
            <a:r>
              <a:rPr lang="es-ES" sz="1800" dirty="0" err="1">
                <a:effectLst/>
                <a:latin typeface="Calibri" panose="020F0502020204030204" pitchFamily="34" charset="0"/>
                <a:ea typeface="Calibri" panose="020F0502020204030204" pitchFamily="34" charset="0"/>
              </a:rPr>
              <a:t>Zwinglio</a:t>
            </a:r>
            <a:r>
              <a:rPr lang="es-ES" sz="1800" dirty="0">
                <a:effectLst/>
                <a:latin typeface="Calibri" panose="020F0502020204030204" pitchFamily="34" charset="0"/>
                <a:ea typeface="Calibri" panose="020F0502020204030204" pitchFamily="34" charset="0"/>
              </a:rPr>
              <a:t> interpretaron las Escrituras?</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Aunque tanto Calvino como </a:t>
            </a:r>
            <a:r>
              <a:rPr lang="es-ES" sz="1800" dirty="0" err="1">
                <a:effectLst/>
                <a:latin typeface="Calibri" panose="020F0502020204030204" pitchFamily="34" charset="0"/>
                <a:ea typeface="Calibri" panose="020F0502020204030204" pitchFamily="34" charset="0"/>
              </a:rPr>
              <a:t>Zwinglio</a:t>
            </a:r>
            <a:r>
              <a:rPr lang="es-ES" sz="1800" dirty="0">
                <a:effectLst/>
                <a:latin typeface="Calibri" panose="020F0502020204030204" pitchFamily="34" charset="0"/>
                <a:ea typeface="Calibri" panose="020F0502020204030204" pitchFamily="34" charset="0"/>
              </a:rPr>
              <a:t> enseñaron "sola </a:t>
            </a:r>
            <a:r>
              <a:rPr lang="es-ES" sz="1800" dirty="0" err="1">
                <a:effectLst/>
                <a:latin typeface="Calibri" panose="020F0502020204030204" pitchFamily="34" charset="0"/>
                <a:ea typeface="Calibri" panose="020F0502020204030204" pitchFamily="34" charset="0"/>
              </a:rPr>
              <a:t>scriptura</a:t>
            </a:r>
            <a:r>
              <a:rPr lang="es-ES" sz="1800" dirty="0">
                <a:effectLst/>
                <a:latin typeface="Calibri" panose="020F0502020204030204" pitchFamily="34" charset="0"/>
                <a:ea typeface="Calibri" panose="020F0502020204030204" pitchFamily="34" charset="0"/>
              </a:rPr>
              <a:t>", junto con Lutero, en la práctica, la razón humana afectó sus enseñanzas sobre ciertas doctrinas de las Escrituras. En lugar de someter la razón a lo que dice la Palabra de Dios, sometieron lo que dice la Palabra de Dios a su razón humana.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Desafortunadamente, lo mismo es cierto en muchas iglesias protestantes hoy en día: afirman que solo la Escritura es su autoridad, pero en la práctica hacen que la Biblia se ajuste a la razón o lógica humana.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Un ejemplo de esto está en su enseñanza sobre la elección. La Biblia enseña que, antes de la creación del mundo, Dios, solo por gracia, escogió a los que serían salvos y los predestinó para tal salvación. (Ver Efesios 1:4-8, donde esto se enseña claramente). Sin embargo, muchas iglesias protestantes usan su razón para sacar una conclusión lógica de esa verdad: si Dios predestinó a algunos para salvación, también debe haber predestinado a los demás para condenación. Esta conclusión es lógica, pero es completamente antibíblica. Si este fuera el caso, Dios nunca quiso salvar al mundo entero, solo a algunos. Pero la Biblia insiste en que Dios ama al mundo entero (Juan 3:16) y verdaderamente quiere salvar a todos (1 Timoteo 2:4).</a:t>
            </a:r>
            <a:endParaRPr lang="en-US" sz="1800" dirty="0">
              <a:effectLst/>
              <a:latin typeface="Calibri" panose="020F0502020204030204" pitchFamily="34" charset="0"/>
              <a:ea typeface="Calibri" panose="020F0502020204030204" pitchFamily="34" charset="0"/>
            </a:endParaRPr>
          </a:p>
          <a:p>
            <a:pPr marL="0" marR="0" lvl="0" indent="0" algn="l" rtl="0">
              <a:spcBef>
                <a:spcPts val="1000"/>
              </a:spcBef>
              <a:spcAft>
                <a:spcPts val="600"/>
              </a:spcAft>
              <a:buNone/>
            </a:pPr>
            <a:endParaRPr dirty="0">
              <a:solidFill>
                <a:schemeClr val="dk1"/>
              </a:solidFill>
              <a:latin typeface="Calibri"/>
              <a:ea typeface="Calibri"/>
              <a:cs typeface="Calibri"/>
              <a:sym typeface="Calibri"/>
            </a:endParaRPr>
          </a:p>
        </p:txBody>
      </p:sp>
      <p:sp>
        <p:nvSpPr>
          <p:cNvPr id="271" name="Google Shape;271;g2e2c3ad1a56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Querido Padre Celestial, la historia nos enseña que la iglesia cristiana puede perder el mensaje del evangelio de salvación plena y gratuita en Cristo. Te agradecemos por personas como Martín Lutero, y otros que vinieron después de él, quienes trabajaron diligentemente, con riesgo personal y rechazo para restaurar este precioso mensaje del evangelio. Hoy, te pedimos que nos uses para proteger, preservar y promover el único mensaje que salva.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e2c3ad1a56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En la iglesia luterana y Academia Cristo, ¿cuál es la autoridad en la interpretación bíblica? </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Lutero enseñó que las Escrituras eran la única fuente y autoridad de doctrina y práctica.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Dijo que la Biblia debe interpretarse a sí misma, es decir, los pasajes bíblicos deben interpretarse en su contexto. Los pasajes poco claros deben interpretarse en base a pasajes claros que hablan de la misma enseñanza. De esta manera, el mismo Dios, a través de su Palabra, está explicando e interpretando esa misma Palabra, y podemos estar seguros de que la interpretación es correcta.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Hay enseñanzas que trascienden la comprensión humana y, cuando ese es el caso, la razón humana debe estar subordinada a las Escrituras, no al revés. Realmente, Lutero enseñó que todo, la razón, la lógica, la emoción, la tradición, debe estar sujeto a la autoridad de la Biblia.</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Esta es la forma en que nosotros como luteranos en Academia Cristo buscamos interpretar la Biblia hoy.</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81" name="Google Shape;281;g2e2c3ad1a56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431922E0-C4C8-4F00-8144-88982A80A761}"/>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681938C4-F466-04C1-27F1-FDF107048FC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#3: Analizar las equivocaciones más comunes en la interpretación de la Biblia.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B9BDB8AD-9B30-4A4B-5956-B2003232C9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8325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e2c3ad1a56_0_4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Pregunta de discusión: ¿Qué otras “autoridades” (fuentes de “verdad”) podrían desviarnos si permitimos que influyan en nuestra interpretación de la Biblia? </a:t>
            </a:r>
            <a:br>
              <a:rPr lang="en-US" sz="1800" i="0" dirty="0">
                <a:solidFill>
                  <a:srgbClr val="000000"/>
                </a:solidFill>
                <a:effectLst/>
                <a:latin typeface="Calibri" panose="020F0502020204030204" pitchFamily="34" charset="0"/>
                <a:ea typeface="Calibri" panose="020F0502020204030204" pitchFamily="34" charset="0"/>
              </a:rPr>
            </a:br>
            <a:br>
              <a:rPr lang="en-US" sz="1800" i="0" dirty="0">
                <a:solidFill>
                  <a:srgbClr val="000000"/>
                </a:solidFill>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Deje que los estudiantes ofrezcan respuestas. Cuando hayan concluido, comparta lo siguiente:</a:t>
            </a:r>
            <a:r>
              <a:rPr lang="en-US" dirty="0">
                <a:effectLst/>
              </a:rPr>
              <a:t> </a:t>
            </a:r>
            <a:endParaRPr b="1" dirty="0">
              <a:solidFill>
                <a:schemeClr val="dk1"/>
              </a:solidFill>
              <a:latin typeface="Calibri"/>
              <a:ea typeface="Calibri"/>
              <a:cs typeface="Calibri"/>
              <a:sym typeface="Calibri"/>
            </a:endParaRPr>
          </a:p>
        </p:txBody>
      </p:sp>
      <p:sp>
        <p:nvSpPr>
          <p:cNvPr id="291" name="Google Shape;291;g2e2c3ad1a56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e1cad20c04_0_2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Calibri" panose="020F0502020204030204" pitchFamily="34" charset="0"/>
              </a:rPr>
              <a:t>Revelación directa (o continua). </a:t>
            </a:r>
          </a:p>
          <a:p>
            <a:pPr marL="285750" marR="0" lvl="0" indent="-285750"/>
            <a:r>
              <a:rPr lang="es-ES" sz="1800" dirty="0">
                <a:effectLst/>
                <a:latin typeface="Calibri" panose="020F0502020204030204" pitchFamily="34" charset="0"/>
                <a:ea typeface="Calibri" panose="020F0502020204030204" pitchFamily="34" charset="0"/>
              </a:rPr>
              <a:t>Esta es la idea de que Dios no solo nos habla en su Palabra; continúa hablándonos, ya sea a través de sueños, visiones, voces audibles, señales o la iglesia misma. </a:t>
            </a:r>
          </a:p>
          <a:p>
            <a:pPr marL="285750" marR="0" lvl="0" indent="-285750"/>
            <a:r>
              <a:rPr lang="es-ES" sz="1800" dirty="0">
                <a:effectLst/>
                <a:latin typeface="Calibri" panose="020F0502020204030204" pitchFamily="34" charset="0"/>
                <a:ea typeface="Calibri" panose="020F0502020204030204" pitchFamily="34" charset="0"/>
              </a:rPr>
              <a:t>Pero Dios nos dice que su palabra es completamente suficiente para nuestra fe y vida (2 Timoteo 3:16-17). No necesitamos más revelaciones de él; de hecho, advierte contra cualquiera que agregue algo a lo que dice la Biblia (</a:t>
            </a:r>
            <a:r>
              <a:rPr lang="es-ES" sz="1800" dirty="0" err="1">
                <a:effectLst/>
                <a:latin typeface="Calibri" panose="020F0502020204030204" pitchFamily="34" charset="0"/>
                <a:ea typeface="Calibri" panose="020F0502020204030204" pitchFamily="34" charset="0"/>
              </a:rPr>
              <a:t>Deut</a:t>
            </a:r>
            <a:r>
              <a:rPr lang="es-ES" sz="1800" dirty="0">
                <a:effectLst/>
                <a:latin typeface="Calibri" panose="020F0502020204030204" pitchFamily="34" charset="0"/>
                <a:ea typeface="Calibri" panose="020F0502020204030204" pitchFamily="34" charset="0"/>
              </a:rPr>
              <a:t>. 4:2, </a:t>
            </a:r>
            <a:r>
              <a:rPr lang="es-ES" sz="1800" dirty="0" err="1">
                <a:effectLst/>
                <a:latin typeface="Calibri" panose="020F0502020204030204" pitchFamily="34" charset="0"/>
                <a:ea typeface="Calibri" panose="020F0502020204030204" pitchFamily="34" charset="0"/>
              </a:rPr>
              <a:t>Apoc</a:t>
            </a:r>
            <a:r>
              <a:rPr lang="es-ES" sz="1800" dirty="0">
                <a:effectLst/>
                <a:latin typeface="Calibri" panose="020F0502020204030204" pitchFamily="34" charset="0"/>
                <a:ea typeface="Calibri" panose="020F0502020204030204" pitchFamily="34" charset="0"/>
              </a:rPr>
              <a:t>. 22:18-19). </a:t>
            </a:r>
          </a:p>
          <a:p>
            <a:pPr marL="285750" marR="0" lvl="0" indent="-285750"/>
            <a:r>
              <a:rPr lang="es-ES" sz="1800" dirty="0">
                <a:effectLst/>
                <a:latin typeface="Calibri" panose="020F0502020204030204" pitchFamily="34" charset="0"/>
                <a:ea typeface="Calibri" panose="020F0502020204030204" pitchFamily="34" charset="0"/>
              </a:rPr>
              <a:t>Confiar en tales supuestas fuentes de nueva revelación ha llevado a muchos errores en la iglesia.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Presuposiciones falsas. </a:t>
            </a:r>
          </a:p>
          <a:p>
            <a:pPr marL="285750" marR="0" lvl="0" indent="-285750"/>
            <a:r>
              <a:rPr lang="es-ES" sz="1800" dirty="0">
                <a:effectLst/>
                <a:latin typeface="Calibri" panose="020F0502020204030204" pitchFamily="34" charset="0"/>
                <a:ea typeface="Calibri" panose="020F0502020204030204" pitchFamily="34" charset="0"/>
              </a:rPr>
              <a:t>Algunos interpretan la Biblia a la luz de lo que ya han aprendido acerca de Dios, de su iglesia o de sus padres, por ejemplo, sin darse cuenta de que lo que han aprendido en realidad está mal. Cuando esto sucede, la Biblia puede verse obligada a ajustarse a nuestras presuposiciones. </a:t>
            </a:r>
          </a:p>
          <a:p>
            <a:pPr marL="285750" marR="0" lvl="0" indent="-285750"/>
            <a:r>
              <a:rPr lang="es-ES" sz="1800" dirty="0">
                <a:effectLst/>
                <a:latin typeface="Calibri" panose="020F0502020204030204" pitchFamily="34" charset="0"/>
                <a:ea typeface="Calibri" panose="020F0502020204030204" pitchFamily="34" charset="0"/>
              </a:rPr>
              <a:t>En cambio, nuestras presuposiciones, como todo lo demás, deben estar sujetas a lo que Dios dice en su palabra.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El camino del mundo. </a:t>
            </a:r>
          </a:p>
          <a:p>
            <a:pPr marL="285750" marR="0" lvl="0" indent="-285750"/>
            <a:r>
              <a:rPr lang="es-ES" sz="1800" dirty="0">
                <a:effectLst/>
                <a:latin typeface="Calibri" panose="020F0502020204030204" pitchFamily="34" charset="0"/>
                <a:ea typeface="Calibri" panose="020F0502020204030204" pitchFamily="34" charset="0"/>
              </a:rPr>
              <a:t>El mundo incrédulo que nos rodea está constantemente proclamándonos "verdades". Por ejemplo, los científicos nos enseñan que el origen de la vida es la evolución, no Dios; los activistas por los derechos de los homosexuales nos enseñan que la homosexualidad no es pecaminosa.</a:t>
            </a:r>
          </a:p>
          <a:p>
            <a:pPr marL="285750" marR="0" lvl="0" indent="-285750"/>
            <a:r>
              <a:rPr lang="es-ES" sz="1800" dirty="0">
                <a:effectLst/>
                <a:latin typeface="Calibri" panose="020F0502020204030204" pitchFamily="34" charset="0"/>
                <a:ea typeface="Calibri" panose="020F0502020204030204" pitchFamily="34" charset="0"/>
              </a:rPr>
              <a:t>Lamentablemente, esta corriente del mundo ha influido en cómo las iglesias interpretan las Escrituras. Algunos enseñan una "creación por evolución" que la Biblia no enseña; otros aceptan la homosexualidad como un estilo de vida alternativo, mientras que la Biblia la condena como pecado.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Emoción o experiencia. </a:t>
            </a:r>
          </a:p>
          <a:p>
            <a:pPr marL="285750" marR="0" lvl="0" indent="-285750"/>
            <a:r>
              <a:rPr lang="es-ES" sz="1800" dirty="0">
                <a:effectLst/>
                <a:latin typeface="Calibri" panose="020F0502020204030204" pitchFamily="34" charset="0"/>
                <a:ea typeface="Calibri" panose="020F0502020204030204" pitchFamily="34" charset="0"/>
              </a:rPr>
              <a:t>Es común, por ejemplo, escuchar a algunos decir "Realmente sentí la presencia de Dios en esa iglesia". </a:t>
            </a:r>
          </a:p>
          <a:p>
            <a:pPr marL="285750" marR="0" lvl="0" indent="-285750"/>
            <a:r>
              <a:rPr lang="es-ES" sz="1800" dirty="0">
                <a:effectLst/>
                <a:latin typeface="Calibri" panose="020F0502020204030204" pitchFamily="34" charset="0"/>
                <a:ea typeface="Calibri" panose="020F0502020204030204" pitchFamily="34" charset="0"/>
              </a:rPr>
              <a:t>Sin embargo, no creemos algo solo porque nuestras emociones o experiencia lo confirman; creemos algo porque la Biblia lo dice, lo sintamos o lo experimentemos o no. </a:t>
            </a:r>
          </a:p>
          <a:p>
            <a:pPr marL="285750" marR="0" lvl="0" indent="-285750"/>
            <a:r>
              <a:rPr lang="es-ES" sz="1800" dirty="0">
                <a:effectLst/>
                <a:latin typeface="Calibri" panose="020F0502020204030204" pitchFamily="34" charset="0"/>
                <a:ea typeface="Calibri" panose="020F0502020204030204" pitchFamily="34" charset="0"/>
              </a:rPr>
              <a:t>Dios está presente, lo sintamos o no, porque Dios promete a los creyentes que estará con nosotros siempre, hasta el fin del mundo (Mateo 28:20).</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Un versículo de la Biblia sacado de contexto. </a:t>
            </a:r>
          </a:p>
          <a:p>
            <a:pPr marL="285750" marR="0" lvl="0" indent="-285750"/>
            <a:r>
              <a:rPr lang="es-ES" sz="1800" dirty="0">
                <a:effectLst/>
                <a:latin typeface="Calibri" panose="020F0502020204030204" pitchFamily="34" charset="0"/>
                <a:ea typeface="Calibri" panose="020F0502020204030204" pitchFamily="34" charset="0"/>
              </a:rPr>
              <a:t>Sí, incluso lo que dice la Biblia, cuando se saca de su contexto, puede desviarnos.</a:t>
            </a:r>
          </a:p>
          <a:p>
            <a:pPr marL="285750" marR="0" lvl="0" indent="-285750"/>
            <a:r>
              <a:rPr lang="es-ES" sz="1800" dirty="0">
                <a:effectLst/>
                <a:latin typeface="Calibri" panose="020F0502020204030204" pitchFamily="34" charset="0"/>
                <a:ea typeface="Calibri" panose="020F0502020204030204" pitchFamily="34" charset="0"/>
              </a:rPr>
              <a:t> El diablo trató de hacer precisamente eso cuando tentó a Jesús. Citó el Salmo 91, en el que Dios promete enviar a sus ángeles para protegernos, tratando de convencer a Jesús de que se arroje desde lo más alto del templo. Jesús refutó correctamente su tentación usando el contexto de las Escrituras - Deuteronomio 6:14, que nos ordena no poner a Dios a prueba - para interpretar correctamente el Salmo 91.</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Así como hay una gran variedad de enseñanzas en el grupo de iglesias "protestantes", también hay una gran variedad de interpretación bíblica practicada en ellas. Muchos permiten que una o más de las "autoridades" de arriba determinen cuál es la verdad.</a:t>
            </a:r>
            <a:endParaRPr lang="en-US" sz="1800" dirty="0">
              <a:effectLst/>
              <a:latin typeface="Calibri" panose="020F0502020204030204" pitchFamily="34" charset="0"/>
              <a:ea typeface="Calibri" panose="020F0502020204030204" pitchFamily="34"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99" name="Google Shape;299;g2e1cad20c04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e1cad20c04_0_3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La interpretación Bíblica</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2 Pedro 1:20-21 … ninguna profecía de la Escritura es de interpretación privada, porque nunca la profecía fue traída por voluntad humana, sino que los santos hombres de Dios hablaron siendo inspirados por el Espíritu Santo.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Pedro nos asegura en su segunda carta que la Biblia no son las palabras del hombre acerca de Dios, sino las propias palabras de Dios acerca de sí mismo. Dios inspiró a los escritores de la Biblia a registrar las mismas palabras que Él quería que escribieran.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Esto nos asegura que la Biblia es 100% confiable y sin errores.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Pero también significa que debemos tener cuidado de cómo lo interpretamos. “Ninguna profecía de la Escritura es de interpretación privada” dice Peter.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Dado que la Biblia es la Palabra de Dios, no del hombre, un creyente individual no tiene derecho a darle la interpretación de su propia elección. Una iglesia tampoco.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Dado que la Biblia es la Palabra de Dios, solo Dios tiene el derecho de decirnos cuál es la interpretación correcta de la Escritura. ¿Cómo lo hace? Lo hace a través de la Escritura misma. Es por eso que dejamos que la Escritura interprete la Escritura. Leemos un versículo en su contexto. Usamos versículos claros para ayudarnos a entender versículos más difíciles. Cuando dejamos que la Biblia explique la Biblia, podemos estar seguros de que la interpretación es la correcta.</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306" name="Google Shape;306;g2e1cad20c04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marL="914400" marR="171450" lvl="0" indent="-298450" algn="l" rtl="0">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Repasar los objetivos de la lección</a:t>
            </a:r>
            <a:endParaRPr b="1">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b="1">
              <a:solidFill>
                <a:schemeClr val="dk1"/>
              </a:solidFill>
              <a:latin typeface="Calibri"/>
              <a:ea typeface="Calibri"/>
              <a:cs typeface="Calibri"/>
              <a:sym typeface="Calibri"/>
            </a:endParaRPr>
          </a:p>
        </p:txBody>
      </p:sp>
      <p:sp>
        <p:nvSpPr>
          <p:cNvPr id="314" name="Google Shape;31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24" name="Google Shape;324;g2adf254731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332" name="Google Shape;332;g2adf2547317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44" name="Google Shape;14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350DF76-1574-47A9-8E56-018DE0354320}"/>
            </a:ext>
          </a:extLst>
        </p:cNvPr>
        <p:cNvGrpSpPr/>
        <p:nvPr/>
      </p:nvGrpSpPr>
      <p:grpSpPr>
        <a:xfrm>
          <a:off x="0" y="0"/>
          <a:ext cx="0" cy="0"/>
          <a:chOff x="0" y="0"/>
          <a:chExt cx="0" cy="0"/>
        </a:xfrm>
      </p:grpSpPr>
      <p:sp>
        <p:nvSpPr>
          <p:cNvPr id="151" name="Google Shape;151;g2e2c3ad1a56_0_9:notes">
            <a:extLst>
              <a:ext uri="{FF2B5EF4-FFF2-40B4-BE49-F238E27FC236}">
                <a16:creationId xmlns:a16="http://schemas.microsoft.com/office/drawing/2014/main" id="{81A82EC0-9CBE-6ED5-39FD-43ED3AE7D28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Pregunta de la tarea: ¿Qué método de interpretar las Escrituras se desarrolló en la Iglesia Católica Romana?</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 </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2c3ad1a56_0_9:notes">
            <a:extLst>
              <a:ext uri="{FF2B5EF4-FFF2-40B4-BE49-F238E27FC236}">
                <a16:creationId xmlns:a16="http://schemas.microsoft.com/office/drawing/2014/main" id="{FA5B7220-1618-AFF2-5D7E-92F6C03C40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2560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87FCDA28-9BF9-EEF9-2FD5-83FBA412859F}"/>
            </a:ext>
          </a:extLst>
        </p:cNvPr>
        <p:cNvGrpSpPr/>
        <p:nvPr/>
      </p:nvGrpSpPr>
      <p:grpSpPr>
        <a:xfrm>
          <a:off x="0" y="0"/>
          <a:ext cx="0" cy="0"/>
          <a:chOff x="0" y="0"/>
          <a:chExt cx="0" cy="0"/>
        </a:xfrm>
      </p:grpSpPr>
      <p:sp>
        <p:nvSpPr>
          <p:cNvPr id="151" name="Google Shape;151;g2e2c3ad1a56_0_9:notes">
            <a:extLst>
              <a:ext uri="{FF2B5EF4-FFF2-40B4-BE49-F238E27FC236}">
                <a16:creationId xmlns:a16="http://schemas.microsoft.com/office/drawing/2014/main" id="{1080628D-6BD0-A617-D4E2-1242D303901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1. Pregunta de la tarea: ¿Qué método de interpretar las Escrituras se desarrolló en la Iglesia Católica Romana?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 </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Después de la época de los apóstoles, los líderes de la iglesia comenzaron a confiar tanto en las Escrituras como en las enseñanzas orales que los apóstoles habían transmitido a la gente. Estas enseñanzas orales se conocieron como "tradición sagrada".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 falsa creencia de que los obispos y el papa eran los sucesores de los apóstoles llevó a la conclusión de que estos hombres eran los custodios de la verdad. Solo ellos podían interpretar con autoridad las Escrituras y, a través de ellos, el Espíritu Santo continuaría revelando la tradición sagrada.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esta manera, la palabra de los hombres (tradición) y la Palabra de Dios (Escrituras) llegaron a usarse como autoridades iguales para determinar la verdad, lo que resultó en enseñanzas falsas presentes en la iglesia católica hasta el día de hoy.</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2c3ad1a56_0_9:notes">
            <a:extLst>
              <a:ext uri="{FF2B5EF4-FFF2-40B4-BE49-F238E27FC236}">
                <a16:creationId xmlns:a16="http://schemas.microsoft.com/office/drawing/2014/main" id="{F81C9F11-CD39-DE90-D2E2-07DAB05D24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588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C1C9EB53-8883-F874-B570-55F520C2B4C7}"/>
            </a:ext>
          </a:extLst>
        </p:cNvPr>
        <p:cNvGrpSpPr/>
        <p:nvPr/>
      </p:nvGrpSpPr>
      <p:grpSpPr>
        <a:xfrm>
          <a:off x="0" y="0"/>
          <a:ext cx="0" cy="0"/>
          <a:chOff x="0" y="0"/>
          <a:chExt cx="0" cy="0"/>
        </a:xfrm>
      </p:grpSpPr>
      <p:sp>
        <p:nvSpPr>
          <p:cNvPr id="151" name="Google Shape;151;g2e2c3ad1a56_0_9:notes">
            <a:extLst>
              <a:ext uri="{FF2B5EF4-FFF2-40B4-BE49-F238E27FC236}">
                <a16:creationId xmlns:a16="http://schemas.microsoft.com/office/drawing/2014/main" id="{D9E021FD-6B99-F778-374D-C3BBE5E6398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Pregunta de la tarea: </a:t>
            </a:r>
            <a:r>
              <a:rPr lang="es-ES" sz="1800" dirty="0">
                <a:effectLst/>
                <a:latin typeface="Calibri" panose="020F0502020204030204" pitchFamily="34" charset="0"/>
                <a:ea typeface="Calibri" panose="020F0502020204030204" pitchFamily="34" charset="0"/>
              </a:rPr>
              <a:t>¿Qué pasó en la iglesia en 1517?</a:t>
            </a:r>
            <a:r>
              <a:rPr lang="es-ES" sz="1800" i="1"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Permita que participen los estudiantes.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E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2c3ad1a56_0_9:notes">
            <a:extLst>
              <a:ext uri="{FF2B5EF4-FFF2-40B4-BE49-F238E27FC236}">
                <a16:creationId xmlns:a16="http://schemas.microsoft.com/office/drawing/2014/main" id="{EE083173-3475-048D-C402-E8C1F9256A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625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3F3DC7AB-5DF2-6845-8BA0-3E1ED9FCE014}"/>
            </a:ext>
          </a:extLst>
        </p:cNvPr>
        <p:cNvGrpSpPr/>
        <p:nvPr/>
      </p:nvGrpSpPr>
      <p:grpSpPr>
        <a:xfrm>
          <a:off x="0" y="0"/>
          <a:ext cx="0" cy="0"/>
          <a:chOff x="0" y="0"/>
          <a:chExt cx="0" cy="0"/>
        </a:xfrm>
      </p:grpSpPr>
      <p:sp>
        <p:nvSpPr>
          <p:cNvPr id="151" name="Google Shape;151;g2e2c3ad1a56_0_9:notes">
            <a:extLst>
              <a:ext uri="{FF2B5EF4-FFF2-40B4-BE49-F238E27FC236}">
                <a16:creationId xmlns:a16="http://schemas.microsoft.com/office/drawing/2014/main" id="{9705BA4D-F6EF-948F-D70E-97D57AE766E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Pregunta de la tarea: </a:t>
            </a:r>
            <a:r>
              <a:rPr lang="es-ES" sz="1100" dirty="0">
                <a:effectLst/>
                <a:latin typeface="Calibri" panose="020F0502020204030204" pitchFamily="34" charset="0"/>
                <a:ea typeface="Calibri" panose="020F0502020204030204" pitchFamily="34" charset="0"/>
              </a:rPr>
              <a:t>¿Qué pasó en la iglesia en 1517?</a:t>
            </a:r>
            <a:r>
              <a:rPr lang="es-ES" sz="1100" i="1"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s-ES" sz="11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100" i="1" dirty="0">
                <a:solidFill>
                  <a:srgbClr val="00B050"/>
                </a:solidFill>
                <a:effectLst/>
                <a:latin typeface="Calibri" panose="020F0502020204030204" pitchFamily="34" charset="0"/>
                <a:ea typeface="Calibri" panose="020F0502020204030204" pitchFamily="34" charset="0"/>
              </a:rPr>
              <a:t>Permita que participen los estudiantes. </a:t>
            </a:r>
            <a:endParaRPr lang="es-ES" sz="1100" dirty="0">
              <a:effectLst/>
              <a:latin typeface="Calibri" panose="020F0502020204030204" pitchFamily="34" charset="0"/>
              <a:ea typeface="Calibri" panose="020F0502020204030204" pitchFamily="34" charset="0"/>
            </a:endParaRPr>
          </a:p>
          <a:p>
            <a:pPr marL="285750" marR="0" lvl="0" indent="-285750"/>
            <a:endParaRPr lang="es-E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El 31 de octubre de 1517 marca el comienzo oficial de la Reforma de la Iglesia.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A través de los esfuerzos de Martín Lutero, el mensaje del evangelio, enterrado durante tantos siglos bajo las tradiciones y los escritos de la Iglesia católica romana, fue redescubierto. </a:t>
            </a:r>
            <a:endParaRPr lang="en-US" sz="1100" dirty="0">
              <a:effectLst/>
              <a:latin typeface="Calibri" panose="020F0502020204030204" pitchFamily="34" charset="0"/>
              <a:ea typeface="Calibri" panose="020F0502020204030204" pitchFamily="34" charset="0"/>
            </a:endParaRPr>
          </a:p>
          <a:p>
            <a:pPr marL="285750" marR="0" lvl="0" indent="-285750"/>
            <a:r>
              <a:rPr lang="es-ES" sz="1100" dirty="0">
                <a:effectLst/>
                <a:latin typeface="Calibri" panose="020F0502020204030204" pitchFamily="34" charset="0"/>
                <a:ea typeface="Calibri" panose="020F0502020204030204" pitchFamily="34" charset="0"/>
              </a:rPr>
              <a:t>Después de más de mil años, la Iglesia católica romana no era la única iglesia cristiana en occidente; nació la Iglesia luterana.</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2c3ad1a56_0_9:notes">
            <a:extLst>
              <a:ext uri="{FF2B5EF4-FFF2-40B4-BE49-F238E27FC236}">
                <a16:creationId xmlns:a16="http://schemas.microsoft.com/office/drawing/2014/main" id="{3CDE3B9D-61F6-F2DD-A4D1-B2B5078D1C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3639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2c3ad1a56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Pregunta de la tarea: ¿Cuáles fueron las principales reformas que hizo Martín Lutero? Efesios 2:8-10</a:t>
            </a:r>
          </a:p>
          <a:p>
            <a:pPr marL="0" marR="0" indent="0">
              <a:buFontTx/>
              <a:buNone/>
            </a:pPr>
            <a:br>
              <a:rPr lang="es-ES" sz="1800" dirty="0">
                <a:effectLst/>
                <a:latin typeface="Calibri" panose="020F0502020204030204" pitchFamily="34" charset="0"/>
                <a:ea typeface="Calibri" panose="020F0502020204030204" pitchFamily="34" charset="0"/>
              </a:rPr>
            </a:br>
            <a:r>
              <a:rPr lang="es-ES" sz="1800" i="1" dirty="0">
                <a:solidFill>
                  <a:srgbClr val="00B050"/>
                </a:solidFill>
                <a:effectLst/>
                <a:latin typeface="Calibri" panose="020F0502020204030204" pitchFamily="34" charset="0"/>
                <a:ea typeface="Calibri" panose="020F0502020204030204" pitchFamily="34" charset="0"/>
              </a:rPr>
              <a:t>Permita que participen los estudiantes. </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b="1" dirty="0">
              <a:solidFill>
                <a:schemeClr val="dk1"/>
              </a:solidFill>
              <a:latin typeface="Calibri"/>
              <a:ea typeface="Calibri"/>
              <a:cs typeface="Calibri"/>
              <a:sym typeface="Calibri"/>
            </a:endParaRPr>
          </a:p>
        </p:txBody>
      </p:sp>
      <p:sp>
        <p:nvSpPr>
          <p:cNvPr id="160" name="Google Shape;160;g2e2c3ad1a5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7529DCA4-BB23-7277-21BF-B7E513BE19E7}"/>
            </a:ext>
          </a:extLst>
        </p:cNvPr>
        <p:cNvGrpSpPr/>
        <p:nvPr/>
      </p:nvGrpSpPr>
      <p:grpSpPr>
        <a:xfrm>
          <a:off x="0" y="0"/>
          <a:ext cx="0" cy="0"/>
          <a:chOff x="0" y="0"/>
          <a:chExt cx="0" cy="0"/>
        </a:xfrm>
      </p:grpSpPr>
      <p:sp>
        <p:nvSpPr>
          <p:cNvPr id="154" name="Google Shape;154;g2e2c3ad1a56_0_9">
            <a:extLst>
              <a:ext uri="{FF2B5EF4-FFF2-40B4-BE49-F238E27FC236}">
                <a16:creationId xmlns:a16="http://schemas.microsoft.com/office/drawing/2014/main" id="{2FA38623-3134-0FF9-5BAD-255F2FC91FE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2c3ad1a56_0_9">
            <a:extLst>
              <a:ext uri="{FF2B5EF4-FFF2-40B4-BE49-F238E27FC236}">
                <a16:creationId xmlns:a16="http://schemas.microsoft.com/office/drawing/2014/main" id="{70FC6907-AB14-1065-A287-09D83FA82D5F}"/>
              </a:ext>
            </a:extLst>
          </p:cNvPr>
          <p:cNvSpPr txBox="1"/>
          <p:nvPr/>
        </p:nvSpPr>
        <p:spPr>
          <a:xfrm>
            <a:off x="2093014" y="492443"/>
            <a:ext cx="924554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Cuáles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fueron</a:t>
            </a:r>
            <a:r>
              <a:rPr lang="en-US" sz="3600" b="1" dirty="0">
                <a:solidFill>
                  <a:srgbClr val="00B050"/>
                </a:solidFill>
                <a:latin typeface="Lato"/>
                <a:ea typeface="Lato"/>
                <a:cs typeface="Lato"/>
                <a:sym typeface="Lato"/>
              </a:rPr>
              <a:t> las principals </a:t>
            </a:r>
            <a:r>
              <a:rPr lang="en-US" sz="3600" b="1" dirty="0" err="1">
                <a:solidFill>
                  <a:srgbClr val="00B050"/>
                </a:solidFill>
                <a:latin typeface="Lato"/>
                <a:ea typeface="Lato"/>
                <a:cs typeface="Lato"/>
                <a:sym typeface="Lato"/>
              </a:rPr>
              <a:t>reformas</a:t>
            </a:r>
            <a:r>
              <a:rPr lang="en-US" sz="3600" b="1" dirty="0">
                <a:solidFill>
                  <a:srgbClr val="00B050"/>
                </a:solidFill>
                <a:latin typeface="Lato"/>
                <a:ea typeface="Lato"/>
                <a:cs typeface="Lato"/>
                <a:sym typeface="Lato"/>
              </a:rPr>
              <a:t> que </a:t>
            </a:r>
            <a:r>
              <a:rPr lang="en-US" sz="3600" b="1" dirty="0" err="1">
                <a:solidFill>
                  <a:srgbClr val="00B050"/>
                </a:solidFill>
                <a:latin typeface="Lato"/>
                <a:ea typeface="Lato"/>
                <a:cs typeface="Lato"/>
                <a:sym typeface="Lato"/>
              </a:rPr>
              <a:t>hizo</a:t>
            </a:r>
            <a:r>
              <a:rPr lang="en-US" sz="3600" b="1" dirty="0">
                <a:solidFill>
                  <a:srgbClr val="00B050"/>
                </a:solidFill>
                <a:latin typeface="Lato"/>
                <a:ea typeface="Lato"/>
                <a:cs typeface="Lato"/>
                <a:sym typeface="Lato"/>
              </a:rPr>
              <a:t> Martín </a:t>
            </a:r>
            <a:r>
              <a:rPr lang="en-US" sz="3600" b="1" dirty="0" err="1">
                <a:solidFill>
                  <a:srgbClr val="00B050"/>
                </a:solidFill>
                <a:latin typeface="Lato"/>
                <a:ea typeface="Lato"/>
                <a:cs typeface="Lato"/>
                <a:sym typeface="Lato"/>
              </a:rPr>
              <a:t>Lutero</a:t>
            </a:r>
            <a:r>
              <a:rPr lang="en-US" sz="3600" b="1" dirty="0">
                <a:solidFill>
                  <a:srgbClr val="00B050"/>
                </a:solidFill>
                <a:latin typeface="Lato"/>
                <a:ea typeface="Lato"/>
                <a:cs typeface="Lato"/>
                <a:sym typeface="Lato"/>
              </a:rPr>
              <a:t>? </a:t>
            </a:r>
            <a:endParaRPr sz="3600" b="1" i="0" u="none" strike="noStrike" cap="none" dirty="0">
              <a:solidFill>
                <a:srgbClr val="00B050"/>
              </a:solidFill>
              <a:latin typeface="Lato"/>
              <a:ea typeface="Lato"/>
              <a:cs typeface="Lato"/>
              <a:sym typeface="Lato"/>
            </a:endParaRPr>
          </a:p>
        </p:txBody>
      </p:sp>
      <p:sp>
        <p:nvSpPr>
          <p:cNvPr id="2" name="TextBox 1">
            <a:extLst>
              <a:ext uri="{FF2B5EF4-FFF2-40B4-BE49-F238E27FC236}">
                <a16:creationId xmlns:a16="http://schemas.microsoft.com/office/drawing/2014/main" id="{BE046CEC-8DA6-3B99-E294-002484F5BF86}"/>
              </a:ext>
            </a:extLst>
          </p:cNvPr>
          <p:cNvSpPr txBox="1"/>
          <p:nvPr/>
        </p:nvSpPr>
        <p:spPr>
          <a:xfrm>
            <a:off x="2056438" y="2186018"/>
            <a:ext cx="9318698" cy="3970318"/>
          </a:xfrm>
          <a:prstGeom prst="rect">
            <a:avLst/>
          </a:prstGeom>
          <a:noFill/>
        </p:spPr>
        <p:txBody>
          <a:bodyPr wrap="square" rtlCol="0">
            <a:spAutoFit/>
          </a:bodyPr>
          <a:lstStyle/>
          <a:p>
            <a:r>
              <a:rPr lang="en-US" sz="3600" dirty="0"/>
              <a:t>El </a:t>
            </a:r>
            <a:r>
              <a:rPr lang="en-US" sz="3600" dirty="0" err="1"/>
              <a:t>redescubrimiento</a:t>
            </a:r>
            <a:r>
              <a:rPr lang="en-US" sz="3600" dirty="0"/>
              <a:t> del </a:t>
            </a:r>
            <a:r>
              <a:rPr lang="en-US" sz="3600" dirty="0" err="1"/>
              <a:t>mensaje</a:t>
            </a:r>
            <a:r>
              <a:rPr lang="en-US" sz="3600" dirty="0"/>
              <a:t> del </a:t>
            </a:r>
            <a:r>
              <a:rPr lang="en-US" sz="3600" dirty="0" err="1"/>
              <a:t>Evangelio</a:t>
            </a:r>
            <a:r>
              <a:rPr lang="en-US" sz="3600" dirty="0"/>
              <a:t> del </a:t>
            </a:r>
            <a:r>
              <a:rPr lang="en-US" sz="3600" dirty="0" err="1"/>
              <a:t>perdón</a:t>
            </a:r>
            <a:r>
              <a:rPr lang="en-US" sz="3600" dirty="0"/>
              <a:t> complete y </a:t>
            </a:r>
            <a:r>
              <a:rPr lang="en-US" sz="3600" dirty="0" err="1"/>
              <a:t>gratuito</a:t>
            </a:r>
            <a:r>
              <a:rPr lang="en-US" sz="3600" dirty="0"/>
              <a:t> </a:t>
            </a:r>
            <a:r>
              <a:rPr lang="en-US" sz="3600" dirty="0" err="1"/>
              <a:t>en</a:t>
            </a:r>
            <a:r>
              <a:rPr lang="en-US" sz="3600" dirty="0"/>
              <a:t> Cristo. </a:t>
            </a:r>
          </a:p>
          <a:p>
            <a:endParaRPr lang="en-US" sz="3600" dirty="0"/>
          </a:p>
          <a:p>
            <a:r>
              <a:rPr lang="en-US" sz="3600" dirty="0" err="1"/>
              <a:t>Lutero</a:t>
            </a:r>
            <a:r>
              <a:rPr lang="en-US" sz="3600" dirty="0"/>
              <a:t> </a:t>
            </a:r>
            <a:r>
              <a:rPr lang="en-US" sz="3600" dirty="0" err="1"/>
              <a:t>dijo</a:t>
            </a:r>
            <a:r>
              <a:rPr lang="en-US" sz="3600" dirty="0"/>
              <a:t> que las </a:t>
            </a:r>
            <a:r>
              <a:rPr lang="en-US" sz="3600" dirty="0" err="1"/>
              <a:t>Escrituras</a:t>
            </a:r>
            <a:r>
              <a:rPr lang="en-US" sz="3600" dirty="0"/>
              <a:t> </a:t>
            </a:r>
            <a:r>
              <a:rPr lang="en-US" sz="3600" dirty="0" err="1"/>
              <a:t>eran</a:t>
            </a:r>
            <a:r>
              <a:rPr lang="en-US" sz="3600" dirty="0"/>
              <a:t> la </a:t>
            </a:r>
            <a:r>
              <a:rPr lang="en-US" sz="3600" dirty="0" err="1"/>
              <a:t>única</a:t>
            </a:r>
            <a:r>
              <a:rPr lang="en-US" sz="3600" dirty="0"/>
              <a:t> Fuente de </a:t>
            </a:r>
            <a:r>
              <a:rPr lang="en-US" sz="3600" dirty="0" err="1"/>
              <a:t>doctrina</a:t>
            </a:r>
            <a:r>
              <a:rPr lang="en-US" sz="3600" dirty="0"/>
              <a:t> y </a:t>
            </a:r>
            <a:r>
              <a:rPr lang="en-US" sz="3600" dirty="0" err="1"/>
              <a:t>práctica</a:t>
            </a:r>
            <a:r>
              <a:rPr lang="en-US" sz="3600" dirty="0"/>
              <a:t>. La Biblia </a:t>
            </a:r>
            <a:r>
              <a:rPr lang="en-US" sz="3600" dirty="0" err="1"/>
              <a:t>debe</a:t>
            </a:r>
            <a:r>
              <a:rPr lang="en-US" sz="3600" dirty="0"/>
              <a:t> </a:t>
            </a:r>
            <a:r>
              <a:rPr lang="en-US" sz="3600" dirty="0" err="1"/>
              <a:t>interpretarse</a:t>
            </a:r>
            <a:r>
              <a:rPr lang="en-US" sz="3600" dirty="0"/>
              <a:t> a </a:t>
            </a:r>
            <a:r>
              <a:rPr lang="en-US" sz="3600" dirty="0" err="1"/>
              <a:t>sí</a:t>
            </a:r>
            <a:r>
              <a:rPr lang="en-US" sz="3600" dirty="0"/>
              <a:t> </a:t>
            </a:r>
            <a:r>
              <a:rPr lang="en-US" sz="3600" dirty="0" err="1"/>
              <a:t>misma</a:t>
            </a:r>
            <a:r>
              <a:rPr lang="en-US" sz="3600" dirty="0"/>
              <a:t>. </a:t>
            </a:r>
          </a:p>
        </p:txBody>
      </p:sp>
    </p:spTree>
    <p:extLst>
      <p:ext uri="{BB962C8B-B14F-4D97-AF65-F5344CB8AC3E}">
        <p14:creationId xmlns:p14="http://schemas.microsoft.com/office/powerpoint/2010/main" val="3541015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e2c3ad1a56_0_2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e2c3ad1a56_0_2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72" name="Google Shape;172;g2e2c3ad1a56_0_25"/>
          <p:cNvSpPr txBox="1"/>
          <p:nvPr/>
        </p:nvSpPr>
        <p:spPr>
          <a:xfrm>
            <a:off x="3149817" y="2151747"/>
            <a:ext cx="8257453"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Quiénes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Calvino y </a:t>
            </a:r>
            <a:r>
              <a:rPr lang="en-US" sz="4000" b="1" dirty="0" err="1">
                <a:solidFill>
                  <a:schemeClr val="dk1"/>
                </a:solidFill>
                <a:latin typeface="Lato"/>
                <a:ea typeface="Lato"/>
                <a:cs typeface="Lato"/>
                <a:sym typeface="Lato"/>
              </a:rPr>
              <a:t>Zwinglio</a:t>
            </a:r>
            <a:r>
              <a:rPr lang="en-US" sz="4000" b="1" dirty="0">
                <a:solidFill>
                  <a:schemeClr val="dk1"/>
                </a:solidFill>
                <a:latin typeface="Lato"/>
                <a:ea typeface="Lato"/>
                <a:cs typeface="Lato"/>
                <a:sym typeface="Lato"/>
              </a:rPr>
              <a:t>, y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diferenciaba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metodo</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interpretar</a:t>
            </a:r>
            <a:r>
              <a:rPr lang="en-US" sz="4000" b="1" dirty="0">
                <a:solidFill>
                  <a:schemeClr val="dk1"/>
                </a:solidFill>
                <a:latin typeface="Lato"/>
                <a:ea typeface="Lato"/>
                <a:cs typeface="Lato"/>
                <a:sym typeface="Lato"/>
              </a:rPr>
              <a:t> la biblia </a:t>
            </a: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 la de Lutero?</a:t>
            </a:r>
            <a:endParaRPr sz="4000" b="1" i="0" u="none" strike="noStrike" cap="none" dirty="0">
              <a:solidFill>
                <a:schemeClr val="dk1"/>
              </a:solidFill>
              <a:latin typeface="Lato"/>
              <a:ea typeface="Lato"/>
              <a:cs typeface="Lato"/>
              <a:sym typeface="Lato"/>
            </a:endParaRPr>
          </a:p>
        </p:txBody>
      </p:sp>
      <p:pic>
        <p:nvPicPr>
          <p:cNvPr id="173" name="Google Shape;173;g2e2c3ad1a56_0_2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8EFBCDDF-90CD-01F7-0C04-ABEBDA39762D}"/>
            </a:ext>
          </a:extLst>
        </p:cNvPr>
        <p:cNvGrpSpPr/>
        <p:nvPr/>
      </p:nvGrpSpPr>
      <p:grpSpPr>
        <a:xfrm>
          <a:off x="0" y="0"/>
          <a:ext cx="0" cy="0"/>
          <a:chOff x="0" y="0"/>
          <a:chExt cx="0" cy="0"/>
        </a:xfrm>
      </p:grpSpPr>
      <p:sp>
        <p:nvSpPr>
          <p:cNvPr id="154" name="Google Shape;154;g2e2c3ad1a56_0_9">
            <a:extLst>
              <a:ext uri="{FF2B5EF4-FFF2-40B4-BE49-F238E27FC236}">
                <a16:creationId xmlns:a16="http://schemas.microsoft.com/office/drawing/2014/main" id="{535CD120-3273-9160-5330-2FCF34ED999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2c3ad1a56_0_9">
            <a:extLst>
              <a:ext uri="{FF2B5EF4-FFF2-40B4-BE49-F238E27FC236}">
                <a16:creationId xmlns:a16="http://schemas.microsoft.com/office/drawing/2014/main" id="{7ED5DC01-62AC-31E6-FFDE-A00222E1ADDE}"/>
              </a:ext>
            </a:extLst>
          </p:cNvPr>
          <p:cNvSpPr txBox="1"/>
          <p:nvPr/>
        </p:nvSpPr>
        <p:spPr>
          <a:xfrm>
            <a:off x="2093014" y="346139"/>
            <a:ext cx="924554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Quiénes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fueron</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Zwinglio</a:t>
            </a:r>
            <a:r>
              <a:rPr lang="en-US" sz="3600" b="1" dirty="0">
                <a:solidFill>
                  <a:srgbClr val="00B050"/>
                </a:solidFill>
                <a:latin typeface="Lato"/>
                <a:ea typeface="Lato"/>
                <a:cs typeface="Lato"/>
                <a:sym typeface="Lato"/>
              </a:rPr>
              <a:t> y Calvino, y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qué</a:t>
            </a:r>
            <a:r>
              <a:rPr lang="en-US" sz="3600" b="1" dirty="0">
                <a:solidFill>
                  <a:srgbClr val="00B050"/>
                </a:solidFill>
                <a:latin typeface="Lato"/>
                <a:ea typeface="Lato"/>
                <a:cs typeface="Lato"/>
                <a:sym typeface="Lato"/>
              </a:rPr>
              <a:t> se </a:t>
            </a:r>
            <a:r>
              <a:rPr lang="en-US" sz="3600" b="1" dirty="0" err="1">
                <a:solidFill>
                  <a:srgbClr val="00B050"/>
                </a:solidFill>
                <a:latin typeface="Lato"/>
                <a:ea typeface="Lato"/>
                <a:cs typeface="Lato"/>
                <a:sym typeface="Lato"/>
              </a:rPr>
              <a:t>diferenciaba</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su</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método</a:t>
            </a:r>
            <a:r>
              <a:rPr lang="en-US" sz="3600" b="1" dirty="0">
                <a:solidFill>
                  <a:srgbClr val="00B050"/>
                </a:solidFill>
                <a:latin typeface="Lato"/>
                <a:ea typeface="Lato"/>
                <a:cs typeface="Lato"/>
                <a:sym typeface="Lato"/>
              </a:rPr>
              <a:t> de interpreter la Biblia a la de </a:t>
            </a:r>
            <a:r>
              <a:rPr lang="en-US" sz="3600" b="1" dirty="0" err="1">
                <a:solidFill>
                  <a:srgbClr val="00B050"/>
                </a:solidFill>
                <a:latin typeface="Lato"/>
                <a:ea typeface="Lato"/>
                <a:cs typeface="Lato"/>
                <a:sym typeface="Lato"/>
              </a:rPr>
              <a:t>Lutero</a:t>
            </a:r>
            <a:r>
              <a:rPr lang="en-US" sz="3600" b="1" dirty="0">
                <a:solidFill>
                  <a:srgbClr val="00B050"/>
                </a:solidFill>
                <a:latin typeface="Lato"/>
                <a:ea typeface="Lato"/>
                <a:cs typeface="Lato"/>
                <a:sym typeface="Lato"/>
              </a:rPr>
              <a:t>? </a:t>
            </a:r>
            <a:endParaRPr sz="3600" b="1" i="0" u="none" strike="noStrike" cap="none" dirty="0">
              <a:solidFill>
                <a:srgbClr val="00B050"/>
              </a:solidFill>
              <a:latin typeface="Lato"/>
              <a:ea typeface="Lato"/>
              <a:cs typeface="Lato"/>
              <a:sym typeface="Lato"/>
            </a:endParaRPr>
          </a:p>
        </p:txBody>
      </p:sp>
      <p:sp>
        <p:nvSpPr>
          <p:cNvPr id="2" name="TextBox 1">
            <a:extLst>
              <a:ext uri="{FF2B5EF4-FFF2-40B4-BE49-F238E27FC236}">
                <a16:creationId xmlns:a16="http://schemas.microsoft.com/office/drawing/2014/main" id="{87920D50-16D0-E558-6946-50C926D89E2B}"/>
              </a:ext>
            </a:extLst>
          </p:cNvPr>
          <p:cNvSpPr txBox="1"/>
          <p:nvPr/>
        </p:nvSpPr>
        <p:spPr>
          <a:xfrm>
            <a:off x="2093014" y="2478626"/>
            <a:ext cx="9318698" cy="3416320"/>
          </a:xfrm>
          <a:prstGeom prst="rect">
            <a:avLst/>
          </a:prstGeom>
          <a:noFill/>
        </p:spPr>
        <p:txBody>
          <a:bodyPr wrap="square" rtlCol="0">
            <a:spAutoFit/>
          </a:bodyPr>
          <a:lstStyle/>
          <a:p>
            <a:r>
              <a:rPr lang="en-US" sz="3600" dirty="0" err="1"/>
              <a:t>Zwinglio</a:t>
            </a:r>
            <a:r>
              <a:rPr lang="en-US" sz="3600" dirty="0"/>
              <a:t> y Calvino </a:t>
            </a:r>
            <a:r>
              <a:rPr lang="en-US" sz="3600" dirty="0" err="1"/>
              <a:t>fueron</a:t>
            </a:r>
            <a:r>
              <a:rPr lang="en-US" sz="3600" dirty="0"/>
              <a:t> </a:t>
            </a:r>
            <a:r>
              <a:rPr lang="en-US" sz="3600" dirty="0" err="1"/>
              <a:t>los</a:t>
            </a:r>
            <a:r>
              <a:rPr lang="en-US" sz="3600" dirty="0"/>
              <a:t> </a:t>
            </a:r>
            <a:r>
              <a:rPr lang="en-US" sz="3600" dirty="0" err="1"/>
              <a:t>fundadores</a:t>
            </a:r>
            <a:r>
              <a:rPr lang="en-US" sz="3600" dirty="0"/>
              <a:t> de la Iglesia </a:t>
            </a:r>
            <a:r>
              <a:rPr lang="en-US" sz="3600" dirty="0" err="1"/>
              <a:t>protestante</a:t>
            </a:r>
            <a:r>
              <a:rPr lang="en-US" sz="3600" dirty="0"/>
              <a:t> o </a:t>
            </a:r>
            <a:r>
              <a:rPr lang="en-US" sz="3600" dirty="0" err="1"/>
              <a:t>reformada</a:t>
            </a:r>
            <a:r>
              <a:rPr lang="en-US" sz="3600" dirty="0"/>
              <a:t>. </a:t>
            </a:r>
          </a:p>
          <a:p>
            <a:endParaRPr lang="en-US" sz="3600" dirty="0"/>
          </a:p>
          <a:p>
            <a:r>
              <a:rPr lang="en-US" sz="3600" dirty="0" err="1"/>
              <a:t>Pusieron</a:t>
            </a:r>
            <a:r>
              <a:rPr lang="en-US" sz="3600" dirty="0"/>
              <a:t> </a:t>
            </a:r>
            <a:r>
              <a:rPr lang="en-US" sz="3600" dirty="0" err="1"/>
              <a:t>mucho</a:t>
            </a:r>
            <a:r>
              <a:rPr lang="en-US" sz="3600" dirty="0"/>
              <a:t> </a:t>
            </a:r>
            <a:r>
              <a:rPr lang="en-US" sz="3600" dirty="0" err="1"/>
              <a:t>énfasis</a:t>
            </a:r>
            <a:r>
              <a:rPr lang="en-US" sz="3600" dirty="0"/>
              <a:t> </a:t>
            </a:r>
            <a:r>
              <a:rPr lang="en-US" sz="3600" dirty="0" err="1"/>
              <a:t>en</a:t>
            </a:r>
            <a:r>
              <a:rPr lang="en-US" sz="3600" dirty="0"/>
              <a:t> la </a:t>
            </a:r>
            <a:r>
              <a:rPr lang="en-US" sz="3600" dirty="0" err="1"/>
              <a:t>lógica</a:t>
            </a:r>
            <a:r>
              <a:rPr lang="en-US" sz="3600" dirty="0"/>
              <a:t> </a:t>
            </a:r>
            <a:r>
              <a:rPr lang="en-US" sz="3600" dirty="0" err="1"/>
              <a:t>humana</a:t>
            </a:r>
            <a:r>
              <a:rPr lang="en-US" sz="3600" dirty="0"/>
              <a:t>, y no </a:t>
            </a:r>
            <a:r>
              <a:rPr lang="en-US" sz="3600" dirty="0" err="1"/>
              <a:t>solamente</a:t>
            </a:r>
            <a:r>
              <a:rPr lang="en-US" sz="3600" dirty="0"/>
              <a:t> </a:t>
            </a:r>
            <a:r>
              <a:rPr lang="en-US" sz="3600" dirty="0" err="1"/>
              <a:t>en</a:t>
            </a:r>
            <a:r>
              <a:rPr lang="en-US" sz="3600" dirty="0"/>
              <a:t> las palabras </a:t>
            </a:r>
            <a:r>
              <a:rPr lang="en-US" sz="3600" dirty="0" err="1"/>
              <a:t>claras</a:t>
            </a:r>
            <a:r>
              <a:rPr lang="en-US" sz="3600" dirty="0"/>
              <a:t> de las </a:t>
            </a:r>
            <a:r>
              <a:rPr lang="en-US" sz="3600" dirty="0" err="1"/>
              <a:t>Escrituras</a:t>
            </a:r>
            <a:r>
              <a:rPr lang="en-US" sz="3600" dirty="0"/>
              <a:t>. </a:t>
            </a:r>
          </a:p>
        </p:txBody>
      </p:sp>
    </p:spTree>
    <p:extLst>
      <p:ext uri="{BB962C8B-B14F-4D97-AF65-F5344CB8AC3E}">
        <p14:creationId xmlns:p14="http://schemas.microsoft.com/office/powerpoint/2010/main" val="1334377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332353" cy="3947713"/>
            <a:chOff x="0" y="0"/>
            <a:chExt cx="10576158" cy="394771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428464" y="1541061"/>
              <a:ext cx="9147694" cy="1127780"/>
            </a:xfrm>
            <a:prstGeom prst="rect">
              <a:avLst/>
            </a:prstGeom>
            <a:noFill/>
            <a:ln>
              <a:noFill/>
            </a:ln>
          </p:spPr>
          <p:txBody>
            <a:bodyPr spcFirstLastPara="1" wrap="square" lIns="119350" tIns="119350" rIns="119350" bIns="119350" anchor="ctr" anchorCtr="0">
              <a:noAutofit/>
            </a:bodyPr>
            <a:lstStyle/>
            <a:p>
              <a:pPr>
                <a:buClr>
                  <a:schemeClr val="dk1"/>
                </a:buClr>
                <a:buSzPts val="1100"/>
              </a:pPr>
              <a:r>
                <a:rPr lang="en-US" sz="2600" dirty="0" err="1">
                  <a:solidFill>
                    <a:schemeClr val="lt1"/>
                  </a:solidFill>
                  <a:latin typeface="Lato"/>
                  <a:ea typeface="Lato"/>
                  <a:cs typeface="Lato"/>
                  <a:sym typeface="Lato"/>
                </a:rPr>
                <a:t>Comparar</a:t>
              </a:r>
              <a:r>
                <a:rPr lang="en-US" sz="2600" dirty="0">
                  <a:solidFill>
                    <a:schemeClr val="lt1"/>
                  </a:solidFill>
                  <a:latin typeface="Lato"/>
                  <a:ea typeface="Lato"/>
                  <a:cs typeface="Lato"/>
                  <a:sym typeface="Lato"/>
                </a:rPr>
                <a:t> las </a:t>
              </a:r>
              <a:r>
                <a:rPr lang="en-US" sz="2600" dirty="0" err="1">
                  <a:solidFill>
                    <a:schemeClr val="lt1"/>
                  </a:solidFill>
                  <a:latin typeface="Lato"/>
                  <a:ea typeface="Lato"/>
                  <a:cs typeface="Lato"/>
                  <a:sym typeface="Lato"/>
                </a:rPr>
                <a:t>diferentes</a:t>
              </a:r>
              <a:r>
                <a:rPr lang="en-US" sz="2600" dirty="0">
                  <a:solidFill>
                    <a:schemeClr val="lt1"/>
                  </a:solidFill>
                  <a:latin typeface="Lato"/>
                  <a:ea typeface="Lato"/>
                  <a:cs typeface="Lato"/>
                  <a:sym typeface="Lato"/>
                </a:rPr>
                <a:t> </a:t>
              </a:r>
              <a:r>
                <a:rPr lang="en-US" sz="2600" dirty="0" err="1">
                  <a:solidFill>
                    <a:schemeClr val="lt1"/>
                  </a:solidFill>
                  <a:latin typeface="Lato"/>
                  <a:ea typeface="Lato"/>
                  <a:cs typeface="Lato"/>
                  <a:sym typeface="Lato"/>
                </a:rPr>
                <a:t>maneras</a:t>
              </a:r>
              <a:r>
                <a:rPr lang="en-US" sz="2600" dirty="0">
                  <a:solidFill>
                    <a:schemeClr val="lt1"/>
                  </a:solidFill>
                  <a:latin typeface="Lato"/>
                  <a:ea typeface="Lato"/>
                  <a:cs typeface="Lato"/>
                  <a:sym typeface="Lato"/>
                </a:rPr>
                <a:t> de </a:t>
              </a:r>
              <a:r>
                <a:rPr lang="en-US" sz="2600" dirty="0" err="1">
                  <a:solidFill>
                    <a:schemeClr val="lt1"/>
                  </a:solidFill>
                  <a:latin typeface="Lato"/>
                  <a:ea typeface="Lato"/>
                  <a:cs typeface="Lato"/>
                  <a:sym typeface="Lato"/>
                </a:rPr>
                <a:t>interpretar</a:t>
              </a:r>
              <a:r>
                <a:rPr lang="en-US" sz="2600" dirty="0">
                  <a:solidFill>
                    <a:schemeClr val="lt1"/>
                  </a:solidFill>
                  <a:latin typeface="Lato"/>
                  <a:ea typeface="Lato"/>
                  <a:cs typeface="Lato"/>
                  <a:sym typeface="Lato"/>
                </a:rPr>
                <a:t> la biblia.</a:t>
              </a:r>
            </a:p>
            <a:p>
              <a:pPr marL="0" lvl="0" indent="0" algn="l" rtl="0">
                <a:spcBef>
                  <a:spcPts val="0"/>
                </a:spcBef>
                <a:spcAft>
                  <a:spcPts val="0"/>
                </a:spcAft>
                <a:buClr>
                  <a:schemeClr val="dk1"/>
                </a:buClr>
                <a:buSzPts val="1100"/>
                <a:buFont typeface="Arial"/>
                <a:buNone/>
              </a:pPr>
              <a:endParaRPr lang="es-ES" sz="2500"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600" dirty="0" err="1">
                  <a:solidFill>
                    <a:schemeClr val="lt1"/>
                  </a:solidFill>
                  <a:latin typeface="Lato"/>
                  <a:ea typeface="Lato"/>
                  <a:cs typeface="Lato"/>
                  <a:sym typeface="Lato"/>
                </a:rPr>
                <a:t>Analizar</a:t>
              </a:r>
              <a:r>
                <a:rPr lang="en-US" sz="2600" dirty="0">
                  <a:solidFill>
                    <a:schemeClr val="lt1"/>
                  </a:solidFill>
                  <a:latin typeface="Lato"/>
                  <a:ea typeface="Lato"/>
                  <a:cs typeface="Lato"/>
                  <a:sym typeface="Lato"/>
                </a:rPr>
                <a:t> las </a:t>
              </a:r>
              <a:r>
                <a:rPr lang="en-US" sz="2600" dirty="0" err="1">
                  <a:solidFill>
                    <a:schemeClr val="lt1"/>
                  </a:solidFill>
                  <a:latin typeface="Lato"/>
                  <a:ea typeface="Lato"/>
                  <a:cs typeface="Lato"/>
                  <a:sym typeface="Lato"/>
                </a:rPr>
                <a:t>equivocaciones</a:t>
              </a:r>
              <a:r>
                <a:rPr lang="en-US" sz="2600" dirty="0">
                  <a:solidFill>
                    <a:schemeClr val="lt1"/>
                  </a:solidFill>
                  <a:latin typeface="Lato"/>
                  <a:ea typeface="Lato"/>
                  <a:cs typeface="Lato"/>
                  <a:sym typeface="Lato"/>
                </a:rPr>
                <a:t> </a:t>
              </a:r>
              <a:r>
                <a:rPr lang="en-US" sz="2600" dirty="0" err="1">
                  <a:solidFill>
                    <a:schemeClr val="lt1"/>
                  </a:solidFill>
                  <a:latin typeface="Lato"/>
                  <a:ea typeface="Lato"/>
                  <a:cs typeface="Lato"/>
                  <a:sym typeface="Lato"/>
                </a:rPr>
                <a:t>más</a:t>
              </a:r>
              <a:r>
                <a:rPr lang="en-US" sz="2600" dirty="0">
                  <a:solidFill>
                    <a:schemeClr val="lt1"/>
                  </a:solidFill>
                  <a:latin typeface="Lato"/>
                  <a:ea typeface="Lato"/>
                  <a:cs typeface="Lato"/>
                  <a:sym typeface="Lato"/>
                </a:rPr>
                <a:t> communes </a:t>
              </a:r>
              <a:r>
                <a:rPr lang="en-US" sz="2600" dirty="0" err="1">
                  <a:solidFill>
                    <a:schemeClr val="lt1"/>
                  </a:solidFill>
                  <a:latin typeface="Lato"/>
                  <a:ea typeface="Lato"/>
                  <a:cs typeface="Lato"/>
                  <a:sym typeface="Lato"/>
                </a:rPr>
                <a:t>en</a:t>
              </a:r>
              <a:r>
                <a:rPr lang="en-US" sz="2600" dirty="0">
                  <a:solidFill>
                    <a:schemeClr val="lt1"/>
                  </a:solidFill>
                  <a:latin typeface="Lato"/>
                  <a:ea typeface="Lato"/>
                  <a:cs typeface="Lato"/>
                  <a:sym typeface="Lato"/>
                </a:rPr>
                <a:t> la </a:t>
              </a:r>
              <a:r>
                <a:rPr lang="en-US" sz="2600" dirty="0" err="1">
                  <a:solidFill>
                    <a:schemeClr val="lt1"/>
                  </a:solidFill>
                  <a:latin typeface="Lato"/>
                  <a:ea typeface="Lato"/>
                  <a:cs typeface="Lato"/>
                  <a:sym typeface="Lato"/>
                </a:rPr>
                <a:t>interpretación</a:t>
              </a:r>
              <a:r>
                <a:rPr lang="en-US" sz="2600" dirty="0">
                  <a:solidFill>
                    <a:schemeClr val="lt1"/>
                  </a:solidFill>
                  <a:latin typeface="Lato"/>
                  <a:ea typeface="Lato"/>
                  <a:cs typeface="Lato"/>
                  <a:sym typeface="Lato"/>
                </a:rPr>
                <a:t> de la Biblia. </a:t>
              </a:r>
              <a:endParaRPr sz="26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701E6802-4051-E6FB-5DC7-8FB0E365FFF1}"/>
              </a:ext>
            </a:extLst>
          </p:cNvPr>
          <p:cNvSpPr txBox="1"/>
          <p:nvPr/>
        </p:nvSpPr>
        <p:spPr>
          <a:xfrm>
            <a:off x="2122414" y="2170808"/>
            <a:ext cx="8378075" cy="1384995"/>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2800" dirty="0">
                <a:solidFill>
                  <a:schemeClr val="tx1"/>
                </a:solidFill>
                <a:latin typeface="Lato"/>
                <a:ea typeface="Lato"/>
                <a:cs typeface="Lato"/>
                <a:sym typeface="Lato"/>
              </a:rPr>
              <a:t>Examinar la vida de Martín Lutero a la luz de la interpretación </a:t>
            </a:r>
            <a:r>
              <a:rPr lang="es-ES" sz="2800" dirty="0" err="1">
                <a:solidFill>
                  <a:schemeClr val="tx1"/>
                </a:solidFill>
                <a:latin typeface="Lato"/>
                <a:ea typeface="Lato"/>
                <a:cs typeface="Lato"/>
                <a:sym typeface="Lato"/>
              </a:rPr>
              <a:t>biblica</a:t>
            </a:r>
            <a:endParaRPr lang="es-ES" sz="2800"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s-ES" sz="2800" dirty="0">
                <a:solidFill>
                  <a:schemeClr val="lt1"/>
                </a:solidFill>
                <a:latin typeface="Lato"/>
                <a:ea typeface="Lato"/>
                <a:cs typeface="Lato"/>
                <a:sym typeface="Lato"/>
              </a:rPr>
              <a:t>de la </a:t>
            </a:r>
            <a:r>
              <a:rPr lang="es-ES" sz="2800" dirty="0" err="1">
                <a:solidFill>
                  <a:schemeClr val="lt1"/>
                </a:solidFill>
                <a:latin typeface="Lato"/>
                <a:ea typeface="Lato"/>
                <a:cs typeface="Lato"/>
                <a:sym typeface="Lato"/>
              </a:rPr>
              <a:t>bib</a:t>
            </a:r>
            <a:endParaRPr lang="es-ES" sz="2800" dirty="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2e1cad20c04_0_262"/>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79" name="Google Shape;179;g2e1cad20c04_0_26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0" name="Google Shape;180;g2e1cad20c04_0_262"/>
          <p:cNvSpPr/>
          <p:nvPr/>
        </p:nvSpPr>
        <p:spPr>
          <a:xfrm>
            <a:off x="462025" y="679050"/>
            <a:ext cx="126000" cy="54999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81" name="Google Shape;181;g2e1cad20c04_0_262"/>
          <p:cNvSpPr txBox="1"/>
          <p:nvPr/>
        </p:nvSpPr>
        <p:spPr>
          <a:xfrm>
            <a:off x="5340795" y="1634096"/>
            <a:ext cx="638918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800" dirty="0">
                <a:solidFill>
                  <a:srgbClr val="009444"/>
                </a:solidFill>
                <a:highlight>
                  <a:schemeClr val="lt1"/>
                </a:highlight>
                <a:latin typeface="Lato"/>
                <a:ea typeface="Lato"/>
                <a:cs typeface="Lato"/>
                <a:sym typeface="Lato"/>
              </a:rPr>
              <a:t>Un </a:t>
            </a:r>
            <a:r>
              <a:rPr lang="en-US" sz="4800" dirty="0" err="1">
                <a:solidFill>
                  <a:srgbClr val="009444"/>
                </a:solidFill>
                <a:highlight>
                  <a:schemeClr val="lt1"/>
                </a:highlight>
                <a:latin typeface="Lato"/>
                <a:ea typeface="Lato"/>
                <a:cs typeface="Lato"/>
                <a:sym typeface="Lato"/>
              </a:rPr>
              <a:t>resumen</a:t>
            </a:r>
            <a:r>
              <a:rPr lang="en-US" sz="4800" dirty="0">
                <a:solidFill>
                  <a:srgbClr val="009444"/>
                </a:solidFill>
                <a:highlight>
                  <a:schemeClr val="lt1"/>
                </a:highlight>
                <a:latin typeface="Lato"/>
                <a:ea typeface="Lato"/>
                <a:cs typeface="Lato"/>
                <a:sym typeface="Lato"/>
              </a:rPr>
              <a:t> de la </a:t>
            </a:r>
            <a:endParaRPr sz="4800" dirty="0">
              <a:solidFill>
                <a:srgbClr val="009444"/>
              </a:solidFill>
              <a:highlight>
                <a:schemeClr val="lt1"/>
              </a:highlight>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800" dirty="0" err="1">
                <a:solidFill>
                  <a:srgbClr val="009444"/>
                </a:solidFill>
                <a:highlight>
                  <a:schemeClr val="lt1"/>
                </a:highlight>
                <a:latin typeface="Lato"/>
                <a:ea typeface="Lato"/>
                <a:cs typeface="Lato"/>
                <a:sym typeface="Lato"/>
              </a:rPr>
              <a:t>vida</a:t>
            </a:r>
            <a:r>
              <a:rPr lang="en-US" sz="4800" dirty="0">
                <a:solidFill>
                  <a:srgbClr val="009444"/>
                </a:solidFill>
                <a:highlight>
                  <a:schemeClr val="lt1"/>
                </a:highlight>
                <a:latin typeface="Lato"/>
                <a:ea typeface="Lato"/>
                <a:cs typeface="Lato"/>
                <a:sym typeface="Lato"/>
              </a:rPr>
              <a:t> de Martin </a:t>
            </a:r>
            <a:r>
              <a:rPr lang="en-US" sz="4800" dirty="0" err="1">
                <a:solidFill>
                  <a:srgbClr val="009444"/>
                </a:solidFill>
                <a:highlight>
                  <a:schemeClr val="lt1"/>
                </a:highlight>
                <a:latin typeface="Lato"/>
                <a:ea typeface="Lato"/>
                <a:cs typeface="Lato"/>
                <a:sym typeface="Lato"/>
              </a:rPr>
              <a:t>Lutero</a:t>
            </a:r>
            <a:endParaRPr sz="4800" b="0" i="0" u="none" strike="noStrike" cap="none" dirty="0">
              <a:solidFill>
                <a:schemeClr val="lt1"/>
              </a:solidFill>
              <a:highlight>
                <a:schemeClr val="lt1"/>
              </a:highlight>
              <a:latin typeface="Lato"/>
              <a:ea typeface="Lato"/>
              <a:cs typeface="Lato"/>
              <a:sym typeface="Lato"/>
            </a:endParaRPr>
          </a:p>
        </p:txBody>
      </p:sp>
      <p:pic>
        <p:nvPicPr>
          <p:cNvPr id="182" name="Google Shape;182;g2e1cad20c04_0_262"/>
          <p:cNvPicPr preferRelativeResize="0"/>
          <p:nvPr/>
        </p:nvPicPr>
        <p:blipFill>
          <a:blip r:embed="rId4">
            <a:alphaModFix/>
          </a:blip>
          <a:stretch>
            <a:fillRect/>
          </a:stretch>
        </p:blipFill>
        <p:spPr>
          <a:xfrm>
            <a:off x="588025" y="680200"/>
            <a:ext cx="4486928" cy="5491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g2e1cad20c04_0_274"/>
          <p:cNvSpPr txBox="1"/>
          <p:nvPr/>
        </p:nvSpPr>
        <p:spPr>
          <a:xfrm>
            <a:off x="742675" y="384235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Lutero nació el 10 de noviembre de </a:t>
            </a:r>
            <a:endParaRPr sz="4000" b="1">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1483 en Eisleben, Alemania.</a:t>
            </a:r>
            <a:endParaRPr sz="4000" b="1" i="0" u="none" strike="noStrike" cap="none">
              <a:solidFill>
                <a:schemeClr val="dk1"/>
              </a:solidFill>
              <a:latin typeface="Lato"/>
              <a:ea typeface="Lato"/>
              <a:cs typeface="Lato"/>
              <a:sym typeface="Lato"/>
            </a:endParaRPr>
          </a:p>
        </p:txBody>
      </p:sp>
      <p:pic>
        <p:nvPicPr>
          <p:cNvPr id="188" name="Google Shape;188;g2e1cad20c04_0_27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9" name="Google Shape;189;g2e1cad20c04_0_274"/>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2000">
                <a:solidFill>
                  <a:srgbClr val="009444"/>
                </a:solidFill>
                <a:latin typeface="Lato Black"/>
                <a:ea typeface="Lato Black"/>
                <a:cs typeface="Lato Black"/>
                <a:sym typeface="Lato Black"/>
              </a:rPr>
              <a:t>1483</a:t>
            </a:r>
            <a:endParaRPr sz="12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2e2c3ad1a56_0_37"/>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Lutero juró convertirse en monje y pronto ingresó al Monasterio Agustino en Erfurt, Alemania</a:t>
            </a:r>
            <a:endParaRPr sz="4000" b="1" i="0" u="none" strike="noStrike" cap="none">
              <a:solidFill>
                <a:schemeClr val="dk1"/>
              </a:solidFill>
              <a:latin typeface="Lato"/>
              <a:ea typeface="Lato"/>
              <a:cs typeface="Lato"/>
              <a:sym typeface="Lato"/>
            </a:endParaRPr>
          </a:p>
        </p:txBody>
      </p:sp>
      <p:pic>
        <p:nvPicPr>
          <p:cNvPr id="195" name="Google Shape;195;g2e2c3ad1a56_0_3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6" name="Google Shape;196;g2e2c3ad1a56_0_37"/>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2000">
                <a:solidFill>
                  <a:srgbClr val="009444"/>
                </a:solidFill>
                <a:latin typeface="Lato Black"/>
                <a:ea typeface="Lato Black"/>
                <a:cs typeface="Lato Black"/>
                <a:sym typeface="Lato Black"/>
              </a:rPr>
              <a:t>1505</a:t>
            </a:r>
            <a:endParaRPr sz="12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e2c3ad1a56_0_44"/>
          <p:cNvSpPr txBox="1"/>
          <p:nvPr/>
        </p:nvSpPr>
        <p:spPr>
          <a:xfrm>
            <a:off x="474875" y="3842350"/>
            <a:ext cx="114246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El 31 de octubre de 1517, Lutero colocó un documento ahora conocido como las 95 tesis en </a:t>
            </a:r>
            <a:endParaRPr sz="4000" b="1">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la puerta de la Iglesia del Castillo en Wittenberg. </a:t>
            </a:r>
            <a:endParaRPr sz="4000" b="1" i="0" u="none" strike="noStrike" cap="none">
              <a:solidFill>
                <a:schemeClr val="dk1"/>
              </a:solidFill>
              <a:latin typeface="Lato"/>
              <a:ea typeface="Lato"/>
              <a:cs typeface="Lato"/>
              <a:sym typeface="Lato"/>
            </a:endParaRPr>
          </a:p>
        </p:txBody>
      </p:sp>
      <p:pic>
        <p:nvPicPr>
          <p:cNvPr id="202" name="Google Shape;202;g2e2c3ad1a56_0_4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03" name="Google Shape;203;g2e2c3ad1a56_0_44"/>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2000">
                <a:solidFill>
                  <a:srgbClr val="009444"/>
                </a:solidFill>
                <a:latin typeface="Lato Black"/>
                <a:ea typeface="Lato Black"/>
                <a:cs typeface="Lato Black"/>
                <a:sym typeface="Lato Black"/>
              </a:rPr>
              <a:t>1517</a:t>
            </a:r>
            <a:endParaRPr sz="12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g2e2c3ad1a56_0_51"/>
          <p:cNvSpPr txBox="1"/>
          <p:nvPr/>
        </p:nvSpPr>
        <p:spPr>
          <a:xfrm>
            <a:off x="474875" y="3842350"/>
            <a:ext cx="114246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En 1521, Lutero fue convocado a una reunión </a:t>
            </a:r>
            <a:endParaRPr sz="4000" b="1">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en Worms. Se encontró con la demanda de retractarse de todos sus escritos.</a:t>
            </a:r>
            <a:endParaRPr sz="4000" b="1" i="0" u="none" strike="noStrike" cap="none">
              <a:solidFill>
                <a:schemeClr val="dk1"/>
              </a:solidFill>
              <a:latin typeface="Lato"/>
              <a:ea typeface="Lato"/>
              <a:cs typeface="Lato"/>
              <a:sym typeface="Lato"/>
            </a:endParaRPr>
          </a:p>
        </p:txBody>
      </p:sp>
      <p:pic>
        <p:nvPicPr>
          <p:cNvPr id="209" name="Google Shape;209;g2e2c3ad1a56_0_5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0" name="Google Shape;210;g2e2c3ad1a56_0_51"/>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2000">
                <a:solidFill>
                  <a:srgbClr val="009444"/>
                </a:solidFill>
                <a:latin typeface="Lato Black"/>
                <a:ea typeface="Lato Black"/>
                <a:cs typeface="Lato Black"/>
                <a:sym typeface="Lato Black"/>
              </a:rPr>
              <a:t>1521</a:t>
            </a:r>
            <a:endParaRPr sz="12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e2c3ad1a56_0_60"/>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En 1525, Lutero se casó con Katharina </a:t>
            </a:r>
            <a:endParaRPr sz="4000" b="1">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von Bora. Tuvieron seis hijos juntos.</a:t>
            </a:r>
            <a:endParaRPr sz="4000" b="1" i="0" u="none" strike="noStrike" cap="none">
              <a:solidFill>
                <a:schemeClr val="dk1"/>
              </a:solidFill>
              <a:latin typeface="Lato"/>
              <a:ea typeface="Lato"/>
              <a:cs typeface="Lato"/>
              <a:sym typeface="Lato"/>
            </a:endParaRPr>
          </a:p>
        </p:txBody>
      </p:sp>
      <p:pic>
        <p:nvPicPr>
          <p:cNvPr id="216" name="Google Shape;216;g2e2c3ad1a56_0_6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7" name="Google Shape;217;g2e2c3ad1a56_0_60"/>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2000">
                <a:solidFill>
                  <a:srgbClr val="009444"/>
                </a:solidFill>
                <a:latin typeface="Lato Black"/>
                <a:ea typeface="Lato Black"/>
                <a:cs typeface="Lato Black"/>
                <a:sym typeface="Lato Black"/>
              </a:rPr>
              <a:t>1525</a:t>
            </a:r>
            <a:endParaRPr sz="12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383022" y="1835912"/>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2</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2424" y="3088271"/>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txBox="1"/>
          <p:nvPr/>
        </p:nvSpPr>
        <p:spPr>
          <a:xfrm>
            <a:off x="3409695" y="3429000"/>
            <a:ext cx="7435200" cy="1289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dirty="0">
                <a:solidFill>
                  <a:schemeClr val="dk1"/>
                </a:solidFill>
                <a:latin typeface="Lato"/>
                <a:ea typeface="Lato"/>
                <a:cs typeface="Lato"/>
                <a:sym typeface="Lato"/>
              </a:rPr>
              <a:t>Las </a:t>
            </a:r>
            <a:r>
              <a:rPr lang="en-US" sz="3888" dirty="0" err="1">
                <a:solidFill>
                  <a:schemeClr val="dk1"/>
                </a:solidFill>
                <a:latin typeface="Lato"/>
                <a:ea typeface="Lato"/>
                <a:cs typeface="Lato"/>
                <a:sym typeface="Lato"/>
              </a:rPr>
              <a:t>Diferentes</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Denominaciones</a:t>
            </a:r>
            <a:r>
              <a:rPr lang="en-US" sz="3888" dirty="0">
                <a:solidFill>
                  <a:schemeClr val="dk1"/>
                </a:solidFill>
                <a:latin typeface="Lato"/>
                <a:ea typeface="Lato"/>
                <a:cs typeface="Lato"/>
                <a:sym typeface="Lato"/>
              </a:rPr>
              <a:t>: Su Desarrollo </a:t>
            </a:r>
            <a:r>
              <a:rPr lang="en-US" sz="3888" dirty="0" err="1">
                <a:solidFill>
                  <a:schemeClr val="dk1"/>
                </a:solidFill>
                <a:latin typeface="Lato"/>
                <a:ea typeface="Lato"/>
                <a:cs typeface="Lato"/>
                <a:sym typeface="Lato"/>
              </a:rPr>
              <a:t>Hermenéutico</a:t>
            </a:r>
            <a:r>
              <a:rPr lang="en-US" sz="3888" dirty="0">
                <a:solidFill>
                  <a:schemeClr val="dk1"/>
                </a:solidFill>
                <a:latin typeface="Lato"/>
                <a:ea typeface="Lato"/>
                <a:cs typeface="Lato"/>
                <a:sym typeface="Lato"/>
              </a:rPr>
              <a:t> </a:t>
            </a:r>
            <a:endParaRPr sz="3888" dirty="0">
              <a:solidFill>
                <a:schemeClr val="dk1"/>
              </a:solidFill>
              <a:latin typeface="Lato"/>
              <a:ea typeface="Lato"/>
              <a:cs typeface="Lato"/>
              <a:sym typeface="Lato"/>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128712"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Google Shape;222;g2e2c3ad1a56_0_67"/>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Lutero publicó dos catecismos como ayuda </a:t>
            </a:r>
            <a:endParaRPr sz="4000" b="1">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para la enseñanza de las Escrituras.</a:t>
            </a:r>
            <a:endParaRPr sz="4000" b="1" i="0" u="none" strike="noStrike" cap="none">
              <a:solidFill>
                <a:schemeClr val="dk1"/>
              </a:solidFill>
              <a:latin typeface="Lato"/>
              <a:ea typeface="Lato"/>
              <a:cs typeface="Lato"/>
              <a:sym typeface="Lato"/>
            </a:endParaRPr>
          </a:p>
        </p:txBody>
      </p:sp>
      <p:pic>
        <p:nvPicPr>
          <p:cNvPr id="223" name="Google Shape;223;g2e2c3ad1a56_0_6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4" name="Google Shape;224;g2e2c3ad1a56_0_67"/>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2000">
                <a:solidFill>
                  <a:srgbClr val="009444"/>
                </a:solidFill>
                <a:latin typeface="Lato Black"/>
                <a:ea typeface="Lato Black"/>
                <a:cs typeface="Lato Black"/>
                <a:sym typeface="Lato Black"/>
              </a:rPr>
              <a:t>1529</a:t>
            </a:r>
            <a:endParaRPr sz="12000">
              <a:solidFill>
                <a:srgbClr val="009444"/>
              </a:solidFill>
              <a:latin typeface="Lato Black"/>
              <a:ea typeface="Lato Black"/>
              <a:cs typeface="Lato Black"/>
              <a:sym typeface="Lato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g2e2c3ad1a56_0_74"/>
          <p:cNvSpPr txBox="1"/>
          <p:nvPr/>
        </p:nvSpPr>
        <p:spPr>
          <a:xfrm>
            <a:off x="474875" y="3842350"/>
            <a:ext cx="114246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El 12 de febrero de 1546, Lutero </a:t>
            </a:r>
            <a:endParaRPr sz="4000" b="1">
              <a:solidFill>
                <a:schemeClr val="dk1"/>
              </a:solidFill>
              <a:latin typeface="Lato"/>
              <a:ea typeface="Lato"/>
              <a:cs typeface="Lato"/>
              <a:sym typeface="Lato"/>
            </a:endParaRPr>
          </a:p>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murió por causas naturales.</a:t>
            </a:r>
            <a:endParaRPr sz="4000" b="1" i="0" u="none" strike="noStrike" cap="none">
              <a:solidFill>
                <a:schemeClr val="dk1"/>
              </a:solidFill>
              <a:latin typeface="Lato"/>
              <a:ea typeface="Lato"/>
              <a:cs typeface="Lato"/>
              <a:sym typeface="Lato"/>
            </a:endParaRPr>
          </a:p>
        </p:txBody>
      </p:sp>
      <p:pic>
        <p:nvPicPr>
          <p:cNvPr id="230" name="Google Shape;230;g2e2c3ad1a56_0_7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1" name="Google Shape;231;g2e2c3ad1a56_0_74"/>
          <p:cNvSpPr txBox="1"/>
          <p:nvPr/>
        </p:nvSpPr>
        <p:spPr>
          <a:xfrm>
            <a:off x="746850" y="1670000"/>
            <a:ext cx="106983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12000">
                <a:solidFill>
                  <a:srgbClr val="009444"/>
                </a:solidFill>
                <a:latin typeface="Lato Black"/>
                <a:ea typeface="Lato Black"/>
                <a:cs typeface="Lato Black"/>
                <a:sym typeface="Lato Black"/>
              </a:rPr>
              <a:t>1546</a:t>
            </a:r>
            <a:endParaRPr sz="12000">
              <a:solidFill>
                <a:srgbClr val="009444"/>
              </a:solidFill>
              <a:latin typeface="Lato Black"/>
              <a:ea typeface="Lato Black"/>
              <a:cs typeface="Lato Black"/>
              <a:sym typeface="Lato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pic>
        <p:nvPicPr>
          <p:cNvPr id="236" name="Google Shape;236;g2e2c3ad1a56_0_8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37" name="Google Shape;237;g2e2c3ad1a56_0_81"/>
          <p:cNvSpPr/>
          <p:nvPr/>
        </p:nvSpPr>
        <p:spPr>
          <a:xfrm>
            <a:off x="3925446" y="854170"/>
            <a:ext cx="4668300" cy="46683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38" name="Google Shape;238;g2e2c3ad1a56_0_81"/>
          <p:cNvGrpSpPr/>
          <p:nvPr/>
        </p:nvGrpSpPr>
        <p:grpSpPr>
          <a:xfrm>
            <a:off x="4815580" y="323856"/>
            <a:ext cx="2887928" cy="2887928"/>
            <a:chOff x="3611776" y="414352"/>
            <a:chExt cx="2166000" cy="2166000"/>
          </a:xfrm>
        </p:grpSpPr>
        <p:sp>
          <p:nvSpPr>
            <p:cNvPr id="239" name="Google Shape;239;g2e2c3ad1a56_0_81"/>
            <p:cNvSpPr/>
            <p:nvPr/>
          </p:nvSpPr>
          <p:spPr>
            <a:xfrm>
              <a:off x="3611776" y="414352"/>
              <a:ext cx="2166000" cy="2166000"/>
            </a:xfrm>
            <a:prstGeom prst="ellipse">
              <a:avLst/>
            </a:prstGeom>
            <a:solidFill>
              <a:srgbClr val="0094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240" name="Google Shape;240;g2e2c3ad1a56_0_81"/>
            <p:cNvSpPr txBox="1"/>
            <p:nvPr/>
          </p:nvSpPr>
          <p:spPr>
            <a:xfrm>
              <a:off x="3967546" y="1027503"/>
              <a:ext cx="1496100" cy="70290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a:ea typeface="Lato"/>
                  <a:cs typeface="Lato"/>
                  <a:sym typeface="Lato"/>
                </a:rPr>
                <a:t>Sola gratia</a:t>
              </a:r>
              <a:endParaRPr sz="3200">
                <a:solidFill>
                  <a:srgbClr val="FFFFFF"/>
                </a:solidFill>
                <a:latin typeface="Lato"/>
                <a:ea typeface="Lato"/>
                <a:cs typeface="Lato"/>
                <a:sym typeface="Lato"/>
              </a:endParaRPr>
            </a:p>
          </p:txBody>
        </p:sp>
      </p:grpSp>
      <p:grpSp>
        <p:nvGrpSpPr>
          <p:cNvPr id="241" name="Google Shape;241;g2e2c3ad1a56_0_81"/>
          <p:cNvGrpSpPr/>
          <p:nvPr/>
        </p:nvGrpSpPr>
        <p:grpSpPr>
          <a:xfrm>
            <a:off x="6082859" y="2481818"/>
            <a:ext cx="2887928" cy="2887928"/>
            <a:chOff x="4562258" y="2032864"/>
            <a:chExt cx="2166000" cy="2166000"/>
          </a:xfrm>
        </p:grpSpPr>
        <p:sp>
          <p:nvSpPr>
            <p:cNvPr id="242" name="Google Shape;242;g2e2c3ad1a56_0_81"/>
            <p:cNvSpPr/>
            <p:nvPr/>
          </p:nvSpPr>
          <p:spPr>
            <a:xfrm>
              <a:off x="4562258" y="2032864"/>
              <a:ext cx="2166000" cy="2166000"/>
            </a:xfrm>
            <a:prstGeom prst="ellips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243" name="Google Shape;243;g2e2c3ad1a56_0_81"/>
            <p:cNvSpPr txBox="1"/>
            <p:nvPr/>
          </p:nvSpPr>
          <p:spPr>
            <a:xfrm>
              <a:off x="5079846" y="2834728"/>
              <a:ext cx="1496100" cy="7029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a:solidFill>
                    <a:srgbClr val="FFFFFF"/>
                  </a:solidFill>
                  <a:latin typeface="Lato"/>
                  <a:ea typeface="Lato"/>
                  <a:cs typeface="Lato"/>
                  <a:sym typeface="Lato"/>
                </a:rPr>
                <a:t>Sola fide</a:t>
              </a:r>
              <a:endParaRPr sz="3200">
                <a:solidFill>
                  <a:srgbClr val="FFFFFF"/>
                </a:solidFill>
                <a:latin typeface="Lato"/>
                <a:ea typeface="Lato"/>
                <a:cs typeface="Lato"/>
                <a:sym typeface="Lato"/>
              </a:endParaRPr>
            </a:p>
          </p:txBody>
        </p:sp>
      </p:grpSp>
      <p:grpSp>
        <p:nvGrpSpPr>
          <p:cNvPr id="244" name="Google Shape;244;g2e2c3ad1a56_0_81"/>
          <p:cNvGrpSpPr/>
          <p:nvPr/>
        </p:nvGrpSpPr>
        <p:grpSpPr>
          <a:xfrm>
            <a:off x="3603744" y="2481818"/>
            <a:ext cx="2887928" cy="2887928"/>
            <a:chOff x="2702876" y="2032864"/>
            <a:chExt cx="2166000" cy="2166000"/>
          </a:xfrm>
        </p:grpSpPr>
        <p:sp>
          <p:nvSpPr>
            <p:cNvPr id="245" name="Google Shape;245;g2e2c3ad1a56_0_81"/>
            <p:cNvSpPr/>
            <p:nvPr/>
          </p:nvSpPr>
          <p:spPr>
            <a:xfrm>
              <a:off x="2702876" y="2032864"/>
              <a:ext cx="2166000" cy="2166000"/>
            </a:xfrm>
            <a:prstGeom prst="ellipse">
              <a:avLst/>
            </a:prstGeom>
            <a:solidFill>
              <a:srgbClr val="006F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246" name="Google Shape;246;g2e2c3ad1a56_0_81"/>
            <p:cNvSpPr txBox="1"/>
            <p:nvPr/>
          </p:nvSpPr>
          <p:spPr>
            <a:xfrm>
              <a:off x="2855281" y="2834728"/>
              <a:ext cx="1496100" cy="70290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dirty="0">
                  <a:solidFill>
                    <a:srgbClr val="FFFFFF"/>
                  </a:solidFill>
                  <a:latin typeface="Lato"/>
                  <a:ea typeface="Lato"/>
                  <a:cs typeface="Lato"/>
                  <a:sym typeface="Lato"/>
                </a:rPr>
                <a:t>Sola scriptura</a:t>
              </a:r>
              <a:endParaRPr sz="3200" dirty="0">
                <a:solidFill>
                  <a:srgbClr val="FFFFFF"/>
                </a:solidFill>
                <a:latin typeface="Lato"/>
                <a:ea typeface="Lato"/>
                <a:cs typeface="Lato"/>
                <a:sym typeface="Lato"/>
              </a:endParaRPr>
            </a:p>
          </p:txBody>
        </p:sp>
      </p:grpSp>
      <p:sp>
        <p:nvSpPr>
          <p:cNvPr id="247" name="Google Shape;247;g2e2c3ad1a56_0_81"/>
          <p:cNvSpPr/>
          <p:nvPr/>
        </p:nvSpPr>
        <p:spPr>
          <a:xfrm>
            <a:off x="5446240" y="2366388"/>
            <a:ext cx="1634400" cy="16344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48" name="Google Shape;248;g2e2c3ad1a56_0_81"/>
          <p:cNvSpPr txBox="1"/>
          <p:nvPr/>
        </p:nvSpPr>
        <p:spPr>
          <a:xfrm>
            <a:off x="1861388" y="567487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b="1" dirty="0">
                <a:solidFill>
                  <a:srgbClr val="009444"/>
                </a:solidFill>
                <a:latin typeface="Lato"/>
                <a:ea typeface="Lato"/>
                <a:cs typeface="Lato"/>
                <a:sym typeface="Lato"/>
              </a:rPr>
              <a:t>Las </a:t>
            </a:r>
            <a:r>
              <a:rPr lang="en-US" sz="4800" b="1" dirty="0" err="1">
                <a:solidFill>
                  <a:srgbClr val="009444"/>
                </a:solidFill>
                <a:latin typeface="Lato"/>
                <a:ea typeface="Lato"/>
                <a:cs typeface="Lato"/>
                <a:sym typeface="Lato"/>
              </a:rPr>
              <a:t>tres</a:t>
            </a:r>
            <a:r>
              <a:rPr lang="en-US" sz="4800" b="1" dirty="0">
                <a:solidFill>
                  <a:srgbClr val="009444"/>
                </a:solidFill>
                <a:latin typeface="Lato"/>
                <a:ea typeface="Lato"/>
                <a:cs typeface="Lato"/>
                <a:sym typeface="Lato"/>
              </a:rPr>
              <a:t> </a:t>
            </a:r>
            <a:r>
              <a:rPr lang="en-US" sz="4800" b="1" dirty="0" err="1">
                <a:solidFill>
                  <a:srgbClr val="009444"/>
                </a:solidFill>
                <a:latin typeface="Lato"/>
                <a:ea typeface="Lato"/>
                <a:cs typeface="Lato"/>
                <a:sym typeface="Lato"/>
              </a:rPr>
              <a:t>solas</a:t>
            </a:r>
            <a:r>
              <a:rPr lang="en-US" sz="4800" b="1" dirty="0">
                <a:solidFill>
                  <a:srgbClr val="009444"/>
                </a:solidFill>
                <a:latin typeface="Lato"/>
                <a:ea typeface="Lato"/>
                <a:cs typeface="Lato"/>
                <a:sym typeface="Lato"/>
              </a:rPr>
              <a:t> de la Reforma</a:t>
            </a:r>
            <a:endParaRPr sz="4800" b="1" i="0" u="none" strike="noStrike" cap="none" dirty="0">
              <a:solidFill>
                <a:schemeClr val="lt1"/>
              </a:solidFill>
              <a:latin typeface="Lato"/>
              <a:ea typeface="Lato"/>
              <a:cs typeface="Lato"/>
              <a:sym typeface="Lato"/>
            </a:endParaRPr>
          </a:p>
        </p:txBody>
      </p:sp>
      <p:pic>
        <p:nvPicPr>
          <p:cNvPr id="249" name="Google Shape;249;g2e2c3ad1a56_0_81"/>
          <p:cNvPicPr preferRelativeResize="0"/>
          <p:nvPr/>
        </p:nvPicPr>
        <p:blipFill>
          <a:blip r:embed="rId4">
            <a:alphaModFix/>
          </a:blip>
          <a:stretch>
            <a:fillRect/>
          </a:stretch>
        </p:blipFill>
        <p:spPr>
          <a:xfrm>
            <a:off x="5350737" y="2270899"/>
            <a:ext cx="1825425" cy="1825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a:extLst>
            <a:ext uri="{FF2B5EF4-FFF2-40B4-BE49-F238E27FC236}">
              <a16:creationId xmlns:a16="http://schemas.microsoft.com/office/drawing/2014/main" id="{FAF22654-87E2-3663-56EE-A17D13D3A0CA}"/>
            </a:ext>
          </a:extLst>
        </p:cNvPr>
        <p:cNvGrpSpPr/>
        <p:nvPr/>
      </p:nvGrpSpPr>
      <p:grpSpPr>
        <a:xfrm>
          <a:off x="0" y="0"/>
          <a:ext cx="0" cy="0"/>
          <a:chOff x="0" y="0"/>
          <a:chExt cx="0" cy="0"/>
        </a:xfrm>
      </p:grpSpPr>
      <p:sp>
        <p:nvSpPr>
          <p:cNvPr id="240" name="Google Shape;240;g2e2c3ad1a56_0_81">
            <a:extLst>
              <a:ext uri="{FF2B5EF4-FFF2-40B4-BE49-F238E27FC236}">
                <a16:creationId xmlns:a16="http://schemas.microsoft.com/office/drawing/2014/main" id="{E3C5FFCA-C0DA-4CAB-21BF-32C8CA23752F}"/>
              </a:ext>
            </a:extLst>
          </p:cNvPr>
          <p:cNvSpPr txBox="1"/>
          <p:nvPr/>
        </p:nvSpPr>
        <p:spPr>
          <a:xfrm>
            <a:off x="900126" y="604830"/>
            <a:ext cx="2501441" cy="158973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gratia</a:t>
            </a:r>
            <a:endParaRPr sz="4400" dirty="0">
              <a:solidFill>
                <a:srgbClr val="FFFFFF"/>
              </a:solidFill>
              <a:latin typeface="Lato"/>
              <a:ea typeface="Lato"/>
              <a:cs typeface="Lato"/>
              <a:sym typeface="Lato"/>
            </a:endParaRPr>
          </a:p>
        </p:txBody>
      </p:sp>
      <p:sp>
        <p:nvSpPr>
          <p:cNvPr id="243" name="Google Shape;243;g2e2c3ad1a56_0_81">
            <a:extLst>
              <a:ext uri="{FF2B5EF4-FFF2-40B4-BE49-F238E27FC236}">
                <a16:creationId xmlns:a16="http://schemas.microsoft.com/office/drawing/2014/main" id="{8C7CFB9F-F483-43E7-1508-DED1E248324E}"/>
              </a:ext>
            </a:extLst>
          </p:cNvPr>
          <p:cNvSpPr txBox="1"/>
          <p:nvPr/>
        </p:nvSpPr>
        <p:spPr>
          <a:xfrm>
            <a:off x="866570" y="2710174"/>
            <a:ext cx="2501440" cy="158973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fide</a:t>
            </a:r>
            <a:endParaRPr sz="4400" dirty="0">
              <a:solidFill>
                <a:srgbClr val="FFFFFF"/>
              </a:solidFill>
              <a:latin typeface="Lato"/>
              <a:ea typeface="Lato"/>
              <a:cs typeface="Lato"/>
              <a:sym typeface="Lato"/>
            </a:endParaRPr>
          </a:p>
        </p:txBody>
      </p:sp>
      <p:sp>
        <p:nvSpPr>
          <p:cNvPr id="246" name="Google Shape;246;g2e2c3ad1a56_0_81">
            <a:extLst>
              <a:ext uri="{FF2B5EF4-FFF2-40B4-BE49-F238E27FC236}">
                <a16:creationId xmlns:a16="http://schemas.microsoft.com/office/drawing/2014/main" id="{98141B70-FA0F-8285-C06E-0C9BF855CDAE}"/>
              </a:ext>
            </a:extLst>
          </p:cNvPr>
          <p:cNvSpPr txBox="1"/>
          <p:nvPr/>
        </p:nvSpPr>
        <p:spPr>
          <a:xfrm>
            <a:off x="833015" y="4815518"/>
            <a:ext cx="2568551" cy="158973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scriptura</a:t>
            </a:r>
            <a:endParaRPr sz="4400" dirty="0">
              <a:solidFill>
                <a:srgbClr val="FFFFFF"/>
              </a:solidFill>
              <a:latin typeface="Lato"/>
              <a:ea typeface="Lato"/>
              <a:cs typeface="Lato"/>
              <a:sym typeface="Lato"/>
            </a:endParaRPr>
          </a:p>
        </p:txBody>
      </p:sp>
      <p:sp>
        <p:nvSpPr>
          <p:cNvPr id="2" name="TextBox 1">
            <a:extLst>
              <a:ext uri="{FF2B5EF4-FFF2-40B4-BE49-F238E27FC236}">
                <a16:creationId xmlns:a16="http://schemas.microsoft.com/office/drawing/2014/main" id="{3C93B6FB-34E8-E858-F5F7-8A2374082366}"/>
              </a:ext>
            </a:extLst>
          </p:cNvPr>
          <p:cNvSpPr txBox="1"/>
          <p:nvPr/>
        </p:nvSpPr>
        <p:spPr>
          <a:xfrm>
            <a:off x="3803904" y="568254"/>
            <a:ext cx="7973568" cy="1754326"/>
          </a:xfrm>
          <a:prstGeom prst="rect">
            <a:avLst/>
          </a:prstGeom>
          <a:noFill/>
        </p:spPr>
        <p:txBody>
          <a:bodyPr wrap="square" rtlCol="0">
            <a:spAutoFit/>
          </a:bodyPr>
          <a:lstStyle/>
          <a:p>
            <a:r>
              <a:rPr lang="en-US" sz="3600" b="1" dirty="0"/>
              <a:t>Solo </a:t>
            </a:r>
            <a:r>
              <a:rPr lang="en-US" sz="3600" b="1" dirty="0" err="1"/>
              <a:t>por</a:t>
            </a:r>
            <a:r>
              <a:rPr lang="en-US" sz="3600" b="1" dirty="0"/>
              <a:t> </a:t>
            </a:r>
            <a:r>
              <a:rPr lang="en-US" sz="3600" b="1" dirty="0" err="1"/>
              <a:t>gracia</a:t>
            </a:r>
            <a:r>
              <a:rPr lang="en-US" sz="3600" b="1" dirty="0"/>
              <a:t> (amor </a:t>
            </a:r>
            <a:r>
              <a:rPr lang="en-US" sz="3600" b="1" dirty="0" err="1"/>
              <a:t>inmerecido</a:t>
            </a:r>
            <a:r>
              <a:rPr lang="en-US" sz="3600" b="1" dirty="0"/>
              <a:t>). </a:t>
            </a:r>
            <a:r>
              <a:rPr lang="en-US" sz="3600" dirty="0" err="1"/>
              <a:t>Somos</a:t>
            </a:r>
            <a:r>
              <a:rPr lang="en-US" sz="3600" dirty="0"/>
              <a:t> </a:t>
            </a:r>
            <a:r>
              <a:rPr lang="en-US" sz="3600" dirty="0" err="1"/>
              <a:t>perdonados</a:t>
            </a:r>
            <a:r>
              <a:rPr lang="en-US" sz="3600" dirty="0"/>
              <a:t> </a:t>
            </a:r>
            <a:r>
              <a:rPr lang="en-US" sz="3600" dirty="0" err="1"/>
              <a:t>por</a:t>
            </a:r>
            <a:r>
              <a:rPr lang="en-US" sz="3600" dirty="0"/>
              <a:t> la </a:t>
            </a:r>
            <a:r>
              <a:rPr lang="en-US" sz="3600" dirty="0" err="1"/>
              <a:t>gracia</a:t>
            </a:r>
            <a:r>
              <a:rPr lang="en-US" sz="3600" dirty="0"/>
              <a:t> de Dios, no </a:t>
            </a:r>
            <a:r>
              <a:rPr lang="en-US" sz="3600" dirty="0" err="1"/>
              <a:t>por</a:t>
            </a:r>
            <a:r>
              <a:rPr lang="en-US" sz="3600" dirty="0"/>
              <a:t> </a:t>
            </a:r>
            <a:r>
              <a:rPr lang="en-US" sz="3600" dirty="0" err="1"/>
              <a:t>nuestros</a:t>
            </a:r>
            <a:r>
              <a:rPr lang="en-US" sz="3600" dirty="0"/>
              <a:t> </a:t>
            </a:r>
            <a:r>
              <a:rPr lang="en-US" sz="3600" dirty="0" err="1"/>
              <a:t>méritos</a:t>
            </a:r>
            <a:r>
              <a:rPr lang="en-US" sz="3600" dirty="0"/>
              <a:t>. </a:t>
            </a:r>
          </a:p>
        </p:txBody>
      </p:sp>
    </p:spTree>
    <p:extLst>
      <p:ext uri="{BB962C8B-B14F-4D97-AF65-F5344CB8AC3E}">
        <p14:creationId xmlns:p14="http://schemas.microsoft.com/office/powerpoint/2010/main" val="255134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a:extLst>
            <a:ext uri="{FF2B5EF4-FFF2-40B4-BE49-F238E27FC236}">
              <a16:creationId xmlns:a16="http://schemas.microsoft.com/office/drawing/2014/main" id="{0D474513-66B3-E018-41C0-5799A1F0B2E2}"/>
            </a:ext>
          </a:extLst>
        </p:cNvPr>
        <p:cNvGrpSpPr/>
        <p:nvPr/>
      </p:nvGrpSpPr>
      <p:grpSpPr>
        <a:xfrm>
          <a:off x="0" y="0"/>
          <a:ext cx="0" cy="0"/>
          <a:chOff x="0" y="0"/>
          <a:chExt cx="0" cy="0"/>
        </a:xfrm>
      </p:grpSpPr>
      <p:sp>
        <p:nvSpPr>
          <p:cNvPr id="240" name="Google Shape;240;g2e2c3ad1a56_0_81">
            <a:extLst>
              <a:ext uri="{FF2B5EF4-FFF2-40B4-BE49-F238E27FC236}">
                <a16:creationId xmlns:a16="http://schemas.microsoft.com/office/drawing/2014/main" id="{DEE64166-E7A6-BAAF-0FBC-511060F085DC}"/>
              </a:ext>
            </a:extLst>
          </p:cNvPr>
          <p:cNvSpPr txBox="1"/>
          <p:nvPr/>
        </p:nvSpPr>
        <p:spPr>
          <a:xfrm>
            <a:off x="900126" y="604830"/>
            <a:ext cx="2501441" cy="158973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gratia</a:t>
            </a:r>
            <a:endParaRPr sz="4400" dirty="0">
              <a:solidFill>
                <a:srgbClr val="FFFFFF"/>
              </a:solidFill>
              <a:latin typeface="Lato"/>
              <a:ea typeface="Lato"/>
              <a:cs typeface="Lato"/>
              <a:sym typeface="Lato"/>
            </a:endParaRPr>
          </a:p>
        </p:txBody>
      </p:sp>
      <p:sp>
        <p:nvSpPr>
          <p:cNvPr id="243" name="Google Shape;243;g2e2c3ad1a56_0_81">
            <a:extLst>
              <a:ext uri="{FF2B5EF4-FFF2-40B4-BE49-F238E27FC236}">
                <a16:creationId xmlns:a16="http://schemas.microsoft.com/office/drawing/2014/main" id="{2100AC68-CA08-CD6B-41E2-09915648B93E}"/>
              </a:ext>
            </a:extLst>
          </p:cNvPr>
          <p:cNvSpPr txBox="1"/>
          <p:nvPr/>
        </p:nvSpPr>
        <p:spPr>
          <a:xfrm>
            <a:off x="866570" y="2710174"/>
            <a:ext cx="2501440" cy="158973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fide</a:t>
            </a:r>
            <a:endParaRPr sz="4400" dirty="0">
              <a:solidFill>
                <a:srgbClr val="FFFFFF"/>
              </a:solidFill>
              <a:latin typeface="Lato"/>
              <a:ea typeface="Lato"/>
              <a:cs typeface="Lato"/>
              <a:sym typeface="Lato"/>
            </a:endParaRPr>
          </a:p>
        </p:txBody>
      </p:sp>
      <p:sp>
        <p:nvSpPr>
          <p:cNvPr id="246" name="Google Shape;246;g2e2c3ad1a56_0_81">
            <a:extLst>
              <a:ext uri="{FF2B5EF4-FFF2-40B4-BE49-F238E27FC236}">
                <a16:creationId xmlns:a16="http://schemas.microsoft.com/office/drawing/2014/main" id="{0B32661D-38D4-54E1-2847-BF3BFE37B302}"/>
              </a:ext>
            </a:extLst>
          </p:cNvPr>
          <p:cNvSpPr txBox="1"/>
          <p:nvPr/>
        </p:nvSpPr>
        <p:spPr>
          <a:xfrm>
            <a:off x="833015" y="4815518"/>
            <a:ext cx="2568551" cy="158973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scriptura</a:t>
            </a:r>
            <a:endParaRPr sz="4400" dirty="0">
              <a:solidFill>
                <a:srgbClr val="FFFFFF"/>
              </a:solidFill>
              <a:latin typeface="Lato"/>
              <a:ea typeface="Lato"/>
              <a:cs typeface="Lato"/>
              <a:sym typeface="Lato"/>
            </a:endParaRPr>
          </a:p>
        </p:txBody>
      </p:sp>
      <p:sp>
        <p:nvSpPr>
          <p:cNvPr id="2" name="TextBox 1">
            <a:extLst>
              <a:ext uri="{FF2B5EF4-FFF2-40B4-BE49-F238E27FC236}">
                <a16:creationId xmlns:a16="http://schemas.microsoft.com/office/drawing/2014/main" id="{4DC292F0-C827-ABBD-F9D2-BB7F9F13D349}"/>
              </a:ext>
            </a:extLst>
          </p:cNvPr>
          <p:cNvSpPr txBox="1"/>
          <p:nvPr/>
        </p:nvSpPr>
        <p:spPr>
          <a:xfrm>
            <a:off x="3803904" y="568254"/>
            <a:ext cx="7973568" cy="1754326"/>
          </a:xfrm>
          <a:prstGeom prst="rect">
            <a:avLst/>
          </a:prstGeom>
          <a:noFill/>
        </p:spPr>
        <p:txBody>
          <a:bodyPr wrap="square" rtlCol="0">
            <a:spAutoFit/>
          </a:bodyPr>
          <a:lstStyle/>
          <a:p>
            <a:r>
              <a:rPr lang="en-US" sz="3600" b="1" dirty="0"/>
              <a:t>Solo </a:t>
            </a:r>
            <a:r>
              <a:rPr lang="en-US" sz="3600" b="1" dirty="0" err="1"/>
              <a:t>por</a:t>
            </a:r>
            <a:r>
              <a:rPr lang="en-US" sz="3600" b="1" dirty="0"/>
              <a:t> </a:t>
            </a:r>
            <a:r>
              <a:rPr lang="en-US" sz="3600" b="1" dirty="0" err="1"/>
              <a:t>gracia</a:t>
            </a:r>
            <a:r>
              <a:rPr lang="en-US" sz="3600" b="1" dirty="0"/>
              <a:t> (amor </a:t>
            </a:r>
            <a:r>
              <a:rPr lang="en-US" sz="3600" b="1" dirty="0" err="1"/>
              <a:t>inmerecido</a:t>
            </a:r>
            <a:r>
              <a:rPr lang="en-US" sz="3600" b="1" dirty="0"/>
              <a:t>) </a:t>
            </a:r>
            <a:r>
              <a:rPr lang="en-US" sz="3600" dirty="0" err="1"/>
              <a:t>Somos</a:t>
            </a:r>
            <a:r>
              <a:rPr lang="en-US" sz="3600" dirty="0"/>
              <a:t> </a:t>
            </a:r>
            <a:r>
              <a:rPr lang="en-US" sz="3600" dirty="0" err="1"/>
              <a:t>perdonados</a:t>
            </a:r>
            <a:r>
              <a:rPr lang="en-US" sz="3600" dirty="0"/>
              <a:t> </a:t>
            </a:r>
            <a:r>
              <a:rPr lang="en-US" sz="3600" dirty="0" err="1"/>
              <a:t>por</a:t>
            </a:r>
            <a:r>
              <a:rPr lang="en-US" sz="3600" dirty="0"/>
              <a:t> la </a:t>
            </a:r>
            <a:r>
              <a:rPr lang="en-US" sz="3600" dirty="0" err="1"/>
              <a:t>gracia</a:t>
            </a:r>
            <a:r>
              <a:rPr lang="en-US" sz="3600" dirty="0"/>
              <a:t> de Dios, no </a:t>
            </a:r>
            <a:r>
              <a:rPr lang="en-US" sz="3600" dirty="0" err="1"/>
              <a:t>por</a:t>
            </a:r>
            <a:r>
              <a:rPr lang="en-US" sz="3600" dirty="0"/>
              <a:t> </a:t>
            </a:r>
            <a:r>
              <a:rPr lang="en-US" sz="3600" dirty="0" err="1"/>
              <a:t>nuestros</a:t>
            </a:r>
            <a:r>
              <a:rPr lang="en-US" sz="3600" dirty="0"/>
              <a:t> </a:t>
            </a:r>
            <a:r>
              <a:rPr lang="en-US" sz="3600" dirty="0" err="1"/>
              <a:t>méritos</a:t>
            </a:r>
            <a:r>
              <a:rPr lang="en-US" sz="3600" dirty="0"/>
              <a:t>. </a:t>
            </a:r>
          </a:p>
        </p:txBody>
      </p:sp>
      <p:sp>
        <p:nvSpPr>
          <p:cNvPr id="3" name="TextBox 2">
            <a:extLst>
              <a:ext uri="{FF2B5EF4-FFF2-40B4-BE49-F238E27FC236}">
                <a16:creationId xmlns:a16="http://schemas.microsoft.com/office/drawing/2014/main" id="{B75E0F0B-ECAC-A0CF-2CC4-DB216CDF8574}"/>
              </a:ext>
            </a:extLst>
          </p:cNvPr>
          <p:cNvSpPr txBox="1"/>
          <p:nvPr/>
        </p:nvSpPr>
        <p:spPr>
          <a:xfrm>
            <a:off x="3803904" y="2627876"/>
            <a:ext cx="7973568" cy="1754326"/>
          </a:xfrm>
          <a:prstGeom prst="rect">
            <a:avLst/>
          </a:prstGeom>
          <a:noFill/>
        </p:spPr>
        <p:txBody>
          <a:bodyPr wrap="square" rtlCol="0">
            <a:spAutoFit/>
          </a:bodyPr>
          <a:lstStyle/>
          <a:p>
            <a:r>
              <a:rPr lang="en-US" sz="3600" b="1" dirty="0"/>
              <a:t>Solo </a:t>
            </a:r>
            <a:r>
              <a:rPr lang="en-US" sz="3600" b="1" dirty="0" err="1"/>
              <a:t>por</a:t>
            </a:r>
            <a:r>
              <a:rPr lang="en-US" sz="3600" b="1" dirty="0"/>
              <a:t> la </a:t>
            </a:r>
            <a:r>
              <a:rPr lang="en-US" sz="3600" b="1" dirty="0" err="1"/>
              <a:t>fe</a:t>
            </a:r>
            <a:endParaRPr lang="en-US" sz="3600" b="1" dirty="0"/>
          </a:p>
          <a:p>
            <a:r>
              <a:rPr lang="en-US" sz="3600" dirty="0" err="1"/>
              <a:t>Tenemos</a:t>
            </a:r>
            <a:r>
              <a:rPr lang="en-US" sz="3600" dirty="0"/>
              <a:t> la </a:t>
            </a:r>
            <a:r>
              <a:rPr lang="en-US" sz="3600" dirty="0" err="1"/>
              <a:t>salvación</a:t>
            </a:r>
            <a:r>
              <a:rPr lang="en-US" sz="3600" dirty="0"/>
              <a:t> </a:t>
            </a:r>
            <a:r>
              <a:rPr lang="en-US" sz="3600" dirty="0" err="1"/>
              <a:t>por</a:t>
            </a:r>
            <a:r>
              <a:rPr lang="en-US" sz="3600" dirty="0"/>
              <a:t> la </a:t>
            </a:r>
            <a:r>
              <a:rPr lang="en-US" sz="3600" dirty="0" err="1"/>
              <a:t>fe</a:t>
            </a:r>
            <a:r>
              <a:rPr lang="en-US" sz="3600" dirty="0"/>
              <a:t> </a:t>
            </a:r>
            <a:r>
              <a:rPr lang="en-US" sz="3600" dirty="0" err="1"/>
              <a:t>en</a:t>
            </a:r>
            <a:r>
              <a:rPr lang="en-US" sz="3600" dirty="0"/>
              <a:t> </a:t>
            </a:r>
            <a:r>
              <a:rPr lang="en-US" sz="3600" dirty="0" err="1"/>
              <a:t>Jesucristo</a:t>
            </a:r>
            <a:r>
              <a:rPr lang="en-US" sz="3600" dirty="0"/>
              <a:t>, </a:t>
            </a:r>
            <a:r>
              <a:rPr lang="en-US" sz="3600" dirty="0" err="1"/>
              <a:t>nuestro</a:t>
            </a:r>
            <a:r>
              <a:rPr lang="en-US" sz="3600" dirty="0"/>
              <a:t> </a:t>
            </a:r>
            <a:r>
              <a:rPr lang="en-US" sz="3600" dirty="0" err="1"/>
              <a:t>Señor</a:t>
            </a:r>
            <a:r>
              <a:rPr lang="en-US" sz="3600" dirty="0"/>
              <a:t>. </a:t>
            </a:r>
          </a:p>
        </p:txBody>
      </p:sp>
    </p:spTree>
    <p:extLst>
      <p:ext uri="{BB962C8B-B14F-4D97-AF65-F5344CB8AC3E}">
        <p14:creationId xmlns:p14="http://schemas.microsoft.com/office/powerpoint/2010/main" val="1840768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a:extLst>
            <a:ext uri="{FF2B5EF4-FFF2-40B4-BE49-F238E27FC236}">
              <a16:creationId xmlns:a16="http://schemas.microsoft.com/office/drawing/2014/main" id="{8DD0EB69-3075-EC30-D3C1-2A0F7D4DA9DF}"/>
            </a:ext>
          </a:extLst>
        </p:cNvPr>
        <p:cNvGrpSpPr/>
        <p:nvPr/>
      </p:nvGrpSpPr>
      <p:grpSpPr>
        <a:xfrm>
          <a:off x="0" y="0"/>
          <a:ext cx="0" cy="0"/>
          <a:chOff x="0" y="0"/>
          <a:chExt cx="0" cy="0"/>
        </a:xfrm>
      </p:grpSpPr>
      <p:sp>
        <p:nvSpPr>
          <p:cNvPr id="240" name="Google Shape;240;g2e2c3ad1a56_0_81">
            <a:extLst>
              <a:ext uri="{FF2B5EF4-FFF2-40B4-BE49-F238E27FC236}">
                <a16:creationId xmlns:a16="http://schemas.microsoft.com/office/drawing/2014/main" id="{BDE5B25E-3036-B02B-9E07-D8E6E70058B4}"/>
              </a:ext>
            </a:extLst>
          </p:cNvPr>
          <p:cNvSpPr txBox="1"/>
          <p:nvPr/>
        </p:nvSpPr>
        <p:spPr>
          <a:xfrm>
            <a:off x="900126" y="604830"/>
            <a:ext cx="2501441" cy="1589730"/>
          </a:xfrm>
          <a:prstGeom prst="rect">
            <a:avLst/>
          </a:prstGeom>
          <a:solidFill>
            <a:srgbClr val="00944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gratia</a:t>
            </a:r>
            <a:endParaRPr sz="4400" dirty="0">
              <a:solidFill>
                <a:srgbClr val="FFFFFF"/>
              </a:solidFill>
              <a:latin typeface="Lato"/>
              <a:ea typeface="Lato"/>
              <a:cs typeface="Lato"/>
              <a:sym typeface="Lato"/>
            </a:endParaRPr>
          </a:p>
        </p:txBody>
      </p:sp>
      <p:sp>
        <p:nvSpPr>
          <p:cNvPr id="243" name="Google Shape;243;g2e2c3ad1a56_0_81">
            <a:extLst>
              <a:ext uri="{FF2B5EF4-FFF2-40B4-BE49-F238E27FC236}">
                <a16:creationId xmlns:a16="http://schemas.microsoft.com/office/drawing/2014/main" id="{A4279570-38D2-0ACD-6E00-CA74AB4348A9}"/>
              </a:ext>
            </a:extLst>
          </p:cNvPr>
          <p:cNvSpPr txBox="1"/>
          <p:nvPr/>
        </p:nvSpPr>
        <p:spPr>
          <a:xfrm>
            <a:off x="866570" y="2710174"/>
            <a:ext cx="2501440" cy="158973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fide</a:t>
            </a:r>
            <a:endParaRPr sz="4400" dirty="0">
              <a:solidFill>
                <a:srgbClr val="FFFFFF"/>
              </a:solidFill>
              <a:latin typeface="Lato"/>
              <a:ea typeface="Lato"/>
              <a:cs typeface="Lato"/>
              <a:sym typeface="Lato"/>
            </a:endParaRPr>
          </a:p>
        </p:txBody>
      </p:sp>
      <p:sp>
        <p:nvSpPr>
          <p:cNvPr id="246" name="Google Shape;246;g2e2c3ad1a56_0_81">
            <a:extLst>
              <a:ext uri="{FF2B5EF4-FFF2-40B4-BE49-F238E27FC236}">
                <a16:creationId xmlns:a16="http://schemas.microsoft.com/office/drawing/2014/main" id="{073DB279-489F-4D01-A791-57A521113604}"/>
              </a:ext>
            </a:extLst>
          </p:cNvPr>
          <p:cNvSpPr txBox="1"/>
          <p:nvPr/>
        </p:nvSpPr>
        <p:spPr>
          <a:xfrm>
            <a:off x="833015" y="4815518"/>
            <a:ext cx="2568551" cy="158973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4400" dirty="0">
                <a:solidFill>
                  <a:srgbClr val="FFFFFF"/>
                </a:solidFill>
                <a:latin typeface="Lato"/>
                <a:ea typeface="Lato"/>
                <a:cs typeface="Lato"/>
                <a:sym typeface="Lato"/>
              </a:rPr>
              <a:t>Sola scriptura</a:t>
            </a:r>
            <a:endParaRPr sz="4400" dirty="0">
              <a:solidFill>
                <a:srgbClr val="FFFFFF"/>
              </a:solidFill>
              <a:latin typeface="Lato"/>
              <a:ea typeface="Lato"/>
              <a:cs typeface="Lato"/>
              <a:sym typeface="Lato"/>
            </a:endParaRPr>
          </a:p>
        </p:txBody>
      </p:sp>
      <p:sp>
        <p:nvSpPr>
          <p:cNvPr id="2" name="TextBox 1">
            <a:extLst>
              <a:ext uri="{FF2B5EF4-FFF2-40B4-BE49-F238E27FC236}">
                <a16:creationId xmlns:a16="http://schemas.microsoft.com/office/drawing/2014/main" id="{8A78B386-2112-615A-A345-4BDC34A86310}"/>
              </a:ext>
            </a:extLst>
          </p:cNvPr>
          <p:cNvSpPr txBox="1"/>
          <p:nvPr/>
        </p:nvSpPr>
        <p:spPr>
          <a:xfrm>
            <a:off x="3803904" y="568254"/>
            <a:ext cx="7973568" cy="1754326"/>
          </a:xfrm>
          <a:prstGeom prst="rect">
            <a:avLst/>
          </a:prstGeom>
          <a:noFill/>
        </p:spPr>
        <p:txBody>
          <a:bodyPr wrap="square" rtlCol="0">
            <a:spAutoFit/>
          </a:bodyPr>
          <a:lstStyle/>
          <a:p>
            <a:r>
              <a:rPr lang="en-US" sz="3600" b="1" dirty="0"/>
              <a:t>Solo </a:t>
            </a:r>
            <a:r>
              <a:rPr lang="en-US" sz="3600" b="1" dirty="0" err="1"/>
              <a:t>por</a:t>
            </a:r>
            <a:r>
              <a:rPr lang="en-US" sz="3600" b="1" dirty="0"/>
              <a:t> </a:t>
            </a:r>
            <a:r>
              <a:rPr lang="en-US" sz="3600" b="1" dirty="0" err="1"/>
              <a:t>gracia</a:t>
            </a:r>
            <a:r>
              <a:rPr lang="en-US" sz="3600" b="1" dirty="0"/>
              <a:t> (amor </a:t>
            </a:r>
            <a:r>
              <a:rPr lang="en-US" sz="3600" b="1" dirty="0" err="1"/>
              <a:t>inmerecido</a:t>
            </a:r>
            <a:r>
              <a:rPr lang="en-US" sz="3600" b="1" dirty="0"/>
              <a:t>) </a:t>
            </a:r>
            <a:r>
              <a:rPr lang="en-US" sz="3600" dirty="0" err="1"/>
              <a:t>Somos</a:t>
            </a:r>
            <a:r>
              <a:rPr lang="en-US" sz="3600" dirty="0"/>
              <a:t> </a:t>
            </a:r>
            <a:r>
              <a:rPr lang="en-US" sz="3600" dirty="0" err="1"/>
              <a:t>perdonados</a:t>
            </a:r>
            <a:r>
              <a:rPr lang="en-US" sz="3600" dirty="0"/>
              <a:t> </a:t>
            </a:r>
            <a:r>
              <a:rPr lang="en-US" sz="3600" dirty="0" err="1"/>
              <a:t>por</a:t>
            </a:r>
            <a:r>
              <a:rPr lang="en-US" sz="3600" dirty="0"/>
              <a:t> la </a:t>
            </a:r>
            <a:r>
              <a:rPr lang="en-US" sz="3600" dirty="0" err="1"/>
              <a:t>gracia</a:t>
            </a:r>
            <a:r>
              <a:rPr lang="en-US" sz="3600" dirty="0"/>
              <a:t> de Dios, no </a:t>
            </a:r>
            <a:r>
              <a:rPr lang="en-US" sz="3600" dirty="0" err="1"/>
              <a:t>por</a:t>
            </a:r>
            <a:r>
              <a:rPr lang="en-US" sz="3600" dirty="0"/>
              <a:t> </a:t>
            </a:r>
            <a:r>
              <a:rPr lang="en-US" sz="3600" dirty="0" err="1"/>
              <a:t>nuestros</a:t>
            </a:r>
            <a:r>
              <a:rPr lang="en-US" sz="3600" dirty="0"/>
              <a:t> </a:t>
            </a:r>
            <a:r>
              <a:rPr lang="en-US" sz="3600" dirty="0" err="1"/>
              <a:t>méritos</a:t>
            </a:r>
            <a:r>
              <a:rPr lang="en-US" sz="3600" dirty="0"/>
              <a:t>. </a:t>
            </a:r>
          </a:p>
        </p:txBody>
      </p:sp>
      <p:sp>
        <p:nvSpPr>
          <p:cNvPr id="3" name="TextBox 2">
            <a:extLst>
              <a:ext uri="{FF2B5EF4-FFF2-40B4-BE49-F238E27FC236}">
                <a16:creationId xmlns:a16="http://schemas.microsoft.com/office/drawing/2014/main" id="{5B18656F-F9B4-4BA7-F26B-32A9B47E83E4}"/>
              </a:ext>
            </a:extLst>
          </p:cNvPr>
          <p:cNvSpPr txBox="1"/>
          <p:nvPr/>
        </p:nvSpPr>
        <p:spPr>
          <a:xfrm>
            <a:off x="3803904" y="2627876"/>
            <a:ext cx="7973568" cy="1754326"/>
          </a:xfrm>
          <a:prstGeom prst="rect">
            <a:avLst/>
          </a:prstGeom>
          <a:noFill/>
        </p:spPr>
        <p:txBody>
          <a:bodyPr wrap="square" rtlCol="0">
            <a:spAutoFit/>
          </a:bodyPr>
          <a:lstStyle/>
          <a:p>
            <a:r>
              <a:rPr lang="en-US" sz="3600" b="1" dirty="0"/>
              <a:t>Solo </a:t>
            </a:r>
            <a:r>
              <a:rPr lang="en-US" sz="3600" b="1" dirty="0" err="1"/>
              <a:t>por</a:t>
            </a:r>
            <a:r>
              <a:rPr lang="en-US" sz="3600" b="1" dirty="0"/>
              <a:t> la </a:t>
            </a:r>
            <a:r>
              <a:rPr lang="en-US" sz="3600" b="1" dirty="0" err="1"/>
              <a:t>fe</a:t>
            </a:r>
            <a:endParaRPr lang="en-US" sz="3600" b="1" dirty="0"/>
          </a:p>
          <a:p>
            <a:r>
              <a:rPr lang="en-US" sz="3600" dirty="0" err="1"/>
              <a:t>Tenemos</a:t>
            </a:r>
            <a:r>
              <a:rPr lang="en-US" sz="3600" dirty="0"/>
              <a:t> la </a:t>
            </a:r>
            <a:r>
              <a:rPr lang="en-US" sz="3600" dirty="0" err="1"/>
              <a:t>salvación</a:t>
            </a:r>
            <a:r>
              <a:rPr lang="en-US" sz="3600" dirty="0"/>
              <a:t> </a:t>
            </a:r>
            <a:r>
              <a:rPr lang="en-US" sz="3600" dirty="0" err="1"/>
              <a:t>por</a:t>
            </a:r>
            <a:r>
              <a:rPr lang="en-US" sz="3600" dirty="0"/>
              <a:t> la </a:t>
            </a:r>
            <a:r>
              <a:rPr lang="en-US" sz="3600" dirty="0" err="1"/>
              <a:t>fe</a:t>
            </a:r>
            <a:r>
              <a:rPr lang="en-US" sz="3600" dirty="0"/>
              <a:t> </a:t>
            </a:r>
            <a:r>
              <a:rPr lang="en-US" sz="3600" dirty="0" err="1"/>
              <a:t>en</a:t>
            </a:r>
            <a:r>
              <a:rPr lang="en-US" sz="3600" dirty="0"/>
              <a:t> </a:t>
            </a:r>
            <a:r>
              <a:rPr lang="en-US" sz="3600" dirty="0" err="1"/>
              <a:t>Jesucristo</a:t>
            </a:r>
            <a:r>
              <a:rPr lang="en-US" sz="3600" dirty="0"/>
              <a:t>, </a:t>
            </a:r>
            <a:r>
              <a:rPr lang="en-US" sz="3600" dirty="0" err="1"/>
              <a:t>nuestro</a:t>
            </a:r>
            <a:r>
              <a:rPr lang="en-US" sz="3600" dirty="0"/>
              <a:t> </a:t>
            </a:r>
            <a:r>
              <a:rPr lang="en-US" sz="3600" dirty="0" err="1"/>
              <a:t>Señor</a:t>
            </a:r>
            <a:r>
              <a:rPr lang="en-US" sz="3600" dirty="0"/>
              <a:t>. </a:t>
            </a:r>
          </a:p>
        </p:txBody>
      </p:sp>
      <p:sp>
        <p:nvSpPr>
          <p:cNvPr id="4" name="TextBox 3">
            <a:extLst>
              <a:ext uri="{FF2B5EF4-FFF2-40B4-BE49-F238E27FC236}">
                <a16:creationId xmlns:a16="http://schemas.microsoft.com/office/drawing/2014/main" id="{0652F729-D39D-8E1B-4C88-5D8EAC43D32C}"/>
              </a:ext>
            </a:extLst>
          </p:cNvPr>
          <p:cNvSpPr txBox="1"/>
          <p:nvPr/>
        </p:nvSpPr>
        <p:spPr>
          <a:xfrm>
            <a:off x="3803904" y="4685274"/>
            <a:ext cx="7973568" cy="1754326"/>
          </a:xfrm>
          <a:prstGeom prst="rect">
            <a:avLst/>
          </a:prstGeom>
          <a:noFill/>
        </p:spPr>
        <p:txBody>
          <a:bodyPr wrap="square" rtlCol="0">
            <a:spAutoFit/>
          </a:bodyPr>
          <a:lstStyle/>
          <a:p>
            <a:r>
              <a:rPr lang="en-US" sz="3600" b="1" dirty="0"/>
              <a:t>Solo </a:t>
            </a:r>
            <a:r>
              <a:rPr lang="en-US" sz="3600" b="1" dirty="0" err="1"/>
              <a:t>por</a:t>
            </a:r>
            <a:r>
              <a:rPr lang="en-US" sz="3600" b="1" dirty="0"/>
              <a:t> las </a:t>
            </a:r>
            <a:r>
              <a:rPr lang="en-US" sz="3600" b="1" dirty="0" err="1"/>
              <a:t>Escrituras</a:t>
            </a:r>
            <a:endParaRPr lang="en-US" sz="3600" b="1" dirty="0"/>
          </a:p>
          <a:p>
            <a:r>
              <a:rPr lang="en-US" sz="3600" dirty="0"/>
              <a:t>La Palabra de Dios es la </a:t>
            </a:r>
            <a:r>
              <a:rPr lang="en-US" sz="3600" dirty="0" err="1"/>
              <a:t>única</a:t>
            </a:r>
            <a:r>
              <a:rPr lang="en-US" sz="3600" dirty="0"/>
              <a:t> </a:t>
            </a:r>
            <a:r>
              <a:rPr lang="en-US" sz="3600" dirty="0" err="1"/>
              <a:t>autoridad</a:t>
            </a:r>
            <a:r>
              <a:rPr lang="en-US" sz="3600" dirty="0"/>
              <a:t>. </a:t>
            </a:r>
          </a:p>
        </p:txBody>
      </p:sp>
    </p:spTree>
    <p:extLst>
      <p:ext uri="{BB962C8B-B14F-4D97-AF65-F5344CB8AC3E}">
        <p14:creationId xmlns:p14="http://schemas.microsoft.com/office/powerpoint/2010/main" val="4236618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B6BF975-0C37-D368-2E6C-08EB520C80FA}"/>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EBD8580A-A159-A6C4-784A-619E0CC653CC}"/>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54BD7F0C-1C81-2AB5-4630-408681CFA0A8}"/>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DE1552DA-0789-04E2-DB42-67EBB34FBFBA}"/>
              </a:ext>
            </a:extLst>
          </p:cNvPr>
          <p:cNvGrpSpPr/>
          <p:nvPr/>
        </p:nvGrpSpPr>
        <p:grpSpPr>
          <a:xfrm>
            <a:off x="551075" y="2011050"/>
            <a:ext cx="11197474" cy="3947713"/>
            <a:chOff x="0" y="0"/>
            <a:chExt cx="10450280" cy="3947713"/>
          </a:xfrm>
        </p:grpSpPr>
        <p:sp>
          <p:nvSpPr>
            <p:cNvPr id="129" name="Google Shape;129;p5">
              <a:extLst>
                <a:ext uri="{FF2B5EF4-FFF2-40B4-BE49-F238E27FC236}">
                  <a16:creationId xmlns:a16="http://schemas.microsoft.com/office/drawing/2014/main" id="{39C9C5BB-FF59-58BA-EBA5-21B99408662F}"/>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3C0EB572-2F62-1FBD-C3F4-715AA2C54DAD}"/>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69BF1263-6350-AD49-2CD2-59120D3AF5DF}"/>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162B56BF-CE83-D1B8-A458-21EAD13CFE77}"/>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7CAEC5DB-889C-D66D-93B2-FF69424CC886}"/>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0FBA9D76-2F54-2A70-DD07-5B02CC3F1A4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FBFD34F-20F5-EFD7-11DD-09B898E0C229}"/>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19809497-154E-3A74-50B8-F288802AF8DB}"/>
                </a:ext>
              </a:extLst>
            </p:cNvPr>
            <p:cNvSpPr txBox="1"/>
            <p:nvPr/>
          </p:nvSpPr>
          <p:spPr>
            <a:xfrm>
              <a:off x="1291923" y="1394757"/>
              <a:ext cx="9147694" cy="1127780"/>
            </a:xfrm>
            <a:prstGeom prst="rect">
              <a:avLst/>
            </a:prstGeom>
            <a:solidFill>
              <a:srgbClr val="92D050"/>
            </a:solidFill>
            <a:ln>
              <a:noFill/>
            </a:ln>
          </p:spPr>
          <p:txBody>
            <a:bodyPr spcFirstLastPara="1" wrap="square" lIns="119350" tIns="119350" rIns="119350" bIns="119350" anchor="ctr" anchorCtr="0">
              <a:noAutofit/>
            </a:bodyPr>
            <a:lstStyle/>
            <a:p>
              <a:pPr>
                <a:buClr>
                  <a:schemeClr val="dk1"/>
                </a:buClr>
                <a:buSzPts val="1100"/>
              </a:pPr>
              <a:r>
                <a:rPr lang="en-US" sz="2800" dirty="0" err="1">
                  <a:solidFill>
                    <a:schemeClr val="tx1"/>
                  </a:solidFill>
                  <a:latin typeface="Lato"/>
                  <a:ea typeface="Lato"/>
                  <a:cs typeface="Lato"/>
                  <a:sym typeface="Lato"/>
                </a:rPr>
                <a:t>Comparar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diferentes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maneras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interpretar</a:t>
              </a:r>
              <a:r>
                <a:rPr lang="en-US" sz="2800" dirty="0">
                  <a:solidFill>
                    <a:schemeClr val="tx1"/>
                  </a:solidFill>
                  <a:latin typeface="Lato"/>
                  <a:ea typeface="Lato"/>
                  <a:cs typeface="Lato"/>
                  <a:sym typeface="Lato"/>
                </a:rPr>
                <a:t> la biblia</a:t>
              </a:r>
              <a:r>
                <a:rPr lang="en-US" sz="2600" dirty="0">
                  <a:solidFill>
                    <a:schemeClr val="lt1"/>
                  </a:solidFill>
                  <a:latin typeface="Lato"/>
                  <a:ea typeface="Lato"/>
                  <a:cs typeface="Lato"/>
                  <a:sym typeface="Lato"/>
                </a:rPr>
                <a:t>.</a:t>
              </a:r>
            </a:p>
          </p:txBody>
        </p:sp>
        <p:sp>
          <p:nvSpPr>
            <p:cNvPr id="137" name="Google Shape;137;p5">
              <a:extLst>
                <a:ext uri="{FF2B5EF4-FFF2-40B4-BE49-F238E27FC236}">
                  <a16:creationId xmlns:a16="http://schemas.microsoft.com/office/drawing/2014/main" id="{0035A41B-093C-D97A-B086-84FFA0E9939E}"/>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12118E8-86C7-F2FC-08D3-E5A41249D174}"/>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EDCEC9EA-C7E8-B1A0-1C59-EC0844CAE734}"/>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BA97CE0C-894C-B8C8-501F-598F7B5F191E}"/>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600" b="0" i="0" u="none" strike="noStrike" cap="none" dirty="0" err="1">
                  <a:solidFill>
                    <a:schemeClr val="lt1"/>
                  </a:solidFill>
                  <a:latin typeface="Lato"/>
                  <a:ea typeface="Lato"/>
                  <a:cs typeface="Lato"/>
                  <a:sym typeface="Lato"/>
                </a:rPr>
                <a:t>Analizar</a:t>
              </a:r>
              <a:r>
                <a:rPr lang="en-US" sz="2600" b="0" i="0" u="none" strike="noStrike" cap="none" dirty="0">
                  <a:solidFill>
                    <a:schemeClr val="lt1"/>
                  </a:solidFill>
                  <a:latin typeface="Lato"/>
                  <a:ea typeface="Lato"/>
                  <a:cs typeface="Lato"/>
                  <a:sym typeface="Lato"/>
                </a:rPr>
                <a:t> las </a:t>
              </a:r>
              <a:r>
                <a:rPr lang="en-US" sz="2600" b="0" i="0" u="none" strike="noStrike" cap="none" dirty="0" err="1">
                  <a:solidFill>
                    <a:schemeClr val="lt1"/>
                  </a:solidFill>
                  <a:latin typeface="Lato"/>
                  <a:ea typeface="Lato"/>
                  <a:cs typeface="Lato"/>
                  <a:sym typeface="Lato"/>
                </a:rPr>
                <a:t>equivocaciones</a:t>
              </a:r>
              <a:r>
                <a:rPr lang="en-US" sz="2600" b="0" i="0" u="none" strike="noStrike" cap="none" dirty="0">
                  <a:solidFill>
                    <a:schemeClr val="lt1"/>
                  </a:solidFill>
                  <a:latin typeface="Lato"/>
                  <a:ea typeface="Lato"/>
                  <a:cs typeface="Lato"/>
                  <a:sym typeface="Lato"/>
                </a:rPr>
                <a:t> </a:t>
              </a:r>
              <a:r>
                <a:rPr lang="en-US" sz="2600" b="0" i="0" u="none" strike="noStrike" cap="none" dirty="0" err="1">
                  <a:solidFill>
                    <a:schemeClr val="lt1"/>
                  </a:solidFill>
                  <a:latin typeface="Lato"/>
                  <a:ea typeface="Lato"/>
                  <a:cs typeface="Lato"/>
                  <a:sym typeface="Lato"/>
                </a:rPr>
                <a:t>más</a:t>
              </a:r>
              <a:r>
                <a:rPr lang="en-US" sz="2600" b="0" i="0" u="none" strike="noStrike" cap="none" dirty="0">
                  <a:solidFill>
                    <a:schemeClr val="lt1"/>
                  </a:solidFill>
                  <a:latin typeface="Lato"/>
                  <a:ea typeface="Lato"/>
                  <a:cs typeface="Lato"/>
                  <a:sym typeface="Lato"/>
                </a:rPr>
                <a:t> communes </a:t>
              </a:r>
              <a:r>
                <a:rPr lang="en-US" sz="2600" b="0" i="0" u="none" strike="noStrike" cap="none" dirty="0" err="1">
                  <a:solidFill>
                    <a:schemeClr val="lt1"/>
                  </a:solidFill>
                  <a:latin typeface="Lato"/>
                  <a:ea typeface="Lato"/>
                  <a:cs typeface="Lato"/>
                  <a:sym typeface="Lato"/>
                </a:rPr>
                <a:t>en</a:t>
              </a:r>
              <a:r>
                <a:rPr lang="en-US" sz="2600" b="0" i="0" u="none" strike="noStrike" cap="none" dirty="0">
                  <a:solidFill>
                    <a:schemeClr val="lt1"/>
                  </a:solidFill>
                  <a:latin typeface="Lato"/>
                  <a:ea typeface="Lato"/>
                  <a:cs typeface="Lato"/>
                  <a:sym typeface="Lato"/>
                </a:rPr>
                <a:t> la </a:t>
              </a:r>
              <a:r>
                <a:rPr lang="en-US" sz="2600" b="0" i="0" u="none" strike="noStrike" cap="none" dirty="0" err="1">
                  <a:solidFill>
                    <a:schemeClr val="lt1"/>
                  </a:solidFill>
                  <a:latin typeface="Lato"/>
                  <a:ea typeface="Lato"/>
                  <a:cs typeface="Lato"/>
                  <a:sym typeface="Lato"/>
                </a:rPr>
                <a:t>interpretación</a:t>
              </a:r>
              <a:r>
                <a:rPr lang="en-US" sz="2600" b="0" i="0" u="none" strike="noStrike" cap="none" dirty="0">
                  <a:solidFill>
                    <a:schemeClr val="lt1"/>
                  </a:solidFill>
                  <a:latin typeface="Lato"/>
                  <a:ea typeface="Lato"/>
                  <a:cs typeface="Lato"/>
                  <a:sym typeface="Lato"/>
                </a:rPr>
                <a:t> de la Biblia. </a:t>
              </a:r>
              <a:endParaRPr sz="26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77269721-C12B-4FBC-AC4A-2674676E1662}"/>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8701B902-57DF-2BEE-AD62-02F146D741B2}"/>
              </a:ext>
            </a:extLst>
          </p:cNvPr>
          <p:cNvSpPr txBox="1"/>
          <p:nvPr/>
        </p:nvSpPr>
        <p:spPr>
          <a:xfrm>
            <a:off x="2122414" y="2170808"/>
            <a:ext cx="8378075" cy="1384995"/>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2800" dirty="0">
                <a:solidFill>
                  <a:schemeClr val="tx1"/>
                </a:solidFill>
                <a:latin typeface="Lato"/>
                <a:ea typeface="Lato"/>
                <a:cs typeface="Lato"/>
                <a:sym typeface="Lato"/>
              </a:rPr>
              <a:t>Examinar la vida de Martín Lutero a la luz de la interpretación </a:t>
            </a:r>
            <a:r>
              <a:rPr lang="es-ES" sz="2800" dirty="0" err="1">
                <a:solidFill>
                  <a:schemeClr val="tx1"/>
                </a:solidFill>
                <a:latin typeface="Lato"/>
                <a:ea typeface="Lato"/>
                <a:cs typeface="Lato"/>
                <a:sym typeface="Lato"/>
              </a:rPr>
              <a:t>biblica</a:t>
            </a:r>
            <a:endParaRPr lang="es-ES" sz="2800"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s-ES" sz="2800" dirty="0">
                <a:solidFill>
                  <a:schemeClr val="lt1"/>
                </a:solidFill>
                <a:latin typeface="Lato"/>
                <a:ea typeface="Lato"/>
                <a:cs typeface="Lato"/>
                <a:sym typeface="Lato"/>
              </a:rPr>
              <a:t>de la </a:t>
            </a:r>
            <a:r>
              <a:rPr lang="es-ES" sz="2800" dirty="0" err="1">
                <a:solidFill>
                  <a:schemeClr val="lt1"/>
                </a:solidFill>
                <a:latin typeface="Lato"/>
                <a:ea typeface="Lato"/>
                <a:cs typeface="Lato"/>
                <a:sym typeface="Lato"/>
              </a:rPr>
              <a:t>bib</a:t>
            </a:r>
            <a:endParaRPr lang="es-ES"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2471791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g2e2c3ad1a56_0_359"/>
          <p:cNvPicPr preferRelativeResize="0"/>
          <p:nvPr/>
        </p:nvPicPr>
        <p:blipFill rotWithShape="1">
          <a:blip r:embed="rId3">
            <a:alphaModFix/>
          </a:blip>
          <a:srcRect t="10138" b="14201"/>
          <a:stretch/>
        </p:blipFill>
        <p:spPr>
          <a:xfrm>
            <a:off x="376225" y="316999"/>
            <a:ext cx="11539348" cy="6236101"/>
          </a:xfrm>
          <a:prstGeom prst="rect">
            <a:avLst/>
          </a:prstGeom>
          <a:noFill/>
          <a:ln>
            <a:noFill/>
          </a:ln>
        </p:spPr>
      </p:pic>
      <p:sp>
        <p:nvSpPr>
          <p:cNvPr id="255" name="Google Shape;255;g2e2c3ad1a56_0_359"/>
          <p:cNvSpPr txBox="1"/>
          <p:nvPr/>
        </p:nvSpPr>
        <p:spPr>
          <a:xfrm>
            <a:off x="8811229" y="1803633"/>
            <a:ext cx="2512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56" name="Google Shape;256;g2e2c3ad1a56_0_35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7" name="Google Shape;257;g2e2c3ad1a56_0_359"/>
          <p:cNvSpPr/>
          <p:nvPr/>
        </p:nvSpPr>
        <p:spPr>
          <a:xfrm>
            <a:off x="233425" y="317000"/>
            <a:ext cx="142800" cy="62361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58" name="Google Shape;258;g2e2c3ad1a56_0_359"/>
          <p:cNvSpPr txBox="1"/>
          <p:nvPr/>
        </p:nvSpPr>
        <p:spPr>
          <a:xfrm>
            <a:off x="993712" y="898525"/>
            <a:ext cx="10046199" cy="156962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800" dirty="0">
                <a:solidFill>
                  <a:srgbClr val="595959"/>
                </a:solidFill>
                <a:latin typeface="Lato"/>
                <a:ea typeface="Lato"/>
                <a:cs typeface="Lato"/>
                <a:sym typeface="Lato"/>
              </a:rPr>
              <a:t>La </a:t>
            </a:r>
            <a:r>
              <a:rPr lang="en-US" sz="4800" dirty="0" err="1">
                <a:solidFill>
                  <a:srgbClr val="595959"/>
                </a:solidFill>
                <a:latin typeface="Lato"/>
                <a:ea typeface="Lato"/>
                <a:cs typeface="Lato"/>
                <a:sym typeface="Lato"/>
              </a:rPr>
              <a:t>diferencia</a:t>
            </a:r>
            <a:r>
              <a:rPr lang="en-US" sz="4800" dirty="0">
                <a:solidFill>
                  <a:srgbClr val="595959"/>
                </a:solidFill>
                <a:latin typeface="Lato"/>
                <a:ea typeface="Lato"/>
                <a:cs typeface="Lato"/>
                <a:sym typeface="Lato"/>
              </a:rPr>
              <a:t> </a:t>
            </a:r>
            <a:r>
              <a:rPr lang="en-US" sz="4800" dirty="0" err="1">
                <a:solidFill>
                  <a:srgbClr val="595959"/>
                </a:solidFill>
                <a:latin typeface="Lato"/>
                <a:ea typeface="Lato"/>
                <a:cs typeface="Lato"/>
                <a:sym typeface="Lato"/>
              </a:rPr>
              <a:t>en</a:t>
            </a:r>
            <a:r>
              <a:rPr lang="en-US" sz="4800" dirty="0">
                <a:solidFill>
                  <a:srgbClr val="595959"/>
                </a:solidFill>
                <a:latin typeface="Lato"/>
                <a:ea typeface="Lato"/>
                <a:cs typeface="Lato"/>
                <a:sym typeface="Lato"/>
              </a:rPr>
              <a:t> la </a:t>
            </a:r>
            <a:r>
              <a:rPr lang="en-US" sz="4800" dirty="0" err="1">
                <a:solidFill>
                  <a:srgbClr val="595959"/>
                </a:solidFill>
                <a:latin typeface="Lato"/>
                <a:ea typeface="Lato"/>
                <a:cs typeface="Lato"/>
                <a:sym typeface="Lato"/>
              </a:rPr>
              <a:t>interpretación</a:t>
            </a:r>
            <a:r>
              <a:rPr lang="en-US" sz="4800" dirty="0">
                <a:solidFill>
                  <a:srgbClr val="595959"/>
                </a:solidFill>
                <a:latin typeface="Lato"/>
                <a:ea typeface="Lato"/>
                <a:cs typeface="Lato"/>
                <a:sym typeface="Lato"/>
              </a:rPr>
              <a:t>: </a:t>
            </a:r>
            <a:r>
              <a:rPr lang="en-US" sz="4800" b="1" dirty="0">
                <a:solidFill>
                  <a:srgbClr val="595959"/>
                </a:solidFill>
                <a:latin typeface="Lato"/>
                <a:ea typeface="Lato"/>
                <a:cs typeface="Lato"/>
                <a:sym typeface="Lato"/>
              </a:rPr>
              <a:t>¿</a:t>
            </a:r>
            <a:r>
              <a:rPr lang="en-US" sz="4800" b="1" dirty="0" err="1">
                <a:solidFill>
                  <a:srgbClr val="595959"/>
                </a:solidFill>
                <a:latin typeface="Lato"/>
                <a:ea typeface="Lato"/>
                <a:cs typeface="Lato"/>
                <a:sym typeface="Lato"/>
              </a:rPr>
              <a:t>Cuál</a:t>
            </a:r>
            <a:r>
              <a:rPr lang="en-US" sz="4800" b="1" dirty="0">
                <a:solidFill>
                  <a:srgbClr val="595959"/>
                </a:solidFill>
                <a:latin typeface="Lato"/>
                <a:ea typeface="Lato"/>
                <a:cs typeface="Lato"/>
                <a:sym typeface="Lato"/>
              </a:rPr>
              <a:t> es la </a:t>
            </a:r>
            <a:r>
              <a:rPr lang="en-US" sz="4800" b="1" dirty="0" err="1">
                <a:solidFill>
                  <a:srgbClr val="595959"/>
                </a:solidFill>
                <a:latin typeface="Lato"/>
                <a:ea typeface="Lato"/>
                <a:cs typeface="Lato"/>
                <a:sym typeface="Lato"/>
              </a:rPr>
              <a:t>autoridad</a:t>
            </a:r>
            <a:r>
              <a:rPr lang="en-US" sz="4800" b="1" dirty="0">
                <a:solidFill>
                  <a:srgbClr val="595959"/>
                </a:solidFill>
                <a:latin typeface="Lato"/>
                <a:ea typeface="Lato"/>
                <a:cs typeface="Lato"/>
                <a:sym typeface="Lato"/>
              </a:rPr>
              <a:t>? </a:t>
            </a:r>
            <a:endParaRPr sz="4800" b="1" dirty="0">
              <a:solidFill>
                <a:srgbClr val="595959"/>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g2e2c3ad1a56_0_369"/>
          <p:cNvSpPr txBox="1"/>
          <p:nvPr/>
        </p:nvSpPr>
        <p:spPr>
          <a:xfrm>
            <a:off x="2209525" y="754128"/>
            <a:ext cx="940084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Iglesia </a:t>
            </a:r>
            <a:r>
              <a:rPr lang="en-US" sz="4860" dirty="0" err="1">
                <a:solidFill>
                  <a:srgbClr val="009444"/>
                </a:solidFill>
                <a:latin typeface="Lato"/>
                <a:ea typeface="Lato"/>
                <a:cs typeface="Lato"/>
                <a:sym typeface="Lato"/>
              </a:rPr>
              <a:t>católica</a:t>
            </a:r>
            <a:r>
              <a:rPr lang="en-US" sz="4860" dirty="0">
                <a:solidFill>
                  <a:srgbClr val="009444"/>
                </a:solidFill>
                <a:latin typeface="Lato"/>
                <a:ea typeface="Lato"/>
                <a:cs typeface="Lato"/>
                <a:sym typeface="Lato"/>
              </a:rPr>
              <a:t> – </a:t>
            </a:r>
            <a:r>
              <a:rPr lang="en-US" sz="4860" dirty="0" err="1">
                <a:solidFill>
                  <a:srgbClr val="009444"/>
                </a:solidFill>
                <a:latin typeface="Lato"/>
                <a:ea typeface="Lato"/>
                <a:cs typeface="Lato"/>
                <a:sym typeface="Lato"/>
              </a:rPr>
              <a:t>su</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autoridad</a:t>
            </a:r>
            <a:endParaRPr sz="6000" dirty="0">
              <a:solidFill>
                <a:srgbClr val="009444"/>
              </a:solidFill>
              <a:latin typeface="Lato"/>
              <a:ea typeface="Lato"/>
              <a:cs typeface="Lato"/>
              <a:sym typeface="Lato"/>
            </a:endParaRPr>
          </a:p>
        </p:txBody>
      </p:sp>
      <p:cxnSp>
        <p:nvCxnSpPr>
          <p:cNvPr id="264" name="Google Shape;264;g2e2c3ad1a56_0_369"/>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65" name="Google Shape;265;g2e2c3ad1a56_0_3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66" name="Google Shape;266;g2e2c3ad1a56_0_36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67" name="Google Shape;267;g2e2c3ad1a56_0_36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g2e2c3ad1a56_0_369"/>
          <p:cNvSpPr txBox="1"/>
          <p:nvPr/>
        </p:nvSpPr>
        <p:spPr>
          <a:xfrm>
            <a:off x="2209525" y="2108775"/>
            <a:ext cx="9828000" cy="3697510"/>
          </a:xfrm>
          <a:prstGeom prst="rect">
            <a:avLst/>
          </a:prstGeom>
          <a:noFill/>
          <a:ln>
            <a:noFill/>
          </a:ln>
        </p:spPr>
        <p:txBody>
          <a:bodyPr spcFirstLastPara="1" wrap="square" lIns="91425" tIns="45700" rIns="91425" bIns="45700" anchor="t" anchorCtr="0">
            <a:spAutoFit/>
          </a:bodyPr>
          <a:lstStyle/>
          <a:p>
            <a:pPr marL="457200" marR="0" lvl="0" indent="-450088" algn="l" rtl="0">
              <a:spcBef>
                <a:spcPts val="0"/>
              </a:spcBef>
              <a:spcAft>
                <a:spcPts val="0"/>
              </a:spcAft>
              <a:buClr>
                <a:schemeClr val="dk1"/>
              </a:buClr>
              <a:buSzPts val="3488"/>
              <a:buFont typeface="Lato"/>
              <a:buChar char="●"/>
            </a:pPr>
            <a:r>
              <a:rPr lang="en-US" sz="3488" dirty="0">
                <a:solidFill>
                  <a:schemeClr val="dk1"/>
                </a:solidFill>
                <a:latin typeface="Lato"/>
                <a:ea typeface="Lato"/>
                <a:cs typeface="Lato"/>
                <a:sym typeface="Lato"/>
              </a:rPr>
              <a:t>Da </a:t>
            </a:r>
            <a:r>
              <a:rPr lang="en-US" sz="3488" dirty="0" err="1">
                <a:solidFill>
                  <a:schemeClr val="dk1"/>
                </a:solidFill>
                <a:latin typeface="Lato"/>
                <a:ea typeface="Lato"/>
                <a:cs typeface="Lato"/>
                <a:sym typeface="Lato"/>
              </a:rPr>
              <a:t>igual</a:t>
            </a:r>
            <a:r>
              <a:rPr lang="en-US" sz="3488" dirty="0">
                <a:solidFill>
                  <a:schemeClr val="dk1"/>
                </a:solidFill>
                <a:latin typeface="Lato"/>
                <a:ea typeface="Lato"/>
                <a:cs typeface="Lato"/>
                <a:sym typeface="Lato"/>
              </a:rPr>
              <a:t> peso tanto a las </a:t>
            </a:r>
            <a:r>
              <a:rPr lang="en-US" sz="3488" dirty="0" err="1">
                <a:solidFill>
                  <a:schemeClr val="dk1"/>
                </a:solidFill>
                <a:latin typeface="Lato"/>
                <a:ea typeface="Lato"/>
                <a:cs typeface="Lato"/>
                <a:sym typeface="Lato"/>
              </a:rPr>
              <a:t>Escrituras</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como</a:t>
            </a:r>
            <a:r>
              <a:rPr lang="en-US" sz="3488" dirty="0">
                <a:solidFill>
                  <a:schemeClr val="dk1"/>
                </a:solidFill>
                <a:latin typeface="Lato"/>
                <a:ea typeface="Lato"/>
                <a:cs typeface="Lato"/>
                <a:sym typeface="Lato"/>
              </a:rPr>
              <a:t> a la Sagrada </a:t>
            </a:r>
            <a:r>
              <a:rPr lang="en-US" sz="3488" dirty="0" err="1">
                <a:solidFill>
                  <a:schemeClr val="dk1"/>
                </a:solidFill>
                <a:latin typeface="Lato"/>
                <a:ea typeface="Lato"/>
                <a:cs typeface="Lato"/>
                <a:sym typeface="Lato"/>
              </a:rPr>
              <a:t>Tradición</a:t>
            </a:r>
            <a:endParaRPr sz="3488" dirty="0">
              <a:solidFill>
                <a:schemeClr val="dk1"/>
              </a:solidFill>
              <a:latin typeface="Lato"/>
              <a:ea typeface="Lato"/>
              <a:cs typeface="Lato"/>
              <a:sym typeface="Lato"/>
            </a:endParaRPr>
          </a:p>
          <a:p>
            <a:pPr marL="457200" marR="0" lvl="0" indent="-450088" algn="l" rtl="0">
              <a:spcBef>
                <a:spcPts val="1000"/>
              </a:spcBef>
              <a:spcAft>
                <a:spcPts val="0"/>
              </a:spcAft>
              <a:buClr>
                <a:schemeClr val="dk1"/>
              </a:buClr>
              <a:buSzPts val="3488"/>
              <a:buFont typeface="Lato"/>
              <a:buChar char="●"/>
            </a:pPr>
            <a:r>
              <a:rPr lang="en-US" sz="3488" dirty="0">
                <a:solidFill>
                  <a:schemeClr val="dk1"/>
                </a:solidFill>
                <a:latin typeface="Lato"/>
                <a:ea typeface="Lato"/>
                <a:cs typeface="Lato"/>
                <a:sym typeface="Lato"/>
              </a:rPr>
              <a:t>Las </a:t>
            </a:r>
            <a:r>
              <a:rPr lang="en-US" sz="3488" dirty="0" err="1">
                <a:solidFill>
                  <a:schemeClr val="dk1"/>
                </a:solidFill>
                <a:latin typeface="Lato"/>
                <a:ea typeface="Lato"/>
                <a:cs typeface="Lato"/>
                <a:sym typeface="Lato"/>
              </a:rPr>
              <a:t>autoridades</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determinan</a:t>
            </a:r>
            <a:r>
              <a:rPr lang="en-US" sz="3488" dirty="0">
                <a:solidFill>
                  <a:schemeClr val="dk1"/>
                </a:solidFill>
                <a:latin typeface="Lato"/>
                <a:ea typeface="Lato"/>
                <a:cs typeface="Lato"/>
                <a:sym typeface="Lato"/>
              </a:rPr>
              <a:t> la </a:t>
            </a:r>
            <a:r>
              <a:rPr lang="en-US" sz="3488" dirty="0" err="1">
                <a:solidFill>
                  <a:schemeClr val="dk1"/>
                </a:solidFill>
                <a:latin typeface="Lato"/>
                <a:ea typeface="Lato"/>
                <a:cs typeface="Lato"/>
                <a:sym typeface="Lato"/>
              </a:rPr>
              <a:t>verdad</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Escritura</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Tradición</a:t>
            </a:r>
            <a:r>
              <a:rPr lang="en-US" sz="3488" dirty="0">
                <a:solidFill>
                  <a:schemeClr val="dk1"/>
                </a:solidFill>
                <a:latin typeface="Lato"/>
                <a:ea typeface="Lato"/>
                <a:cs typeface="Lato"/>
                <a:sym typeface="Lato"/>
              </a:rPr>
              <a:t> y </a:t>
            </a:r>
            <a:r>
              <a:rPr lang="en-US" sz="3488" dirty="0" err="1">
                <a:solidFill>
                  <a:schemeClr val="dk1"/>
                </a:solidFill>
                <a:latin typeface="Lato"/>
                <a:ea typeface="Lato"/>
                <a:cs typeface="Lato"/>
                <a:sym typeface="Lato"/>
              </a:rPr>
              <a:t>el</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Magisterio</a:t>
            </a:r>
            <a:r>
              <a:rPr lang="en-US" sz="3488" dirty="0">
                <a:solidFill>
                  <a:schemeClr val="dk1"/>
                </a:solidFill>
                <a:latin typeface="Lato"/>
                <a:ea typeface="Lato"/>
                <a:cs typeface="Lato"/>
                <a:sym typeface="Lato"/>
              </a:rPr>
              <a:t> de la Iglesia.</a:t>
            </a:r>
            <a:endParaRPr sz="3488" dirty="0">
              <a:solidFill>
                <a:schemeClr val="dk1"/>
              </a:solidFill>
              <a:latin typeface="Lato"/>
              <a:ea typeface="Lato"/>
              <a:cs typeface="Lato"/>
              <a:sym typeface="Lato"/>
            </a:endParaRPr>
          </a:p>
          <a:p>
            <a:pPr marL="457200" lvl="0" indent="-450088" algn="l" rtl="0">
              <a:spcBef>
                <a:spcPts val="1000"/>
              </a:spcBef>
              <a:spcAft>
                <a:spcPts val="1000"/>
              </a:spcAft>
              <a:buClr>
                <a:schemeClr val="dk1"/>
              </a:buClr>
              <a:buSzPts val="3488"/>
              <a:buFont typeface="Lato"/>
              <a:buChar char="●"/>
            </a:pPr>
            <a:r>
              <a:rPr lang="en-US" sz="3488" i="1" dirty="0">
                <a:solidFill>
                  <a:schemeClr val="dk1"/>
                </a:solidFill>
                <a:latin typeface="Lato"/>
                <a:ea typeface="Lato"/>
                <a:cs typeface="Lato"/>
                <a:sym typeface="Lato"/>
              </a:rPr>
              <a:t> </a:t>
            </a:r>
            <a:r>
              <a:rPr lang="en-US" sz="3488" i="1" dirty="0" err="1">
                <a:solidFill>
                  <a:schemeClr val="dk1"/>
                </a:solidFill>
                <a:latin typeface="Lato"/>
                <a:ea typeface="Lato"/>
                <a:cs typeface="Lato"/>
                <a:sym typeface="Lato"/>
              </a:rPr>
              <a:t>Muchas</a:t>
            </a:r>
            <a:r>
              <a:rPr lang="en-US" sz="3488" i="1" dirty="0">
                <a:solidFill>
                  <a:schemeClr val="dk1"/>
                </a:solidFill>
                <a:latin typeface="Lato"/>
                <a:ea typeface="Lato"/>
                <a:cs typeface="Lato"/>
                <a:sym typeface="Lato"/>
              </a:rPr>
              <a:t> </a:t>
            </a:r>
            <a:r>
              <a:rPr lang="en-US" sz="3488" i="1" dirty="0" err="1">
                <a:solidFill>
                  <a:schemeClr val="dk1"/>
                </a:solidFill>
                <a:latin typeface="Lato"/>
                <a:ea typeface="Lato"/>
                <a:cs typeface="Lato"/>
                <a:sym typeface="Lato"/>
              </a:rPr>
              <a:t>enseñanzas</a:t>
            </a:r>
            <a:r>
              <a:rPr lang="en-US" sz="3488" i="1" dirty="0">
                <a:solidFill>
                  <a:schemeClr val="dk1"/>
                </a:solidFill>
                <a:latin typeface="Lato"/>
                <a:ea typeface="Lato"/>
                <a:cs typeface="Lato"/>
                <a:sym typeface="Lato"/>
              </a:rPr>
              <a:t> que se </a:t>
            </a:r>
            <a:r>
              <a:rPr lang="en-US" sz="3488" i="1" dirty="0" err="1">
                <a:solidFill>
                  <a:schemeClr val="dk1"/>
                </a:solidFill>
                <a:latin typeface="Lato"/>
                <a:ea typeface="Lato"/>
                <a:cs typeface="Lato"/>
                <a:sym typeface="Lato"/>
              </a:rPr>
              <a:t>encuentran</a:t>
            </a:r>
            <a:r>
              <a:rPr lang="en-US" sz="3488" i="1" dirty="0">
                <a:solidFill>
                  <a:schemeClr val="dk1"/>
                </a:solidFill>
                <a:latin typeface="Lato"/>
                <a:ea typeface="Lato"/>
                <a:cs typeface="Lato"/>
                <a:sym typeface="Lato"/>
              </a:rPr>
              <a:t> </a:t>
            </a:r>
            <a:r>
              <a:rPr lang="en-US" sz="3488" i="1" dirty="0" err="1">
                <a:solidFill>
                  <a:schemeClr val="dk1"/>
                </a:solidFill>
                <a:latin typeface="Lato"/>
                <a:ea typeface="Lato"/>
                <a:cs typeface="Lato"/>
                <a:sym typeface="Lato"/>
              </a:rPr>
              <a:t>en</a:t>
            </a:r>
            <a:r>
              <a:rPr lang="en-US" sz="3488" i="1" dirty="0">
                <a:solidFill>
                  <a:schemeClr val="dk1"/>
                </a:solidFill>
                <a:latin typeface="Lato"/>
                <a:ea typeface="Lato"/>
                <a:cs typeface="Lato"/>
                <a:sym typeface="Lato"/>
              </a:rPr>
              <a:t> la </a:t>
            </a:r>
            <a:r>
              <a:rPr lang="en-US" sz="3488" i="1" dirty="0" err="1">
                <a:solidFill>
                  <a:schemeClr val="dk1"/>
                </a:solidFill>
                <a:latin typeface="Lato"/>
                <a:ea typeface="Lato"/>
                <a:cs typeface="Lato"/>
                <a:sym typeface="Lato"/>
              </a:rPr>
              <a:t>iglesia</a:t>
            </a:r>
            <a:r>
              <a:rPr lang="en-US" sz="3488" i="1" dirty="0">
                <a:solidFill>
                  <a:schemeClr val="dk1"/>
                </a:solidFill>
                <a:latin typeface="Lato"/>
                <a:ea typeface="Lato"/>
                <a:cs typeface="Lato"/>
                <a:sym typeface="Lato"/>
              </a:rPr>
              <a:t> </a:t>
            </a:r>
            <a:r>
              <a:rPr lang="en-US" sz="3488" i="1" dirty="0" err="1">
                <a:solidFill>
                  <a:schemeClr val="dk1"/>
                </a:solidFill>
                <a:latin typeface="Lato"/>
                <a:ea typeface="Lato"/>
                <a:cs typeface="Lato"/>
                <a:sym typeface="Lato"/>
              </a:rPr>
              <a:t>católica</a:t>
            </a:r>
            <a:r>
              <a:rPr lang="en-US" sz="3488" i="1" dirty="0">
                <a:solidFill>
                  <a:schemeClr val="dk1"/>
                </a:solidFill>
                <a:latin typeface="Lato"/>
                <a:ea typeface="Lato"/>
                <a:cs typeface="Lato"/>
                <a:sym typeface="Lato"/>
              </a:rPr>
              <a:t> no se </a:t>
            </a:r>
            <a:r>
              <a:rPr lang="en-US" sz="3488" i="1" dirty="0" err="1">
                <a:solidFill>
                  <a:schemeClr val="dk1"/>
                </a:solidFill>
                <a:latin typeface="Lato"/>
                <a:ea typeface="Lato"/>
                <a:cs typeface="Lato"/>
                <a:sym typeface="Lato"/>
              </a:rPr>
              <a:t>encuentran</a:t>
            </a:r>
            <a:r>
              <a:rPr lang="en-US" sz="3488" i="1" dirty="0">
                <a:solidFill>
                  <a:schemeClr val="dk1"/>
                </a:solidFill>
                <a:latin typeface="Lato"/>
                <a:ea typeface="Lato"/>
                <a:cs typeface="Lato"/>
                <a:sym typeface="Lato"/>
              </a:rPr>
              <a:t> </a:t>
            </a:r>
            <a:r>
              <a:rPr lang="en-US" sz="3488" i="1" dirty="0" err="1">
                <a:solidFill>
                  <a:schemeClr val="dk1"/>
                </a:solidFill>
                <a:latin typeface="Lato"/>
                <a:ea typeface="Lato"/>
                <a:cs typeface="Lato"/>
                <a:sym typeface="Lato"/>
              </a:rPr>
              <a:t>en</a:t>
            </a:r>
            <a:r>
              <a:rPr lang="en-US" sz="3488" i="1" dirty="0">
                <a:solidFill>
                  <a:schemeClr val="dk1"/>
                </a:solidFill>
                <a:latin typeface="Lato"/>
                <a:ea typeface="Lato"/>
                <a:cs typeface="Lato"/>
                <a:sym typeface="Lato"/>
              </a:rPr>
              <a:t> la Biblia. </a:t>
            </a:r>
            <a:endParaRPr sz="3488" i="1" dirty="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g2e2c3ad1a56_0_458"/>
          <p:cNvSpPr txBox="1"/>
          <p:nvPr/>
        </p:nvSpPr>
        <p:spPr>
          <a:xfrm>
            <a:off x="1988191" y="745739"/>
            <a:ext cx="9911332"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Iglesias </a:t>
            </a:r>
            <a:r>
              <a:rPr lang="en-US" sz="4860" dirty="0" err="1">
                <a:solidFill>
                  <a:srgbClr val="009444"/>
                </a:solidFill>
                <a:latin typeface="Lato"/>
                <a:ea typeface="Lato"/>
                <a:cs typeface="Lato"/>
                <a:sym typeface="Lato"/>
              </a:rPr>
              <a:t>Protestantes</a:t>
            </a:r>
            <a:r>
              <a:rPr lang="en-US" sz="4860" dirty="0">
                <a:solidFill>
                  <a:srgbClr val="009444"/>
                </a:solidFill>
                <a:latin typeface="Lato"/>
                <a:ea typeface="Lato"/>
                <a:cs typeface="Lato"/>
                <a:sym typeface="Lato"/>
              </a:rPr>
              <a:t> – Su </a:t>
            </a:r>
            <a:r>
              <a:rPr lang="en-US" sz="4860" dirty="0" err="1">
                <a:solidFill>
                  <a:srgbClr val="009444"/>
                </a:solidFill>
                <a:latin typeface="Lato"/>
                <a:ea typeface="Lato"/>
                <a:cs typeface="Lato"/>
                <a:sym typeface="Lato"/>
              </a:rPr>
              <a:t>autoridad</a:t>
            </a:r>
            <a:endParaRPr sz="6000" dirty="0">
              <a:solidFill>
                <a:srgbClr val="009444"/>
              </a:solidFill>
              <a:latin typeface="Lato"/>
              <a:ea typeface="Lato"/>
              <a:cs typeface="Lato"/>
              <a:sym typeface="Lato"/>
            </a:endParaRPr>
          </a:p>
        </p:txBody>
      </p:sp>
      <p:cxnSp>
        <p:nvCxnSpPr>
          <p:cNvPr id="274" name="Google Shape;274;g2e2c3ad1a56_0_458"/>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5" name="Google Shape;275;g2e2c3ad1a56_0_45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g2e2c3ad1a56_0_458"/>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g2e2c3ad1a56_0_458"/>
          <p:cNvSpPr txBox="1"/>
          <p:nvPr/>
        </p:nvSpPr>
        <p:spPr>
          <a:xfrm>
            <a:off x="2209525" y="2108775"/>
            <a:ext cx="9828000" cy="4362501"/>
          </a:xfrm>
          <a:prstGeom prst="rect">
            <a:avLst/>
          </a:prstGeom>
          <a:noFill/>
          <a:ln>
            <a:noFill/>
          </a:ln>
        </p:spPr>
        <p:txBody>
          <a:bodyPr spcFirstLastPara="1" wrap="square" lIns="91425" tIns="45700" rIns="91425" bIns="45700" anchor="t" anchorCtr="0">
            <a:spAutoFit/>
          </a:bodyPr>
          <a:lstStyle/>
          <a:p>
            <a:pPr marL="457200" lvl="0" indent="-450088" algn="l" rtl="0">
              <a:spcBef>
                <a:spcPts val="0"/>
              </a:spcBef>
              <a:spcAft>
                <a:spcPts val="0"/>
              </a:spcAft>
              <a:buClr>
                <a:schemeClr val="dk1"/>
              </a:buClr>
              <a:buSzPts val="3488"/>
              <a:buFont typeface="Lato"/>
              <a:buChar char="●"/>
            </a:pPr>
            <a:r>
              <a:rPr lang="en-US" sz="3488" b="1" dirty="0">
                <a:solidFill>
                  <a:schemeClr val="dk1"/>
                </a:solidFill>
                <a:latin typeface="Lato"/>
                <a:ea typeface="Lato"/>
                <a:cs typeface="Lato"/>
                <a:sym typeface="Lato"/>
              </a:rPr>
              <a:t>¿</a:t>
            </a:r>
            <a:r>
              <a:rPr lang="en-US" sz="3488" b="1" dirty="0" err="1">
                <a:solidFill>
                  <a:schemeClr val="dk1"/>
                </a:solidFill>
                <a:latin typeface="Lato"/>
                <a:ea typeface="Lato"/>
                <a:cs typeface="Lato"/>
                <a:sym typeface="Lato"/>
              </a:rPr>
              <a:t>Cuál</a:t>
            </a:r>
            <a:r>
              <a:rPr lang="en-US" sz="3488" b="1" dirty="0">
                <a:solidFill>
                  <a:schemeClr val="dk1"/>
                </a:solidFill>
                <a:latin typeface="Lato"/>
                <a:ea typeface="Lato"/>
                <a:cs typeface="Lato"/>
                <a:sym typeface="Lato"/>
              </a:rPr>
              <a:t> </a:t>
            </a:r>
            <a:r>
              <a:rPr lang="en-US" sz="3488" b="1" dirty="0" err="1">
                <a:solidFill>
                  <a:schemeClr val="dk1"/>
                </a:solidFill>
                <a:latin typeface="Lato"/>
                <a:ea typeface="Lato"/>
                <a:cs typeface="Lato"/>
                <a:sym typeface="Lato"/>
              </a:rPr>
              <a:t>fue</a:t>
            </a:r>
            <a:r>
              <a:rPr lang="en-US" sz="3488" b="1" dirty="0">
                <a:solidFill>
                  <a:schemeClr val="dk1"/>
                </a:solidFill>
                <a:latin typeface="Lato"/>
                <a:ea typeface="Lato"/>
                <a:cs typeface="Lato"/>
                <a:sym typeface="Lato"/>
              </a:rPr>
              <a:t> la </a:t>
            </a:r>
            <a:r>
              <a:rPr lang="en-US" sz="3488" b="1" dirty="0" err="1">
                <a:solidFill>
                  <a:schemeClr val="dk1"/>
                </a:solidFill>
                <a:latin typeface="Lato"/>
                <a:ea typeface="Lato"/>
                <a:cs typeface="Lato"/>
                <a:sym typeface="Lato"/>
              </a:rPr>
              <a:t>diferencia</a:t>
            </a:r>
            <a:r>
              <a:rPr lang="en-US" sz="3488" b="1" dirty="0">
                <a:solidFill>
                  <a:schemeClr val="dk1"/>
                </a:solidFill>
                <a:latin typeface="Lato"/>
                <a:ea typeface="Lato"/>
                <a:cs typeface="Lato"/>
                <a:sym typeface="Lato"/>
              </a:rPr>
              <a:t> entre </a:t>
            </a:r>
            <a:r>
              <a:rPr lang="en-US" sz="3488" b="1" dirty="0" err="1">
                <a:solidFill>
                  <a:schemeClr val="dk1"/>
                </a:solidFill>
                <a:latin typeface="Lato"/>
                <a:ea typeface="Lato"/>
                <a:cs typeface="Lato"/>
                <a:sym typeface="Lato"/>
              </a:rPr>
              <a:t>cómo</a:t>
            </a:r>
            <a:r>
              <a:rPr lang="en-US" sz="3488" b="1" dirty="0">
                <a:solidFill>
                  <a:schemeClr val="dk1"/>
                </a:solidFill>
                <a:latin typeface="Lato"/>
                <a:ea typeface="Lato"/>
                <a:cs typeface="Lato"/>
                <a:sym typeface="Lato"/>
              </a:rPr>
              <a:t> Lutero,  Calvino y </a:t>
            </a:r>
            <a:r>
              <a:rPr lang="en-US" sz="3488" b="1" dirty="0" err="1">
                <a:solidFill>
                  <a:schemeClr val="dk1"/>
                </a:solidFill>
                <a:latin typeface="Lato"/>
                <a:ea typeface="Lato"/>
                <a:cs typeface="Lato"/>
                <a:sym typeface="Lato"/>
              </a:rPr>
              <a:t>Zwinglio</a:t>
            </a:r>
            <a:r>
              <a:rPr lang="en-US" sz="3488" b="1" dirty="0">
                <a:solidFill>
                  <a:schemeClr val="dk1"/>
                </a:solidFill>
                <a:latin typeface="Lato"/>
                <a:ea typeface="Lato"/>
                <a:cs typeface="Lato"/>
                <a:sym typeface="Lato"/>
              </a:rPr>
              <a:t> </a:t>
            </a:r>
            <a:r>
              <a:rPr lang="en-US" sz="3488" b="1" dirty="0" err="1">
                <a:solidFill>
                  <a:schemeClr val="dk1"/>
                </a:solidFill>
                <a:latin typeface="Lato"/>
                <a:ea typeface="Lato"/>
                <a:cs typeface="Lato"/>
                <a:sym typeface="Lato"/>
              </a:rPr>
              <a:t>interpretaron</a:t>
            </a:r>
            <a:r>
              <a:rPr lang="en-US" sz="3488" b="1" dirty="0">
                <a:solidFill>
                  <a:schemeClr val="dk1"/>
                </a:solidFill>
                <a:latin typeface="Lato"/>
                <a:ea typeface="Lato"/>
                <a:cs typeface="Lato"/>
                <a:sym typeface="Lato"/>
              </a:rPr>
              <a:t> las </a:t>
            </a:r>
            <a:r>
              <a:rPr lang="en-US" sz="3488" b="1" dirty="0" err="1">
                <a:solidFill>
                  <a:schemeClr val="dk1"/>
                </a:solidFill>
                <a:latin typeface="Lato"/>
                <a:ea typeface="Lato"/>
                <a:cs typeface="Lato"/>
                <a:sym typeface="Lato"/>
              </a:rPr>
              <a:t>Escrituras</a:t>
            </a:r>
            <a:r>
              <a:rPr lang="en-US" sz="3488" b="1" dirty="0">
                <a:solidFill>
                  <a:schemeClr val="dk1"/>
                </a:solidFill>
                <a:latin typeface="Lato"/>
                <a:ea typeface="Lato"/>
                <a:cs typeface="Lato"/>
                <a:sym typeface="Lato"/>
              </a:rPr>
              <a:t>?</a:t>
            </a:r>
            <a:endParaRPr sz="3488" b="1" dirty="0">
              <a:solidFill>
                <a:schemeClr val="dk1"/>
              </a:solidFill>
              <a:latin typeface="Lato"/>
              <a:ea typeface="Lato"/>
              <a:cs typeface="Lato"/>
              <a:sym typeface="Lato"/>
            </a:endParaRPr>
          </a:p>
          <a:p>
            <a:pPr marL="457200" lvl="0" indent="-450088" algn="l" rtl="0">
              <a:spcBef>
                <a:spcPts val="1000"/>
              </a:spcBef>
              <a:spcAft>
                <a:spcPts val="1000"/>
              </a:spcAft>
              <a:buClr>
                <a:schemeClr val="dk1"/>
              </a:buClr>
              <a:buSzPts val="3488"/>
              <a:buFont typeface="Lato"/>
              <a:buChar char="●"/>
            </a:pPr>
            <a:r>
              <a:rPr lang="en-US" sz="3488" dirty="0" err="1">
                <a:solidFill>
                  <a:schemeClr val="dk1"/>
                </a:solidFill>
                <a:latin typeface="Lato"/>
                <a:ea typeface="Lato"/>
                <a:cs typeface="Lato"/>
                <a:sym typeface="Lato"/>
              </a:rPr>
              <a:t>Afirman</a:t>
            </a:r>
            <a:r>
              <a:rPr lang="en-US" sz="3488" dirty="0">
                <a:solidFill>
                  <a:schemeClr val="dk1"/>
                </a:solidFill>
                <a:latin typeface="Lato"/>
                <a:ea typeface="Lato"/>
                <a:cs typeface="Lato"/>
                <a:sym typeface="Lato"/>
              </a:rPr>
              <a:t> que solo la </a:t>
            </a:r>
            <a:r>
              <a:rPr lang="en-US" sz="3488" dirty="0" err="1">
                <a:solidFill>
                  <a:schemeClr val="dk1"/>
                </a:solidFill>
                <a:latin typeface="Lato"/>
                <a:ea typeface="Lato"/>
                <a:cs typeface="Lato"/>
                <a:sym typeface="Lato"/>
              </a:rPr>
              <a:t>Escritura</a:t>
            </a:r>
            <a:r>
              <a:rPr lang="en-US" sz="3488" dirty="0">
                <a:solidFill>
                  <a:schemeClr val="dk1"/>
                </a:solidFill>
                <a:latin typeface="Lato"/>
                <a:ea typeface="Lato"/>
                <a:cs typeface="Lato"/>
                <a:sym typeface="Lato"/>
              </a:rPr>
              <a:t> es </a:t>
            </a:r>
            <a:r>
              <a:rPr lang="en-US" sz="3488" dirty="0" err="1">
                <a:solidFill>
                  <a:schemeClr val="dk1"/>
                </a:solidFill>
                <a:latin typeface="Lato"/>
                <a:ea typeface="Lato"/>
                <a:cs typeface="Lato"/>
                <a:sym typeface="Lato"/>
              </a:rPr>
              <a:t>su</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autoridad</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pero</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en</a:t>
            </a:r>
            <a:r>
              <a:rPr lang="en-US" sz="3488" dirty="0">
                <a:solidFill>
                  <a:schemeClr val="dk1"/>
                </a:solidFill>
                <a:latin typeface="Lato"/>
                <a:ea typeface="Lato"/>
                <a:cs typeface="Lato"/>
                <a:sym typeface="Lato"/>
              </a:rPr>
              <a:t> la </a:t>
            </a:r>
            <a:r>
              <a:rPr lang="en-US" sz="3488" dirty="0" err="1">
                <a:solidFill>
                  <a:schemeClr val="dk1"/>
                </a:solidFill>
                <a:latin typeface="Lato"/>
                <a:ea typeface="Lato"/>
                <a:cs typeface="Lato"/>
                <a:sym typeface="Lato"/>
              </a:rPr>
              <a:t>práctica</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hacen</a:t>
            </a:r>
            <a:r>
              <a:rPr lang="en-US" sz="3488" dirty="0">
                <a:solidFill>
                  <a:schemeClr val="dk1"/>
                </a:solidFill>
                <a:latin typeface="Lato"/>
                <a:ea typeface="Lato"/>
                <a:cs typeface="Lato"/>
                <a:sym typeface="Lato"/>
              </a:rPr>
              <a:t> que la Biblia se </a:t>
            </a:r>
            <a:r>
              <a:rPr lang="en-US" sz="3488" dirty="0" err="1">
                <a:solidFill>
                  <a:schemeClr val="dk1"/>
                </a:solidFill>
                <a:latin typeface="Lato"/>
                <a:ea typeface="Lato"/>
                <a:cs typeface="Lato"/>
                <a:sym typeface="Lato"/>
              </a:rPr>
              <a:t>ajuste</a:t>
            </a:r>
            <a:r>
              <a:rPr lang="en-US" sz="3488" dirty="0">
                <a:solidFill>
                  <a:schemeClr val="dk1"/>
                </a:solidFill>
                <a:latin typeface="Lato"/>
                <a:ea typeface="Lato"/>
                <a:cs typeface="Lato"/>
                <a:sym typeface="Lato"/>
              </a:rPr>
              <a:t> a la </a:t>
            </a:r>
            <a:r>
              <a:rPr lang="en-US" sz="3488" dirty="0" err="1">
                <a:solidFill>
                  <a:schemeClr val="dk1"/>
                </a:solidFill>
                <a:latin typeface="Lato"/>
                <a:ea typeface="Lato"/>
                <a:cs typeface="Lato"/>
                <a:sym typeface="Lato"/>
              </a:rPr>
              <a:t>razón</a:t>
            </a:r>
            <a:r>
              <a:rPr lang="en-US" sz="3488" dirty="0">
                <a:solidFill>
                  <a:schemeClr val="dk1"/>
                </a:solidFill>
                <a:latin typeface="Lato"/>
                <a:ea typeface="Lato"/>
                <a:cs typeface="Lato"/>
                <a:sym typeface="Lato"/>
              </a:rPr>
              <a:t> o </a:t>
            </a:r>
            <a:r>
              <a:rPr lang="en-US" sz="3488" dirty="0" err="1">
                <a:solidFill>
                  <a:schemeClr val="dk1"/>
                </a:solidFill>
                <a:latin typeface="Lato"/>
                <a:ea typeface="Lato"/>
                <a:cs typeface="Lato"/>
                <a:sym typeface="Lato"/>
              </a:rPr>
              <a:t>lógica</a:t>
            </a:r>
            <a:r>
              <a:rPr lang="en-US" sz="3488" dirty="0">
                <a:solidFill>
                  <a:schemeClr val="dk1"/>
                </a:solidFill>
                <a:latin typeface="Lato"/>
                <a:ea typeface="Lato"/>
                <a:cs typeface="Lato"/>
                <a:sym typeface="Lato"/>
              </a:rPr>
              <a:t> </a:t>
            </a:r>
            <a:r>
              <a:rPr lang="en-US" sz="3488" dirty="0" err="1">
                <a:solidFill>
                  <a:schemeClr val="dk1"/>
                </a:solidFill>
                <a:latin typeface="Lato"/>
                <a:ea typeface="Lato"/>
                <a:cs typeface="Lato"/>
                <a:sym typeface="Lato"/>
              </a:rPr>
              <a:t>humana</a:t>
            </a:r>
            <a:r>
              <a:rPr lang="en-US" sz="3488" dirty="0">
                <a:solidFill>
                  <a:schemeClr val="dk1"/>
                </a:solidFill>
                <a:latin typeface="Lato"/>
                <a:ea typeface="Lato"/>
                <a:cs typeface="Lato"/>
                <a:sym typeface="Lato"/>
              </a:rPr>
              <a:t>.</a:t>
            </a:r>
          </a:p>
          <a:p>
            <a:pPr marL="457200" lvl="0" indent="-450088" algn="l" rtl="0">
              <a:spcBef>
                <a:spcPts val="1000"/>
              </a:spcBef>
              <a:spcAft>
                <a:spcPts val="1000"/>
              </a:spcAft>
              <a:buClr>
                <a:schemeClr val="dk1"/>
              </a:buClr>
              <a:buSzPts val="3488"/>
              <a:buFont typeface="Lato"/>
              <a:buChar char="●"/>
            </a:pPr>
            <a:r>
              <a:rPr lang="en-US" sz="3488" dirty="0">
                <a:solidFill>
                  <a:schemeClr val="dk1"/>
                </a:solidFill>
                <a:latin typeface="Lato"/>
                <a:ea typeface="Lato"/>
                <a:cs typeface="Lato"/>
                <a:sym typeface="Lato"/>
              </a:rPr>
              <a:t>La </a:t>
            </a:r>
            <a:r>
              <a:rPr lang="en-US" sz="3488" dirty="0" err="1">
                <a:solidFill>
                  <a:schemeClr val="dk1"/>
                </a:solidFill>
                <a:latin typeface="Lato"/>
                <a:ea typeface="Lato"/>
                <a:cs typeface="Lato"/>
                <a:sym typeface="Lato"/>
              </a:rPr>
              <a:t>teología</a:t>
            </a:r>
            <a:r>
              <a:rPr lang="en-US" sz="3488" dirty="0">
                <a:solidFill>
                  <a:schemeClr val="dk1"/>
                </a:solidFill>
                <a:latin typeface="Lato"/>
                <a:ea typeface="Lato"/>
                <a:cs typeface="Lato"/>
                <a:sym typeface="Lato"/>
              </a:rPr>
              <a:t> de la decision, de la </a:t>
            </a:r>
            <a:r>
              <a:rPr lang="en-US" sz="3488" dirty="0" err="1">
                <a:solidFill>
                  <a:schemeClr val="dk1"/>
                </a:solidFill>
                <a:latin typeface="Lato"/>
                <a:ea typeface="Lato"/>
                <a:cs typeface="Lato"/>
                <a:sym typeface="Lato"/>
              </a:rPr>
              <a:t>predestinación</a:t>
            </a:r>
            <a:r>
              <a:rPr lang="en-US" sz="3488" dirty="0">
                <a:solidFill>
                  <a:schemeClr val="dk1"/>
                </a:solidFill>
                <a:latin typeface="Lato"/>
                <a:ea typeface="Lato"/>
                <a:cs typeface="Lato"/>
                <a:sym typeface="Lato"/>
              </a:rPr>
              <a:t> </a:t>
            </a:r>
            <a:endParaRPr sz="3488" dirty="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g2e2c3ad1a56_0_469"/>
          <p:cNvSpPr txBox="1"/>
          <p:nvPr/>
        </p:nvSpPr>
        <p:spPr>
          <a:xfrm>
            <a:off x="2393742" y="632713"/>
            <a:ext cx="9459565"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Iglesia </a:t>
            </a:r>
            <a:r>
              <a:rPr lang="en-US" sz="4860" dirty="0" err="1">
                <a:solidFill>
                  <a:srgbClr val="009444"/>
                </a:solidFill>
                <a:latin typeface="Lato"/>
                <a:ea typeface="Lato"/>
                <a:cs typeface="Lato"/>
                <a:sym typeface="Lato"/>
              </a:rPr>
              <a:t>Luterana</a:t>
            </a:r>
            <a:r>
              <a:rPr lang="en-US" sz="4860" dirty="0">
                <a:solidFill>
                  <a:srgbClr val="009444"/>
                </a:solidFill>
                <a:latin typeface="Lato"/>
                <a:ea typeface="Lato"/>
                <a:cs typeface="Lato"/>
                <a:sym typeface="Lato"/>
              </a:rPr>
              <a:t> – Su </a:t>
            </a:r>
            <a:r>
              <a:rPr lang="en-US" sz="4860" dirty="0" err="1">
                <a:solidFill>
                  <a:srgbClr val="009444"/>
                </a:solidFill>
                <a:latin typeface="Lato"/>
                <a:ea typeface="Lato"/>
                <a:cs typeface="Lato"/>
                <a:sym typeface="Lato"/>
              </a:rPr>
              <a:t>autoridad</a:t>
            </a:r>
            <a:endParaRPr sz="6000" dirty="0">
              <a:solidFill>
                <a:srgbClr val="009444"/>
              </a:solidFill>
              <a:latin typeface="Lato"/>
              <a:ea typeface="Lato"/>
              <a:cs typeface="Lato"/>
              <a:sym typeface="Lato"/>
            </a:endParaRPr>
          </a:p>
        </p:txBody>
      </p:sp>
      <p:cxnSp>
        <p:nvCxnSpPr>
          <p:cNvPr id="284" name="Google Shape;284;g2e2c3ad1a56_0_469"/>
          <p:cNvCxnSpPr/>
          <p:nvPr/>
        </p:nvCxnSpPr>
        <p:spPr>
          <a:xfrm>
            <a:off x="2312966" y="1945293"/>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85" name="Google Shape;285;g2e2c3ad1a56_0_46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g2e2c3ad1a56_0_469"/>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g2e2c3ad1a56_0_469"/>
          <p:cNvSpPr txBox="1"/>
          <p:nvPr/>
        </p:nvSpPr>
        <p:spPr>
          <a:xfrm>
            <a:off x="2209525" y="2108775"/>
            <a:ext cx="9828000" cy="3570300"/>
          </a:xfrm>
          <a:prstGeom prst="rect">
            <a:avLst/>
          </a:prstGeom>
          <a:noFill/>
          <a:ln>
            <a:noFill/>
          </a:ln>
        </p:spPr>
        <p:txBody>
          <a:bodyPr spcFirstLastPara="1" wrap="square" lIns="91425" tIns="45700" rIns="91425" bIns="45700" anchor="t" anchorCtr="0">
            <a:spAutoFit/>
          </a:bodyPr>
          <a:lstStyle/>
          <a:p>
            <a:pPr marL="457200" lvl="0" indent="-450088" algn="l" rtl="0">
              <a:spcBef>
                <a:spcPts val="0"/>
              </a:spcBef>
              <a:spcAft>
                <a:spcPts val="0"/>
              </a:spcAft>
              <a:buClr>
                <a:schemeClr val="dk1"/>
              </a:buClr>
              <a:buSzPts val="3488"/>
              <a:buFont typeface="Lato"/>
              <a:buChar char="●"/>
            </a:pPr>
            <a:r>
              <a:rPr lang="en-US" sz="3488">
                <a:solidFill>
                  <a:schemeClr val="dk1"/>
                </a:solidFill>
                <a:latin typeface="Lato"/>
                <a:ea typeface="Lato"/>
                <a:cs typeface="Lato"/>
                <a:sym typeface="Lato"/>
              </a:rPr>
              <a:t>Las Escrituras son la única fuente y autoridad de doctrina y práctica.</a:t>
            </a:r>
            <a:endParaRPr sz="3488">
              <a:solidFill>
                <a:schemeClr val="dk1"/>
              </a:solidFill>
              <a:latin typeface="Lato"/>
              <a:ea typeface="Lato"/>
              <a:cs typeface="Lato"/>
              <a:sym typeface="Lato"/>
            </a:endParaRPr>
          </a:p>
          <a:p>
            <a:pPr marL="457200" lvl="0" indent="-450088" algn="l" rtl="0">
              <a:spcBef>
                <a:spcPts val="1000"/>
              </a:spcBef>
              <a:spcAft>
                <a:spcPts val="0"/>
              </a:spcAft>
              <a:buClr>
                <a:schemeClr val="dk1"/>
              </a:buClr>
              <a:buSzPts val="3488"/>
              <a:buFont typeface="Lato"/>
              <a:buChar char="●"/>
            </a:pPr>
            <a:r>
              <a:rPr lang="en-US" sz="3488">
                <a:solidFill>
                  <a:schemeClr val="dk1"/>
                </a:solidFill>
                <a:latin typeface="Lato"/>
                <a:ea typeface="Lato"/>
                <a:cs typeface="Lato"/>
                <a:sym typeface="Lato"/>
              </a:rPr>
              <a:t>La Biblia debe interpretarse a sí misma.</a:t>
            </a:r>
            <a:endParaRPr sz="3488">
              <a:solidFill>
                <a:schemeClr val="dk1"/>
              </a:solidFill>
              <a:latin typeface="Lato"/>
              <a:ea typeface="Lato"/>
              <a:cs typeface="Lato"/>
              <a:sym typeface="Lato"/>
            </a:endParaRPr>
          </a:p>
          <a:p>
            <a:pPr marL="457200" lvl="0" indent="-450088" algn="l" rtl="0">
              <a:spcBef>
                <a:spcPts val="1000"/>
              </a:spcBef>
              <a:spcAft>
                <a:spcPts val="1000"/>
              </a:spcAft>
              <a:buClr>
                <a:schemeClr val="dk1"/>
              </a:buClr>
              <a:buSzPts val="3488"/>
              <a:buFont typeface="Lato"/>
              <a:buChar char="●"/>
            </a:pPr>
            <a:r>
              <a:rPr lang="en-US" sz="3488">
                <a:solidFill>
                  <a:schemeClr val="dk1"/>
                </a:solidFill>
                <a:latin typeface="Lato"/>
                <a:ea typeface="Lato"/>
                <a:cs typeface="Lato"/>
                <a:sym typeface="Lato"/>
              </a:rPr>
              <a:t>Hay enseñanzas que trascienden la comprensión humana. La razón humana debe estar subordinada a las Escrituras, no al revés. </a:t>
            </a:r>
            <a:endParaRPr sz="3488">
              <a:solidFill>
                <a:schemeClr val="dk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B6A9693D-F5E5-2915-FF85-E0AEB92291F3}"/>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07BD80DE-4582-8394-97F9-5056B72CA69E}"/>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753B3576-170C-4C16-FF14-254D8C243FCC}"/>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95949A18-43CC-1A38-D329-7B5E07AF58E4}"/>
              </a:ext>
            </a:extLst>
          </p:cNvPr>
          <p:cNvGrpSpPr/>
          <p:nvPr/>
        </p:nvGrpSpPr>
        <p:grpSpPr>
          <a:xfrm>
            <a:off x="551075" y="2011050"/>
            <a:ext cx="11197474" cy="3947713"/>
            <a:chOff x="0" y="0"/>
            <a:chExt cx="10450280" cy="3947713"/>
          </a:xfrm>
        </p:grpSpPr>
        <p:sp>
          <p:nvSpPr>
            <p:cNvPr id="129" name="Google Shape;129;p5">
              <a:extLst>
                <a:ext uri="{FF2B5EF4-FFF2-40B4-BE49-F238E27FC236}">
                  <a16:creationId xmlns:a16="http://schemas.microsoft.com/office/drawing/2014/main" id="{38AE6E24-B4E4-ECED-B24D-B822D5256D9C}"/>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5C5C9EDD-F478-E977-9C0C-EF20BAE5D84F}"/>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3800820F-AD09-9D27-BC6A-42F4BA33E8C0}"/>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C72CA8DB-A2D2-B842-028A-93CE384428E2}"/>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16F066B6-6600-4FAB-2055-9779743B710A}"/>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3E141140-70E7-01EB-344E-AEF8BA87A631}"/>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7B98AAED-ADE1-D310-1C60-5C71278D762A}"/>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B4AF12B3-7298-043F-F9AF-04CF0F4D06EE}"/>
                </a:ext>
              </a:extLst>
            </p:cNvPr>
            <p:cNvSpPr txBox="1"/>
            <p:nvPr/>
          </p:nvSpPr>
          <p:spPr>
            <a:xfrm>
              <a:off x="1291923" y="1394757"/>
              <a:ext cx="9147694" cy="1127780"/>
            </a:xfrm>
            <a:prstGeom prst="rect">
              <a:avLst/>
            </a:prstGeom>
            <a:solidFill>
              <a:srgbClr val="00B050"/>
            </a:solidFill>
            <a:ln>
              <a:noFill/>
            </a:ln>
          </p:spPr>
          <p:txBody>
            <a:bodyPr spcFirstLastPara="1" wrap="square" lIns="119350" tIns="119350" rIns="119350" bIns="119350" anchor="ctr" anchorCtr="0">
              <a:noAutofit/>
            </a:bodyPr>
            <a:lstStyle/>
            <a:p>
              <a:pPr>
                <a:buClr>
                  <a:schemeClr val="dk1"/>
                </a:buClr>
                <a:buSzPts val="1100"/>
              </a:pPr>
              <a:r>
                <a:rPr lang="en-US" sz="2800" dirty="0" err="1">
                  <a:solidFill>
                    <a:schemeClr val="tx1"/>
                  </a:solidFill>
                  <a:latin typeface="Lato"/>
                  <a:ea typeface="Lato"/>
                  <a:cs typeface="Lato"/>
                  <a:sym typeface="Lato"/>
                </a:rPr>
                <a:t>Comparar</a:t>
              </a:r>
              <a:r>
                <a:rPr lang="en-US" sz="2800" dirty="0">
                  <a:solidFill>
                    <a:schemeClr val="tx1"/>
                  </a:solidFill>
                  <a:latin typeface="Lato"/>
                  <a:ea typeface="Lato"/>
                  <a:cs typeface="Lato"/>
                  <a:sym typeface="Lato"/>
                </a:rPr>
                <a:t> las </a:t>
              </a:r>
              <a:r>
                <a:rPr lang="en-US" sz="2800" dirty="0" err="1">
                  <a:solidFill>
                    <a:schemeClr val="tx1"/>
                  </a:solidFill>
                  <a:latin typeface="Lato"/>
                  <a:ea typeface="Lato"/>
                  <a:cs typeface="Lato"/>
                  <a:sym typeface="Lato"/>
                </a:rPr>
                <a:t>diferentes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maneras</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interpretar</a:t>
              </a:r>
              <a:r>
                <a:rPr lang="en-US" sz="2800" dirty="0">
                  <a:solidFill>
                    <a:schemeClr val="tx1"/>
                  </a:solidFill>
                  <a:latin typeface="Lato"/>
                  <a:ea typeface="Lato"/>
                  <a:cs typeface="Lato"/>
                  <a:sym typeface="Lato"/>
                </a:rPr>
                <a:t> la biblia</a:t>
              </a:r>
              <a:r>
                <a:rPr lang="en-US" sz="2600" dirty="0">
                  <a:solidFill>
                    <a:schemeClr val="lt1"/>
                  </a:solidFill>
                  <a:latin typeface="Lato"/>
                  <a:ea typeface="Lato"/>
                  <a:cs typeface="Lato"/>
                  <a:sym typeface="Lato"/>
                </a:rPr>
                <a:t>.</a:t>
              </a:r>
            </a:p>
          </p:txBody>
        </p:sp>
        <p:sp>
          <p:nvSpPr>
            <p:cNvPr id="137" name="Google Shape;137;p5">
              <a:extLst>
                <a:ext uri="{FF2B5EF4-FFF2-40B4-BE49-F238E27FC236}">
                  <a16:creationId xmlns:a16="http://schemas.microsoft.com/office/drawing/2014/main" id="{E2E880DC-0ACF-6D88-E606-8E4C616685DD}"/>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30B56805-BBDD-2661-453D-4FA2EA11C11B}"/>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EC3FF59A-D4AD-CD0D-60EB-BE31B303BB85}"/>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549498CF-EF48-D750-ECA5-61298FCD7F5B}"/>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tx1"/>
                  </a:solidFill>
                  <a:latin typeface="Lato"/>
                  <a:ea typeface="Lato"/>
                  <a:cs typeface="Lato"/>
                  <a:sym typeface="Lato"/>
                </a:rPr>
                <a:t>Analizar</a:t>
              </a:r>
              <a:r>
                <a:rPr lang="en-US" sz="2800" b="0" i="0" u="none" strike="noStrike" cap="none" dirty="0">
                  <a:solidFill>
                    <a:schemeClr val="tx1"/>
                  </a:solidFill>
                  <a:latin typeface="Lato"/>
                  <a:ea typeface="Lato"/>
                  <a:cs typeface="Lato"/>
                  <a:sym typeface="Lato"/>
                </a:rPr>
                <a:t> las </a:t>
              </a:r>
              <a:r>
                <a:rPr lang="en-US" sz="2800" b="0" i="0" u="none" strike="noStrike" cap="none" dirty="0" err="1">
                  <a:solidFill>
                    <a:schemeClr val="tx1"/>
                  </a:solidFill>
                  <a:latin typeface="Lato"/>
                  <a:ea typeface="Lato"/>
                  <a:cs typeface="Lato"/>
                  <a:sym typeface="Lato"/>
                </a:rPr>
                <a:t>equivocaciones</a:t>
              </a:r>
              <a:r>
                <a:rPr lang="en-US" sz="2800" b="0" i="0" u="none" strike="noStrike" cap="none" dirty="0">
                  <a:solidFill>
                    <a:schemeClr val="tx1"/>
                  </a:solidFill>
                  <a:latin typeface="Lato"/>
                  <a:ea typeface="Lato"/>
                  <a:cs typeface="Lato"/>
                  <a:sym typeface="Lato"/>
                </a:rPr>
                <a:t> </a:t>
              </a:r>
              <a:r>
                <a:rPr lang="en-US" sz="2800" b="0" i="0" u="none" strike="noStrike" cap="none" dirty="0" err="1">
                  <a:solidFill>
                    <a:schemeClr val="tx1"/>
                  </a:solidFill>
                  <a:latin typeface="Lato"/>
                  <a:ea typeface="Lato"/>
                  <a:cs typeface="Lato"/>
                  <a:sym typeface="Lato"/>
                </a:rPr>
                <a:t>más</a:t>
              </a:r>
              <a:r>
                <a:rPr lang="en-US" sz="2800" b="0" i="0" u="none" strike="noStrike" cap="none" dirty="0">
                  <a:solidFill>
                    <a:schemeClr val="tx1"/>
                  </a:solidFill>
                  <a:latin typeface="Lato"/>
                  <a:ea typeface="Lato"/>
                  <a:cs typeface="Lato"/>
                  <a:sym typeface="Lato"/>
                </a:rPr>
                <a:t> communes </a:t>
              </a:r>
              <a:r>
                <a:rPr lang="en-US" sz="2800" b="0" i="0" u="none" strike="noStrike" cap="none" dirty="0" err="1">
                  <a:solidFill>
                    <a:schemeClr val="tx1"/>
                  </a:solidFill>
                  <a:latin typeface="Lato"/>
                  <a:ea typeface="Lato"/>
                  <a:cs typeface="Lato"/>
                  <a:sym typeface="Lato"/>
                </a:rPr>
                <a:t>en</a:t>
              </a:r>
              <a:r>
                <a:rPr lang="en-US" sz="2800" b="0" i="0" u="none" strike="noStrike" cap="none" dirty="0">
                  <a:solidFill>
                    <a:schemeClr val="tx1"/>
                  </a:solidFill>
                  <a:latin typeface="Lato"/>
                  <a:ea typeface="Lato"/>
                  <a:cs typeface="Lato"/>
                  <a:sym typeface="Lato"/>
                </a:rPr>
                <a:t> la </a:t>
              </a:r>
              <a:r>
                <a:rPr lang="en-US" sz="2800" b="0" i="0" u="none" strike="noStrike" cap="none" dirty="0" err="1">
                  <a:solidFill>
                    <a:schemeClr val="tx1"/>
                  </a:solidFill>
                  <a:latin typeface="Lato"/>
                  <a:ea typeface="Lato"/>
                  <a:cs typeface="Lato"/>
                  <a:sym typeface="Lato"/>
                </a:rPr>
                <a:t>interpretación</a:t>
              </a:r>
              <a:r>
                <a:rPr lang="en-US" sz="2800" b="0" i="0" u="none" strike="noStrike" cap="none" dirty="0">
                  <a:solidFill>
                    <a:schemeClr val="tx1"/>
                  </a:solidFill>
                  <a:latin typeface="Lato"/>
                  <a:ea typeface="Lato"/>
                  <a:cs typeface="Lato"/>
                  <a:sym typeface="Lato"/>
                </a:rPr>
                <a:t> de la Biblia. </a:t>
              </a:r>
              <a:endParaRPr sz="28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63022F8C-5550-8B97-5128-8365666FD60D}"/>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AAF8C6AF-ADCE-09F6-F0FA-9D9CEA830424}"/>
              </a:ext>
            </a:extLst>
          </p:cNvPr>
          <p:cNvSpPr txBox="1"/>
          <p:nvPr/>
        </p:nvSpPr>
        <p:spPr>
          <a:xfrm>
            <a:off x="2122414" y="2170808"/>
            <a:ext cx="8378075" cy="1384995"/>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2800" dirty="0">
                <a:solidFill>
                  <a:schemeClr val="tx1"/>
                </a:solidFill>
                <a:latin typeface="Lato"/>
                <a:ea typeface="Lato"/>
                <a:cs typeface="Lato"/>
                <a:sym typeface="Lato"/>
              </a:rPr>
              <a:t>Examinar la vida de Martín Lutero a la luz de la interpretación </a:t>
            </a:r>
            <a:r>
              <a:rPr lang="es-ES" sz="2800" dirty="0" err="1">
                <a:solidFill>
                  <a:schemeClr val="tx1"/>
                </a:solidFill>
                <a:latin typeface="Lato"/>
                <a:ea typeface="Lato"/>
                <a:cs typeface="Lato"/>
                <a:sym typeface="Lato"/>
              </a:rPr>
              <a:t>biblica</a:t>
            </a:r>
            <a:endParaRPr lang="es-ES" sz="2800"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s-ES" sz="2800" dirty="0">
                <a:solidFill>
                  <a:schemeClr val="lt1"/>
                </a:solidFill>
                <a:latin typeface="Lato"/>
                <a:ea typeface="Lato"/>
                <a:cs typeface="Lato"/>
                <a:sym typeface="Lato"/>
              </a:rPr>
              <a:t>de la </a:t>
            </a:r>
            <a:r>
              <a:rPr lang="es-ES" sz="2800" dirty="0" err="1">
                <a:solidFill>
                  <a:schemeClr val="lt1"/>
                </a:solidFill>
                <a:latin typeface="Lato"/>
                <a:ea typeface="Lato"/>
                <a:cs typeface="Lato"/>
                <a:sym typeface="Lato"/>
              </a:rPr>
              <a:t>bib</a:t>
            </a:r>
            <a:endParaRPr lang="es-ES" sz="2800" dirty="0">
              <a:solidFill>
                <a:schemeClr val="lt1"/>
              </a:solidFill>
              <a:latin typeface="Lato"/>
              <a:ea typeface="Lato"/>
              <a:cs typeface="Lato"/>
              <a:sym typeface="Lato"/>
            </a:endParaRPr>
          </a:p>
        </p:txBody>
      </p:sp>
    </p:spTree>
    <p:extLst>
      <p:ext uri="{BB962C8B-B14F-4D97-AF65-F5344CB8AC3E}">
        <p14:creationId xmlns:p14="http://schemas.microsoft.com/office/powerpoint/2010/main" val="3867185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2"/>
        <p:cNvGrpSpPr/>
        <p:nvPr/>
      </p:nvGrpSpPr>
      <p:grpSpPr>
        <a:xfrm>
          <a:off x="0" y="0"/>
          <a:ext cx="0" cy="0"/>
          <a:chOff x="0" y="0"/>
          <a:chExt cx="0" cy="0"/>
        </a:xfrm>
      </p:grpSpPr>
      <p:sp>
        <p:nvSpPr>
          <p:cNvPr id="293" name="Google Shape;293;g2e2c3ad1a56_0_48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4" name="Google Shape;294;g2e2c3ad1a56_0_481"/>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295" name="Google Shape;295;g2e2c3ad1a56_0_481"/>
          <p:cNvSpPr txBox="1"/>
          <p:nvPr/>
        </p:nvSpPr>
        <p:spPr>
          <a:xfrm>
            <a:off x="3287398" y="2151747"/>
            <a:ext cx="834377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otras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autoridades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fuentes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verdad</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podrían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desviarnos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permitimos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influyan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nuestra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interpretación</a:t>
            </a:r>
            <a:r>
              <a:rPr lang="en-US" sz="4000" b="1" dirty="0">
                <a:solidFill>
                  <a:schemeClr val="dk1"/>
                </a:solidFill>
                <a:latin typeface="Lato"/>
                <a:ea typeface="Lato"/>
                <a:cs typeface="Lato"/>
                <a:sym typeface="Lato"/>
              </a:rPr>
              <a:t> de la Biblia?</a:t>
            </a:r>
            <a:endParaRPr sz="4000" b="1" i="0" u="none" strike="noStrike" cap="none" dirty="0">
              <a:solidFill>
                <a:schemeClr val="dk1"/>
              </a:solidFill>
              <a:latin typeface="Lato"/>
              <a:ea typeface="Lato"/>
              <a:cs typeface="Lato"/>
              <a:sym typeface="Lato"/>
            </a:endParaRPr>
          </a:p>
        </p:txBody>
      </p:sp>
      <p:pic>
        <p:nvPicPr>
          <p:cNvPr id="296" name="Google Shape;296;g2e2c3ad1a56_0_48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0"/>
        <p:cNvGrpSpPr/>
        <p:nvPr/>
      </p:nvGrpSpPr>
      <p:grpSpPr>
        <a:xfrm>
          <a:off x="0" y="0"/>
          <a:ext cx="0" cy="0"/>
          <a:chOff x="0" y="0"/>
          <a:chExt cx="0" cy="0"/>
        </a:xfrm>
      </p:grpSpPr>
      <p:sp>
        <p:nvSpPr>
          <p:cNvPr id="301" name="Google Shape;301;g2e1cad20c04_0_283"/>
          <p:cNvSpPr txBox="1"/>
          <p:nvPr/>
        </p:nvSpPr>
        <p:spPr>
          <a:xfrm>
            <a:off x="2093150" y="1795200"/>
            <a:ext cx="9501900" cy="341627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Revelación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directa</a:t>
            </a:r>
            <a:r>
              <a:rPr lang="en-US" sz="3600" dirty="0">
                <a:solidFill>
                  <a:schemeClr val="dk1"/>
                </a:solidFill>
                <a:latin typeface="Lato"/>
                <a:ea typeface="Lato"/>
                <a:cs typeface="Lato"/>
                <a:sym typeface="Lato"/>
              </a:rPr>
              <a:t> (o continua)</a:t>
            </a:r>
            <a:endParaRPr sz="3600"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Presuposiciones</a:t>
            </a:r>
            <a:r>
              <a:rPr lang="en-US" sz="3600" dirty="0">
                <a:solidFill>
                  <a:schemeClr val="dk1"/>
                </a:solidFill>
                <a:latin typeface="Lato"/>
                <a:ea typeface="Lato"/>
                <a:cs typeface="Lato"/>
                <a:sym typeface="Lato"/>
              </a:rPr>
              <a:t> falsas</a:t>
            </a:r>
            <a:endParaRPr sz="3600"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El </a:t>
            </a:r>
            <a:r>
              <a:rPr lang="en-US" sz="3600" dirty="0" err="1">
                <a:solidFill>
                  <a:schemeClr val="dk1"/>
                </a:solidFill>
                <a:latin typeface="Lato"/>
                <a:ea typeface="Lato"/>
                <a:cs typeface="Lato"/>
                <a:sym typeface="Lato"/>
              </a:rPr>
              <a:t>camino</a:t>
            </a:r>
            <a:r>
              <a:rPr lang="en-US" sz="3600" dirty="0">
                <a:solidFill>
                  <a:schemeClr val="dk1"/>
                </a:solidFill>
                <a:latin typeface="Lato"/>
                <a:ea typeface="Lato"/>
                <a:cs typeface="Lato"/>
                <a:sym typeface="Lato"/>
              </a:rPr>
              <a:t> del </a:t>
            </a:r>
            <a:r>
              <a:rPr lang="en-US" sz="3600" dirty="0" err="1">
                <a:solidFill>
                  <a:schemeClr val="dk1"/>
                </a:solidFill>
                <a:latin typeface="Lato"/>
                <a:ea typeface="Lato"/>
                <a:cs typeface="Lato"/>
                <a:sym typeface="Lato"/>
              </a:rPr>
              <a:t>mundo</a:t>
            </a:r>
            <a:r>
              <a:rPr lang="en-US" sz="3600" dirty="0">
                <a:solidFill>
                  <a:schemeClr val="dk1"/>
                </a:solidFill>
                <a:latin typeface="Lato"/>
                <a:ea typeface="Lato"/>
                <a:cs typeface="Lato"/>
                <a:sym typeface="Lato"/>
              </a:rPr>
              <a:t> (Origen de la </a:t>
            </a:r>
            <a:r>
              <a:rPr lang="en-US" sz="3600" dirty="0" err="1">
                <a:solidFill>
                  <a:schemeClr val="dk1"/>
                </a:solidFill>
                <a:latin typeface="Lato"/>
                <a:ea typeface="Lato"/>
                <a:cs typeface="Lato"/>
                <a:sym typeface="Lato"/>
              </a:rPr>
              <a:t>vida</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evolucion</a:t>
            </a:r>
            <a:r>
              <a:rPr lang="en-US" sz="3600" dirty="0">
                <a:solidFill>
                  <a:schemeClr val="dk1"/>
                </a:solidFill>
                <a:latin typeface="Lato"/>
                <a:ea typeface="Lato"/>
                <a:cs typeface="Lato"/>
                <a:sym typeface="Lato"/>
              </a:rPr>
              <a:t>)</a:t>
            </a:r>
            <a:endParaRPr sz="3600"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600"/>
              <a:buFont typeface="Lato"/>
              <a:buChar char="●"/>
            </a:pPr>
            <a:r>
              <a:rPr lang="en-US" sz="3600" dirty="0" err="1">
                <a:solidFill>
                  <a:schemeClr val="dk1"/>
                </a:solidFill>
                <a:latin typeface="Lato"/>
                <a:ea typeface="Lato"/>
                <a:cs typeface="Lato"/>
                <a:sym typeface="Lato"/>
              </a:rPr>
              <a:t>Emoción</a:t>
            </a:r>
            <a:r>
              <a:rPr lang="en-US" sz="3600" dirty="0">
                <a:solidFill>
                  <a:schemeClr val="dk1"/>
                </a:solidFill>
                <a:latin typeface="Lato"/>
                <a:ea typeface="Lato"/>
                <a:cs typeface="Lato"/>
                <a:sym typeface="Lato"/>
              </a:rPr>
              <a:t> o </a:t>
            </a:r>
            <a:r>
              <a:rPr lang="en-US" sz="3600" dirty="0" err="1">
                <a:solidFill>
                  <a:schemeClr val="dk1"/>
                </a:solidFill>
                <a:latin typeface="Lato"/>
                <a:ea typeface="Lato"/>
                <a:cs typeface="Lato"/>
                <a:sym typeface="Lato"/>
              </a:rPr>
              <a:t>experiencia</a:t>
            </a:r>
            <a:endParaRPr sz="3600" dirty="0">
              <a:solidFill>
                <a:schemeClr val="dk1"/>
              </a:solidFill>
              <a:latin typeface="Lato"/>
              <a:ea typeface="Lato"/>
              <a:cs typeface="Lato"/>
              <a:sym typeface="Lato"/>
            </a:endParaRPr>
          </a:p>
          <a:p>
            <a:pPr marL="457200" marR="0" lvl="0" indent="-457200" algn="l" rtl="0">
              <a:lnSpc>
                <a:spcPct val="100000"/>
              </a:lnSpc>
              <a:spcBef>
                <a:spcPts val="0"/>
              </a:spcBef>
              <a:spcAft>
                <a:spcPts val="0"/>
              </a:spcAft>
              <a:buClr>
                <a:schemeClr val="dk1"/>
              </a:buClr>
              <a:buSzPts val="3600"/>
              <a:buFont typeface="Lato"/>
              <a:buChar char="●"/>
            </a:pPr>
            <a:r>
              <a:rPr lang="en-US" sz="3600" dirty="0">
                <a:solidFill>
                  <a:schemeClr val="dk1"/>
                </a:solidFill>
                <a:latin typeface="Lato"/>
                <a:ea typeface="Lato"/>
                <a:cs typeface="Lato"/>
                <a:sym typeface="Lato"/>
              </a:rPr>
              <a:t>Un </a:t>
            </a:r>
            <a:r>
              <a:rPr lang="en-US" sz="3600" dirty="0" err="1">
                <a:solidFill>
                  <a:schemeClr val="dk1"/>
                </a:solidFill>
                <a:latin typeface="Lato"/>
                <a:ea typeface="Lato"/>
                <a:cs typeface="Lato"/>
                <a:sym typeface="Lato"/>
              </a:rPr>
              <a:t>versículo</a:t>
            </a:r>
            <a:r>
              <a:rPr lang="en-US" sz="3600" dirty="0">
                <a:solidFill>
                  <a:schemeClr val="dk1"/>
                </a:solidFill>
                <a:latin typeface="Lato"/>
                <a:ea typeface="Lato"/>
                <a:cs typeface="Lato"/>
                <a:sym typeface="Lato"/>
              </a:rPr>
              <a:t> de la Biblia </a:t>
            </a:r>
            <a:r>
              <a:rPr lang="en-US" sz="3600" dirty="0" err="1">
                <a:solidFill>
                  <a:schemeClr val="dk1"/>
                </a:solidFill>
                <a:latin typeface="Lato"/>
                <a:ea typeface="Lato"/>
                <a:cs typeface="Lato"/>
                <a:sym typeface="Lato"/>
              </a:rPr>
              <a:t>sacado</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contexto</a:t>
            </a:r>
            <a:endParaRPr sz="3600" dirty="0">
              <a:solidFill>
                <a:schemeClr val="dk1"/>
              </a:solidFill>
              <a:latin typeface="Lato"/>
              <a:ea typeface="Lato"/>
              <a:cs typeface="Lato"/>
              <a:sym typeface="Lato"/>
            </a:endParaRPr>
          </a:p>
        </p:txBody>
      </p:sp>
      <p:sp>
        <p:nvSpPr>
          <p:cNvPr id="302" name="Google Shape;302;g2e1cad20c04_0_28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3" name="Google Shape;303;g2e1cad20c04_0_28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7"/>
        <p:cNvGrpSpPr/>
        <p:nvPr/>
      </p:nvGrpSpPr>
      <p:grpSpPr>
        <a:xfrm>
          <a:off x="0" y="0"/>
          <a:ext cx="0" cy="0"/>
          <a:chOff x="0" y="0"/>
          <a:chExt cx="0" cy="0"/>
        </a:xfrm>
      </p:grpSpPr>
      <p:sp>
        <p:nvSpPr>
          <p:cNvPr id="308" name="Google Shape;308;g2e1cad20c04_0_300"/>
          <p:cNvSpPr txBox="1"/>
          <p:nvPr/>
        </p:nvSpPr>
        <p:spPr>
          <a:xfrm>
            <a:off x="3092806" y="1487916"/>
            <a:ext cx="8107200"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ninguna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profecía</a:t>
            </a:r>
            <a:r>
              <a:rPr lang="en-US" sz="3600" dirty="0">
                <a:solidFill>
                  <a:schemeClr val="dk1"/>
                </a:solidFill>
                <a:latin typeface="Lato"/>
                <a:ea typeface="Lato"/>
                <a:cs typeface="Lato"/>
                <a:sym typeface="Lato"/>
              </a:rPr>
              <a:t> de la </a:t>
            </a:r>
            <a:r>
              <a:rPr lang="en-US" sz="3600" dirty="0" err="1">
                <a:solidFill>
                  <a:schemeClr val="dk1"/>
                </a:solidFill>
                <a:latin typeface="Lato"/>
                <a:ea typeface="Lato"/>
                <a:cs typeface="Lato"/>
                <a:sym typeface="Lato"/>
              </a:rPr>
              <a:t>Escritura</a:t>
            </a:r>
            <a:r>
              <a:rPr lang="en-US" sz="3600" dirty="0">
                <a:solidFill>
                  <a:schemeClr val="dk1"/>
                </a:solidFill>
                <a:latin typeface="Lato"/>
                <a:ea typeface="Lato"/>
                <a:cs typeface="Lato"/>
                <a:sym typeface="Lato"/>
              </a:rPr>
              <a:t> es de </a:t>
            </a:r>
            <a:r>
              <a:rPr lang="en-US" sz="3600" dirty="0" err="1">
                <a:solidFill>
                  <a:schemeClr val="dk1"/>
                </a:solidFill>
                <a:latin typeface="Lato"/>
                <a:ea typeface="Lato"/>
                <a:cs typeface="Lato"/>
                <a:sym typeface="Lato"/>
              </a:rPr>
              <a:t>interpretación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privada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porque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nunca</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profecía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fue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traída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humana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sino</a:t>
            </a:r>
            <a:r>
              <a:rPr lang="en-US" sz="3600" dirty="0">
                <a:solidFill>
                  <a:schemeClr val="dk1"/>
                </a:solidFill>
                <a:latin typeface="Lato"/>
                <a:ea typeface="Lato"/>
                <a:cs typeface="Lato"/>
                <a:sym typeface="Lato"/>
              </a:rPr>
              <a:t> que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santos hombres de Dios </a:t>
            </a:r>
            <a:r>
              <a:rPr lang="en-US" sz="3600" dirty="0" err="1">
                <a:solidFill>
                  <a:schemeClr val="dk1"/>
                </a:solidFill>
                <a:latin typeface="Lato"/>
                <a:ea typeface="Lato"/>
                <a:cs typeface="Lato"/>
                <a:sym typeface="Lato"/>
              </a:rPr>
              <a:t>hablaron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siendo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inspirados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a:t>
            </a:r>
            <a:endParaRPr sz="3600" b="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600" b="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600" b="1" dirty="0">
                <a:solidFill>
                  <a:schemeClr val="dk1"/>
                </a:solidFill>
                <a:latin typeface="Lato"/>
                <a:ea typeface="Lato"/>
                <a:cs typeface="Lato"/>
                <a:sym typeface="Lato"/>
              </a:rPr>
              <a:t>2 Pedro 1:20-21</a:t>
            </a:r>
            <a:endParaRPr sz="3600" b="1" u="none" strike="noStrike" cap="none" dirty="0">
              <a:solidFill>
                <a:schemeClr val="dk1"/>
              </a:solidFill>
              <a:latin typeface="Lato"/>
              <a:ea typeface="Lato"/>
              <a:cs typeface="Lato"/>
              <a:sym typeface="Lato"/>
            </a:endParaRPr>
          </a:p>
        </p:txBody>
      </p:sp>
      <p:sp>
        <p:nvSpPr>
          <p:cNvPr id="309" name="Google Shape;309;g2e1cad20c04_0_30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0" name="Google Shape;310;g2e1cad20c04_0_300"/>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311" name="Google Shape;311;g2e1cad20c04_0_30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17" name="Google Shape;317;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8" name="Google Shape;318;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9" name="Google Shape;319;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20" name="Google Shape;320;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321" name="Google Shape;321;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5"/>
        <p:cNvGrpSpPr/>
        <p:nvPr/>
      </p:nvGrpSpPr>
      <p:grpSpPr>
        <a:xfrm>
          <a:off x="0" y="0"/>
          <a:ext cx="0" cy="0"/>
          <a:chOff x="0" y="0"/>
          <a:chExt cx="0" cy="0"/>
        </a:xfrm>
      </p:grpSpPr>
      <p:sp>
        <p:nvSpPr>
          <p:cNvPr id="326" name="Google Shape;326;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27" name="Google Shape;32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8" name="Google Shape;328;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29" name="Google Shape;329;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35" name="Google Shape;33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37" name="Google Shape;337;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28"/>
          <p:cNvPicPr preferRelativeResize="0"/>
          <p:nvPr/>
        </p:nvPicPr>
        <p:blipFill rotWithShape="1">
          <a:blip r:embed="rId3">
            <a:alphaModFix/>
          </a:blip>
          <a:srcRect/>
          <a:stretch/>
        </p:blipFill>
        <p:spPr>
          <a:xfrm>
            <a:off x="4372095" y="1460358"/>
            <a:ext cx="4645347" cy="4727323"/>
          </a:xfrm>
          <a:prstGeom prst="rect">
            <a:avLst/>
          </a:prstGeom>
          <a:noFill/>
          <a:ln>
            <a:noFill/>
          </a:ln>
          <a:effectLst>
            <a:outerShdw blurRad="50800" dist="38100" dir="2700000" algn="tl" rotWithShape="0">
              <a:srgbClr val="000000">
                <a:alpha val="40000"/>
              </a:srgbClr>
            </a:outerShdw>
          </a:effectLst>
        </p:spPr>
      </p:pic>
      <p:sp>
        <p:nvSpPr>
          <p:cNvPr id="148" name="Google Shape;148;p28"/>
          <p:cNvSpPr txBox="1"/>
          <p:nvPr/>
        </p:nvSpPr>
        <p:spPr>
          <a:xfrm>
            <a:off x="2613338" y="931695"/>
            <a:ext cx="8162863"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i="0" u="none" strike="noStrike" cap="none" dirty="0" err="1">
                <a:solidFill>
                  <a:srgbClr val="00B050"/>
                </a:solidFill>
                <a:latin typeface="Lato"/>
                <a:ea typeface="Lato"/>
                <a:cs typeface="Lato"/>
                <a:sym typeface="Lato"/>
              </a:rPr>
              <a:t>Preguntas</a:t>
            </a:r>
            <a:r>
              <a:rPr lang="en-US" sz="4000" b="1" i="0" u="none" strike="noStrike" cap="none" dirty="0">
                <a:solidFill>
                  <a:srgbClr val="00B050"/>
                </a:solidFill>
                <a:latin typeface="Lato"/>
                <a:ea typeface="Lato"/>
                <a:cs typeface="Lato"/>
                <a:sym typeface="Lato"/>
              </a:rPr>
              <a:t> de la </a:t>
            </a:r>
            <a:r>
              <a:rPr lang="en-US" sz="4000" b="1" i="0" u="none" strike="noStrike" cap="none" dirty="0" err="1">
                <a:solidFill>
                  <a:srgbClr val="00B050"/>
                </a:solidFill>
                <a:latin typeface="Lato"/>
                <a:ea typeface="Lato"/>
                <a:cs typeface="Lato"/>
                <a:sym typeface="Lato"/>
              </a:rPr>
              <a:t>tarea</a:t>
            </a:r>
            <a:endParaRPr sz="4000" b="1" i="0" u="none" strike="noStrike" cap="none" dirty="0">
              <a:solidFill>
                <a:srgbClr val="00B050"/>
              </a:solidFill>
              <a:latin typeface="Lato"/>
              <a:ea typeface="Lato"/>
              <a:cs typeface="Lato"/>
              <a:sym typeface="Lato"/>
            </a:endParaRPr>
          </a:p>
        </p:txBody>
      </p:sp>
      <p:pic>
        <p:nvPicPr>
          <p:cNvPr id="149" name="Google Shape;149;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A91EA2B1-6AEF-B095-8600-4B11D3F014AB}"/>
            </a:ext>
          </a:extLst>
        </p:cNvPr>
        <p:cNvGrpSpPr/>
        <p:nvPr/>
      </p:nvGrpSpPr>
      <p:grpSpPr>
        <a:xfrm>
          <a:off x="0" y="0"/>
          <a:ext cx="0" cy="0"/>
          <a:chOff x="0" y="0"/>
          <a:chExt cx="0" cy="0"/>
        </a:xfrm>
      </p:grpSpPr>
      <p:sp>
        <p:nvSpPr>
          <p:cNvPr id="154" name="Google Shape;154;g2e2c3ad1a56_0_9">
            <a:extLst>
              <a:ext uri="{FF2B5EF4-FFF2-40B4-BE49-F238E27FC236}">
                <a16:creationId xmlns:a16="http://schemas.microsoft.com/office/drawing/2014/main" id="{BDA24C45-EE06-F820-9654-A6168DEEB22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2c3ad1a56_0_9">
            <a:extLst>
              <a:ext uri="{FF2B5EF4-FFF2-40B4-BE49-F238E27FC236}">
                <a16:creationId xmlns:a16="http://schemas.microsoft.com/office/drawing/2014/main" id="{52F04D60-E347-8914-EFBD-1FA6D42A9445}"/>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2c3ad1a56_0_9">
            <a:extLst>
              <a:ext uri="{FF2B5EF4-FFF2-40B4-BE49-F238E27FC236}">
                <a16:creationId xmlns:a16="http://schemas.microsoft.com/office/drawing/2014/main" id="{83C01519-DCE0-0E9A-1AC4-5326B8984697}"/>
              </a:ext>
            </a:extLst>
          </p:cNvPr>
          <p:cNvSpPr txBox="1"/>
          <p:nvPr/>
        </p:nvSpPr>
        <p:spPr>
          <a:xfrm>
            <a:off x="3206497" y="2459524"/>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método</a:t>
            </a:r>
            <a:r>
              <a:rPr lang="en-US" sz="4000" b="1" dirty="0">
                <a:solidFill>
                  <a:schemeClr val="dk1"/>
                </a:solidFill>
                <a:latin typeface="Lato"/>
                <a:ea typeface="Lato"/>
                <a:cs typeface="Lato"/>
                <a:sym typeface="Lato"/>
              </a:rPr>
              <a:t> de interpreter las </a:t>
            </a:r>
            <a:r>
              <a:rPr lang="en-US" sz="4000" b="1" dirty="0" err="1">
                <a:solidFill>
                  <a:schemeClr val="dk1"/>
                </a:solidFill>
                <a:latin typeface="Lato"/>
                <a:ea typeface="Lato"/>
                <a:cs typeface="Lato"/>
                <a:sym typeface="Lato"/>
              </a:rPr>
              <a:t>Escrituras</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desarrolló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Iglesia Católica Romana? </a:t>
            </a:r>
            <a:endParaRPr sz="4000" b="1" i="0" u="none" strike="noStrike" cap="none" dirty="0">
              <a:solidFill>
                <a:schemeClr val="dk1"/>
              </a:solidFill>
              <a:latin typeface="Lato"/>
              <a:ea typeface="Lato"/>
              <a:cs typeface="Lato"/>
              <a:sym typeface="Lato"/>
            </a:endParaRPr>
          </a:p>
        </p:txBody>
      </p:sp>
      <p:pic>
        <p:nvPicPr>
          <p:cNvPr id="157" name="Google Shape;157;g2e2c3ad1a56_0_9" descr="A green bird with leaves&#10;&#10;Description automatically generated">
            <a:extLst>
              <a:ext uri="{FF2B5EF4-FFF2-40B4-BE49-F238E27FC236}">
                <a16:creationId xmlns:a16="http://schemas.microsoft.com/office/drawing/2014/main" id="{41A63915-9C45-31B8-3D61-4510D17AC5A6}"/>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9315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FF304E7E-1EFB-44D6-83C7-B6C0F50E8950}"/>
            </a:ext>
          </a:extLst>
        </p:cNvPr>
        <p:cNvGrpSpPr/>
        <p:nvPr/>
      </p:nvGrpSpPr>
      <p:grpSpPr>
        <a:xfrm>
          <a:off x="0" y="0"/>
          <a:ext cx="0" cy="0"/>
          <a:chOff x="0" y="0"/>
          <a:chExt cx="0" cy="0"/>
        </a:xfrm>
      </p:grpSpPr>
      <p:sp>
        <p:nvSpPr>
          <p:cNvPr id="154" name="Google Shape;154;g2e2c3ad1a56_0_9">
            <a:extLst>
              <a:ext uri="{FF2B5EF4-FFF2-40B4-BE49-F238E27FC236}">
                <a16:creationId xmlns:a16="http://schemas.microsoft.com/office/drawing/2014/main" id="{E961C12A-9018-5F84-40FA-C163703C2FD2}"/>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2c3ad1a56_0_9">
            <a:extLst>
              <a:ext uri="{FF2B5EF4-FFF2-40B4-BE49-F238E27FC236}">
                <a16:creationId xmlns:a16="http://schemas.microsoft.com/office/drawing/2014/main" id="{1E5140CC-837D-0350-12E7-CD5037A523F5}"/>
              </a:ext>
            </a:extLst>
          </p:cNvPr>
          <p:cNvSpPr txBox="1"/>
          <p:nvPr/>
        </p:nvSpPr>
        <p:spPr>
          <a:xfrm>
            <a:off x="2129590" y="381154"/>
            <a:ext cx="924554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Qué</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método</a:t>
            </a:r>
            <a:r>
              <a:rPr lang="en-US" sz="3600" b="1" dirty="0">
                <a:solidFill>
                  <a:srgbClr val="00B050"/>
                </a:solidFill>
                <a:latin typeface="Lato"/>
                <a:ea typeface="Lato"/>
                <a:cs typeface="Lato"/>
                <a:sym typeface="Lato"/>
              </a:rPr>
              <a:t> de interpreter las </a:t>
            </a:r>
            <a:r>
              <a:rPr lang="en-US" sz="3600" b="1" dirty="0" err="1">
                <a:solidFill>
                  <a:srgbClr val="00B050"/>
                </a:solidFill>
                <a:latin typeface="Lato"/>
                <a:ea typeface="Lato"/>
                <a:cs typeface="Lato"/>
                <a:sym typeface="Lato"/>
              </a:rPr>
              <a:t>Escrituras</a:t>
            </a:r>
            <a:r>
              <a:rPr lang="en-US" sz="3600" b="1" dirty="0">
                <a:solidFill>
                  <a:srgbClr val="00B050"/>
                </a:solidFill>
                <a:latin typeface="Lato"/>
                <a:ea typeface="Lato"/>
                <a:cs typeface="Lato"/>
                <a:sym typeface="Lato"/>
              </a:rPr>
              <a:t> se </a:t>
            </a:r>
            <a:r>
              <a:rPr lang="en-US" sz="3600" b="1" dirty="0" err="1">
                <a:solidFill>
                  <a:srgbClr val="00B050"/>
                </a:solidFill>
                <a:latin typeface="Lato"/>
                <a:ea typeface="Lato"/>
                <a:cs typeface="Lato"/>
                <a:sym typeface="Lato"/>
              </a:rPr>
              <a:t>desarrolló</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la Iglesia Católica Romana? </a:t>
            </a:r>
            <a:endParaRPr sz="3600" b="1" i="0" u="none" strike="noStrike" cap="none" dirty="0">
              <a:solidFill>
                <a:srgbClr val="00B050"/>
              </a:solidFill>
              <a:latin typeface="Lato"/>
              <a:ea typeface="Lato"/>
              <a:cs typeface="Lato"/>
              <a:sym typeface="Lato"/>
            </a:endParaRPr>
          </a:p>
        </p:txBody>
      </p:sp>
      <p:sp>
        <p:nvSpPr>
          <p:cNvPr id="2" name="TextBox 1">
            <a:extLst>
              <a:ext uri="{FF2B5EF4-FFF2-40B4-BE49-F238E27FC236}">
                <a16:creationId xmlns:a16="http://schemas.microsoft.com/office/drawing/2014/main" id="{315073FB-FE11-10C1-FF95-FB08B13D5F09}"/>
              </a:ext>
            </a:extLst>
          </p:cNvPr>
          <p:cNvSpPr txBox="1"/>
          <p:nvPr/>
        </p:nvSpPr>
        <p:spPr>
          <a:xfrm>
            <a:off x="2093014" y="1841242"/>
            <a:ext cx="10098986" cy="4524315"/>
          </a:xfrm>
          <a:prstGeom prst="rect">
            <a:avLst/>
          </a:prstGeom>
          <a:noFill/>
        </p:spPr>
        <p:txBody>
          <a:bodyPr wrap="square" rtlCol="0">
            <a:spAutoFit/>
          </a:bodyPr>
          <a:lstStyle/>
          <a:p>
            <a:r>
              <a:rPr lang="en-US" sz="3200" dirty="0" err="1"/>
              <a:t>Confiaron</a:t>
            </a:r>
            <a:r>
              <a:rPr lang="en-US" sz="3200" dirty="0"/>
              <a:t> tanto </a:t>
            </a:r>
            <a:r>
              <a:rPr lang="en-US" sz="3200" dirty="0" err="1"/>
              <a:t>en</a:t>
            </a:r>
            <a:r>
              <a:rPr lang="en-US" sz="3200" dirty="0"/>
              <a:t> las </a:t>
            </a:r>
            <a:r>
              <a:rPr lang="en-US" sz="3200" dirty="0" err="1"/>
              <a:t>Escrituras</a:t>
            </a:r>
            <a:r>
              <a:rPr lang="en-US" sz="3200" dirty="0"/>
              <a:t> </a:t>
            </a:r>
            <a:r>
              <a:rPr lang="en-US" sz="3200" dirty="0" err="1"/>
              <a:t>como</a:t>
            </a:r>
            <a:r>
              <a:rPr lang="en-US" sz="3200" dirty="0"/>
              <a:t> </a:t>
            </a:r>
            <a:r>
              <a:rPr lang="en-US" sz="3200" dirty="0" err="1"/>
              <a:t>en</a:t>
            </a:r>
            <a:r>
              <a:rPr lang="en-US" sz="3200" dirty="0"/>
              <a:t> las </a:t>
            </a:r>
            <a:r>
              <a:rPr lang="en-US" sz="3200" dirty="0" err="1"/>
              <a:t>enseñanzas</a:t>
            </a:r>
            <a:r>
              <a:rPr lang="en-US" sz="3200" dirty="0"/>
              <a:t> </a:t>
            </a:r>
            <a:r>
              <a:rPr lang="en-US" sz="3200" dirty="0" err="1"/>
              <a:t>orales</a:t>
            </a:r>
            <a:r>
              <a:rPr lang="en-US" sz="3200" dirty="0"/>
              <a:t> que </a:t>
            </a:r>
            <a:r>
              <a:rPr lang="en-US" sz="3200" dirty="0" err="1"/>
              <a:t>los</a:t>
            </a:r>
            <a:r>
              <a:rPr lang="en-US" sz="3200" dirty="0"/>
              <a:t> </a:t>
            </a:r>
            <a:r>
              <a:rPr lang="en-US" sz="3200" dirty="0" err="1"/>
              <a:t>apótoles</a:t>
            </a:r>
            <a:r>
              <a:rPr lang="en-US" sz="3200" dirty="0"/>
              <a:t> </a:t>
            </a:r>
            <a:r>
              <a:rPr lang="en-US" sz="3200" dirty="0" err="1"/>
              <a:t>habían</a:t>
            </a:r>
            <a:r>
              <a:rPr lang="en-US" sz="3200" dirty="0"/>
              <a:t> </a:t>
            </a:r>
            <a:r>
              <a:rPr lang="en-US" sz="3200" dirty="0" err="1"/>
              <a:t>tranmitido</a:t>
            </a:r>
            <a:r>
              <a:rPr lang="en-US" sz="3200" dirty="0"/>
              <a:t> a la </a:t>
            </a:r>
            <a:r>
              <a:rPr lang="en-US" sz="3200" dirty="0" err="1"/>
              <a:t>gente</a:t>
            </a:r>
            <a:r>
              <a:rPr lang="en-US" sz="3200" dirty="0"/>
              <a:t> (</a:t>
            </a:r>
            <a:r>
              <a:rPr lang="en-US" sz="3200" dirty="0" err="1"/>
              <a:t>tradición</a:t>
            </a:r>
            <a:r>
              <a:rPr lang="en-US" sz="3200" dirty="0"/>
              <a:t> sagrada)</a:t>
            </a:r>
            <a:br>
              <a:rPr lang="en-US" sz="3200" dirty="0"/>
            </a:br>
            <a:br>
              <a:rPr lang="en-US" sz="3200" dirty="0"/>
            </a:br>
            <a:r>
              <a:rPr lang="en-US" sz="3200" dirty="0"/>
              <a:t>Falsa </a:t>
            </a:r>
            <a:r>
              <a:rPr lang="en-US" sz="3200" dirty="0" err="1"/>
              <a:t>creencia</a:t>
            </a:r>
            <a:r>
              <a:rPr lang="en-US" sz="3200" dirty="0"/>
              <a:t> de que </a:t>
            </a:r>
            <a:r>
              <a:rPr lang="en-US" sz="3200" dirty="0" err="1"/>
              <a:t>los</a:t>
            </a:r>
            <a:r>
              <a:rPr lang="en-US" sz="3200" dirty="0"/>
              <a:t> </a:t>
            </a:r>
            <a:r>
              <a:rPr lang="en-US" sz="3200" dirty="0" err="1"/>
              <a:t>obispos</a:t>
            </a:r>
            <a:r>
              <a:rPr lang="en-US" sz="3200" dirty="0"/>
              <a:t> y </a:t>
            </a:r>
            <a:r>
              <a:rPr lang="en-US" sz="3200" dirty="0" err="1"/>
              <a:t>el</a:t>
            </a:r>
            <a:r>
              <a:rPr lang="en-US" sz="3200" dirty="0"/>
              <a:t> papa </a:t>
            </a:r>
            <a:r>
              <a:rPr lang="en-US" sz="3200" dirty="0" err="1"/>
              <a:t>eran</a:t>
            </a:r>
            <a:r>
              <a:rPr lang="en-US" sz="3200" dirty="0"/>
              <a:t> </a:t>
            </a:r>
            <a:r>
              <a:rPr lang="en-US" sz="3200" dirty="0" err="1"/>
              <a:t>los</a:t>
            </a:r>
            <a:r>
              <a:rPr lang="en-US" sz="3200" dirty="0"/>
              <a:t> </a:t>
            </a:r>
            <a:r>
              <a:rPr lang="en-US" sz="3200" dirty="0" err="1"/>
              <a:t>custodios</a:t>
            </a:r>
            <a:r>
              <a:rPr lang="en-US" sz="3200" dirty="0"/>
              <a:t> de la </a:t>
            </a:r>
            <a:r>
              <a:rPr lang="en-US" sz="3200" dirty="0" err="1"/>
              <a:t>verdad</a:t>
            </a:r>
            <a:r>
              <a:rPr lang="en-US" sz="3200" dirty="0"/>
              <a:t>. </a:t>
            </a:r>
            <a:br>
              <a:rPr lang="en-US" sz="3200" dirty="0"/>
            </a:br>
            <a:br>
              <a:rPr lang="en-US" sz="3200" dirty="0"/>
            </a:br>
            <a:r>
              <a:rPr lang="en-US" sz="3200" dirty="0"/>
              <a:t>La palabra de </a:t>
            </a:r>
            <a:r>
              <a:rPr lang="en-US" sz="3200" dirty="0" err="1"/>
              <a:t>los</a:t>
            </a:r>
            <a:r>
              <a:rPr lang="en-US" sz="3200" dirty="0"/>
              <a:t> hombres (</a:t>
            </a:r>
            <a:r>
              <a:rPr lang="en-US" sz="3200" dirty="0" err="1"/>
              <a:t>tradición</a:t>
            </a:r>
            <a:r>
              <a:rPr lang="en-US" sz="3200" dirty="0"/>
              <a:t>) y la Palabra de Dios (</a:t>
            </a:r>
            <a:r>
              <a:rPr lang="en-US" sz="3200" dirty="0" err="1"/>
              <a:t>Escrituras</a:t>
            </a:r>
            <a:r>
              <a:rPr lang="en-US" sz="3200" dirty="0"/>
              <a:t>) </a:t>
            </a:r>
            <a:r>
              <a:rPr lang="en-US" sz="3200" dirty="0" err="1"/>
              <a:t>llegaron</a:t>
            </a:r>
            <a:r>
              <a:rPr lang="en-US" sz="3200" dirty="0"/>
              <a:t> a ser </a:t>
            </a:r>
            <a:r>
              <a:rPr lang="en-US" sz="3200" dirty="0" err="1"/>
              <a:t>autoridades</a:t>
            </a:r>
            <a:r>
              <a:rPr lang="en-US" sz="3200" dirty="0"/>
              <a:t> </a:t>
            </a:r>
            <a:r>
              <a:rPr lang="en-US" sz="3200" dirty="0" err="1"/>
              <a:t>iguales</a:t>
            </a:r>
            <a:r>
              <a:rPr lang="en-US" sz="3200" dirty="0"/>
              <a:t>. </a:t>
            </a:r>
          </a:p>
        </p:txBody>
      </p:sp>
    </p:spTree>
    <p:extLst>
      <p:ext uri="{BB962C8B-B14F-4D97-AF65-F5344CB8AC3E}">
        <p14:creationId xmlns:p14="http://schemas.microsoft.com/office/powerpoint/2010/main" val="179822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8DCD1D50-45E7-B8D6-47A5-1D07963810DD}"/>
            </a:ext>
          </a:extLst>
        </p:cNvPr>
        <p:cNvGrpSpPr/>
        <p:nvPr/>
      </p:nvGrpSpPr>
      <p:grpSpPr>
        <a:xfrm>
          <a:off x="0" y="0"/>
          <a:ext cx="0" cy="0"/>
          <a:chOff x="0" y="0"/>
          <a:chExt cx="0" cy="0"/>
        </a:xfrm>
      </p:grpSpPr>
      <p:sp>
        <p:nvSpPr>
          <p:cNvPr id="154" name="Google Shape;154;g2e2c3ad1a56_0_9">
            <a:extLst>
              <a:ext uri="{FF2B5EF4-FFF2-40B4-BE49-F238E27FC236}">
                <a16:creationId xmlns:a16="http://schemas.microsoft.com/office/drawing/2014/main" id="{F621A01D-51E1-B059-C0BE-EAA1B6FF3DE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2c3ad1a56_0_9">
            <a:extLst>
              <a:ext uri="{FF2B5EF4-FFF2-40B4-BE49-F238E27FC236}">
                <a16:creationId xmlns:a16="http://schemas.microsoft.com/office/drawing/2014/main" id="{303A4A7D-B60A-A622-8896-385111AFDD7F}"/>
              </a:ext>
            </a:extLst>
          </p:cNvPr>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2c3ad1a56_0_9">
            <a:extLst>
              <a:ext uri="{FF2B5EF4-FFF2-40B4-BE49-F238E27FC236}">
                <a16:creationId xmlns:a16="http://schemas.microsoft.com/office/drawing/2014/main" id="{EB42B9EB-37B0-2A6B-870F-F603E1DE7320}"/>
              </a:ext>
            </a:extLst>
          </p:cNvPr>
          <p:cNvSpPr txBox="1"/>
          <p:nvPr/>
        </p:nvSpPr>
        <p:spPr>
          <a:xfrm>
            <a:off x="3287398" y="3075077"/>
            <a:ext cx="75924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pasó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 </a:t>
            </a:r>
            <a:r>
              <a:rPr lang="en-US" sz="4000" b="1" dirty="0" err="1">
                <a:solidFill>
                  <a:schemeClr val="dk1"/>
                </a:solidFill>
                <a:latin typeface="Lato"/>
                <a:ea typeface="Lato"/>
                <a:cs typeface="Lato"/>
                <a:sym typeface="Lato"/>
              </a:rPr>
              <a:t>iglesia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1517?</a:t>
            </a:r>
            <a:endParaRPr sz="4000" b="1" i="0" u="none" strike="noStrike" cap="none" dirty="0">
              <a:solidFill>
                <a:schemeClr val="dk1"/>
              </a:solidFill>
              <a:latin typeface="Lato"/>
              <a:ea typeface="Lato"/>
              <a:cs typeface="Lato"/>
              <a:sym typeface="Lato"/>
            </a:endParaRPr>
          </a:p>
        </p:txBody>
      </p:sp>
      <p:pic>
        <p:nvPicPr>
          <p:cNvPr id="157" name="Google Shape;157;g2e2c3ad1a56_0_9" descr="A green bird with leaves&#10;&#10;Description automatically generated">
            <a:extLst>
              <a:ext uri="{FF2B5EF4-FFF2-40B4-BE49-F238E27FC236}">
                <a16:creationId xmlns:a16="http://schemas.microsoft.com/office/drawing/2014/main" id="{EEF01B8C-8F92-C9DC-A517-76B4828E3FF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39667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D6EF35FA-8DD5-A540-15BA-44E77F498A4F}"/>
            </a:ext>
          </a:extLst>
        </p:cNvPr>
        <p:cNvGrpSpPr/>
        <p:nvPr/>
      </p:nvGrpSpPr>
      <p:grpSpPr>
        <a:xfrm>
          <a:off x="0" y="0"/>
          <a:ext cx="0" cy="0"/>
          <a:chOff x="0" y="0"/>
          <a:chExt cx="0" cy="0"/>
        </a:xfrm>
      </p:grpSpPr>
      <p:sp>
        <p:nvSpPr>
          <p:cNvPr id="154" name="Google Shape;154;g2e2c3ad1a56_0_9">
            <a:extLst>
              <a:ext uri="{FF2B5EF4-FFF2-40B4-BE49-F238E27FC236}">
                <a16:creationId xmlns:a16="http://schemas.microsoft.com/office/drawing/2014/main" id="{CF64B26E-CB31-1549-F0FD-18E30EDFB6E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2c3ad1a56_0_9">
            <a:extLst>
              <a:ext uri="{FF2B5EF4-FFF2-40B4-BE49-F238E27FC236}">
                <a16:creationId xmlns:a16="http://schemas.microsoft.com/office/drawing/2014/main" id="{C793133A-C2F9-6794-7E44-5135B920C8AF}"/>
              </a:ext>
            </a:extLst>
          </p:cNvPr>
          <p:cNvSpPr txBox="1"/>
          <p:nvPr/>
        </p:nvSpPr>
        <p:spPr>
          <a:xfrm>
            <a:off x="2093014" y="492443"/>
            <a:ext cx="9245546"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Qué</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pasó</a:t>
            </a:r>
            <a:r>
              <a:rPr lang="en-US" sz="3600" b="1" dirty="0">
                <a:solidFill>
                  <a:srgbClr val="00B050"/>
                </a:solidFill>
                <a:latin typeface="Lato"/>
                <a:ea typeface="Lato"/>
                <a:cs typeface="Lato"/>
                <a:sym typeface="Lato"/>
              </a:rPr>
              <a:t> es la Iglesia </a:t>
            </a:r>
            <a:r>
              <a:rPr lang="en-US" sz="3600" b="1" dirty="0" err="1">
                <a:solidFill>
                  <a:srgbClr val="00B050"/>
                </a:solidFill>
                <a:latin typeface="Lato"/>
                <a:ea typeface="Lato"/>
                <a:cs typeface="Lato"/>
                <a:sym typeface="Lato"/>
              </a:rPr>
              <a:t>en</a:t>
            </a:r>
            <a:r>
              <a:rPr lang="en-US" sz="3600" b="1" dirty="0">
                <a:solidFill>
                  <a:srgbClr val="00B050"/>
                </a:solidFill>
                <a:latin typeface="Lato"/>
                <a:ea typeface="Lato"/>
                <a:cs typeface="Lato"/>
                <a:sym typeface="Lato"/>
              </a:rPr>
              <a:t> 1517? </a:t>
            </a:r>
            <a:endParaRPr sz="3600" b="1" i="0" u="none" strike="noStrike" cap="none" dirty="0">
              <a:solidFill>
                <a:srgbClr val="00B050"/>
              </a:solidFill>
              <a:latin typeface="Lato"/>
              <a:ea typeface="Lato"/>
              <a:cs typeface="Lato"/>
              <a:sym typeface="Lato"/>
            </a:endParaRPr>
          </a:p>
        </p:txBody>
      </p:sp>
      <p:sp>
        <p:nvSpPr>
          <p:cNvPr id="2" name="TextBox 1">
            <a:extLst>
              <a:ext uri="{FF2B5EF4-FFF2-40B4-BE49-F238E27FC236}">
                <a16:creationId xmlns:a16="http://schemas.microsoft.com/office/drawing/2014/main" id="{C3F5F590-B12E-7A12-FD7A-97EA2375658D}"/>
              </a:ext>
            </a:extLst>
          </p:cNvPr>
          <p:cNvSpPr txBox="1"/>
          <p:nvPr/>
        </p:nvSpPr>
        <p:spPr>
          <a:xfrm>
            <a:off x="2019862" y="1950970"/>
            <a:ext cx="10098986" cy="3970318"/>
          </a:xfrm>
          <a:prstGeom prst="rect">
            <a:avLst/>
          </a:prstGeom>
          <a:noFill/>
        </p:spPr>
        <p:txBody>
          <a:bodyPr wrap="square" rtlCol="0">
            <a:spAutoFit/>
          </a:bodyPr>
          <a:lstStyle/>
          <a:p>
            <a:r>
              <a:rPr lang="en-US" sz="3600" dirty="0"/>
              <a:t>La Reforma de la Iglesia. </a:t>
            </a:r>
            <a:br>
              <a:rPr lang="en-US" sz="3600" dirty="0"/>
            </a:br>
            <a:br>
              <a:rPr lang="en-US" sz="3600" dirty="0"/>
            </a:br>
            <a:r>
              <a:rPr lang="en-US" sz="3600" dirty="0"/>
              <a:t>El </a:t>
            </a:r>
            <a:r>
              <a:rPr lang="en-US" sz="3600" dirty="0" err="1"/>
              <a:t>mensaje</a:t>
            </a:r>
            <a:r>
              <a:rPr lang="en-US" sz="3600" dirty="0"/>
              <a:t> del </a:t>
            </a:r>
            <a:r>
              <a:rPr lang="en-US" sz="3600" dirty="0" err="1"/>
              <a:t>evangelio</a:t>
            </a:r>
            <a:r>
              <a:rPr lang="en-US" sz="3600" dirty="0"/>
              <a:t> </a:t>
            </a:r>
            <a:r>
              <a:rPr lang="en-US" sz="3600" dirty="0" err="1"/>
              <a:t>fue</a:t>
            </a:r>
            <a:r>
              <a:rPr lang="en-US" sz="3600" dirty="0"/>
              <a:t> </a:t>
            </a:r>
            <a:r>
              <a:rPr lang="en-US" sz="3600" dirty="0" err="1"/>
              <a:t>redescubierto</a:t>
            </a:r>
            <a:r>
              <a:rPr lang="en-US" sz="3600" dirty="0"/>
              <a:t>. </a:t>
            </a:r>
          </a:p>
          <a:p>
            <a:endParaRPr lang="en-US" sz="3600" dirty="0"/>
          </a:p>
          <a:p>
            <a:r>
              <a:rPr lang="en-US" sz="3600" dirty="0" err="1"/>
              <a:t>Después</a:t>
            </a:r>
            <a:r>
              <a:rPr lang="en-US" sz="3600" dirty="0"/>
              <a:t> de </a:t>
            </a:r>
            <a:r>
              <a:rPr lang="en-US" sz="3600" dirty="0" err="1"/>
              <a:t>más</a:t>
            </a:r>
            <a:r>
              <a:rPr lang="en-US" sz="3600" dirty="0"/>
              <a:t> de mil </a:t>
            </a:r>
            <a:r>
              <a:rPr lang="en-US" sz="3600" dirty="0" err="1"/>
              <a:t>años</a:t>
            </a:r>
            <a:r>
              <a:rPr lang="en-US" sz="3600" dirty="0"/>
              <a:t>, la Iglesia </a:t>
            </a:r>
            <a:r>
              <a:rPr lang="en-US" sz="3600" dirty="0" err="1"/>
              <a:t>católica</a:t>
            </a:r>
            <a:r>
              <a:rPr lang="en-US" sz="3600" dirty="0"/>
              <a:t> </a:t>
            </a:r>
            <a:r>
              <a:rPr lang="en-US" sz="3600" dirty="0" err="1"/>
              <a:t>romana</a:t>
            </a:r>
            <a:r>
              <a:rPr lang="en-US" sz="3600" dirty="0"/>
              <a:t> no era la </a:t>
            </a:r>
            <a:r>
              <a:rPr lang="en-US" sz="3600" dirty="0" err="1"/>
              <a:t>única</a:t>
            </a:r>
            <a:r>
              <a:rPr lang="en-US" sz="3600" dirty="0"/>
              <a:t> Iglesia Cristiana </a:t>
            </a:r>
            <a:r>
              <a:rPr lang="en-US" sz="3600" dirty="0" err="1"/>
              <a:t>en</a:t>
            </a:r>
            <a:r>
              <a:rPr lang="en-US" sz="3600" dirty="0"/>
              <a:t> </a:t>
            </a:r>
            <a:r>
              <a:rPr lang="en-US" sz="3600" dirty="0" err="1"/>
              <a:t>occidente</a:t>
            </a:r>
            <a:endParaRPr lang="en-US" sz="3600" dirty="0"/>
          </a:p>
        </p:txBody>
      </p:sp>
    </p:spTree>
    <p:extLst>
      <p:ext uri="{BB962C8B-B14F-4D97-AF65-F5344CB8AC3E}">
        <p14:creationId xmlns:p14="http://schemas.microsoft.com/office/powerpoint/2010/main" val="3351580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e2c3ad1a56_0_1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g2e2c3ad1a56_0_17"/>
          <p:cNvSpPr txBox="1"/>
          <p:nvPr/>
        </p:nvSpPr>
        <p:spPr>
          <a:xfrm>
            <a:off x="3287398" y="2767300"/>
            <a:ext cx="834377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principales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reformas</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hizo</a:t>
            </a:r>
            <a:r>
              <a:rPr lang="en-US" sz="4000" b="1" dirty="0">
                <a:solidFill>
                  <a:schemeClr val="dk1"/>
                </a:solidFill>
                <a:latin typeface="Lato"/>
                <a:ea typeface="Lato"/>
                <a:cs typeface="Lato"/>
                <a:sym typeface="Lato"/>
              </a:rPr>
              <a:t> Martín </a:t>
            </a:r>
            <a:r>
              <a:rPr lang="en-US" sz="4000" b="1" dirty="0" err="1">
                <a:solidFill>
                  <a:schemeClr val="dk1"/>
                </a:solidFill>
                <a:latin typeface="Lato"/>
                <a:ea typeface="Lato"/>
                <a:cs typeface="Lato"/>
                <a:sym typeface="Lato"/>
              </a:rPr>
              <a:t>Lutero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65" name="Google Shape;165;g2e2c3ad1a56_0_17"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 name="Google Shape;155;g2e2c3ad1a56_0_9">
            <a:extLst>
              <a:ext uri="{FF2B5EF4-FFF2-40B4-BE49-F238E27FC236}">
                <a16:creationId xmlns:a16="http://schemas.microsoft.com/office/drawing/2014/main" id="{BB370CFE-D1BB-7B2A-F705-8B65BD88E834}"/>
              </a:ext>
            </a:extLst>
          </p:cNvPr>
          <p:cNvPicPr preferRelativeResize="0"/>
          <p:nvPr/>
        </p:nvPicPr>
        <p:blipFill rotWithShape="1">
          <a:blip r:embed="rId4">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8A845-A2C4-4018-905C-AC4C8DF599EB}">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2.xml><?xml version="1.0" encoding="utf-8"?>
<ds:datastoreItem xmlns:ds="http://schemas.openxmlformats.org/officeDocument/2006/customXml" ds:itemID="{0F607BAE-A732-4FAA-90DE-65D08011BFD4}"/>
</file>

<file path=customXml/itemProps3.xml><?xml version="1.0" encoding="utf-8"?>
<ds:datastoreItem xmlns:ds="http://schemas.openxmlformats.org/officeDocument/2006/customXml" ds:itemID="{D0A4F8F2-AD84-4DB1-B51C-2D167E97E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464</TotalTime>
  <Words>4513</Words>
  <Application>Microsoft Macintosh PowerPoint</Application>
  <PresentationFormat>Widescreen</PresentationFormat>
  <Paragraphs>257</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Lato Black</vt:lpstr>
      <vt:lpstr>Lato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26</cp:revision>
  <dcterms:created xsi:type="dcterms:W3CDTF">2023-11-29T19:33:05Z</dcterms:created>
  <dcterms:modified xsi:type="dcterms:W3CDTF">2025-06-11T22:42:25Z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