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59" r:id="rId5"/>
    <p:sldId id="260" r:id="rId6"/>
    <p:sldId id="285" r:id="rId7"/>
    <p:sldId id="271" r:id="rId8"/>
    <p:sldId id="261" r:id="rId9"/>
    <p:sldId id="302" r:id="rId10"/>
    <p:sldId id="288" r:id="rId11"/>
    <p:sldId id="290" r:id="rId12"/>
    <p:sldId id="291" r:id="rId13"/>
    <p:sldId id="292" r:id="rId14"/>
    <p:sldId id="289" r:id="rId15"/>
    <p:sldId id="293" r:id="rId16"/>
    <p:sldId id="294" r:id="rId17"/>
    <p:sldId id="295" r:id="rId18"/>
    <p:sldId id="296" r:id="rId19"/>
    <p:sldId id="297" r:id="rId20"/>
    <p:sldId id="298" r:id="rId21"/>
    <p:sldId id="286" r:id="rId22"/>
    <p:sldId id="287" r:id="rId23"/>
    <p:sldId id="299" r:id="rId24"/>
    <p:sldId id="300" r:id="rId25"/>
    <p:sldId id="303" r:id="rId26"/>
    <p:sldId id="264" r:id="rId27"/>
    <p:sldId id="304" r:id="rId28"/>
    <p:sldId id="305" r:id="rId29"/>
    <p:sldId id="307" r:id="rId30"/>
    <p:sldId id="306" r:id="rId31"/>
    <p:sldId id="308" r:id="rId32"/>
    <p:sldId id="315" r:id="rId33"/>
    <p:sldId id="309" r:id="rId34"/>
    <p:sldId id="310" r:id="rId35"/>
    <p:sldId id="311" r:id="rId36"/>
    <p:sldId id="312" r:id="rId37"/>
    <p:sldId id="314" r:id="rId38"/>
    <p:sldId id="321" r:id="rId39"/>
    <p:sldId id="316" r:id="rId40"/>
    <p:sldId id="317" r:id="rId41"/>
    <p:sldId id="318" r:id="rId42"/>
    <p:sldId id="319" r:id="rId43"/>
    <p:sldId id="270" r:id="rId44"/>
    <p:sldId id="322" r:id="rId45"/>
    <p:sldId id="331" r:id="rId46"/>
    <p:sldId id="323" r:id="rId47"/>
    <p:sldId id="324" r:id="rId48"/>
    <p:sldId id="325" r:id="rId49"/>
    <p:sldId id="330" r:id="rId50"/>
    <p:sldId id="320" r:id="rId51"/>
    <p:sldId id="326" r:id="rId52"/>
    <p:sldId id="328" r:id="rId53"/>
    <p:sldId id="329" r:id="rId54"/>
    <p:sldId id="327" r:id="rId55"/>
    <p:sldId id="332" r:id="rId56"/>
    <p:sldId id="333" r:id="rId57"/>
    <p:sldId id="26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301"/>
    <a:srgbClr val="34586E"/>
    <a:srgbClr val="FCD305"/>
    <a:srgbClr val="F2F2F2"/>
    <a:srgbClr val="4F88A7"/>
    <a:srgbClr val="AAAAAA"/>
    <a:srgbClr val="555555"/>
    <a:srgbClr val="DFB160"/>
    <a:srgbClr val="516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1" d="100"/>
          <a:sy n="111" d="100"/>
        </p:scale>
        <p:origin x="4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4B02-DD89-4FD0-A32C-F0843AB6271F}" type="doc">
      <dgm:prSet loTypeId="urn:microsoft.com/office/officeart/2005/8/layout/process1" loCatId="process" qsTypeId="urn:microsoft.com/office/officeart/2005/8/quickstyle/simple1" qsCatId="simple" csTypeId="urn:microsoft.com/office/officeart/2005/8/colors/accent1_2" csCatId="accent1" phldr="1"/>
      <dgm:spPr/>
    </dgm:pt>
    <dgm:pt modelId="{F76ED720-BF33-4041-B661-14D0485F8B6B}">
      <dgm:prSet phldrT="[Text]" phldr="1" custT="1"/>
      <dgm:spPr/>
      <dgm:t>
        <a:bodyPr/>
        <a:lstStyle/>
        <a:p>
          <a:endParaRPr lang="en-US" sz="3600" dirty="0"/>
        </a:p>
      </dgm:t>
    </dgm:pt>
    <dgm:pt modelId="{811836AC-13AA-47BB-B70B-90A2FF9C6777}" type="parTrans" cxnId="{F172D786-F92A-4C34-AAFA-D94C31A86DED}">
      <dgm:prSet/>
      <dgm:spPr/>
      <dgm:t>
        <a:bodyPr/>
        <a:lstStyle/>
        <a:p>
          <a:endParaRPr lang="en-US"/>
        </a:p>
      </dgm:t>
    </dgm:pt>
    <dgm:pt modelId="{3155B10F-B6C7-4FC3-9D78-978755C4DAAB}" type="sibTrans" cxnId="{F172D786-F92A-4C34-AAFA-D94C31A86DED}">
      <dgm:prSet/>
      <dgm:spPr/>
      <dgm:t>
        <a:bodyPr/>
        <a:lstStyle/>
        <a:p>
          <a:endParaRPr lang="en-US"/>
        </a:p>
      </dgm:t>
    </dgm:pt>
    <dgm:pt modelId="{536C5EDD-3057-4CED-9746-C4EDCD16AADC}">
      <dgm:prSet phldrT="[Text]" phldr="1" custT="1"/>
      <dgm:spPr>
        <a:solidFill>
          <a:srgbClr val="FCD305"/>
        </a:solidFill>
      </dgm:spPr>
      <dgm:t>
        <a:bodyPr/>
        <a:lstStyle/>
        <a:p>
          <a:endParaRPr lang="en-US" sz="3600" dirty="0"/>
        </a:p>
      </dgm:t>
    </dgm:pt>
    <dgm:pt modelId="{345280BF-F098-45B8-A8FC-749C009DA341}" type="parTrans" cxnId="{8A13186C-F76F-4F99-9FDA-3E1D48CFA93C}">
      <dgm:prSet/>
      <dgm:spPr/>
      <dgm:t>
        <a:bodyPr/>
        <a:lstStyle/>
        <a:p>
          <a:endParaRPr lang="en-US"/>
        </a:p>
      </dgm:t>
    </dgm:pt>
    <dgm:pt modelId="{79BD5C2E-9000-4884-9CD5-29A11E407D4D}" type="sibTrans" cxnId="{8A13186C-F76F-4F99-9FDA-3E1D48CFA93C}">
      <dgm:prSet/>
      <dgm:spPr/>
      <dgm:t>
        <a:bodyPr/>
        <a:lstStyle/>
        <a:p>
          <a:endParaRPr lang="en-US"/>
        </a:p>
      </dgm:t>
    </dgm:pt>
    <dgm:pt modelId="{6DDADDD7-6122-40B0-8DDB-BF93C5C72275}">
      <dgm:prSet phldrT="[Text]" phldr="1" custT="1"/>
      <dgm:spPr>
        <a:solidFill>
          <a:srgbClr val="4F88A7"/>
        </a:solidFill>
      </dgm:spPr>
      <dgm:t>
        <a:bodyPr/>
        <a:lstStyle/>
        <a:p>
          <a:endParaRPr lang="en-US" sz="3600" dirty="0"/>
        </a:p>
      </dgm:t>
    </dgm:pt>
    <dgm:pt modelId="{C9D4BA1D-9AD2-4E2E-A90D-8553A5424FB2}" type="parTrans" cxnId="{637DFE93-A323-4723-A9C2-EB0EB4F93F14}">
      <dgm:prSet/>
      <dgm:spPr/>
      <dgm:t>
        <a:bodyPr/>
        <a:lstStyle/>
        <a:p>
          <a:endParaRPr lang="en-US"/>
        </a:p>
      </dgm:t>
    </dgm:pt>
    <dgm:pt modelId="{3B87EDA8-0136-4684-8BA6-AFD1A1EBD4D3}" type="sibTrans" cxnId="{637DFE93-A323-4723-A9C2-EB0EB4F93F14}">
      <dgm:prSet/>
      <dgm:spPr/>
      <dgm:t>
        <a:bodyPr/>
        <a:lstStyle/>
        <a:p>
          <a:endParaRPr lang="en-US"/>
        </a:p>
      </dgm:t>
    </dgm:pt>
    <dgm:pt modelId="{AFA12969-3D65-44FA-B9B2-492329E8C56A}" type="pres">
      <dgm:prSet presAssocID="{D5C84B02-DD89-4FD0-A32C-F0843AB6271F}" presName="Name0" presStyleCnt="0">
        <dgm:presLayoutVars>
          <dgm:dir/>
          <dgm:resizeHandles val="exact"/>
        </dgm:presLayoutVars>
      </dgm:prSet>
      <dgm:spPr/>
    </dgm:pt>
    <dgm:pt modelId="{C709A167-34C2-4F06-8A07-CEDCA060E809}" type="pres">
      <dgm:prSet presAssocID="{F76ED720-BF33-4041-B661-14D0485F8B6B}" presName="node" presStyleLbl="node1" presStyleIdx="0" presStyleCnt="3">
        <dgm:presLayoutVars>
          <dgm:bulletEnabled val="1"/>
        </dgm:presLayoutVars>
      </dgm:prSet>
      <dgm:spPr/>
    </dgm:pt>
    <dgm:pt modelId="{1DCADE85-351D-4704-B3ED-76FB0DC81FAB}" type="pres">
      <dgm:prSet presAssocID="{3155B10F-B6C7-4FC3-9D78-978755C4DAAB}" presName="sibTrans" presStyleLbl="sibTrans2D1" presStyleIdx="0" presStyleCnt="2"/>
      <dgm:spPr/>
    </dgm:pt>
    <dgm:pt modelId="{FEA17B37-DA0E-4ADB-BF7E-23D7BCF41C9C}" type="pres">
      <dgm:prSet presAssocID="{3155B10F-B6C7-4FC3-9D78-978755C4DAAB}" presName="connectorText" presStyleLbl="sibTrans2D1" presStyleIdx="0" presStyleCnt="2"/>
      <dgm:spPr/>
    </dgm:pt>
    <dgm:pt modelId="{38405099-0F5F-47BA-9074-5CA99903DFD4}" type="pres">
      <dgm:prSet presAssocID="{536C5EDD-3057-4CED-9746-C4EDCD16AADC}" presName="node" presStyleLbl="node1" presStyleIdx="1" presStyleCnt="3">
        <dgm:presLayoutVars>
          <dgm:bulletEnabled val="1"/>
        </dgm:presLayoutVars>
      </dgm:prSet>
      <dgm:spPr/>
    </dgm:pt>
    <dgm:pt modelId="{1FA79D97-47BB-4E31-8596-D9EB10838B1C}" type="pres">
      <dgm:prSet presAssocID="{79BD5C2E-9000-4884-9CD5-29A11E407D4D}" presName="sibTrans" presStyleLbl="sibTrans2D1" presStyleIdx="1" presStyleCnt="2"/>
      <dgm:spPr/>
    </dgm:pt>
    <dgm:pt modelId="{B49431CA-8361-450C-8B03-E7AB67B799BD}" type="pres">
      <dgm:prSet presAssocID="{79BD5C2E-9000-4884-9CD5-29A11E407D4D}" presName="connectorText" presStyleLbl="sibTrans2D1" presStyleIdx="1" presStyleCnt="2"/>
      <dgm:spPr/>
    </dgm:pt>
    <dgm:pt modelId="{36506DAE-5431-4B37-AEAA-1295F09F0BCB}" type="pres">
      <dgm:prSet presAssocID="{6DDADDD7-6122-40B0-8DDB-BF93C5C72275}" presName="node" presStyleLbl="node1" presStyleIdx="2" presStyleCnt="3">
        <dgm:presLayoutVars>
          <dgm:bulletEnabled val="1"/>
        </dgm:presLayoutVars>
      </dgm:prSet>
      <dgm:spPr/>
    </dgm:pt>
  </dgm:ptLst>
  <dgm:cxnLst>
    <dgm:cxn modelId="{4B985D10-3F4C-47C5-BE37-5B44A85B3E1A}" type="presOf" srcId="{3155B10F-B6C7-4FC3-9D78-978755C4DAAB}" destId="{1DCADE85-351D-4704-B3ED-76FB0DC81FAB}" srcOrd="0" destOrd="0" presId="urn:microsoft.com/office/officeart/2005/8/layout/process1"/>
    <dgm:cxn modelId="{82D3C139-361E-46EA-8001-B0919338400B}" type="presOf" srcId="{6DDADDD7-6122-40B0-8DDB-BF93C5C72275}" destId="{36506DAE-5431-4B37-AEAA-1295F09F0BCB}" srcOrd="0" destOrd="0" presId="urn:microsoft.com/office/officeart/2005/8/layout/process1"/>
    <dgm:cxn modelId="{3BDDEE3B-7DB8-4301-891F-4FD819D64D30}" type="presOf" srcId="{D5C84B02-DD89-4FD0-A32C-F0843AB6271F}" destId="{AFA12969-3D65-44FA-B9B2-492329E8C56A}" srcOrd="0" destOrd="0" presId="urn:microsoft.com/office/officeart/2005/8/layout/process1"/>
    <dgm:cxn modelId="{8A13186C-F76F-4F99-9FDA-3E1D48CFA93C}" srcId="{D5C84B02-DD89-4FD0-A32C-F0843AB6271F}" destId="{536C5EDD-3057-4CED-9746-C4EDCD16AADC}" srcOrd="1" destOrd="0" parTransId="{345280BF-F098-45B8-A8FC-749C009DA341}" sibTransId="{79BD5C2E-9000-4884-9CD5-29A11E407D4D}"/>
    <dgm:cxn modelId="{8EF5F051-1116-482B-A859-DF5F996F8525}" type="presOf" srcId="{79BD5C2E-9000-4884-9CD5-29A11E407D4D}" destId="{B49431CA-8361-450C-8B03-E7AB67B799BD}" srcOrd="1" destOrd="0" presId="urn:microsoft.com/office/officeart/2005/8/layout/process1"/>
    <dgm:cxn modelId="{2326C975-534E-4EB1-B45E-C42FDEC38CA9}" type="presOf" srcId="{536C5EDD-3057-4CED-9746-C4EDCD16AADC}" destId="{38405099-0F5F-47BA-9074-5CA99903DFD4}" srcOrd="0" destOrd="0" presId="urn:microsoft.com/office/officeart/2005/8/layout/process1"/>
    <dgm:cxn modelId="{F172D786-F92A-4C34-AAFA-D94C31A86DED}" srcId="{D5C84B02-DD89-4FD0-A32C-F0843AB6271F}" destId="{F76ED720-BF33-4041-B661-14D0485F8B6B}" srcOrd="0" destOrd="0" parTransId="{811836AC-13AA-47BB-B70B-90A2FF9C6777}" sibTransId="{3155B10F-B6C7-4FC3-9D78-978755C4DAAB}"/>
    <dgm:cxn modelId="{637DFE93-A323-4723-A9C2-EB0EB4F93F14}" srcId="{D5C84B02-DD89-4FD0-A32C-F0843AB6271F}" destId="{6DDADDD7-6122-40B0-8DDB-BF93C5C72275}" srcOrd="2" destOrd="0" parTransId="{C9D4BA1D-9AD2-4E2E-A90D-8553A5424FB2}" sibTransId="{3B87EDA8-0136-4684-8BA6-AFD1A1EBD4D3}"/>
    <dgm:cxn modelId="{5D0AC7D3-DE49-4E8E-90DF-0EE5CA4A8BBC}" type="presOf" srcId="{79BD5C2E-9000-4884-9CD5-29A11E407D4D}" destId="{1FA79D97-47BB-4E31-8596-D9EB10838B1C}" srcOrd="0" destOrd="0" presId="urn:microsoft.com/office/officeart/2005/8/layout/process1"/>
    <dgm:cxn modelId="{594007DE-ABA3-4B3B-BDD6-C090A27710E8}" type="presOf" srcId="{F76ED720-BF33-4041-B661-14D0485F8B6B}" destId="{C709A167-34C2-4F06-8A07-CEDCA060E809}" srcOrd="0" destOrd="0" presId="urn:microsoft.com/office/officeart/2005/8/layout/process1"/>
    <dgm:cxn modelId="{8386EADF-2B53-4BC7-93B1-F33FAA78968F}" type="presOf" srcId="{3155B10F-B6C7-4FC3-9D78-978755C4DAAB}" destId="{FEA17B37-DA0E-4ADB-BF7E-23D7BCF41C9C}" srcOrd="1" destOrd="0" presId="urn:microsoft.com/office/officeart/2005/8/layout/process1"/>
    <dgm:cxn modelId="{D6466CE1-004F-4E82-BB23-4863CB6CE9CA}" type="presParOf" srcId="{AFA12969-3D65-44FA-B9B2-492329E8C56A}" destId="{C709A167-34C2-4F06-8A07-CEDCA060E809}" srcOrd="0" destOrd="0" presId="urn:microsoft.com/office/officeart/2005/8/layout/process1"/>
    <dgm:cxn modelId="{9249FF79-0B4A-4CB9-9AF6-11DB831D8F69}" type="presParOf" srcId="{AFA12969-3D65-44FA-B9B2-492329E8C56A}" destId="{1DCADE85-351D-4704-B3ED-76FB0DC81FAB}" srcOrd="1" destOrd="0" presId="urn:microsoft.com/office/officeart/2005/8/layout/process1"/>
    <dgm:cxn modelId="{6B3C1C2F-6B41-46F0-91E9-D99F257C7913}" type="presParOf" srcId="{1DCADE85-351D-4704-B3ED-76FB0DC81FAB}" destId="{FEA17B37-DA0E-4ADB-BF7E-23D7BCF41C9C}" srcOrd="0" destOrd="0" presId="urn:microsoft.com/office/officeart/2005/8/layout/process1"/>
    <dgm:cxn modelId="{4DB1C448-2D82-4FB8-8B1E-301B2FA49F10}" type="presParOf" srcId="{AFA12969-3D65-44FA-B9B2-492329E8C56A}" destId="{38405099-0F5F-47BA-9074-5CA99903DFD4}" srcOrd="2" destOrd="0" presId="urn:microsoft.com/office/officeart/2005/8/layout/process1"/>
    <dgm:cxn modelId="{7DBA1B68-A56F-4E57-BAAD-74F7C70D2725}" type="presParOf" srcId="{AFA12969-3D65-44FA-B9B2-492329E8C56A}" destId="{1FA79D97-47BB-4E31-8596-D9EB10838B1C}" srcOrd="3" destOrd="0" presId="urn:microsoft.com/office/officeart/2005/8/layout/process1"/>
    <dgm:cxn modelId="{9EA26F89-AE24-47C1-90F1-FC0150BBDB03}" type="presParOf" srcId="{1FA79D97-47BB-4E31-8596-D9EB10838B1C}" destId="{B49431CA-8361-450C-8B03-E7AB67B799BD}" srcOrd="0" destOrd="0" presId="urn:microsoft.com/office/officeart/2005/8/layout/process1"/>
    <dgm:cxn modelId="{C20C1A4D-3D5C-4F1B-B130-4EEA938DE2ED}" type="presParOf" srcId="{AFA12969-3D65-44FA-B9B2-492329E8C56A}" destId="{36506DAE-5431-4B37-AEAA-1295F09F0BC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9A167-34C2-4F06-8A07-CEDCA060E809}">
      <dsp:nvSpPr>
        <dsp:cNvPr id="0" name=""/>
        <dsp:cNvSpPr/>
      </dsp:nvSpPr>
      <dsp:spPr>
        <a:xfrm>
          <a:off x="8019" y="1109675"/>
          <a:ext cx="2397081" cy="1438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0144" y="1151800"/>
        <a:ext cx="2312831" cy="1353998"/>
      </dsp:txXfrm>
    </dsp:sp>
    <dsp:sp modelId="{1DCADE85-351D-4704-B3ED-76FB0DC81FAB}">
      <dsp:nvSpPr>
        <dsp:cNvPr id="0" name=""/>
        <dsp:cNvSpPr/>
      </dsp:nvSpPr>
      <dsp:spPr>
        <a:xfrm>
          <a:off x="2644809" y="1531561"/>
          <a:ext cx="508181" cy="594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644809" y="1650456"/>
        <a:ext cx="355727" cy="356686"/>
      </dsp:txXfrm>
    </dsp:sp>
    <dsp:sp modelId="{38405099-0F5F-47BA-9074-5CA99903DFD4}">
      <dsp:nvSpPr>
        <dsp:cNvPr id="0" name=""/>
        <dsp:cNvSpPr/>
      </dsp:nvSpPr>
      <dsp:spPr>
        <a:xfrm>
          <a:off x="3363934" y="1109675"/>
          <a:ext cx="2397081" cy="1438248"/>
        </a:xfrm>
        <a:prstGeom prst="roundRect">
          <a:avLst>
            <a:gd name="adj" fmla="val 10000"/>
          </a:avLst>
        </a:prstGeom>
        <a:solidFill>
          <a:srgbClr val="FCD3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406059" y="1151800"/>
        <a:ext cx="2312831" cy="1353998"/>
      </dsp:txXfrm>
    </dsp:sp>
    <dsp:sp modelId="{1FA79D97-47BB-4E31-8596-D9EB10838B1C}">
      <dsp:nvSpPr>
        <dsp:cNvPr id="0" name=""/>
        <dsp:cNvSpPr/>
      </dsp:nvSpPr>
      <dsp:spPr>
        <a:xfrm>
          <a:off x="6000723" y="1531561"/>
          <a:ext cx="508181" cy="594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00723" y="1650456"/>
        <a:ext cx="355727" cy="356686"/>
      </dsp:txXfrm>
    </dsp:sp>
    <dsp:sp modelId="{36506DAE-5431-4B37-AEAA-1295F09F0BCB}">
      <dsp:nvSpPr>
        <dsp:cNvPr id="0" name=""/>
        <dsp:cNvSpPr/>
      </dsp:nvSpPr>
      <dsp:spPr>
        <a:xfrm>
          <a:off x="6719848" y="1109675"/>
          <a:ext cx="2397081" cy="1438248"/>
        </a:xfrm>
        <a:prstGeom prst="roundRect">
          <a:avLst>
            <a:gd name="adj" fmla="val 10000"/>
          </a:avLst>
        </a:prstGeom>
        <a:solidFill>
          <a:srgbClr val="4F88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761973" y="1151800"/>
        <a:ext cx="2312831" cy="13539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4F848-6384-4027-B3ED-9CAD75684A8D}"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E7177-F264-4608-9518-EA506631FD35}" type="slidenum">
              <a:rPr lang="en-US" smtClean="0"/>
              <a:t>‹#›</a:t>
            </a:fld>
            <a:endParaRPr lang="en-US"/>
          </a:p>
        </p:txBody>
      </p:sp>
    </p:spTree>
    <p:extLst>
      <p:ext uri="{BB962C8B-B14F-4D97-AF65-F5344CB8AC3E}">
        <p14:creationId xmlns:p14="http://schemas.microsoft.com/office/powerpoint/2010/main" val="347637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FE2A6-98EA-4A3A-9B5E-F2D8843DA642}" type="slidenum">
              <a:rPr lang="en-US" smtClean="0"/>
              <a:t>4</a:t>
            </a:fld>
            <a:endParaRPr lang="en-US"/>
          </a:p>
        </p:txBody>
      </p:sp>
    </p:spTree>
    <p:extLst>
      <p:ext uri="{BB962C8B-B14F-4D97-AF65-F5344CB8AC3E}">
        <p14:creationId xmlns:p14="http://schemas.microsoft.com/office/powerpoint/2010/main" val="841693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rgbClr val="516F83"/>
          </a:fgClr>
          <a:bgClr>
            <a:srgbClr val="34586E"/>
          </a:bgClr>
        </a:patt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063"/>
          <a:stretch/>
        </p:blipFill>
        <p:spPr>
          <a:xfrm>
            <a:off x="6591299" y="0"/>
            <a:ext cx="5600701" cy="6858000"/>
          </a:xfrm>
          <a:prstGeom prst="rect">
            <a:avLst/>
          </a:prstGeom>
        </p:spPr>
      </p:pic>
      <p:cxnSp>
        <p:nvCxnSpPr>
          <p:cNvPr id="12" name="Straight Connector 11">
            <a:extLst>
              <a:ext uri="{FF2B5EF4-FFF2-40B4-BE49-F238E27FC236}">
                <a16:creationId xmlns:a16="http://schemas.microsoft.com/office/drawing/2014/main" id="{1411C731-2333-41B0-927A-0A48EEC79964}"/>
              </a:ext>
            </a:extLst>
          </p:cNvPr>
          <p:cNvCxnSpPr>
            <a:cxnSpLocks/>
          </p:cNvCxnSpPr>
          <p:nvPr userDrawn="1"/>
        </p:nvCxnSpPr>
        <p:spPr>
          <a:xfrm flipV="1">
            <a:off x="6402343" y="5074020"/>
            <a:ext cx="1524574" cy="1803400"/>
          </a:xfrm>
          <a:prstGeom prst="line">
            <a:avLst/>
          </a:prstGeom>
          <a:ln w="15875">
            <a:solidFill>
              <a:srgbClr val="FCD30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hasCustomPrompt="1"/>
          </p:nvPr>
        </p:nvSpPr>
        <p:spPr>
          <a:xfrm>
            <a:off x="822960" y="2286000"/>
            <a:ext cx="6858000" cy="2286000"/>
          </a:xfrm>
          <a:prstGeom prst="rect">
            <a:avLst/>
          </a:prstGeom>
        </p:spPr>
        <p:txBody>
          <a:bodyPr anchor="b">
            <a:normAutofit/>
          </a:bodyPr>
          <a:lstStyle>
            <a:lvl1pPr algn="l">
              <a:defRPr sz="4800" b="1" baseline="0">
                <a:solidFill>
                  <a:srgbClr val="FCD305"/>
                </a:solidFill>
                <a:latin typeface="Leelawadee UI" panose="020B0502040204020203" pitchFamily="34" charset="-34"/>
                <a:cs typeface="Leelawadee UI" panose="020B0502040204020203" pitchFamily="34" charset="-34"/>
              </a:defRPr>
            </a:lvl1pPr>
          </a:lstStyle>
          <a:p>
            <a:r>
              <a:rPr lang="en-US" dirty="0"/>
              <a:t>Presentation Title</a:t>
            </a:r>
          </a:p>
        </p:txBody>
      </p:sp>
      <p:sp>
        <p:nvSpPr>
          <p:cNvPr id="8" name="Subtitle 2"/>
          <p:cNvSpPr>
            <a:spLocks noGrp="1"/>
          </p:cNvSpPr>
          <p:nvPr>
            <p:ph type="subTitle" idx="1" hasCustomPrompt="1"/>
          </p:nvPr>
        </p:nvSpPr>
        <p:spPr>
          <a:xfrm>
            <a:off x="822960" y="4590288"/>
            <a:ext cx="6858000" cy="914400"/>
          </a:xfrm>
          <a:prstGeom prst="rect">
            <a:avLst/>
          </a:prstGeom>
        </p:spPr>
        <p:txBody>
          <a:bodyPr lIns="91440">
            <a:normAutofit/>
          </a:bodyPr>
          <a:lstStyle>
            <a:lvl1pPr marL="0" indent="0" algn="l">
              <a:buNone/>
              <a:defRPr sz="2000" spc="0" baseline="0">
                <a:solidFill>
                  <a:schemeClr val="bg1"/>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210"/>
          <a:stretch/>
        </p:blipFill>
        <p:spPr>
          <a:xfrm>
            <a:off x="789720" y="691342"/>
            <a:ext cx="1158874" cy="1156670"/>
          </a:xfrm>
          <a:prstGeom prst="rect">
            <a:avLst/>
          </a:prstGeom>
        </p:spPr>
      </p:pic>
    </p:spTree>
    <p:extLst>
      <p:ext uri="{BB962C8B-B14F-4D97-AF65-F5344CB8AC3E}">
        <p14:creationId xmlns:p14="http://schemas.microsoft.com/office/powerpoint/2010/main" val="1998458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30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bg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24"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2F2F2"/>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3F3F3F"/>
              </a:solidFill>
            </a:endParaRPr>
          </a:p>
        </p:txBody>
      </p:sp>
      <p:cxnSp>
        <p:nvCxnSpPr>
          <p:cNvPr id="19" name="Straight Connector 18">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CD305"/>
            </a:solidFill>
            <a:prstDash val="solid"/>
            <a:miter lim="800000"/>
          </a:ln>
          <a:effectLst/>
        </p:spPr>
      </p:cxnSp>
      <p:sp>
        <p:nvSpPr>
          <p:cNvPr id="7" name="Title 1"/>
          <p:cNvSpPr>
            <a:spLocks noGrp="1"/>
          </p:cNvSpPr>
          <p:nvPr userDrawn="1">
            <p:ph type="ctrTitle" hasCustomPrompt="1"/>
          </p:nvPr>
        </p:nvSpPr>
        <p:spPr>
          <a:xfrm>
            <a:off x="822960" y="2286000"/>
            <a:ext cx="6858000" cy="2286000"/>
          </a:xfrm>
          <a:prstGeom prst="rect">
            <a:avLst/>
          </a:prstGeom>
        </p:spPr>
        <p:txBody>
          <a:bodyPr anchor="b">
            <a:normAutofit/>
          </a:bodyPr>
          <a:lstStyle>
            <a:lvl1pPr algn="l">
              <a:defRPr sz="4800" b="1" baseline="0">
                <a:solidFill>
                  <a:srgbClr val="FCD305"/>
                </a:solidFill>
                <a:latin typeface="Leelawadee UI" panose="020B0502040204020203" pitchFamily="34" charset="-34"/>
                <a:cs typeface="Leelawadee UI" panose="020B0502040204020203" pitchFamily="34" charset="-34"/>
              </a:defRPr>
            </a:lvl1pPr>
          </a:lstStyle>
          <a:p>
            <a:r>
              <a:rPr lang="en-US" dirty="0"/>
              <a:t>Thank You</a:t>
            </a:r>
          </a:p>
        </p:txBody>
      </p:sp>
      <p:sp>
        <p:nvSpPr>
          <p:cNvPr id="8" name="Subtitle 2"/>
          <p:cNvSpPr>
            <a:spLocks noGrp="1"/>
          </p:cNvSpPr>
          <p:nvPr userDrawn="1">
            <p:ph type="subTitle" idx="1" hasCustomPrompt="1"/>
          </p:nvPr>
        </p:nvSpPr>
        <p:spPr>
          <a:xfrm>
            <a:off x="822960" y="4590288"/>
            <a:ext cx="6858000" cy="914400"/>
          </a:xfrm>
          <a:prstGeom prst="rect">
            <a:avLst/>
          </a:prstGeom>
        </p:spPr>
        <p:txBody>
          <a:bodyPr lIns="91440">
            <a:normAutofit/>
          </a:bodyPr>
          <a:lstStyle>
            <a:lvl1pPr marL="0" indent="0" algn="l">
              <a:buNone/>
              <a:defRPr sz="1800" spc="0" baseline="0">
                <a:solidFill>
                  <a:schemeClr val="bg1"/>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Tree>
    <p:extLst>
      <p:ext uri="{BB962C8B-B14F-4D97-AF65-F5344CB8AC3E}">
        <p14:creationId xmlns:p14="http://schemas.microsoft.com/office/powerpoint/2010/main" val="4051794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 Contact">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bg1"/>
          </a:solid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24"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2F2F2"/>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3F3F3F"/>
              </a:solidFill>
            </a:endParaRPr>
          </a:p>
        </p:txBody>
      </p:sp>
      <p:cxnSp>
        <p:nvCxnSpPr>
          <p:cNvPr id="19" name="Straight Connector 18">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CD305"/>
            </a:solidFill>
            <a:prstDash val="solid"/>
            <a:miter lim="800000"/>
          </a:ln>
          <a:effectLst/>
        </p:spPr>
      </p:cxnSp>
      <p:sp>
        <p:nvSpPr>
          <p:cNvPr id="7" name="Title 1"/>
          <p:cNvSpPr>
            <a:spLocks noGrp="1"/>
          </p:cNvSpPr>
          <p:nvPr userDrawn="1">
            <p:ph type="ctrTitle" hasCustomPrompt="1"/>
          </p:nvPr>
        </p:nvSpPr>
        <p:spPr>
          <a:xfrm>
            <a:off x="822960" y="2286000"/>
            <a:ext cx="6858000" cy="2286000"/>
          </a:xfrm>
          <a:prstGeom prst="rect">
            <a:avLst/>
          </a:prstGeom>
        </p:spPr>
        <p:txBody>
          <a:bodyPr anchor="b">
            <a:normAutofit/>
          </a:bodyPr>
          <a:lstStyle>
            <a:lvl1pPr algn="l">
              <a:defRPr sz="4800" b="1" baseline="0">
                <a:solidFill>
                  <a:srgbClr val="FCD305"/>
                </a:solidFill>
                <a:latin typeface="Leelawadee UI" panose="020B0502040204020203" pitchFamily="34" charset="-34"/>
                <a:cs typeface="Leelawadee UI" panose="020B0502040204020203" pitchFamily="34" charset="-34"/>
              </a:defRPr>
            </a:lvl1pPr>
          </a:lstStyle>
          <a:p>
            <a:r>
              <a:rPr lang="en-US" dirty="0"/>
              <a:t>Thank You</a:t>
            </a:r>
          </a:p>
        </p:txBody>
      </p:sp>
      <p:sp>
        <p:nvSpPr>
          <p:cNvPr id="21" name="Shape 4157">
            <a:extLst>
              <a:ext uri="{FF2B5EF4-FFF2-40B4-BE49-F238E27FC236}">
                <a16:creationId xmlns:a16="http://schemas.microsoft.com/office/drawing/2014/main" id="{A30A8F28-98F4-425F-A750-78192A157DF4}"/>
              </a:ext>
            </a:extLst>
          </p:cNvPr>
          <p:cNvSpPr/>
          <p:nvPr userDrawn="1"/>
        </p:nvSpPr>
        <p:spPr>
          <a:xfrm>
            <a:off x="973445" y="4698635"/>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FCD305"/>
          </a:solidFill>
          <a:ln w="12700">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lang="en-US" sz="3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ea typeface="Gill Sans SemiBold"/>
              <a:cs typeface="Gill Sans SemiBold"/>
              <a:sym typeface="Gill Sans SemiBold"/>
            </a:endParaRPr>
          </a:p>
        </p:txBody>
      </p:sp>
      <p:sp>
        <p:nvSpPr>
          <p:cNvPr id="22" name="Shape 4186">
            <a:extLst>
              <a:ext uri="{FF2B5EF4-FFF2-40B4-BE49-F238E27FC236}">
                <a16:creationId xmlns:a16="http://schemas.microsoft.com/office/drawing/2014/main" id="{2F84D399-8148-4E86-A1E4-BE7D1D81383A}"/>
              </a:ext>
            </a:extLst>
          </p:cNvPr>
          <p:cNvSpPr/>
          <p:nvPr userDrawn="1"/>
        </p:nvSpPr>
        <p:spPr>
          <a:xfrm>
            <a:off x="1022129" y="5091374"/>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FCD305"/>
          </a:solidFill>
          <a:ln w="12700">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lang="en-US" sz="3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ea typeface="Gill Sans SemiBold"/>
              <a:cs typeface="Gill Sans SemiBold"/>
              <a:sym typeface="Gill Sans SemiBold"/>
            </a:endParaRPr>
          </a:p>
        </p:txBody>
      </p:sp>
      <p:sp>
        <p:nvSpPr>
          <p:cNvPr id="23" name="Shape 4379">
            <a:extLst>
              <a:ext uri="{FF2B5EF4-FFF2-40B4-BE49-F238E27FC236}">
                <a16:creationId xmlns:a16="http://schemas.microsoft.com/office/drawing/2014/main" id="{E4408FF8-E342-42F8-BBE9-1220822B5E99}"/>
              </a:ext>
            </a:extLst>
          </p:cNvPr>
          <p:cNvSpPr/>
          <p:nvPr userDrawn="1"/>
        </p:nvSpPr>
        <p:spPr>
          <a:xfrm>
            <a:off x="973445" y="5521333"/>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FCD305"/>
          </a:solidFill>
          <a:ln w="12700">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lang="en-US" sz="3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ea typeface="Gill Sans SemiBold"/>
              <a:cs typeface="Gill Sans SemiBold"/>
              <a:sym typeface="Gill Sans SemiBold"/>
            </a:endParaRPr>
          </a:p>
        </p:txBody>
      </p:sp>
      <p:sp>
        <p:nvSpPr>
          <p:cNvPr id="25" name="Shape 4487">
            <a:extLst>
              <a:ext uri="{FF2B5EF4-FFF2-40B4-BE49-F238E27FC236}">
                <a16:creationId xmlns:a16="http://schemas.microsoft.com/office/drawing/2014/main" id="{11D27456-C005-4109-9E74-0B692200A0B3}"/>
              </a:ext>
            </a:extLst>
          </p:cNvPr>
          <p:cNvSpPr/>
          <p:nvPr userDrawn="1"/>
        </p:nvSpPr>
        <p:spPr>
          <a:xfrm>
            <a:off x="986223" y="5843470"/>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FCD305"/>
          </a:solidFill>
          <a:ln w="12700">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lang="en-US" sz="3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ea typeface="Gill Sans SemiBold"/>
              <a:cs typeface="Gill Sans SemiBold"/>
              <a:sym typeface="Gill Sans SemiBold"/>
            </a:endParaRPr>
          </a:p>
        </p:txBody>
      </p:sp>
      <p:sp>
        <p:nvSpPr>
          <p:cNvPr id="26" name="Subtitle 2"/>
          <p:cNvSpPr>
            <a:spLocks noGrp="1"/>
          </p:cNvSpPr>
          <p:nvPr>
            <p:ph type="subTitle" idx="1" hasCustomPrompt="1"/>
          </p:nvPr>
        </p:nvSpPr>
        <p:spPr>
          <a:xfrm>
            <a:off x="1395720" y="4599813"/>
            <a:ext cx="6285239" cy="1600962"/>
          </a:xfrm>
          <a:prstGeom prst="rect">
            <a:avLst/>
          </a:prstGeom>
        </p:spPr>
        <p:txBody>
          <a:bodyPr lIns="91440" tIns="91440" bIns="0">
            <a:normAutofit/>
          </a:bodyPr>
          <a:lstStyle>
            <a:lvl1pPr marL="0" indent="0" algn="l">
              <a:lnSpc>
                <a:spcPts val="2000"/>
              </a:lnSpc>
              <a:buNone/>
              <a:defRPr sz="1800" spc="0" baseline="0">
                <a:solidFill>
                  <a:schemeClr val="bg1"/>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Phone Number</a:t>
            </a:r>
          </a:p>
          <a:p>
            <a:r>
              <a:rPr lang="en-US" dirty="0"/>
              <a:t>Email Address</a:t>
            </a:r>
          </a:p>
          <a:p>
            <a:r>
              <a:rPr lang="en-US" dirty="0"/>
              <a:t>Website</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Tree>
    <p:extLst>
      <p:ext uri="{BB962C8B-B14F-4D97-AF65-F5344CB8AC3E}">
        <p14:creationId xmlns:p14="http://schemas.microsoft.com/office/powerpoint/2010/main" val="2626023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pattFill prst="pct5">
            <a:fgClr>
              <a:srgbClr val="516F83"/>
            </a:fgClr>
            <a:bgClr>
              <a:srgbClr val="34586E"/>
            </a:bgClr>
          </a:pattFill>
          <a:ln w="12700" cap="flat" cmpd="sng" algn="ctr">
            <a:noFill/>
            <a:prstDash val="solid"/>
            <a:miter lim="800000"/>
          </a:ln>
          <a:effectLst/>
        </p:spPr>
        <p:txBody>
          <a:bodyPr rtlCol="0" anchor="ctr"/>
          <a:lstStyle/>
          <a:p>
            <a:pPr algn="ctr">
              <a:defRPr/>
            </a:pPr>
            <a:endParaRPr lang="en-US" kern="0" dirty="0">
              <a:solidFill>
                <a:srgbClr val="FFFFFF"/>
              </a:solidFill>
            </a:endParaRPr>
          </a:p>
        </p:txBody>
      </p:sp>
      <p:sp>
        <p:nvSpPr>
          <p:cNvPr id="8"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2F2F2"/>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dirty="0">
              <a:solidFill>
                <a:srgbClr val="3F3F3F"/>
              </a:solidFill>
            </a:endParaRPr>
          </a:p>
        </p:txBody>
      </p:sp>
      <p:cxnSp>
        <p:nvCxnSpPr>
          <p:cNvPr id="10" name="Straight Connector 9">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CD305"/>
            </a:solidFill>
            <a:prstDash val="solid"/>
            <a:miter lim="800000"/>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14" name="Title 1"/>
          <p:cNvSpPr>
            <a:spLocks noGrp="1"/>
          </p:cNvSpPr>
          <p:nvPr>
            <p:ph type="ctrTitle" hasCustomPrompt="1"/>
          </p:nvPr>
        </p:nvSpPr>
        <p:spPr>
          <a:xfrm>
            <a:off x="822960" y="2286000"/>
            <a:ext cx="6857999" cy="228600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Transition Slide</a:t>
            </a:r>
          </a:p>
        </p:txBody>
      </p:sp>
      <p:sp>
        <p:nvSpPr>
          <p:cNvPr id="15" name="Subtitle 2"/>
          <p:cNvSpPr>
            <a:spLocks noGrp="1"/>
          </p:cNvSpPr>
          <p:nvPr>
            <p:ph type="subTitle" idx="1" hasCustomPrompt="1"/>
          </p:nvPr>
        </p:nvSpPr>
        <p:spPr>
          <a:xfrm>
            <a:off x="822960" y="4590288"/>
            <a:ext cx="6858000" cy="914400"/>
          </a:xfrm>
          <a:prstGeom prst="rect">
            <a:avLst/>
          </a:prstGeom>
        </p:spPr>
        <p:txBody>
          <a:bodyPr lIns="91440">
            <a:normAutofit/>
          </a:bodyPr>
          <a:lstStyle>
            <a:lvl1pPr marL="0" indent="0" algn="l">
              <a:buNone/>
              <a:defRPr sz="2000" spc="0" baseline="0">
                <a:solidFill>
                  <a:schemeClr val="tx1">
                    <a:lumMod val="50000"/>
                    <a:lumOff val="50000"/>
                  </a:schemeClr>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432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59" y="485192"/>
            <a:ext cx="9144000" cy="118872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Content Slide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999" y="530912"/>
            <a:ext cx="1276152" cy="1280160"/>
          </a:xfrm>
          <a:prstGeom prst="rect">
            <a:avLst/>
          </a:prstGeom>
        </p:spPr>
      </p:pic>
      <p:sp>
        <p:nvSpPr>
          <p:cNvPr id="21" name="Text Placeholder 20"/>
          <p:cNvSpPr>
            <a:spLocks noGrp="1"/>
          </p:cNvSpPr>
          <p:nvPr>
            <p:ph type="body" sz="quarter" idx="10"/>
          </p:nvPr>
        </p:nvSpPr>
        <p:spPr>
          <a:xfrm>
            <a:off x="822959" y="2286000"/>
            <a:ext cx="9144000" cy="3657600"/>
          </a:xfrm>
          <a:prstGeom prst="rect">
            <a:avLst/>
          </a:prstGeom>
        </p:spPr>
        <p:txBody>
          <a:bodyPr/>
          <a:lstStyle>
            <a:lvl1pPr>
              <a:buClr>
                <a:srgbClr val="FCD305"/>
              </a:buClr>
              <a:defRPr sz="2400">
                <a:solidFill>
                  <a:srgbClr val="555555"/>
                </a:solidFill>
              </a:defRPr>
            </a:lvl1pPr>
            <a:lvl2pPr>
              <a:buClr>
                <a:srgbClr val="FCD305"/>
              </a:buClr>
              <a:defRPr sz="2000">
                <a:solidFill>
                  <a:srgbClr val="555555"/>
                </a:solidFill>
              </a:defRPr>
            </a:lvl2pPr>
            <a:lvl3pPr>
              <a:buClr>
                <a:srgbClr val="FCD305"/>
              </a:buClr>
              <a:defRPr sz="1600">
                <a:solidFill>
                  <a:srgbClr val="555555"/>
                </a:solidFill>
              </a:defRPr>
            </a:lvl3pPr>
            <a:lvl4pPr>
              <a:buClr>
                <a:srgbClr val="FCD305"/>
              </a:buClr>
              <a:defRPr sz="1600">
                <a:solidFill>
                  <a:srgbClr val="555555"/>
                </a:solidFill>
              </a:defRPr>
            </a:lvl4pPr>
            <a:lvl5pPr>
              <a:buClr>
                <a:srgbClr val="FCD305"/>
              </a:buClr>
              <a:defRPr sz="1600">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a:extLst>
              <a:ext uri="{FF2B5EF4-FFF2-40B4-BE49-F238E27FC236}">
                <a16:creationId xmlns:a16="http://schemas.microsoft.com/office/drawing/2014/main" id="{03CDE61C-1AF4-4FFF-9B86-16815D3078E4}"/>
              </a:ext>
            </a:extLst>
          </p:cNvPr>
          <p:cNvCxnSpPr>
            <a:cxnSpLocks/>
          </p:cNvCxnSpPr>
          <p:nvPr userDrawn="1"/>
        </p:nvCxnSpPr>
        <p:spPr>
          <a:xfrm>
            <a:off x="822959"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48D912D-2568-46C7-9C98-80D244B2B3FE}"/>
              </a:ext>
            </a:extLst>
          </p:cNvPr>
          <p:cNvCxnSpPr/>
          <p:nvPr userDrawn="1"/>
        </p:nvCxnSpPr>
        <p:spPr>
          <a:xfrm>
            <a:off x="965315" y="1827068"/>
            <a:ext cx="798022" cy="0"/>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094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59" y="485192"/>
            <a:ext cx="9144000" cy="118872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Content Slide (Columns)</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999" y="530912"/>
            <a:ext cx="1276152" cy="1280160"/>
          </a:xfrm>
          <a:prstGeom prst="rect">
            <a:avLst/>
          </a:prstGeom>
        </p:spPr>
      </p:pic>
      <p:sp>
        <p:nvSpPr>
          <p:cNvPr id="21" name="Text Placeholder 20"/>
          <p:cNvSpPr>
            <a:spLocks noGrp="1"/>
          </p:cNvSpPr>
          <p:nvPr>
            <p:ph type="body" sz="quarter" idx="10"/>
          </p:nvPr>
        </p:nvSpPr>
        <p:spPr>
          <a:xfrm>
            <a:off x="822959" y="2286000"/>
            <a:ext cx="4389120" cy="3657600"/>
          </a:xfrm>
          <a:prstGeom prst="rect">
            <a:avLst/>
          </a:prstGeom>
        </p:spPr>
        <p:txBody>
          <a:bodyPr/>
          <a:lstStyle>
            <a:lvl1pPr>
              <a:buClr>
                <a:srgbClr val="FCD305"/>
              </a:buClr>
              <a:defRPr sz="2400">
                <a:solidFill>
                  <a:srgbClr val="555555"/>
                </a:solidFill>
              </a:defRPr>
            </a:lvl1pPr>
            <a:lvl2pPr>
              <a:buClr>
                <a:srgbClr val="FCD305"/>
              </a:buClr>
              <a:defRPr sz="2000">
                <a:solidFill>
                  <a:srgbClr val="555555"/>
                </a:solidFill>
              </a:defRPr>
            </a:lvl2pPr>
            <a:lvl3pPr>
              <a:buClr>
                <a:srgbClr val="FCD305"/>
              </a:buClr>
              <a:defRPr sz="1600">
                <a:solidFill>
                  <a:srgbClr val="555555"/>
                </a:solidFill>
              </a:defRPr>
            </a:lvl3pPr>
            <a:lvl4pPr>
              <a:buClr>
                <a:srgbClr val="FCD305"/>
              </a:buClr>
              <a:defRPr sz="1600">
                <a:solidFill>
                  <a:srgbClr val="555555"/>
                </a:solidFill>
              </a:defRPr>
            </a:lvl4pPr>
            <a:lvl5pPr>
              <a:buClr>
                <a:srgbClr val="FCD305"/>
              </a:buClr>
              <a:defRPr sz="1600">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a:extLst>
              <a:ext uri="{FF2B5EF4-FFF2-40B4-BE49-F238E27FC236}">
                <a16:creationId xmlns:a16="http://schemas.microsoft.com/office/drawing/2014/main" id="{03CDE61C-1AF4-4FFF-9B86-16815D3078E4}"/>
              </a:ext>
            </a:extLst>
          </p:cNvPr>
          <p:cNvCxnSpPr>
            <a:cxnSpLocks/>
          </p:cNvCxnSpPr>
          <p:nvPr userDrawn="1"/>
        </p:nvCxnSpPr>
        <p:spPr>
          <a:xfrm>
            <a:off x="822959"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1"/>
          </p:nvPr>
        </p:nvSpPr>
        <p:spPr>
          <a:xfrm>
            <a:off x="5577839" y="2286000"/>
            <a:ext cx="4389120" cy="3657600"/>
          </a:xfrm>
          <a:prstGeom prst="rect">
            <a:avLst/>
          </a:prstGeom>
        </p:spPr>
        <p:txBody>
          <a:bodyPr/>
          <a:lstStyle>
            <a:lvl1pPr>
              <a:buClr>
                <a:srgbClr val="FCD305"/>
              </a:buClr>
              <a:defRPr sz="2400">
                <a:solidFill>
                  <a:srgbClr val="555555"/>
                </a:solidFill>
              </a:defRPr>
            </a:lvl1pPr>
            <a:lvl2pPr>
              <a:buClr>
                <a:srgbClr val="FCD305"/>
              </a:buClr>
              <a:defRPr sz="2000">
                <a:solidFill>
                  <a:srgbClr val="555555"/>
                </a:solidFill>
              </a:defRPr>
            </a:lvl2pPr>
            <a:lvl3pPr>
              <a:buClr>
                <a:srgbClr val="FCD305"/>
              </a:buClr>
              <a:defRPr sz="1600">
                <a:solidFill>
                  <a:srgbClr val="555555"/>
                </a:solidFill>
              </a:defRPr>
            </a:lvl3pPr>
            <a:lvl4pPr>
              <a:buClr>
                <a:srgbClr val="FCD305"/>
              </a:buClr>
              <a:defRPr sz="1600">
                <a:solidFill>
                  <a:srgbClr val="555555"/>
                </a:solidFill>
              </a:defRPr>
            </a:lvl4pPr>
            <a:lvl5pPr>
              <a:buClr>
                <a:srgbClr val="FCD305"/>
              </a:buClr>
              <a:defRPr sz="1600">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6C73A8C5-A5D9-469F-8EDD-0EC4D0054922}"/>
              </a:ext>
            </a:extLst>
          </p:cNvPr>
          <p:cNvCxnSpPr/>
          <p:nvPr userDrawn="1"/>
        </p:nvCxnSpPr>
        <p:spPr>
          <a:xfrm>
            <a:off x="965315" y="1827068"/>
            <a:ext cx="798022" cy="0"/>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65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r Char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59" y="485192"/>
            <a:ext cx="9144000" cy="118872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Bar Chart Slide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999" y="530912"/>
            <a:ext cx="1276152" cy="1280160"/>
          </a:xfrm>
          <a:prstGeom prst="rect">
            <a:avLst/>
          </a:prstGeom>
        </p:spPr>
      </p:pic>
      <p:cxnSp>
        <p:nvCxnSpPr>
          <p:cNvPr id="22" name="Straight Connector 21">
            <a:extLst>
              <a:ext uri="{FF2B5EF4-FFF2-40B4-BE49-F238E27FC236}">
                <a16:creationId xmlns:a16="http://schemas.microsoft.com/office/drawing/2014/main" id="{03CDE61C-1AF4-4FFF-9B86-16815D3078E4}"/>
              </a:ext>
            </a:extLst>
          </p:cNvPr>
          <p:cNvCxnSpPr>
            <a:cxnSpLocks/>
          </p:cNvCxnSpPr>
          <p:nvPr userDrawn="1"/>
        </p:nvCxnSpPr>
        <p:spPr>
          <a:xfrm>
            <a:off x="822959"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1"/>
          </p:nvPr>
        </p:nvSpPr>
        <p:spPr>
          <a:xfrm>
            <a:off x="841248" y="2286000"/>
            <a:ext cx="9130478" cy="3657600"/>
          </a:xfrm>
          <a:prstGeom prst="rect">
            <a:avLst/>
          </a:prstGeom>
        </p:spPr>
        <p:txBody>
          <a:bodyPr/>
          <a:lstStyle/>
          <a:p>
            <a:endParaRPr lang="en-US" dirty="0"/>
          </a:p>
        </p:txBody>
      </p:sp>
      <p:cxnSp>
        <p:nvCxnSpPr>
          <p:cNvPr id="10" name="Straight Connector 9">
            <a:extLst>
              <a:ext uri="{FF2B5EF4-FFF2-40B4-BE49-F238E27FC236}">
                <a16:creationId xmlns:a16="http://schemas.microsoft.com/office/drawing/2014/main" id="{AB4664D7-8CCD-4F92-AF7A-15D647C50F9F}"/>
              </a:ext>
            </a:extLst>
          </p:cNvPr>
          <p:cNvCxnSpPr/>
          <p:nvPr userDrawn="1"/>
        </p:nvCxnSpPr>
        <p:spPr>
          <a:xfrm>
            <a:off x="965315" y="1827068"/>
            <a:ext cx="798022" cy="0"/>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33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ne Char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59" y="485192"/>
            <a:ext cx="9144000" cy="118872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Line Chart Slide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999" y="530912"/>
            <a:ext cx="1276152" cy="1280160"/>
          </a:xfrm>
          <a:prstGeom prst="rect">
            <a:avLst/>
          </a:prstGeom>
        </p:spPr>
      </p:pic>
      <p:cxnSp>
        <p:nvCxnSpPr>
          <p:cNvPr id="22" name="Straight Connector 21">
            <a:extLst>
              <a:ext uri="{FF2B5EF4-FFF2-40B4-BE49-F238E27FC236}">
                <a16:creationId xmlns:a16="http://schemas.microsoft.com/office/drawing/2014/main" id="{03CDE61C-1AF4-4FFF-9B86-16815D3078E4}"/>
              </a:ext>
            </a:extLst>
          </p:cNvPr>
          <p:cNvCxnSpPr>
            <a:cxnSpLocks/>
          </p:cNvCxnSpPr>
          <p:nvPr userDrawn="1"/>
        </p:nvCxnSpPr>
        <p:spPr>
          <a:xfrm>
            <a:off x="822959"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1"/>
          </p:nvPr>
        </p:nvSpPr>
        <p:spPr>
          <a:xfrm>
            <a:off x="841248" y="2286000"/>
            <a:ext cx="9130478" cy="3657600"/>
          </a:xfrm>
          <a:prstGeom prst="rect">
            <a:avLst/>
          </a:prstGeom>
        </p:spPr>
        <p:txBody>
          <a:bodyPr/>
          <a:lstStyle/>
          <a:p>
            <a:endParaRPr lang="en-US" dirty="0"/>
          </a:p>
        </p:txBody>
      </p:sp>
      <p:cxnSp>
        <p:nvCxnSpPr>
          <p:cNvPr id="10" name="Straight Connector 9">
            <a:extLst>
              <a:ext uri="{FF2B5EF4-FFF2-40B4-BE49-F238E27FC236}">
                <a16:creationId xmlns:a16="http://schemas.microsoft.com/office/drawing/2014/main" id="{54D9204F-95BB-41E7-8EB2-767635FD6116}"/>
              </a:ext>
            </a:extLst>
          </p:cNvPr>
          <p:cNvCxnSpPr/>
          <p:nvPr userDrawn="1"/>
        </p:nvCxnSpPr>
        <p:spPr>
          <a:xfrm>
            <a:off x="965315" y="1827068"/>
            <a:ext cx="798022" cy="0"/>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42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59" y="485192"/>
            <a:ext cx="9144000" cy="118872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Table Slide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999" y="530912"/>
            <a:ext cx="1276152" cy="1280160"/>
          </a:xfrm>
          <a:prstGeom prst="rect">
            <a:avLst/>
          </a:prstGeom>
        </p:spPr>
      </p:pic>
      <p:cxnSp>
        <p:nvCxnSpPr>
          <p:cNvPr id="22" name="Straight Connector 21">
            <a:extLst>
              <a:ext uri="{FF2B5EF4-FFF2-40B4-BE49-F238E27FC236}">
                <a16:creationId xmlns:a16="http://schemas.microsoft.com/office/drawing/2014/main" id="{03CDE61C-1AF4-4FFF-9B86-16815D3078E4}"/>
              </a:ext>
            </a:extLst>
          </p:cNvPr>
          <p:cNvCxnSpPr>
            <a:cxnSpLocks/>
          </p:cNvCxnSpPr>
          <p:nvPr userDrawn="1"/>
        </p:nvCxnSpPr>
        <p:spPr>
          <a:xfrm>
            <a:off x="822959"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able Placeholder 7"/>
          <p:cNvSpPr>
            <a:spLocks noGrp="1"/>
          </p:cNvSpPr>
          <p:nvPr>
            <p:ph type="tbl" sz="quarter" idx="12"/>
          </p:nvPr>
        </p:nvSpPr>
        <p:spPr>
          <a:xfrm>
            <a:off x="841247" y="2286000"/>
            <a:ext cx="9125712" cy="3657600"/>
          </a:xfrm>
          <a:prstGeom prst="rect">
            <a:avLst/>
          </a:prstGeom>
        </p:spPr>
        <p:txBody>
          <a:bodyPr/>
          <a:lstStyle/>
          <a:p>
            <a:endParaRPr lang="en-US" dirty="0"/>
          </a:p>
        </p:txBody>
      </p:sp>
      <p:cxnSp>
        <p:nvCxnSpPr>
          <p:cNvPr id="10" name="Straight Connector 9">
            <a:extLst>
              <a:ext uri="{FF2B5EF4-FFF2-40B4-BE49-F238E27FC236}">
                <a16:creationId xmlns:a16="http://schemas.microsoft.com/office/drawing/2014/main" id="{CF070957-6068-4923-8EB8-8B9749FE3F0E}"/>
              </a:ext>
            </a:extLst>
          </p:cNvPr>
          <p:cNvCxnSpPr/>
          <p:nvPr userDrawn="1"/>
        </p:nvCxnSpPr>
        <p:spPr>
          <a:xfrm>
            <a:off x="965315" y="1827068"/>
            <a:ext cx="798022" cy="0"/>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917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59" y="485192"/>
            <a:ext cx="9144000" cy="1188720"/>
          </a:xfrm>
          <a:prstGeom prst="rect">
            <a:avLst/>
          </a:prstGeom>
        </p:spPr>
        <p:txBody>
          <a:bodyPr anchor="b">
            <a:normAutofit/>
          </a:bodyPr>
          <a:lstStyle>
            <a:lvl1pPr algn="l">
              <a:defRPr sz="4400" b="1" baseline="0">
                <a:solidFill>
                  <a:srgbClr val="555555"/>
                </a:solidFill>
                <a:latin typeface="Leelawadee UI" panose="020B0502040204020203" pitchFamily="34" charset="-34"/>
                <a:cs typeface="Leelawadee UI" panose="020B0502040204020203" pitchFamily="34" charset="-34"/>
              </a:defRPr>
            </a:lvl1pPr>
          </a:lstStyle>
          <a:p>
            <a:r>
              <a:rPr lang="en-US" dirty="0"/>
              <a:t>Process Slide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8999" y="530912"/>
            <a:ext cx="1276152" cy="1280160"/>
          </a:xfrm>
          <a:prstGeom prst="rect">
            <a:avLst/>
          </a:prstGeom>
        </p:spPr>
      </p:pic>
      <p:cxnSp>
        <p:nvCxnSpPr>
          <p:cNvPr id="22" name="Straight Connector 21">
            <a:extLst>
              <a:ext uri="{FF2B5EF4-FFF2-40B4-BE49-F238E27FC236}">
                <a16:creationId xmlns:a16="http://schemas.microsoft.com/office/drawing/2014/main" id="{03CDE61C-1AF4-4FFF-9B86-16815D3078E4}"/>
              </a:ext>
            </a:extLst>
          </p:cNvPr>
          <p:cNvCxnSpPr>
            <a:cxnSpLocks/>
          </p:cNvCxnSpPr>
          <p:nvPr userDrawn="1"/>
        </p:nvCxnSpPr>
        <p:spPr>
          <a:xfrm>
            <a:off x="822959"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martArt Placeholder 6"/>
          <p:cNvSpPr>
            <a:spLocks noGrp="1"/>
          </p:cNvSpPr>
          <p:nvPr>
            <p:ph type="dgm" sz="quarter" idx="13"/>
          </p:nvPr>
        </p:nvSpPr>
        <p:spPr>
          <a:xfrm>
            <a:off x="841247" y="2286000"/>
            <a:ext cx="9125712" cy="3657600"/>
          </a:xfrm>
          <a:prstGeom prst="rect">
            <a:avLst/>
          </a:prstGeom>
        </p:spPr>
        <p:txBody>
          <a:bodyPr/>
          <a:lstStyle/>
          <a:p>
            <a:endParaRPr lang="en-US"/>
          </a:p>
        </p:txBody>
      </p:sp>
      <p:cxnSp>
        <p:nvCxnSpPr>
          <p:cNvPr id="10" name="Straight Connector 9">
            <a:extLst>
              <a:ext uri="{FF2B5EF4-FFF2-40B4-BE49-F238E27FC236}">
                <a16:creationId xmlns:a16="http://schemas.microsoft.com/office/drawing/2014/main" id="{E621C319-331C-4CB7-91F7-ED8259D1692B}"/>
              </a:ext>
            </a:extLst>
          </p:cNvPr>
          <p:cNvCxnSpPr/>
          <p:nvPr userDrawn="1"/>
        </p:nvCxnSpPr>
        <p:spPr>
          <a:xfrm>
            <a:off x="965315" y="1827068"/>
            <a:ext cx="798022" cy="0"/>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7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rgbClr val="F2F2F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822959" y="662275"/>
            <a:ext cx="4133088" cy="5588000"/>
          </a:xfrm>
          <a:prstGeom prst="rect">
            <a:avLst/>
          </a:prstGeom>
        </p:spPr>
        <p:txBody>
          <a:bodyPr/>
          <a:lstStyle/>
          <a:p>
            <a:endParaRPr lang="en-US" dirty="0"/>
          </a:p>
        </p:txBody>
      </p:sp>
      <p:sp>
        <p:nvSpPr>
          <p:cNvPr id="6" name="Text Placeholder 5"/>
          <p:cNvSpPr>
            <a:spLocks noGrp="1"/>
          </p:cNvSpPr>
          <p:nvPr>
            <p:ph type="body" sz="quarter" idx="15"/>
          </p:nvPr>
        </p:nvSpPr>
        <p:spPr>
          <a:xfrm>
            <a:off x="5484373" y="1115581"/>
            <a:ext cx="5852159" cy="4114800"/>
          </a:xfrm>
          <a:prstGeom prst="rect">
            <a:avLst/>
          </a:prstGeom>
        </p:spPr>
        <p:txBody>
          <a:bodyPr/>
          <a:lstStyle>
            <a:lvl1pPr marL="0" indent="0">
              <a:buNone/>
              <a:defRPr sz="4400" i="0">
                <a:solidFill>
                  <a:srgbClr val="5555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6"/>
          </p:nvPr>
        </p:nvSpPr>
        <p:spPr>
          <a:xfrm>
            <a:off x="5484374" y="5339768"/>
            <a:ext cx="5852158" cy="457200"/>
          </a:xfrm>
          <a:prstGeom prst="rect">
            <a:avLst/>
          </a:prstGeom>
        </p:spPr>
        <p:txBody>
          <a:bodyPr/>
          <a:lstStyle>
            <a:lvl1pPr marL="0" indent="0">
              <a:buNone/>
              <a:defRPr i="1">
                <a:solidFill>
                  <a:srgbClr val="AAAA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AFFEF689-491D-4225-9203-5F425C89E763}"/>
              </a:ext>
            </a:extLst>
          </p:cNvPr>
          <p:cNvCxnSpPr>
            <a:cxnSpLocks/>
          </p:cNvCxnSpPr>
          <p:nvPr userDrawn="1"/>
        </p:nvCxnSpPr>
        <p:spPr>
          <a:xfrm flipV="1">
            <a:off x="5489690" y="671800"/>
            <a:ext cx="5865892" cy="27274"/>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4C672E-2FD4-4162-840B-7B97874808D6}"/>
              </a:ext>
            </a:extLst>
          </p:cNvPr>
          <p:cNvCxnSpPr>
            <a:cxnSpLocks/>
          </p:cNvCxnSpPr>
          <p:nvPr userDrawn="1"/>
        </p:nvCxnSpPr>
        <p:spPr>
          <a:xfrm flipV="1">
            <a:off x="5489690" y="6209363"/>
            <a:ext cx="5865892" cy="27274"/>
          </a:xfrm>
          <a:prstGeom prst="line">
            <a:avLst/>
          </a:prstGeom>
          <a:ln w="76200">
            <a:solidFill>
              <a:srgbClr val="FCD3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563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828492"/>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3" r:id="rId3"/>
    <p:sldLayoutId id="2147483678" r:id="rId4"/>
    <p:sldLayoutId id="2147483675" r:id="rId5"/>
    <p:sldLayoutId id="2147483684" r:id="rId6"/>
    <p:sldLayoutId id="2147483676" r:id="rId7"/>
    <p:sldLayoutId id="2147483677" r:id="rId8"/>
    <p:sldLayoutId id="2147483682" r:id="rId9"/>
    <p:sldLayoutId id="2147483685" r:id="rId10"/>
    <p:sldLayoutId id="2147483673"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tmp"/><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missingkids.org/gethelpnow/cybertipline.html" TargetMode="External"/><Relationship Id="rId2" Type="http://schemas.openxmlformats.org/officeDocument/2006/relationships/hyperlink" Target="https://www.missingkids.org/gethelpnow/isyourexplicitcontentoutthere" TargetMode="External"/><Relationship Id="rId1" Type="http://schemas.openxmlformats.org/officeDocument/2006/relationships/slideLayout" Target="../slideLayouts/slideLayout3.xml"/><Relationship Id="rId5" Type="http://schemas.openxmlformats.org/officeDocument/2006/relationships/hyperlink" Target="mailto:%20gethelp@ncmec.org" TargetMode="External"/><Relationship Id="rId4" Type="http://schemas.openxmlformats.org/officeDocument/2006/relationships/hyperlink" Target="https://takeitdown.ncmec.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docs.legis.wisconsin.gov/document/session/2025/REG/AB201"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Youth Safety, Sextortion and AI</a:t>
            </a:r>
          </a:p>
        </p:txBody>
      </p:sp>
      <p:sp>
        <p:nvSpPr>
          <p:cNvPr id="3" name="Subtitle 2"/>
          <p:cNvSpPr>
            <a:spLocks noGrp="1"/>
          </p:cNvSpPr>
          <p:nvPr>
            <p:ph type="subTitle" idx="1"/>
          </p:nvPr>
        </p:nvSpPr>
        <p:spPr/>
        <p:txBody>
          <a:bodyPr/>
          <a:lstStyle/>
          <a:p>
            <a:r>
              <a:rPr lang="en-US" dirty="0"/>
              <a:t>Wisconsin Department of Corrections</a:t>
            </a:r>
          </a:p>
        </p:txBody>
      </p:sp>
    </p:spTree>
    <p:extLst>
      <p:ext uri="{BB962C8B-B14F-4D97-AF65-F5344CB8AC3E}">
        <p14:creationId xmlns:p14="http://schemas.microsoft.com/office/powerpoint/2010/main" val="405511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70B8-43DF-4D24-8FA0-997A0BB7EE11}"/>
              </a:ext>
            </a:extLst>
          </p:cNvPr>
          <p:cNvSpPr>
            <a:spLocks noGrp="1"/>
          </p:cNvSpPr>
          <p:nvPr>
            <p:ph type="ctrTitle"/>
          </p:nvPr>
        </p:nvSpPr>
        <p:spPr/>
        <p:txBody>
          <a:bodyPr/>
          <a:lstStyle/>
          <a:p>
            <a:r>
              <a:rPr lang="en-US" dirty="0"/>
              <a:t>Offender/Child Relationship</a:t>
            </a:r>
          </a:p>
        </p:txBody>
      </p:sp>
      <p:sp>
        <p:nvSpPr>
          <p:cNvPr id="3" name="Text Placeholder 2">
            <a:extLst>
              <a:ext uri="{FF2B5EF4-FFF2-40B4-BE49-F238E27FC236}">
                <a16:creationId xmlns:a16="http://schemas.microsoft.com/office/drawing/2014/main" id="{AECB4775-E714-4285-BCC9-8402E513E788}"/>
              </a:ext>
            </a:extLst>
          </p:cNvPr>
          <p:cNvSpPr>
            <a:spLocks noGrp="1"/>
          </p:cNvSpPr>
          <p:nvPr>
            <p:ph type="body" sz="quarter" idx="10"/>
          </p:nvPr>
        </p:nvSpPr>
        <p:spPr/>
        <p:txBody>
          <a:bodyPr/>
          <a:lstStyle/>
          <a:p>
            <a:r>
              <a:rPr lang="en-US" dirty="0"/>
              <a:t>98 % unknown to the child</a:t>
            </a:r>
          </a:p>
          <a:p>
            <a:r>
              <a:rPr lang="en-US" dirty="0"/>
              <a:t>2% known offenders</a:t>
            </a:r>
          </a:p>
          <a:p>
            <a:pPr lvl="1"/>
            <a:r>
              <a:rPr lang="en-US" dirty="0"/>
              <a:t>Of the known offenders 53% were family members</a:t>
            </a:r>
          </a:p>
          <a:p>
            <a:pPr lvl="1"/>
            <a:r>
              <a:rPr lang="en-US" dirty="0"/>
              <a:t>56% were male</a:t>
            </a:r>
          </a:p>
          <a:p>
            <a:pPr lvl="1"/>
            <a:r>
              <a:rPr lang="en-US" dirty="0"/>
              <a:t>Most common reported familial offenders were parents/step children</a:t>
            </a:r>
          </a:p>
          <a:p>
            <a:pPr lvl="1"/>
            <a:r>
              <a:rPr lang="en-US" dirty="0"/>
              <a:t>37% more distant family members</a:t>
            </a:r>
          </a:p>
        </p:txBody>
      </p:sp>
    </p:spTree>
    <p:extLst>
      <p:ext uri="{BB962C8B-B14F-4D97-AF65-F5344CB8AC3E}">
        <p14:creationId xmlns:p14="http://schemas.microsoft.com/office/powerpoint/2010/main" val="23335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3037-644D-4CF6-BF48-59BE008FC32F}"/>
              </a:ext>
            </a:extLst>
          </p:cNvPr>
          <p:cNvSpPr>
            <a:spLocks noGrp="1"/>
          </p:cNvSpPr>
          <p:nvPr>
            <p:ph type="ctrTitle"/>
          </p:nvPr>
        </p:nvSpPr>
        <p:spPr/>
        <p:txBody>
          <a:bodyPr/>
          <a:lstStyle/>
          <a:p>
            <a:r>
              <a:rPr lang="en-US" dirty="0"/>
              <a:t>Who most often reports</a:t>
            </a:r>
          </a:p>
        </p:txBody>
      </p:sp>
      <p:sp>
        <p:nvSpPr>
          <p:cNvPr id="3" name="Text Placeholder 2">
            <a:extLst>
              <a:ext uri="{FF2B5EF4-FFF2-40B4-BE49-F238E27FC236}">
                <a16:creationId xmlns:a16="http://schemas.microsoft.com/office/drawing/2014/main" id="{FEA1D525-92E0-4578-856B-3EB3C0435D6E}"/>
              </a:ext>
            </a:extLst>
          </p:cNvPr>
          <p:cNvSpPr>
            <a:spLocks noGrp="1"/>
          </p:cNvSpPr>
          <p:nvPr>
            <p:ph type="body" sz="quarter" idx="10"/>
          </p:nvPr>
        </p:nvSpPr>
        <p:spPr/>
        <p:txBody>
          <a:bodyPr/>
          <a:lstStyle/>
          <a:p>
            <a:r>
              <a:rPr lang="en-US" dirty="0"/>
              <a:t> Internet companies – same for both boys and girls</a:t>
            </a:r>
          </a:p>
          <a:p>
            <a:r>
              <a:rPr lang="en-US" dirty="0"/>
              <a:t>Parents more likely to report</a:t>
            </a:r>
          </a:p>
          <a:p>
            <a:pPr marL="0" indent="0">
              <a:buNone/>
            </a:pPr>
            <a:r>
              <a:rPr lang="en-US" dirty="0"/>
              <a:t>    on behalf of boys</a:t>
            </a:r>
          </a:p>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8FA42720-A323-4747-95AC-AF1DCAC6D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542" y="2717634"/>
            <a:ext cx="3422826" cy="3225966"/>
          </a:xfrm>
          <a:prstGeom prst="rect">
            <a:avLst/>
          </a:prstGeom>
        </p:spPr>
      </p:pic>
    </p:spTree>
    <p:extLst>
      <p:ext uri="{BB962C8B-B14F-4D97-AF65-F5344CB8AC3E}">
        <p14:creationId xmlns:p14="http://schemas.microsoft.com/office/powerpoint/2010/main" val="268014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066C-B6C4-4F8D-A2B7-2DF37872B23F}"/>
              </a:ext>
            </a:extLst>
          </p:cNvPr>
          <p:cNvSpPr>
            <a:spLocks noGrp="1"/>
          </p:cNvSpPr>
          <p:nvPr>
            <p:ph type="ctrTitle"/>
          </p:nvPr>
        </p:nvSpPr>
        <p:spPr/>
        <p:txBody>
          <a:bodyPr/>
          <a:lstStyle/>
          <a:p>
            <a:r>
              <a:rPr lang="en-US" dirty="0"/>
              <a:t>Overall Offender Goals</a:t>
            </a:r>
          </a:p>
        </p:txBody>
      </p:sp>
      <p:sp>
        <p:nvSpPr>
          <p:cNvPr id="3" name="Text Placeholder 2">
            <a:extLst>
              <a:ext uri="{FF2B5EF4-FFF2-40B4-BE49-F238E27FC236}">
                <a16:creationId xmlns:a16="http://schemas.microsoft.com/office/drawing/2014/main" id="{F2E1BE78-EE1B-4875-82F6-D4BDF92EBF12}"/>
              </a:ext>
            </a:extLst>
          </p:cNvPr>
          <p:cNvSpPr>
            <a:spLocks noGrp="1"/>
          </p:cNvSpPr>
          <p:nvPr>
            <p:ph type="body" sz="quarter" idx="10"/>
          </p:nvPr>
        </p:nvSpPr>
        <p:spPr/>
        <p:txBody>
          <a:bodyPr/>
          <a:lstStyle/>
          <a:p>
            <a:r>
              <a:rPr lang="en-US" dirty="0"/>
              <a:t>Many had more than one goal</a:t>
            </a:r>
          </a:p>
          <a:p>
            <a:r>
              <a:rPr lang="en-US" dirty="0"/>
              <a:t>Boys were more targeted for financial gain</a:t>
            </a:r>
          </a:p>
          <a:p>
            <a:r>
              <a:rPr lang="en-US" dirty="0"/>
              <a:t>Boys were more likely solicited for images</a:t>
            </a:r>
          </a:p>
          <a:p>
            <a:r>
              <a:rPr lang="en-US" dirty="0"/>
              <a:t>Girls more likely solicited to meet for sex</a:t>
            </a:r>
          </a:p>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18B87A37-CDF1-4058-BCE2-939F9F157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439" y="2552624"/>
            <a:ext cx="3333921" cy="2971953"/>
          </a:xfrm>
          <a:prstGeom prst="rect">
            <a:avLst/>
          </a:prstGeom>
        </p:spPr>
      </p:pic>
    </p:spTree>
    <p:extLst>
      <p:ext uri="{BB962C8B-B14F-4D97-AF65-F5344CB8AC3E}">
        <p14:creationId xmlns:p14="http://schemas.microsoft.com/office/powerpoint/2010/main" val="257943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0CF1-FF0A-4B77-922A-3039B730CFCF}"/>
              </a:ext>
            </a:extLst>
          </p:cNvPr>
          <p:cNvSpPr>
            <a:spLocks noGrp="1"/>
          </p:cNvSpPr>
          <p:nvPr>
            <p:ph type="ctrTitle"/>
          </p:nvPr>
        </p:nvSpPr>
        <p:spPr/>
        <p:txBody>
          <a:bodyPr/>
          <a:lstStyle/>
          <a:p>
            <a:r>
              <a:rPr lang="en-US" dirty="0"/>
              <a:t>How often were goals achieved?</a:t>
            </a:r>
          </a:p>
        </p:txBody>
      </p:sp>
      <p:sp>
        <p:nvSpPr>
          <p:cNvPr id="3" name="Text Placeholder 2">
            <a:extLst>
              <a:ext uri="{FF2B5EF4-FFF2-40B4-BE49-F238E27FC236}">
                <a16:creationId xmlns:a16="http://schemas.microsoft.com/office/drawing/2014/main" id="{5B2E21CA-BFEE-43F1-9F11-5CACAF2D7080}"/>
              </a:ext>
            </a:extLst>
          </p:cNvPr>
          <p:cNvSpPr>
            <a:spLocks noGrp="1"/>
          </p:cNvSpPr>
          <p:nvPr>
            <p:ph type="body" sz="quarter" idx="10"/>
          </p:nvPr>
        </p:nvSpPr>
        <p:spPr/>
        <p:txBody>
          <a:bodyPr/>
          <a:lstStyle/>
          <a:p>
            <a:r>
              <a:rPr lang="en-US" dirty="0"/>
              <a:t>24% of the time images were sent to offender</a:t>
            </a:r>
          </a:p>
          <a:p>
            <a:r>
              <a:rPr lang="en-US" dirty="0"/>
              <a:t>More commonly images of offender were sent to the child victim</a:t>
            </a:r>
          </a:p>
          <a:p>
            <a:r>
              <a:rPr lang="en-US" dirty="0"/>
              <a:t>12% mentioned in person meetings</a:t>
            </a:r>
          </a:p>
          <a:p>
            <a:r>
              <a:rPr lang="en-US" dirty="0"/>
              <a:t>8% reported coordination to meet in person</a:t>
            </a:r>
          </a:p>
          <a:p>
            <a:r>
              <a:rPr lang="en-US" dirty="0"/>
              <a:t>% of actually meeting offender is unknown due to a variety of factors</a:t>
            </a:r>
          </a:p>
        </p:txBody>
      </p:sp>
    </p:spTree>
    <p:extLst>
      <p:ext uri="{BB962C8B-B14F-4D97-AF65-F5344CB8AC3E}">
        <p14:creationId xmlns:p14="http://schemas.microsoft.com/office/powerpoint/2010/main" val="103097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1219-5DD7-473D-9330-F2F62A7B98A3}"/>
              </a:ext>
            </a:extLst>
          </p:cNvPr>
          <p:cNvSpPr>
            <a:spLocks noGrp="1"/>
          </p:cNvSpPr>
          <p:nvPr>
            <p:ph type="ctrTitle"/>
          </p:nvPr>
        </p:nvSpPr>
        <p:spPr/>
        <p:txBody>
          <a:bodyPr/>
          <a:lstStyle/>
          <a:p>
            <a:r>
              <a:rPr lang="en-US" dirty="0"/>
              <a:t>Explicit content/Plans to Meet</a:t>
            </a:r>
          </a:p>
        </p:txBody>
      </p:sp>
      <p:sp>
        <p:nvSpPr>
          <p:cNvPr id="3" name="Text Placeholder 2">
            <a:extLst>
              <a:ext uri="{FF2B5EF4-FFF2-40B4-BE49-F238E27FC236}">
                <a16:creationId xmlns:a16="http://schemas.microsoft.com/office/drawing/2014/main" id="{D665C169-6900-4F47-A1B3-BAEB55CDCA09}"/>
              </a:ext>
            </a:extLst>
          </p:cNvPr>
          <p:cNvSpPr>
            <a:spLocks noGrp="1"/>
          </p:cNvSpPr>
          <p:nvPr>
            <p:ph type="body" sz="quarter" idx="10"/>
          </p:nvPr>
        </p:nvSpPr>
        <p:spPr/>
        <p:txBody>
          <a:bodyPr/>
          <a:lstStyle/>
          <a:p>
            <a:r>
              <a:rPr lang="en-US" dirty="0"/>
              <a:t>Older teen males</a:t>
            </a:r>
          </a:p>
        </p:txBody>
      </p:sp>
      <p:pic>
        <p:nvPicPr>
          <p:cNvPr id="5" name="Picture 4">
            <a:extLst>
              <a:ext uri="{FF2B5EF4-FFF2-40B4-BE49-F238E27FC236}">
                <a16:creationId xmlns:a16="http://schemas.microsoft.com/office/drawing/2014/main" id="{9D92B244-D309-4B29-B67B-AF178E4BD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311" y="3054202"/>
            <a:ext cx="6369377" cy="2889398"/>
          </a:xfrm>
          <a:prstGeom prst="rect">
            <a:avLst/>
          </a:prstGeom>
        </p:spPr>
      </p:pic>
    </p:spTree>
    <p:extLst>
      <p:ext uri="{BB962C8B-B14F-4D97-AF65-F5344CB8AC3E}">
        <p14:creationId xmlns:p14="http://schemas.microsoft.com/office/powerpoint/2010/main" val="99952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D280-3429-420E-A6FD-47BFD28869D9}"/>
              </a:ext>
            </a:extLst>
          </p:cNvPr>
          <p:cNvSpPr>
            <a:spLocks noGrp="1"/>
          </p:cNvSpPr>
          <p:nvPr>
            <p:ph type="ctrTitle"/>
          </p:nvPr>
        </p:nvSpPr>
        <p:spPr/>
        <p:txBody>
          <a:bodyPr/>
          <a:lstStyle/>
          <a:p>
            <a:r>
              <a:rPr lang="en-US" dirty="0"/>
              <a:t>Offender Methods</a:t>
            </a:r>
          </a:p>
        </p:txBody>
      </p:sp>
      <p:sp>
        <p:nvSpPr>
          <p:cNvPr id="3" name="Text Placeholder 2">
            <a:extLst>
              <a:ext uri="{FF2B5EF4-FFF2-40B4-BE49-F238E27FC236}">
                <a16:creationId xmlns:a16="http://schemas.microsoft.com/office/drawing/2014/main" id="{2FCF4AEF-3EA3-4EC2-A194-DC2C08DC1E8C}"/>
              </a:ext>
            </a:extLst>
          </p:cNvPr>
          <p:cNvSpPr>
            <a:spLocks noGrp="1"/>
          </p:cNvSpPr>
          <p:nvPr>
            <p:ph type="body" sz="quarter" idx="10"/>
          </p:nvPr>
        </p:nvSpPr>
        <p:spPr/>
        <p:txBody>
          <a:bodyPr/>
          <a:lstStyle/>
          <a:p>
            <a:r>
              <a:rPr lang="en-US" dirty="0"/>
              <a:t>Sexual conversation/role play</a:t>
            </a:r>
          </a:p>
          <a:p>
            <a:r>
              <a:rPr lang="en-US" dirty="0"/>
              <a:t>Asking for images</a:t>
            </a:r>
          </a:p>
          <a:p>
            <a:r>
              <a:rPr lang="en-US" dirty="0"/>
              <a:t>Grooming/developing positive rapport</a:t>
            </a:r>
          </a:p>
          <a:p>
            <a:r>
              <a:rPr lang="en-US" dirty="0"/>
              <a:t>Sending unprompted sexual images of themselves</a:t>
            </a:r>
          </a:p>
          <a:p>
            <a:r>
              <a:rPr lang="en-US" dirty="0"/>
              <a:t>Pretending to be younger</a:t>
            </a:r>
          </a:p>
          <a:p>
            <a:r>
              <a:rPr lang="en-US" dirty="0"/>
              <a:t>Offering nude images</a:t>
            </a:r>
          </a:p>
          <a:p>
            <a:r>
              <a:rPr lang="en-US" dirty="0"/>
              <a:t>Offering financial incentives</a:t>
            </a:r>
          </a:p>
        </p:txBody>
      </p:sp>
    </p:spTree>
    <p:extLst>
      <p:ext uri="{BB962C8B-B14F-4D97-AF65-F5344CB8AC3E}">
        <p14:creationId xmlns:p14="http://schemas.microsoft.com/office/powerpoint/2010/main" val="35537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4970-A46C-4C84-93DE-07D97C68CD39}"/>
              </a:ext>
            </a:extLst>
          </p:cNvPr>
          <p:cNvSpPr>
            <a:spLocks noGrp="1"/>
          </p:cNvSpPr>
          <p:nvPr>
            <p:ph type="ctrTitle"/>
          </p:nvPr>
        </p:nvSpPr>
        <p:spPr/>
        <p:txBody>
          <a:bodyPr/>
          <a:lstStyle/>
          <a:p>
            <a:r>
              <a:rPr lang="en-US" dirty="0"/>
              <a:t>Where does this occur online?</a:t>
            </a:r>
          </a:p>
        </p:txBody>
      </p:sp>
      <p:sp>
        <p:nvSpPr>
          <p:cNvPr id="3" name="Text Placeholder 2">
            <a:extLst>
              <a:ext uri="{FF2B5EF4-FFF2-40B4-BE49-F238E27FC236}">
                <a16:creationId xmlns:a16="http://schemas.microsoft.com/office/drawing/2014/main" id="{19A287C9-A6D5-4A44-8CEA-D6AA94DE7576}"/>
              </a:ext>
            </a:extLst>
          </p:cNvPr>
          <p:cNvSpPr>
            <a:spLocks noGrp="1"/>
          </p:cNvSpPr>
          <p:nvPr>
            <p:ph type="body" sz="quarter" idx="10"/>
          </p:nvPr>
        </p:nvSpPr>
        <p:spPr/>
        <p:txBody>
          <a:bodyPr/>
          <a:lstStyle/>
          <a:p>
            <a:pPr marL="0" indent="0">
              <a:buNone/>
            </a:pPr>
            <a:r>
              <a:rPr lang="en-US" dirty="0"/>
              <a:t>Almost every type of online platform has been used</a:t>
            </a:r>
          </a:p>
          <a:p>
            <a:r>
              <a:rPr lang="en-US" dirty="0"/>
              <a:t>Most offenders report using only one online platform </a:t>
            </a:r>
          </a:p>
          <a:p>
            <a:r>
              <a:rPr lang="en-US" dirty="0"/>
              <a:t>If using multiple platforms, will switch to platform they use most often</a:t>
            </a:r>
          </a:p>
          <a:p>
            <a:r>
              <a:rPr lang="en-US" dirty="0"/>
              <a:t>Reports or flagging from internet company was highly effective in offender refraining from using that platform.</a:t>
            </a:r>
          </a:p>
          <a:p>
            <a:r>
              <a:rPr lang="en-US" dirty="0"/>
              <a:t>For offenders looking to meet children, they primarily used social networking or chat sites</a:t>
            </a:r>
          </a:p>
          <a:p>
            <a:r>
              <a:rPr lang="en-US" dirty="0"/>
              <a:t>For offenders looking for images the used encrypted apps, livestream sites and texting apps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2593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FF0D-6387-4FBF-9847-C52A59000981}"/>
              </a:ext>
            </a:extLst>
          </p:cNvPr>
          <p:cNvSpPr>
            <a:spLocks noGrp="1"/>
          </p:cNvSpPr>
          <p:nvPr>
            <p:ph type="ctrTitle"/>
          </p:nvPr>
        </p:nvSpPr>
        <p:spPr/>
        <p:txBody>
          <a:bodyPr/>
          <a:lstStyle/>
          <a:p>
            <a:r>
              <a:rPr lang="en-US" dirty="0"/>
              <a:t>Age and Gender Differences</a:t>
            </a:r>
          </a:p>
        </p:txBody>
      </p:sp>
      <p:sp>
        <p:nvSpPr>
          <p:cNvPr id="3" name="Text Placeholder 2">
            <a:extLst>
              <a:ext uri="{FF2B5EF4-FFF2-40B4-BE49-F238E27FC236}">
                <a16:creationId xmlns:a16="http://schemas.microsoft.com/office/drawing/2014/main" id="{0A43E34B-2383-4267-916D-9EFC11D58808}"/>
              </a:ext>
            </a:extLst>
          </p:cNvPr>
          <p:cNvSpPr>
            <a:spLocks noGrp="1"/>
          </p:cNvSpPr>
          <p:nvPr>
            <p:ph type="body" sz="quarter" idx="10"/>
          </p:nvPr>
        </p:nvSpPr>
        <p:spPr/>
        <p:txBody>
          <a:bodyPr/>
          <a:lstStyle/>
          <a:p>
            <a:r>
              <a:rPr lang="en-US" dirty="0"/>
              <a:t>Boys, particularly younger boys, more often exchange phone numbers</a:t>
            </a:r>
          </a:p>
          <a:p>
            <a:r>
              <a:rPr lang="en-US" dirty="0"/>
              <a:t>Boys are more likely  to involve gaming platforms</a:t>
            </a:r>
          </a:p>
          <a:p>
            <a:r>
              <a:rPr lang="en-US" dirty="0"/>
              <a:t>Girls are more likely to use mainstream social media platforms</a:t>
            </a:r>
          </a:p>
        </p:txBody>
      </p:sp>
    </p:spTree>
    <p:extLst>
      <p:ext uri="{BB962C8B-B14F-4D97-AF65-F5344CB8AC3E}">
        <p14:creationId xmlns:p14="http://schemas.microsoft.com/office/powerpoint/2010/main" val="416930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963F-0F92-4D2C-A730-0D7DADF03FA4}"/>
              </a:ext>
            </a:extLst>
          </p:cNvPr>
          <p:cNvSpPr>
            <a:spLocks noGrp="1"/>
          </p:cNvSpPr>
          <p:nvPr>
            <p:ph type="ctrTitle"/>
          </p:nvPr>
        </p:nvSpPr>
        <p:spPr/>
        <p:txBody>
          <a:bodyPr/>
          <a:lstStyle/>
          <a:p>
            <a:r>
              <a:rPr lang="en-US" dirty="0"/>
              <a:t>Concerning APPS</a:t>
            </a:r>
          </a:p>
        </p:txBody>
      </p:sp>
      <p:sp>
        <p:nvSpPr>
          <p:cNvPr id="3" name="Text Placeholder 2">
            <a:extLst>
              <a:ext uri="{FF2B5EF4-FFF2-40B4-BE49-F238E27FC236}">
                <a16:creationId xmlns:a16="http://schemas.microsoft.com/office/drawing/2014/main" id="{246D5F1E-2A48-4CEE-BC34-11C95E116B1A}"/>
              </a:ext>
            </a:extLst>
          </p:cNvPr>
          <p:cNvSpPr>
            <a:spLocks noGrp="1"/>
          </p:cNvSpPr>
          <p:nvPr>
            <p:ph type="body" sz="quarter" idx="10"/>
          </p:nvPr>
        </p:nvSpPr>
        <p:spPr/>
        <p:txBody>
          <a:bodyPr/>
          <a:lstStyle/>
          <a:p>
            <a:r>
              <a:rPr lang="en-US" dirty="0"/>
              <a:t>The  idea of certain apps being “red flag” apps is a dated concept</a:t>
            </a:r>
          </a:p>
          <a:p>
            <a:pPr lvl="1"/>
            <a:r>
              <a:rPr lang="en-US" dirty="0" err="1"/>
              <a:t>Tik</a:t>
            </a:r>
            <a:r>
              <a:rPr lang="en-US" dirty="0"/>
              <a:t> Tok- algorithm can quickly expose users to mature content</a:t>
            </a:r>
          </a:p>
          <a:p>
            <a:pPr lvl="1"/>
            <a:r>
              <a:rPr lang="en-US" dirty="0"/>
              <a:t>Snapchat – designed for secrecy </a:t>
            </a:r>
          </a:p>
          <a:p>
            <a:pPr lvl="1"/>
            <a:r>
              <a:rPr lang="en-US" dirty="0"/>
              <a:t>Discord – unmonitored private chats</a:t>
            </a:r>
          </a:p>
          <a:p>
            <a:pPr lvl="1"/>
            <a:r>
              <a:rPr lang="en-US" dirty="0"/>
              <a:t>KIK- no parental controls</a:t>
            </a:r>
          </a:p>
          <a:p>
            <a:pPr lvl="1"/>
            <a:r>
              <a:rPr lang="en-US" dirty="0" err="1"/>
              <a:t>Omegle</a:t>
            </a:r>
            <a:r>
              <a:rPr lang="en-US" dirty="0"/>
              <a:t> – anonymous video chats</a:t>
            </a:r>
          </a:p>
          <a:p>
            <a:pPr lvl="1"/>
            <a:r>
              <a:rPr lang="en-US" dirty="0"/>
              <a:t>Instagram and Threads – most popular in sextortion cases</a:t>
            </a:r>
          </a:p>
          <a:p>
            <a:pPr lvl="1"/>
            <a:r>
              <a:rPr lang="en-US" dirty="0"/>
              <a:t>Roblox – in game chat</a:t>
            </a:r>
          </a:p>
          <a:p>
            <a:pPr lvl="1"/>
            <a:r>
              <a:rPr lang="en-US" dirty="0"/>
              <a:t>Bumble, Grindr, </a:t>
            </a:r>
            <a:r>
              <a:rPr lang="en-US" dirty="0" err="1"/>
              <a:t>MeetMe</a:t>
            </a:r>
            <a:r>
              <a:rPr lang="en-US" dirty="0"/>
              <a:t>. </a:t>
            </a:r>
            <a:r>
              <a:rPr lang="en-US" dirty="0" err="1"/>
              <a:t>Skout</a:t>
            </a:r>
            <a:r>
              <a:rPr lang="en-US" dirty="0"/>
              <a:t> and Badoo – dating and  hook up apps</a:t>
            </a:r>
          </a:p>
          <a:p>
            <a:pPr lvl="1"/>
            <a:r>
              <a:rPr lang="en-US" dirty="0"/>
              <a:t>Telegram- self destructing messages</a:t>
            </a:r>
          </a:p>
        </p:txBody>
      </p:sp>
    </p:spTree>
    <p:extLst>
      <p:ext uri="{BB962C8B-B14F-4D97-AF65-F5344CB8AC3E}">
        <p14:creationId xmlns:p14="http://schemas.microsoft.com/office/powerpoint/2010/main" val="43762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76F2-DEDD-40AC-97B9-988F19F3AEF3}"/>
              </a:ext>
            </a:extLst>
          </p:cNvPr>
          <p:cNvSpPr>
            <a:spLocks noGrp="1"/>
          </p:cNvSpPr>
          <p:nvPr>
            <p:ph type="ctrTitle"/>
          </p:nvPr>
        </p:nvSpPr>
        <p:spPr/>
        <p:txBody>
          <a:bodyPr/>
          <a:lstStyle/>
          <a:p>
            <a:r>
              <a:rPr lang="en-US" dirty="0"/>
              <a:t>Parental Control APPS</a:t>
            </a:r>
          </a:p>
        </p:txBody>
      </p:sp>
      <p:sp>
        <p:nvSpPr>
          <p:cNvPr id="3" name="Text Placeholder 2">
            <a:extLst>
              <a:ext uri="{FF2B5EF4-FFF2-40B4-BE49-F238E27FC236}">
                <a16:creationId xmlns:a16="http://schemas.microsoft.com/office/drawing/2014/main" id="{DB7DAE03-04E9-4B36-BC3A-03DD280642DF}"/>
              </a:ext>
            </a:extLst>
          </p:cNvPr>
          <p:cNvSpPr>
            <a:spLocks noGrp="1"/>
          </p:cNvSpPr>
          <p:nvPr>
            <p:ph type="body" sz="quarter" idx="10"/>
          </p:nvPr>
        </p:nvSpPr>
        <p:spPr/>
        <p:txBody>
          <a:bodyPr/>
          <a:lstStyle/>
          <a:p>
            <a:pPr marL="0" indent="0">
              <a:buNone/>
            </a:pPr>
            <a:r>
              <a:rPr lang="en-US" dirty="0"/>
              <a:t>Bark – Scans messages for potential dangers – geofencing</a:t>
            </a:r>
          </a:p>
          <a:p>
            <a:pPr marL="0" indent="0">
              <a:buNone/>
            </a:pPr>
            <a:r>
              <a:rPr lang="en-US" dirty="0" err="1"/>
              <a:t>Qustodio</a:t>
            </a:r>
            <a:r>
              <a:rPr lang="en-US" dirty="0"/>
              <a:t> – detailed reports, app usage controls, panic button</a:t>
            </a:r>
          </a:p>
          <a:p>
            <a:pPr marL="0" indent="0">
              <a:buNone/>
            </a:pPr>
            <a:r>
              <a:rPr lang="en-US" dirty="0"/>
              <a:t>Family Time – Geofencing, app blocking, screen time management</a:t>
            </a:r>
          </a:p>
          <a:p>
            <a:pPr marL="0" indent="0">
              <a:buNone/>
            </a:pPr>
            <a:r>
              <a:rPr lang="en-US" dirty="0"/>
              <a:t>Canopy – free trial – content monitoring</a:t>
            </a:r>
          </a:p>
          <a:p>
            <a:pPr marL="0" indent="0">
              <a:buNone/>
            </a:pPr>
            <a:r>
              <a:rPr lang="en-US" dirty="0"/>
              <a:t>Our Family Wizard – Designed for co-parenting and managing communication and schedules</a:t>
            </a:r>
          </a:p>
        </p:txBody>
      </p:sp>
    </p:spTree>
    <p:extLst>
      <p:ext uri="{BB962C8B-B14F-4D97-AF65-F5344CB8AC3E}">
        <p14:creationId xmlns:p14="http://schemas.microsoft.com/office/powerpoint/2010/main" val="370188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Specialist Maradith McQuillan</a:t>
            </a:r>
          </a:p>
        </p:txBody>
      </p:sp>
      <p:sp>
        <p:nvSpPr>
          <p:cNvPr id="3" name="Subtitle 2"/>
          <p:cNvSpPr>
            <a:spLocks noGrp="1"/>
          </p:cNvSpPr>
          <p:nvPr>
            <p:ph type="subTitle" idx="1"/>
          </p:nvPr>
        </p:nvSpPr>
        <p:spPr/>
        <p:txBody>
          <a:bodyPr/>
          <a:lstStyle/>
          <a:p>
            <a:r>
              <a:rPr lang="en-US" dirty="0"/>
              <a:t>Wisconsin Department of Corrections </a:t>
            </a:r>
          </a:p>
          <a:p>
            <a:r>
              <a:rPr lang="en-US" dirty="0"/>
              <a:t>Sex Offender Registry</a:t>
            </a:r>
          </a:p>
        </p:txBody>
      </p:sp>
    </p:spTree>
    <p:extLst>
      <p:ext uri="{BB962C8B-B14F-4D97-AF65-F5344CB8AC3E}">
        <p14:creationId xmlns:p14="http://schemas.microsoft.com/office/powerpoint/2010/main" val="73330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515-0047-4900-B24E-42E93E589955}"/>
              </a:ext>
            </a:extLst>
          </p:cNvPr>
          <p:cNvSpPr>
            <a:spLocks noGrp="1"/>
          </p:cNvSpPr>
          <p:nvPr>
            <p:ph type="ctrTitle"/>
          </p:nvPr>
        </p:nvSpPr>
        <p:spPr/>
        <p:txBody>
          <a:bodyPr/>
          <a:lstStyle/>
          <a:p>
            <a:r>
              <a:rPr lang="en-US" dirty="0"/>
              <a:t>Youth Serving Organizations</a:t>
            </a:r>
          </a:p>
        </p:txBody>
      </p:sp>
      <p:sp>
        <p:nvSpPr>
          <p:cNvPr id="3" name="Text Placeholder 2">
            <a:extLst>
              <a:ext uri="{FF2B5EF4-FFF2-40B4-BE49-F238E27FC236}">
                <a16:creationId xmlns:a16="http://schemas.microsoft.com/office/drawing/2014/main" id="{9191A18E-74DF-4742-96B6-DC0480183ACA}"/>
              </a:ext>
            </a:extLst>
          </p:cNvPr>
          <p:cNvSpPr>
            <a:spLocks noGrp="1"/>
          </p:cNvSpPr>
          <p:nvPr>
            <p:ph type="body" sz="quarter" idx="10"/>
          </p:nvPr>
        </p:nvSpPr>
        <p:spPr/>
        <p:txBody>
          <a:bodyPr/>
          <a:lstStyle/>
          <a:p>
            <a:r>
              <a:rPr lang="en-US" dirty="0"/>
              <a:t>National Institute of Justice reports 3 out of 4 adolescents who have been sexually assaulted were victimized by someone they knew well.</a:t>
            </a:r>
          </a:p>
          <a:p>
            <a:r>
              <a:rPr lang="en-US" dirty="0"/>
              <a:t>90% of children know their abuser</a:t>
            </a:r>
          </a:p>
          <a:p>
            <a:r>
              <a:rPr lang="en-US" dirty="0"/>
              <a:t>60% of abusers are acquaintances, teachers, neighbors or community members</a:t>
            </a:r>
          </a:p>
          <a:p>
            <a:r>
              <a:rPr lang="en-US" dirty="0"/>
              <a:t>Not everyone who sexually abuses children is a pedophile </a:t>
            </a:r>
          </a:p>
          <a:p>
            <a:r>
              <a:rPr lang="en-US" dirty="0"/>
              <a:t>It is a wide range of individuals with diverse motivations</a:t>
            </a:r>
          </a:p>
        </p:txBody>
      </p:sp>
    </p:spTree>
    <p:extLst>
      <p:ext uri="{BB962C8B-B14F-4D97-AF65-F5344CB8AC3E}">
        <p14:creationId xmlns:p14="http://schemas.microsoft.com/office/powerpoint/2010/main" val="217285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FA95-07ED-4197-9EE8-D0BEAE65A614}"/>
              </a:ext>
            </a:extLst>
          </p:cNvPr>
          <p:cNvSpPr>
            <a:spLocks noGrp="1"/>
          </p:cNvSpPr>
          <p:nvPr>
            <p:ph type="ctrTitle"/>
          </p:nvPr>
        </p:nvSpPr>
        <p:spPr/>
        <p:txBody>
          <a:bodyPr/>
          <a:lstStyle/>
          <a:p>
            <a:r>
              <a:rPr lang="en-US" dirty="0"/>
              <a:t>Youth Serving Organizations	</a:t>
            </a:r>
          </a:p>
        </p:txBody>
      </p:sp>
      <p:sp>
        <p:nvSpPr>
          <p:cNvPr id="3" name="Text Placeholder 2">
            <a:extLst>
              <a:ext uri="{FF2B5EF4-FFF2-40B4-BE49-F238E27FC236}">
                <a16:creationId xmlns:a16="http://schemas.microsoft.com/office/drawing/2014/main" id="{BD5C14AA-EF16-4AD0-91A6-6F9FBB8450D1}"/>
              </a:ext>
            </a:extLst>
          </p:cNvPr>
          <p:cNvSpPr>
            <a:spLocks noGrp="1"/>
          </p:cNvSpPr>
          <p:nvPr>
            <p:ph type="body" sz="quarter" idx="10"/>
          </p:nvPr>
        </p:nvSpPr>
        <p:spPr/>
        <p:txBody>
          <a:bodyPr/>
          <a:lstStyle/>
          <a:p>
            <a:r>
              <a:rPr lang="en-US" dirty="0"/>
              <a:t>The premise – Adults are Responsible for reporting and protecting children from Sexual abuse</a:t>
            </a:r>
          </a:p>
          <a:p>
            <a:r>
              <a:rPr lang="en-US" dirty="0"/>
              <a:t>Safe to compete – Coaches Training</a:t>
            </a:r>
          </a:p>
          <a:p>
            <a:pPr lvl="1"/>
            <a:r>
              <a:rPr lang="en-US" dirty="0"/>
              <a:t>safetocompete.org/training</a:t>
            </a:r>
          </a:p>
          <a:p>
            <a:r>
              <a:rPr lang="en-US" dirty="0"/>
              <a:t>Trainings available through the Department of Corrections:</a:t>
            </a:r>
          </a:p>
          <a:p>
            <a:pPr lvl="1"/>
            <a:r>
              <a:rPr lang="en-US" dirty="0"/>
              <a:t>Darkness to Light – Stewards of Children</a:t>
            </a:r>
          </a:p>
          <a:p>
            <a:pPr lvl="1"/>
            <a:r>
              <a:rPr lang="en-US" dirty="0"/>
              <a:t>Awareness to Action</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47439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23A0-3D7D-42A6-9831-CC88F0C47D3F}"/>
              </a:ext>
            </a:extLst>
          </p:cNvPr>
          <p:cNvSpPr>
            <a:spLocks noGrp="1"/>
          </p:cNvSpPr>
          <p:nvPr>
            <p:ph type="ctrTitle"/>
          </p:nvPr>
        </p:nvSpPr>
        <p:spPr/>
        <p:txBody>
          <a:bodyPr/>
          <a:lstStyle/>
          <a:p>
            <a:r>
              <a:rPr lang="en-US" dirty="0"/>
              <a:t>Youth Serving Organizations	</a:t>
            </a:r>
          </a:p>
        </p:txBody>
      </p:sp>
      <p:sp>
        <p:nvSpPr>
          <p:cNvPr id="3" name="Text Placeholder 2">
            <a:extLst>
              <a:ext uri="{FF2B5EF4-FFF2-40B4-BE49-F238E27FC236}">
                <a16:creationId xmlns:a16="http://schemas.microsoft.com/office/drawing/2014/main" id="{B24C38AA-597A-409E-B634-563784FC84D3}"/>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4711E997-69FE-43FA-A14D-80521648B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 y="2317657"/>
            <a:ext cx="9919210" cy="3594285"/>
          </a:xfrm>
          <a:prstGeom prst="rect">
            <a:avLst/>
          </a:prstGeom>
        </p:spPr>
      </p:pic>
    </p:spTree>
    <p:extLst>
      <p:ext uri="{BB962C8B-B14F-4D97-AF65-F5344CB8AC3E}">
        <p14:creationId xmlns:p14="http://schemas.microsoft.com/office/powerpoint/2010/main" val="1584098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Youth Serving Organizations	</a:t>
            </a:r>
          </a:p>
        </p:txBody>
      </p:sp>
      <p:graphicFrame>
        <p:nvGraphicFramePr>
          <p:cNvPr id="4" name="SmartArt Placeholder 3"/>
          <p:cNvGraphicFramePr>
            <a:graphicFrameLocks noGrp="1"/>
          </p:cNvGraphicFramePr>
          <p:nvPr>
            <p:ph type="dgm" sz="quarter" idx="13"/>
            <p:extLst>
              <p:ext uri="{D42A27DB-BD31-4B8C-83A1-F6EECF244321}">
                <p14:modId xmlns:p14="http://schemas.microsoft.com/office/powerpoint/2010/main" val="917361878"/>
              </p:ext>
            </p:extLst>
          </p:nvPr>
        </p:nvGraphicFramePr>
        <p:xfrm>
          <a:off x="841375" y="2286000"/>
          <a:ext cx="912495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13853C9D-8553-485D-812F-769CE34B9F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959" y="1673912"/>
            <a:ext cx="10546082" cy="3968954"/>
          </a:xfrm>
          <a:prstGeom prst="rect">
            <a:avLst/>
          </a:prstGeom>
        </p:spPr>
      </p:pic>
    </p:spTree>
    <p:extLst>
      <p:ext uri="{BB962C8B-B14F-4D97-AF65-F5344CB8AC3E}">
        <p14:creationId xmlns:p14="http://schemas.microsoft.com/office/powerpoint/2010/main" val="138052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3F39-D0E4-4953-980B-783241826325}"/>
              </a:ext>
            </a:extLst>
          </p:cNvPr>
          <p:cNvSpPr>
            <a:spLocks noGrp="1"/>
          </p:cNvSpPr>
          <p:nvPr>
            <p:ph type="ctrTitle"/>
          </p:nvPr>
        </p:nvSpPr>
        <p:spPr/>
        <p:txBody>
          <a:bodyPr/>
          <a:lstStyle/>
          <a:p>
            <a:r>
              <a:rPr lang="en-US" dirty="0"/>
              <a:t>Youth Serving Organizations</a:t>
            </a:r>
          </a:p>
        </p:txBody>
      </p:sp>
      <p:sp>
        <p:nvSpPr>
          <p:cNvPr id="3" name="Text Placeholder 2">
            <a:extLst>
              <a:ext uri="{FF2B5EF4-FFF2-40B4-BE49-F238E27FC236}">
                <a16:creationId xmlns:a16="http://schemas.microsoft.com/office/drawing/2014/main" id="{2121B5B4-392C-4FBE-99EB-6EE87C41A009}"/>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728ADE85-0742-4DD0-B6BB-F0C27484D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 y="2033032"/>
            <a:ext cx="9652496" cy="3676839"/>
          </a:xfrm>
          <a:prstGeom prst="rect">
            <a:avLst/>
          </a:prstGeom>
        </p:spPr>
      </p:pic>
    </p:spTree>
    <p:extLst>
      <p:ext uri="{BB962C8B-B14F-4D97-AF65-F5344CB8AC3E}">
        <p14:creationId xmlns:p14="http://schemas.microsoft.com/office/powerpoint/2010/main" val="249844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A18B-5E31-4A13-BB6F-985E75988625}"/>
              </a:ext>
            </a:extLst>
          </p:cNvPr>
          <p:cNvSpPr>
            <a:spLocks noGrp="1"/>
          </p:cNvSpPr>
          <p:nvPr>
            <p:ph type="ctrTitle"/>
          </p:nvPr>
        </p:nvSpPr>
        <p:spPr/>
        <p:txBody>
          <a:bodyPr/>
          <a:lstStyle/>
          <a:p>
            <a:r>
              <a:rPr lang="en-US" dirty="0"/>
              <a:t>Youth Serving Organizations</a:t>
            </a:r>
          </a:p>
        </p:txBody>
      </p:sp>
      <p:sp>
        <p:nvSpPr>
          <p:cNvPr id="3" name="Text Placeholder 2">
            <a:extLst>
              <a:ext uri="{FF2B5EF4-FFF2-40B4-BE49-F238E27FC236}">
                <a16:creationId xmlns:a16="http://schemas.microsoft.com/office/drawing/2014/main" id="{68DE69B5-B0DE-40A5-9ED8-C236C943C0F2}"/>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BC331F02-105E-45E1-863F-793E86929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47" y="2151931"/>
            <a:ext cx="9144000" cy="3925753"/>
          </a:xfrm>
          <a:prstGeom prst="rect">
            <a:avLst/>
          </a:prstGeom>
        </p:spPr>
      </p:pic>
    </p:spTree>
    <p:extLst>
      <p:ext uri="{BB962C8B-B14F-4D97-AF65-F5344CB8AC3E}">
        <p14:creationId xmlns:p14="http://schemas.microsoft.com/office/powerpoint/2010/main" val="1591521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AD4B-F7C3-4CC2-816B-B06BAF49BF97}"/>
              </a:ext>
            </a:extLst>
          </p:cNvPr>
          <p:cNvSpPr>
            <a:spLocks noGrp="1"/>
          </p:cNvSpPr>
          <p:nvPr>
            <p:ph type="ctrTitle"/>
          </p:nvPr>
        </p:nvSpPr>
        <p:spPr/>
        <p:txBody>
          <a:bodyPr/>
          <a:lstStyle/>
          <a:p>
            <a:r>
              <a:rPr lang="en-US" dirty="0"/>
              <a:t>Youth Serving Organizations</a:t>
            </a:r>
          </a:p>
        </p:txBody>
      </p:sp>
      <p:sp>
        <p:nvSpPr>
          <p:cNvPr id="3" name="Text Placeholder 2">
            <a:extLst>
              <a:ext uri="{FF2B5EF4-FFF2-40B4-BE49-F238E27FC236}">
                <a16:creationId xmlns:a16="http://schemas.microsoft.com/office/drawing/2014/main" id="{9413F5FC-3494-4D50-BBDB-66336A6EA417}"/>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EFAB8712-36B9-470A-A8EB-215270A1D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 y="2286000"/>
            <a:ext cx="9144000" cy="3657600"/>
          </a:xfrm>
          <a:prstGeom prst="rect">
            <a:avLst/>
          </a:prstGeom>
        </p:spPr>
      </p:pic>
    </p:spTree>
    <p:extLst>
      <p:ext uri="{BB962C8B-B14F-4D97-AF65-F5344CB8AC3E}">
        <p14:creationId xmlns:p14="http://schemas.microsoft.com/office/powerpoint/2010/main" val="284603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E39E-FC20-47ED-9248-75D66E574095}"/>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6F3B390B-FCB0-44EB-9635-63D5D0D14E2A}"/>
              </a:ext>
            </a:extLst>
          </p:cNvPr>
          <p:cNvSpPr>
            <a:spLocks noGrp="1"/>
          </p:cNvSpPr>
          <p:nvPr>
            <p:ph type="body" sz="quarter" idx="10"/>
          </p:nvPr>
        </p:nvSpPr>
        <p:spPr/>
        <p:txBody>
          <a:bodyPr/>
          <a:lstStyle/>
          <a:p>
            <a:r>
              <a:rPr lang="en-US" dirty="0"/>
              <a:t>What Is Sextortion:</a:t>
            </a:r>
          </a:p>
          <a:p>
            <a:r>
              <a:rPr lang="en-US" dirty="0"/>
              <a:t>Sextortion is a form of child sexual exploitation where children are threatened or blackmailed, most often with the possibility of sharing with the public a nude or sexual images of them, by a person who demands additional sexual content, sexual activity or money from the child</a:t>
            </a:r>
          </a:p>
          <a:p>
            <a:r>
              <a:rPr lang="en-US" dirty="0"/>
              <a:t>Reports of Sextortion have increased more than 300% between 2021 and 2023</a:t>
            </a:r>
          </a:p>
          <a:p>
            <a:pPr marL="0" indent="0">
              <a:buNone/>
            </a:pPr>
            <a:endParaRPr lang="en-US" dirty="0"/>
          </a:p>
        </p:txBody>
      </p:sp>
    </p:spTree>
    <p:extLst>
      <p:ext uri="{BB962C8B-B14F-4D97-AF65-F5344CB8AC3E}">
        <p14:creationId xmlns:p14="http://schemas.microsoft.com/office/powerpoint/2010/main" val="143301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52E1-7A85-4AE3-A29C-7A6C187705DD}"/>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347FCE2B-B2A1-4546-906C-420395C72EA8}"/>
              </a:ext>
            </a:extLst>
          </p:cNvPr>
          <p:cNvSpPr>
            <a:spLocks noGrp="1"/>
          </p:cNvSpPr>
          <p:nvPr>
            <p:ph type="body" sz="quarter" idx="10"/>
          </p:nvPr>
        </p:nvSpPr>
        <p:spPr/>
        <p:txBody>
          <a:bodyPr/>
          <a:lstStyle/>
          <a:p>
            <a:r>
              <a:rPr lang="en-US" dirty="0"/>
              <a:t>Many adults hesitate to discuss Sextortion because of the word “Sex” </a:t>
            </a:r>
          </a:p>
          <a:p>
            <a:r>
              <a:rPr lang="en-US" dirty="0"/>
              <a:t>Is usually initiated by an adult using a social media site – Instagram is most prevalent for initial contact</a:t>
            </a:r>
          </a:p>
          <a:p>
            <a:r>
              <a:rPr lang="en-US" dirty="0"/>
              <a:t>Will move very quickly and ask for nudes immediately after following or friending a child online</a:t>
            </a:r>
          </a:p>
          <a:p>
            <a:r>
              <a:rPr lang="en-US" dirty="0"/>
              <a:t>Often have child move to an end to end encrypted site – it is more difficult for authorities to intervene</a:t>
            </a:r>
          </a:p>
          <a:p>
            <a:endParaRPr lang="en-US" dirty="0"/>
          </a:p>
        </p:txBody>
      </p:sp>
    </p:spTree>
    <p:extLst>
      <p:ext uri="{BB962C8B-B14F-4D97-AF65-F5344CB8AC3E}">
        <p14:creationId xmlns:p14="http://schemas.microsoft.com/office/powerpoint/2010/main" val="2664833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0887-7505-48A2-AB1B-9E4B48DFA09E}"/>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AE2A83E0-AC44-4D1D-BBB2-6DEF7E0BEF82}"/>
              </a:ext>
            </a:extLst>
          </p:cNvPr>
          <p:cNvSpPr>
            <a:spLocks noGrp="1"/>
          </p:cNvSpPr>
          <p:nvPr>
            <p:ph type="body" sz="quarter" idx="10"/>
          </p:nvPr>
        </p:nvSpPr>
        <p:spPr/>
        <p:txBody>
          <a:bodyPr/>
          <a:lstStyle/>
          <a:p>
            <a:r>
              <a:rPr lang="en-US" dirty="0"/>
              <a:t>One of the signature tactics offenders employ is to falsely tell the child they've broken the law by sending nude pics and will be put on a sex offender list if they don't comply with financial demands. </a:t>
            </a:r>
          </a:p>
          <a:p>
            <a:r>
              <a:rPr lang="en-US" dirty="0"/>
              <a:t>Another is to tell them they will share the photos with everyone the child knows, from parents to teachers to friends and girlfriends to college admissions.</a:t>
            </a:r>
          </a:p>
          <a:p>
            <a:endParaRPr lang="en-US" dirty="0"/>
          </a:p>
        </p:txBody>
      </p:sp>
    </p:spTree>
    <p:extLst>
      <p:ext uri="{BB962C8B-B14F-4D97-AF65-F5344CB8AC3E}">
        <p14:creationId xmlns:p14="http://schemas.microsoft.com/office/powerpoint/2010/main" val="201511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0225-3285-4840-9152-CE022D943638}"/>
              </a:ext>
            </a:extLst>
          </p:cNvPr>
          <p:cNvSpPr>
            <a:spLocks noGrp="1"/>
          </p:cNvSpPr>
          <p:nvPr>
            <p:ph type="ctrTitle"/>
          </p:nvPr>
        </p:nvSpPr>
        <p:spPr/>
        <p:txBody>
          <a:bodyPr/>
          <a:lstStyle/>
          <a:p>
            <a:r>
              <a:rPr lang="en-US" dirty="0"/>
              <a:t>Take Care</a:t>
            </a:r>
          </a:p>
        </p:txBody>
      </p:sp>
      <p:sp>
        <p:nvSpPr>
          <p:cNvPr id="3" name="Text Placeholder 2">
            <a:extLst>
              <a:ext uri="{FF2B5EF4-FFF2-40B4-BE49-F238E27FC236}">
                <a16:creationId xmlns:a16="http://schemas.microsoft.com/office/drawing/2014/main" id="{DE4F7F97-CC7C-48D5-BC17-866041F8E8C2}"/>
              </a:ext>
            </a:extLst>
          </p:cNvPr>
          <p:cNvSpPr>
            <a:spLocks noGrp="1"/>
          </p:cNvSpPr>
          <p:nvPr>
            <p:ph type="body" sz="quarter" idx="10"/>
          </p:nvPr>
        </p:nvSpPr>
        <p:spPr/>
        <p:txBody>
          <a:bodyPr/>
          <a:lstStyle/>
          <a:p>
            <a:pPr marL="0" indent="0">
              <a:buNone/>
            </a:pPr>
            <a:r>
              <a:rPr lang="en-US" dirty="0"/>
              <a:t>Some of this content can be upsetting – take care of yourself</a:t>
            </a:r>
          </a:p>
          <a:p>
            <a:pPr marL="0" indent="0">
              <a:buNone/>
            </a:pPr>
            <a:r>
              <a:rPr lang="en-US" dirty="0"/>
              <a:t>Feel free to step out if you need to. </a:t>
            </a:r>
          </a:p>
          <a:p>
            <a:pPr marL="0" indent="0">
              <a:buNone/>
            </a:pPr>
            <a:endParaRPr lang="en-US" dirty="0"/>
          </a:p>
          <a:p>
            <a:pPr marL="0" indent="0">
              <a:buNone/>
            </a:pPr>
            <a:r>
              <a:rPr lang="en-US" dirty="0"/>
              <a:t>This is a discussion – please feel free to ask questions – call me out - or add information to the discussion. </a:t>
            </a:r>
          </a:p>
        </p:txBody>
      </p:sp>
    </p:spTree>
    <p:extLst>
      <p:ext uri="{BB962C8B-B14F-4D97-AF65-F5344CB8AC3E}">
        <p14:creationId xmlns:p14="http://schemas.microsoft.com/office/powerpoint/2010/main" val="350182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AC6E-88BD-4208-815E-07659BD9BF29}"/>
              </a:ext>
            </a:extLst>
          </p:cNvPr>
          <p:cNvSpPr>
            <a:spLocks noGrp="1"/>
          </p:cNvSpPr>
          <p:nvPr>
            <p:ph type="ctrTitle"/>
          </p:nvPr>
        </p:nvSpPr>
        <p:spPr/>
        <p:txBody>
          <a:bodyPr/>
          <a:lstStyle/>
          <a:p>
            <a:r>
              <a:rPr lang="en-US" dirty="0"/>
              <a:t>Sextortion </a:t>
            </a:r>
          </a:p>
        </p:txBody>
      </p:sp>
      <p:sp>
        <p:nvSpPr>
          <p:cNvPr id="3" name="Text Placeholder 2">
            <a:extLst>
              <a:ext uri="{FF2B5EF4-FFF2-40B4-BE49-F238E27FC236}">
                <a16:creationId xmlns:a16="http://schemas.microsoft.com/office/drawing/2014/main" id="{54C35015-C56C-460F-98A8-D124DE14657C}"/>
              </a:ext>
            </a:extLst>
          </p:cNvPr>
          <p:cNvSpPr>
            <a:spLocks noGrp="1"/>
          </p:cNvSpPr>
          <p:nvPr>
            <p:ph type="body" sz="quarter" idx="10"/>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733AE0C-E2D6-43BA-8A41-2A7A93546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8" y="2286000"/>
            <a:ext cx="9143999" cy="3664138"/>
          </a:xfrm>
          <a:prstGeom prst="rect">
            <a:avLst/>
          </a:prstGeom>
        </p:spPr>
      </p:pic>
    </p:spTree>
    <p:extLst>
      <p:ext uri="{BB962C8B-B14F-4D97-AF65-F5344CB8AC3E}">
        <p14:creationId xmlns:p14="http://schemas.microsoft.com/office/powerpoint/2010/main" val="309636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E350-D68D-409D-80D6-74980F9758D0}"/>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AE0D7BDB-FB68-4A17-8B54-5A1D09D3AE1D}"/>
              </a:ext>
            </a:extLst>
          </p:cNvPr>
          <p:cNvSpPr>
            <a:spLocks noGrp="1"/>
          </p:cNvSpPr>
          <p:nvPr>
            <p:ph type="body" sz="quarter" idx="10"/>
          </p:nvPr>
        </p:nvSpPr>
        <p:spPr/>
        <p:txBody>
          <a:bodyPr/>
          <a:lstStyle/>
          <a:p>
            <a:r>
              <a:rPr lang="en-US" dirty="0"/>
              <a:t>The blackmailer is to blame, not you. Even if you made a choice you regret, what they are doing is a crime. </a:t>
            </a:r>
          </a:p>
          <a:p>
            <a:r>
              <a:rPr lang="en-US" dirty="0"/>
              <a:t>Get help before deciding whether to pay money or otherwise comply with the blackmailer. Cooperating or paying rarely stops the blackmail. </a:t>
            </a:r>
          </a:p>
          <a:p>
            <a:r>
              <a:rPr lang="en-US" dirty="0"/>
              <a:t>REPORT the account via the platform’s safety feature.  </a:t>
            </a:r>
          </a:p>
          <a:p>
            <a:r>
              <a:rPr lang="en-US" dirty="0"/>
              <a:t>BLOCK the suspect but DO NOT DELETE your profile or messages because that can be helpful in stopping the blackmailer.</a:t>
            </a:r>
          </a:p>
          <a:p>
            <a:endParaRPr lang="en-US" dirty="0"/>
          </a:p>
        </p:txBody>
      </p:sp>
    </p:spTree>
    <p:extLst>
      <p:ext uri="{BB962C8B-B14F-4D97-AF65-F5344CB8AC3E}">
        <p14:creationId xmlns:p14="http://schemas.microsoft.com/office/powerpoint/2010/main" val="380932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D7FF-3513-4F11-9751-B810B072510E}"/>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4ED7EEFB-4FB4-4447-AE1B-9B4E62004F5B}"/>
              </a:ext>
            </a:extLst>
          </p:cNvPr>
          <p:cNvSpPr>
            <a:spLocks noGrp="1"/>
          </p:cNvSpPr>
          <p:nvPr>
            <p:ph type="body" sz="quarter" idx="10"/>
          </p:nvPr>
        </p:nvSpPr>
        <p:spPr/>
        <p:txBody>
          <a:bodyPr/>
          <a:lstStyle/>
          <a:p>
            <a:r>
              <a:rPr lang="en-US" sz="2000" dirty="0"/>
              <a:t>Let NCMEC help get images of you down. Visit </a:t>
            </a:r>
            <a:r>
              <a:rPr lang="en-US" sz="2000" b="1" dirty="0">
                <a:hlinkClick r:id="rId2" tooltip="https://www.missingkids.org/gethelpnow/isyourexplicitcontentoutthere"/>
              </a:rPr>
              <a:t>MissingKids.org/</a:t>
            </a:r>
            <a:r>
              <a:rPr lang="en-US" sz="2000" b="1" dirty="0" err="1">
                <a:hlinkClick r:id="rId2" tooltip="https://www.missingkids.org/gethelpnow/isyourexplicitcontentoutthere"/>
              </a:rPr>
              <a:t>IsYourExplicitContentOutThere</a:t>
            </a:r>
            <a:r>
              <a:rPr lang="en-US" sz="2000" dirty="0"/>
              <a:t> to learn how to notify companies yourself or visit </a:t>
            </a:r>
            <a:r>
              <a:rPr lang="en-US" sz="2000" b="1" dirty="0">
                <a:hlinkClick r:id="rId3"/>
              </a:rPr>
              <a:t>cybertipline.org</a:t>
            </a:r>
            <a:r>
              <a:rPr lang="en-US" sz="2000" dirty="0"/>
              <a:t> to report to us for help with the process.</a:t>
            </a:r>
          </a:p>
          <a:p>
            <a:endParaRPr lang="en-US" sz="2000" dirty="0"/>
          </a:p>
          <a:p>
            <a:r>
              <a:rPr lang="en-US" sz="2000" dirty="0"/>
              <a:t>Visit </a:t>
            </a:r>
            <a:r>
              <a:rPr lang="en-US" sz="2000" b="1" dirty="0">
                <a:hlinkClick r:id="rId4"/>
              </a:rPr>
              <a:t>Take It Down</a:t>
            </a:r>
            <a:r>
              <a:rPr lang="en-US" sz="2000" b="1" dirty="0"/>
              <a:t> </a:t>
            </a:r>
            <a:r>
              <a:rPr lang="en-US" sz="2000" dirty="0"/>
              <a:t>so NCMEC can help you get your explicit images removed from the internet. Having nudes online is scary, but there is hope to get them taken down.</a:t>
            </a:r>
          </a:p>
          <a:p>
            <a:endParaRPr lang="en-US" sz="2000" dirty="0"/>
          </a:p>
          <a:p>
            <a:r>
              <a:rPr lang="en-US" sz="2000" dirty="0"/>
              <a:t>Ask for help. The problems can be very complex and require help from adults or professionals. If you don’t feel that you have adults in your corner, you can reach out to NCMEC for support at </a:t>
            </a:r>
            <a:r>
              <a:rPr lang="en-US" sz="2000" b="1" dirty="0">
                <a:hlinkClick r:id="rId5"/>
              </a:rPr>
              <a:t>gethelp@ncmec.org</a:t>
            </a:r>
            <a:r>
              <a:rPr lang="en-US" sz="2000" dirty="0"/>
              <a:t> or you can call us at 1-800-THE-LOST.</a:t>
            </a:r>
          </a:p>
          <a:p>
            <a:endParaRPr lang="en-US" dirty="0"/>
          </a:p>
        </p:txBody>
      </p:sp>
    </p:spTree>
    <p:extLst>
      <p:ext uri="{BB962C8B-B14F-4D97-AF65-F5344CB8AC3E}">
        <p14:creationId xmlns:p14="http://schemas.microsoft.com/office/powerpoint/2010/main" val="3405135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BABE-009E-4C23-AD1C-30C6F6885C05}"/>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CACEEEFF-0CDD-4D9A-BE84-4F66911C416F}"/>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9A2DFB2E-9D00-4E21-B2AA-8C3B2C858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05" y="2015612"/>
            <a:ext cx="9611654" cy="3985269"/>
          </a:xfrm>
          <a:prstGeom prst="rect">
            <a:avLst/>
          </a:prstGeom>
        </p:spPr>
      </p:pic>
    </p:spTree>
    <p:extLst>
      <p:ext uri="{BB962C8B-B14F-4D97-AF65-F5344CB8AC3E}">
        <p14:creationId xmlns:p14="http://schemas.microsoft.com/office/powerpoint/2010/main" val="3404795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6399-E028-4BA1-9DEA-E182C760C18A}"/>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C228A0C9-DFAD-4B17-9EB7-D9647F00DD00}"/>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4A0AB7D0-F050-4803-9162-A9ECC79D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 y="2285999"/>
            <a:ext cx="9215776" cy="3839497"/>
          </a:xfrm>
          <a:prstGeom prst="rect">
            <a:avLst/>
          </a:prstGeom>
        </p:spPr>
      </p:pic>
    </p:spTree>
    <p:extLst>
      <p:ext uri="{BB962C8B-B14F-4D97-AF65-F5344CB8AC3E}">
        <p14:creationId xmlns:p14="http://schemas.microsoft.com/office/powerpoint/2010/main" val="1006334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57E0-D974-4B5F-833F-ABD1E2329BED}"/>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665E1367-1FAD-4818-AA77-B021E9AA2729}"/>
              </a:ext>
            </a:extLst>
          </p:cNvPr>
          <p:cNvSpPr>
            <a:spLocks noGrp="1"/>
          </p:cNvSpPr>
          <p:nvPr>
            <p:ph type="body" sz="quarter" idx="10"/>
          </p:nvPr>
        </p:nvSpPr>
        <p:spPr/>
        <p:txBody>
          <a:bodyPr/>
          <a:lstStyle/>
          <a:p>
            <a:r>
              <a:rPr lang="en-US" b="1" u="sng" dirty="0">
                <a:hlinkClick r:id="rId2" tooltip="2025 REG Session History AB201"/>
              </a:rPr>
              <a:t>2025 ASSEMBLY BILL 201</a:t>
            </a:r>
            <a:r>
              <a:rPr lang="en-US" b="1" u="sng" dirty="0"/>
              <a:t> </a:t>
            </a:r>
            <a:r>
              <a:rPr lang="en-US" dirty="0"/>
              <a:t>Bradyn's Law is a proposed bill in Wisconsin that aims to combat the growing issue of sextortion and protect children from its devastating consequences. </a:t>
            </a:r>
          </a:p>
          <a:p>
            <a:r>
              <a:rPr lang="en-US" dirty="0"/>
              <a:t>Key aspects of Bradyn's Law include:</a:t>
            </a:r>
          </a:p>
          <a:p>
            <a:pPr lvl="0"/>
            <a:r>
              <a:rPr lang="en-US" dirty="0"/>
              <a:t>The bill is named after Bradyn Bohn, a 15-year-old who died by suicide after being a victim of sextortion.</a:t>
            </a:r>
          </a:p>
          <a:p>
            <a:pPr lvl="0"/>
            <a:r>
              <a:rPr lang="en-US" dirty="0"/>
              <a:t>It would establish sexual extortion as a stand-alone crime in Wisconsin. This differs from the current system, where perpetrators are charged with related offenses that carry less severe penalties.</a:t>
            </a:r>
          </a:p>
        </p:txBody>
      </p:sp>
    </p:spTree>
    <p:extLst>
      <p:ext uri="{BB962C8B-B14F-4D97-AF65-F5344CB8AC3E}">
        <p14:creationId xmlns:p14="http://schemas.microsoft.com/office/powerpoint/2010/main" val="4159482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9D9C-7746-4A56-92BE-323D8D37181E}"/>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EF67336C-CB93-4BED-AD5F-B3F842B4EB27}"/>
              </a:ext>
            </a:extLst>
          </p:cNvPr>
          <p:cNvSpPr>
            <a:spLocks noGrp="1"/>
          </p:cNvSpPr>
          <p:nvPr>
            <p:ph type="body" sz="quarter" idx="10"/>
          </p:nvPr>
        </p:nvSpPr>
        <p:spPr/>
        <p:txBody>
          <a:bodyPr/>
          <a:lstStyle/>
          <a:p>
            <a:pPr lvl="0"/>
            <a:r>
              <a:rPr lang="en-US" dirty="0"/>
              <a:t>The bill suggests increased penalties, beginning with a Class I felony. Penalties could escalate based on factors such as the victim's age or harm.</a:t>
            </a:r>
          </a:p>
          <a:p>
            <a:pPr lvl="0"/>
            <a:r>
              <a:rPr lang="en-US" dirty="0"/>
              <a:t>A significant provision allows for a felony murder charge if the sextortion leads to the victim's suicide.</a:t>
            </a:r>
          </a:p>
          <a:p>
            <a:pPr lvl="0"/>
            <a:r>
              <a:rPr lang="en-US" dirty="0"/>
              <a:t>Victims or their families could receive compensation from the Wisconsin Department of Justice's crime victim compensation fund.</a:t>
            </a:r>
          </a:p>
          <a:p>
            <a:pPr lvl="0"/>
            <a:r>
              <a:rPr lang="en-US" dirty="0"/>
              <a:t>The bill has bipartisan support and was drafted with Bradyn's parents and Wisconsin Attorney General Josh Kaul.</a:t>
            </a:r>
          </a:p>
        </p:txBody>
      </p:sp>
    </p:spTree>
    <p:extLst>
      <p:ext uri="{BB962C8B-B14F-4D97-AF65-F5344CB8AC3E}">
        <p14:creationId xmlns:p14="http://schemas.microsoft.com/office/powerpoint/2010/main" val="1615099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18DB-B519-4B78-9694-2173E8CDB5B3}"/>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9CA32ED4-9F84-49F1-8777-6C276F49F568}"/>
              </a:ext>
            </a:extLst>
          </p:cNvPr>
          <p:cNvSpPr>
            <a:spLocks noGrp="1"/>
          </p:cNvSpPr>
          <p:nvPr>
            <p:ph type="body" sz="quarter" idx="10"/>
          </p:nvPr>
        </p:nvSpPr>
        <p:spPr/>
        <p:txBody>
          <a:bodyPr/>
          <a:lstStyle/>
          <a:p>
            <a:r>
              <a:rPr lang="en-US" dirty="0"/>
              <a:t>It has passed the Wisconsin Assembly and is moving to the state Senate for approval before potentially going to the Governor. </a:t>
            </a:r>
          </a:p>
        </p:txBody>
      </p:sp>
    </p:spTree>
    <p:extLst>
      <p:ext uri="{BB962C8B-B14F-4D97-AF65-F5344CB8AC3E}">
        <p14:creationId xmlns:p14="http://schemas.microsoft.com/office/powerpoint/2010/main" val="568459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43A0-8F8B-40EF-89EC-2431907F1803}"/>
              </a:ext>
            </a:extLst>
          </p:cNvPr>
          <p:cNvSpPr>
            <a:spLocks noGrp="1"/>
          </p:cNvSpPr>
          <p:nvPr>
            <p:ph type="ctrTitle"/>
          </p:nvPr>
        </p:nvSpPr>
        <p:spPr/>
        <p:txBody>
          <a:bodyPr/>
          <a:lstStyle/>
          <a:p>
            <a:r>
              <a:rPr lang="en-US" dirty="0"/>
              <a:t>Sextortion </a:t>
            </a:r>
          </a:p>
        </p:txBody>
      </p:sp>
      <p:sp>
        <p:nvSpPr>
          <p:cNvPr id="3" name="Text Placeholder 2">
            <a:extLst>
              <a:ext uri="{FF2B5EF4-FFF2-40B4-BE49-F238E27FC236}">
                <a16:creationId xmlns:a16="http://schemas.microsoft.com/office/drawing/2014/main" id="{014C076A-AA2C-4B1B-A623-C421D8D37CA8}"/>
              </a:ext>
            </a:extLst>
          </p:cNvPr>
          <p:cNvSpPr>
            <a:spLocks noGrp="1"/>
          </p:cNvSpPr>
          <p:nvPr>
            <p:ph type="body" sz="quarter" idx="10"/>
          </p:nvPr>
        </p:nvSpPr>
        <p:spPr/>
        <p:txBody>
          <a:bodyPr/>
          <a:lstStyle/>
          <a:p>
            <a:r>
              <a:rPr lang="en-US" dirty="0"/>
              <a:t>In Bradyn’s case – after he was contacted on Facebook, the perpetrator persuaded him to move the conversation to Telegram.</a:t>
            </a:r>
          </a:p>
          <a:p>
            <a:r>
              <a:rPr lang="en-US" dirty="0"/>
              <a:t> Once photos were exchanged, the conversation turned dire. </a:t>
            </a:r>
          </a:p>
          <a:p>
            <a:r>
              <a:rPr lang="en-US" i="1" dirty="0"/>
              <a:t>If you don't send me this money in 30 seconds, I'm sending these photos to everyone you know.</a:t>
            </a:r>
            <a:r>
              <a:rPr lang="en-US" dirty="0"/>
              <a:t> </a:t>
            </a:r>
          </a:p>
          <a:p>
            <a:r>
              <a:rPr lang="en-US" dirty="0"/>
              <a:t>Part of what makes teenagers feel they can't step away is that offenders will message relentlessly, deploying countdowns</a:t>
            </a:r>
          </a:p>
          <a:p>
            <a:endParaRPr lang="en-US" dirty="0"/>
          </a:p>
        </p:txBody>
      </p:sp>
    </p:spTree>
    <p:extLst>
      <p:ext uri="{BB962C8B-B14F-4D97-AF65-F5344CB8AC3E}">
        <p14:creationId xmlns:p14="http://schemas.microsoft.com/office/powerpoint/2010/main" val="1629639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2ED6-BFC5-452F-9446-3BFEA97D700C}"/>
              </a:ext>
            </a:extLst>
          </p:cNvPr>
          <p:cNvSpPr>
            <a:spLocks noGrp="1"/>
          </p:cNvSpPr>
          <p:nvPr>
            <p:ph type="ctrTitle"/>
          </p:nvPr>
        </p:nvSpPr>
        <p:spPr/>
        <p:txBody>
          <a:bodyPr/>
          <a:lstStyle/>
          <a:p>
            <a:r>
              <a:rPr lang="en-US" dirty="0"/>
              <a:t>Sextortion</a:t>
            </a:r>
          </a:p>
        </p:txBody>
      </p:sp>
      <p:sp>
        <p:nvSpPr>
          <p:cNvPr id="3" name="Text Placeholder 2">
            <a:extLst>
              <a:ext uri="{FF2B5EF4-FFF2-40B4-BE49-F238E27FC236}">
                <a16:creationId xmlns:a16="http://schemas.microsoft.com/office/drawing/2014/main" id="{31B66AA5-2586-45E9-A119-239D782BA0AA}"/>
              </a:ext>
            </a:extLst>
          </p:cNvPr>
          <p:cNvSpPr>
            <a:spLocks noGrp="1"/>
          </p:cNvSpPr>
          <p:nvPr>
            <p:ph type="body" sz="quarter" idx="10"/>
          </p:nvPr>
        </p:nvSpPr>
        <p:spPr/>
        <p:txBody>
          <a:bodyPr/>
          <a:lstStyle/>
          <a:p>
            <a:r>
              <a:rPr lang="en-US" dirty="0"/>
              <a:t>Bradyn relented to the demand for money. He sent $300 through a payment platform, but that only intensified the messages.</a:t>
            </a:r>
          </a:p>
          <a:p>
            <a:r>
              <a:rPr lang="en-US" dirty="0"/>
              <a:t>Within hours of endless torment and threats, Bohn was dead.</a:t>
            </a:r>
          </a:p>
          <a:p>
            <a:endParaRPr lang="en-US" dirty="0"/>
          </a:p>
          <a:p>
            <a:endParaRPr lang="en-US" dirty="0"/>
          </a:p>
          <a:p>
            <a:r>
              <a:rPr lang="en-US" sz="3600" dirty="0"/>
              <a:t>His note said, ‘Make sure he gets caught,’”. “‘I’m so sorry. Everything’s on my phone.’”</a:t>
            </a:r>
          </a:p>
          <a:p>
            <a:endParaRPr lang="en-US" dirty="0"/>
          </a:p>
        </p:txBody>
      </p:sp>
    </p:spTree>
    <p:extLst>
      <p:ext uri="{BB962C8B-B14F-4D97-AF65-F5344CB8AC3E}">
        <p14:creationId xmlns:p14="http://schemas.microsoft.com/office/powerpoint/2010/main" val="353513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Little Bit About Me </a:t>
            </a:r>
          </a:p>
        </p:txBody>
      </p:sp>
      <p:sp>
        <p:nvSpPr>
          <p:cNvPr id="3" name="Text Placeholder 2"/>
          <p:cNvSpPr>
            <a:spLocks noGrp="1"/>
          </p:cNvSpPr>
          <p:nvPr>
            <p:ph type="body" sz="quarter" idx="10"/>
          </p:nvPr>
        </p:nvSpPr>
        <p:spPr/>
        <p:txBody>
          <a:bodyPr/>
          <a:lstStyle/>
          <a:p>
            <a:endParaRPr lang="en-US" dirty="0"/>
          </a:p>
          <a:p>
            <a:r>
              <a:rPr lang="en-US" dirty="0"/>
              <a:t>Law Enforcement – SRO and DARE Officer</a:t>
            </a:r>
          </a:p>
          <a:p>
            <a:r>
              <a:rPr lang="en-US" dirty="0"/>
              <a:t>Public Assistance </a:t>
            </a:r>
          </a:p>
          <a:p>
            <a:r>
              <a:rPr lang="en-US" dirty="0"/>
              <a:t>Senior Criminal Investigator with State Public Defender’s Office</a:t>
            </a:r>
          </a:p>
          <a:p>
            <a:r>
              <a:rPr lang="en-US" dirty="0"/>
              <a:t>DOC Sex Offender Registry</a:t>
            </a:r>
          </a:p>
          <a:p>
            <a:endParaRPr lang="en-US" dirty="0"/>
          </a:p>
          <a:p>
            <a:pPr marL="0" indent="0">
              <a:buNone/>
            </a:pPr>
            <a:r>
              <a:rPr lang="en-US" dirty="0"/>
              <a:t>		</a:t>
            </a:r>
          </a:p>
        </p:txBody>
      </p:sp>
    </p:spTree>
    <p:extLst>
      <p:ext uri="{BB962C8B-B14F-4D97-AF65-F5344CB8AC3E}">
        <p14:creationId xmlns:p14="http://schemas.microsoft.com/office/powerpoint/2010/main" val="4130574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FD85706-7262-4987-AD3F-4661F2CF60C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197" r="21197"/>
          <a:stretch>
            <a:fillRect/>
          </a:stretch>
        </p:blipFill>
        <p:spPr/>
      </p:pic>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6"/>
          </p:nvPr>
        </p:nvSpPr>
        <p:spPr/>
        <p:txBody>
          <a:bodyPr/>
          <a:lstStyle/>
          <a:p>
            <a:r>
              <a:rPr lang="en-US" dirty="0"/>
              <a:t>Brittney Bird – Bradyn’s mom</a:t>
            </a:r>
          </a:p>
        </p:txBody>
      </p:sp>
      <p:sp>
        <p:nvSpPr>
          <p:cNvPr id="5" name="Rectangle 4">
            <a:extLst>
              <a:ext uri="{FF2B5EF4-FFF2-40B4-BE49-F238E27FC236}">
                <a16:creationId xmlns:a16="http://schemas.microsoft.com/office/drawing/2014/main" id="{378FBACF-DDFB-4DAE-949A-11F924DCD23B}"/>
              </a:ext>
            </a:extLst>
          </p:cNvPr>
          <p:cNvSpPr/>
          <p:nvPr/>
        </p:nvSpPr>
        <p:spPr>
          <a:xfrm>
            <a:off x="6410632" y="1838632"/>
            <a:ext cx="2733368" cy="2585323"/>
          </a:xfrm>
          <a:prstGeom prst="rect">
            <a:avLst/>
          </a:prstGeom>
        </p:spPr>
        <p:txBody>
          <a:bodyPr wrap="square">
            <a:spAutoFit/>
          </a:bodyPr>
          <a:lstStyle/>
          <a:p>
            <a:r>
              <a:rPr lang="en-US" dirty="0"/>
              <a:t>Nobody talks about it, because people think it’s shameful,” Bird said during recent legislative testimony, which drew tears from lawmakers. “I’ve never been ashamed of my kid. He’s 15. He’s doing what 15-year-olds do.”</a:t>
            </a:r>
          </a:p>
        </p:txBody>
      </p:sp>
    </p:spTree>
    <p:extLst>
      <p:ext uri="{BB962C8B-B14F-4D97-AF65-F5344CB8AC3E}">
        <p14:creationId xmlns:p14="http://schemas.microsoft.com/office/powerpoint/2010/main" val="867345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DC66-3226-4788-865B-6922948102D0}"/>
              </a:ext>
            </a:extLst>
          </p:cNvPr>
          <p:cNvSpPr>
            <a:spLocks noGrp="1"/>
          </p:cNvSpPr>
          <p:nvPr>
            <p:ph type="ctrTitle"/>
          </p:nvPr>
        </p:nvSpPr>
        <p:spPr/>
        <p:txBody>
          <a:bodyPr/>
          <a:lstStyle/>
          <a:p>
            <a:r>
              <a:rPr lang="en-US" dirty="0"/>
              <a:t>Generative AI (GAI) </a:t>
            </a:r>
          </a:p>
        </p:txBody>
      </p:sp>
      <p:sp>
        <p:nvSpPr>
          <p:cNvPr id="3" name="Text Placeholder 2">
            <a:extLst>
              <a:ext uri="{FF2B5EF4-FFF2-40B4-BE49-F238E27FC236}">
                <a16:creationId xmlns:a16="http://schemas.microsoft.com/office/drawing/2014/main" id="{14474C5D-2E20-495C-838B-10EEE1A168D4}"/>
              </a:ext>
            </a:extLst>
          </p:cNvPr>
          <p:cNvSpPr>
            <a:spLocks noGrp="1"/>
          </p:cNvSpPr>
          <p:nvPr>
            <p:ph type="body" sz="quarter" idx="10"/>
          </p:nvPr>
        </p:nvSpPr>
        <p:spPr/>
        <p:txBody>
          <a:bodyPr/>
          <a:lstStyle/>
          <a:p>
            <a:r>
              <a:rPr lang="en-US" dirty="0"/>
              <a:t>Generative Artificial Intelligence (GAI) technology allows a user to create new images, videos, audio and text based on user requests or </a:t>
            </a:r>
            <a:r>
              <a:rPr lang="en-US" dirty="0" err="1"/>
              <a:t>promp</a:t>
            </a:r>
            <a:endParaRPr lang="en-US" dirty="0"/>
          </a:p>
          <a:p>
            <a:r>
              <a:rPr lang="en-US" dirty="0"/>
              <a:t>Over the past two years, NCMEC’s </a:t>
            </a:r>
            <a:r>
              <a:rPr lang="en-US" dirty="0" err="1"/>
              <a:t>CyberTipline</a:t>
            </a:r>
            <a:r>
              <a:rPr lang="en-US" dirty="0"/>
              <a:t> has received more than 7,000 child sexual exploitation reports involving GAI, and the numbers are expected to grow as we continue to track these trends</a:t>
            </a:r>
          </a:p>
        </p:txBody>
      </p:sp>
    </p:spTree>
    <p:extLst>
      <p:ext uri="{BB962C8B-B14F-4D97-AF65-F5344CB8AC3E}">
        <p14:creationId xmlns:p14="http://schemas.microsoft.com/office/powerpoint/2010/main" val="2874102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AF01-BB27-4BD3-9C16-6C0AA1188C61}"/>
              </a:ext>
            </a:extLst>
          </p:cNvPr>
          <p:cNvSpPr>
            <a:spLocks noGrp="1"/>
          </p:cNvSpPr>
          <p:nvPr>
            <p:ph type="ctrTitle"/>
          </p:nvPr>
        </p:nvSpPr>
        <p:spPr/>
        <p:txBody>
          <a:bodyPr/>
          <a:lstStyle/>
          <a:p>
            <a:r>
              <a:rPr lang="en-US" dirty="0"/>
              <a:t>Generative AI (GAI) </a:t>
            </a:r>
          </a:p>
        </p:txBody>
      </p:sp>
      <p:sp>
        <p:nvSpPr>
          <p:cNvPr id="3" name="Text Placeholder 2">
            <a:extLst>
              <a:ext uri="{FF2B5EF4-FFF2-40B4-BE49-F238E27FC236}">
                <a16:creationId xmlns:a16="http://schemas.microsoft.com/office/drawing/2014/main" id="{BF4F31C5-322D-4805-8871-FBA7F6C679BF}"/>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47469E8C-7A48-454B-AF2B-BC9964A10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59" y="2286000"/>
            <a:ext cx="9144000" cy="3657600"/>
          </a:xfrm>
          <a:prstGeom prst="rect">
            <a:avLst/>
          </a:prstGeom>
        </p:spPr>
      </p:pic>
    </p:spTree>
    <p:extLst>
      <p:ext uri="{BB962C8B-B14F-4D97-AF65-F5344CB8AC3E}">
        <p14:creationId xmlns:p14="http://schemas.microsoft.com/office/powerpoint/2010/main" val="4226765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765C-8146-472B-9A7A-D21D90A6EE17}"/>
              </a:ext>
            </a:extLst>
          </p:cNvPr>
          <p:cNvSpPr>
            <a:spLocks noGrp="1"/>
          </p:cNvSpPr>
          <p:nvPr>
            <p:ph type="ctrTitle"/>
          </p:nvPr>
        </p:nvSpPr>
        <p:spPr/>
        <p:txBody>
          <a:bodyPr/>
          <a:lstStyle/>
          <a:p>
            <a:r>
              <a:rPr lang="en-US" dirty="0"/>
              <a:t>Generative AI (GAI) </a:t>
            </a:r>
          </a:p>
        </p:txBody>
      </p:sp>
      <p:sp>
        <p:nvSpPr>
          <p:cNvPr id="3" name="Text Placeholder 2">
            <a:extLst>
              <a:ext uri="{FF2B5EF4-FFF2-40B4-BE49-F238E27FC236}">
                <a16:creationId xmlns:a16="http://schemas.microsoft.com/office/drawing/2014/main" id="{4C0AF787-FED6-4460-B514-578743656674}"/>
              </a:ext>
            </a:extLst>
          </p:cNvPr>
          <p:cNvSpPr>
            <a:spLocks noGrp="1"/>
          </p:cNvSpPr>
          <p:nvPr>
            <p:ph type="body" sz="quarter" idx="10"/>
          </p:nvPr>
        </p:nvSpPr>
        <p:spPr/>
        <p:txBody>
          <a:bodyPr/>
          <a:lstStyle/>
          <a:p>
            <a:r>
              <a:rPr lang="en-US" dirty="0"/>
              <a:t>GAI Exploitative Imagery: GAI is being used to create child sexual abuse material (CSAM) that depicts children engaged in sexually explicit conduct and nude images of children like content created by “</a:t>
            </a:r>
            <a:r>
              <a:rPr lang="en-US" dirty="0" err="1"/>
              <a:t>nudify</a:t>
            </a:r>
            <a:r>
              <a:rPr lang="en-US" dirty="0"/>
              <a:t>” apps. </a:t>
            </a:r>
          </a:p>
          <a:p>
            <a:r>
              <a:rPr lang="en-US" dirty="0"/>
              <a:t>The creation and distribution of this fake imagery – including synthetic media, digital forgery and nude images of children – can have serious legal consequences and cause severe harm to victims, including harassment, bullying and psychological and emotional harm. </a:t>
            </a:r>
          </a:p>
        </p:txBody>
      </p:sp>
    </p:spTree>
    <p:extLst>
      <p:ext uri="{BB962C8B-B14F-4D97-AF65-F5344CB8AC3E}">
        <p14:creationId xmlns:p14="http://schemas.microsoft.com/office/powerpoint/2010/main" val="2028193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526E-77EA-4907-A4A5-C79AE7DCF765}"/>
              </a:ext>
            </a:extLst>
          </p:cNvPr>
          <p:cNvSpPr>
            <a:spLocks noGrp="1"/>
          </p:cNvSpPr>
          <p:nvPr>
            <p:ph type="ctrTitle"/>
          </p:nvPr>
        </p:nvSpPr>
        <p:spPr/>
        <p:txBody>
          <a:bodyPr/>
          <a:lstStyle/>
          <a:p>
            <a:r>
              <a:rPr lang="en-US" dirty="0"/>
              <a:t>Generative AI  (GAI) </a:t>
            </a:r>
          </a:p>
        </p:txBody>
      </p:sp>
      <p:sp>
        <p:nvSpPr>
          <p:cNvPr id="3" name="Text Placeholder 2">
            <a:extLst>
              <a:ext uri="{FF2B5EF4-FFF2-40B4-BE49-F238E27FC236}">
                <a16:creationId xmlns:a16="http://schemas.microsoft.com/office/drawing/2014/main" id="{58CDBE3A-92AE-4480-A209-D2F72D1572B0}"/>
              </a:ext>
            </a:extLst>
          </p:cNvPr>
          <p:cNvSpPr>
            <a:spLocks noGrp="1"/>
          </p:cNvSpPr>
          <p:nvPr>
            <p:ph type="body" sz="quarter" idx="10"/>
          </p:nvPr>
        </p:nvSpPr>
        <p:spPr/>
        <p:txBody>
          <a:bodyPr/>
          <a:lstStyle/>
          <a:p>
            <a:r>
              <a:rPr lang="en-US" dirty="0"/>
              <a:t>Online Enticement: Individuals can use GAI tools to create fake accounts on social media to communicate with a child with the intent to commit a sexual offense</a:t>
            </a:r>
          </a:p>
          <a:p>
            <a:r>
              <a:rPr lang="en-US" dirty="0"/>
              <a:t>Sextortion: Offenders can use GAI to create explicit images of a child that are used to blackmail the child for additional sexual content, coerce a child to engage in sexual activity or to obtain money. NCMEC has seen cases in which the child refuses to send a nude image to the offender, and the offender then creates an explicit GAI image of that child to blackmail them for more explicit images. </a:t>
            </a:r>
          </a:p>
          <a:p>
            <a:endParaRPr lang="en-US" dirty="0"/>
          </a:p>
        </p:txBody>
      </p:sp>
    </p:spTree>
    <p:extLst>
      <p:ext uri="{BB962C8B-B14F-4D97-AF65-F5344CB8AC3E}">
        <p14:creationId xmlns:p14="http://schemas.microsoft.com/office/powerpoint/2010/main" val="71608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CD2A-AC2A-4905-8C0F-7E45A699C738}"/>
              </a:ext>
            </a:extLst>
          </p:cNvPr>
          <p:cNvSpPr>
            <a:spLocks noGrp="1"/>
          </p:cNvSpPr>
          <p:nvPr>
            <p:ph type="ctrTitle"/>
          </p:nvPr>
        </p:nvSpPr>
        <p:spPr/>
        <p:txBody>
          <a:bodyPr/>
          <a:lstStyle/>
          <a:p>
            <a:r>
              <a:rPr lang="en-US" dirty="0"/>
              <a:t>Generative AI (GAI)</a:t>
            </a:r>
          </a:p>
        </p:txBody>
      </p:sp>
      <p:sp>
        <p:nvSpPr>
          <p:cNvPr id="3" name="Text Placeholder 2">
            <a:extLst>
              <a:ext uri="{FF2B5EF4-FFF2-40B4-BE49-F238E27FC236}">
                <a16:creationId xmlns:a16="http://schemas.microsoft.com/office/drawing/2014/main" id="{2109308C-C559-422C-8192-B3A9A683E292}"/>
              </a:ext>
            </a:extLst>
          </p:cNvPr>
          <p:cNvSpPr>
            <a:spLocks noGrp="1"/>
          </p:cNvSpPr>
          <p:nvPr>
            <p:ph type="body" sz="quarter" idx="10"/>
          </p:nvPr>
        </p:nvSpPr>
        <p:spPr/>
        <p:txBody>
          <a:bodyPr/>
          <a:lstStyle/>
          <a:p>
            <a:r>
              <a:rPr lang="en-US" dirty="0"/>
              <a:t>AI Bullying and Peer Victimization: GAI technology may be used to create or spread harmful content, such as fake images or videos. This content is often created by a child’s classmates and can end up circulating in schools. </a:t>
            </a:r>
          </a:p>
          <a:p>
            <a:endParaRPr lang="en-US" dirty="0"/>
          </a:p>
        </p:txBody>
      </p:sp>
    </p:spTree>
    <p:extLst>
      <p:ext uri="{BB962C8B-B14F-4D97-AF65-F5344CB8AC3E}">
        <p14:creationId xmlns:p14="http://schemas.microsoft.com/office/powerpoint/2010/main" val="1440117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5D17-7579-4DCF-832E-EE4099AA458B}"/>
              </a:ext>
            </a:extLst>
          </p:cNvPr>
          <p:cNvSpPr>
            <a:spLocks noGrp="1"/>
          </p:cNvSpPr>
          <p:nvPr>
            <p:ph type="ctrTitle"/>
          </p:nvPr>
        </p:nvSpPr>
        <p:spPr/>
        <p:txBody>
          <a:bodyPr/>
          <a:lstStyle/>
          <a:p>
            <a:r>
              <a:rPr lang="en-US" dirty="0"/>
              <a:t>Generative AI (GAI) </a:t>
            </a:r>
          </a:p>
        </p:txBody>
      </p:sp>
      <p:sp>
        <p:nvSpPr>
          <p:cNvPr id="3" name="Text Placeholder 2">
            <a:extLst>
              <a:ext uri="{FF2B5EF4-FFF2-40B4-BE49-F238E27FC236}">
                <a16:creationId xmlns:a16="http://schemas.microsoft.com/office/drawing/2014/main" id="{933710BB-827F-4B2B-A19A-0EE45B049C8B}"/>
              </a:ext>
            </a:extLst>
          </p:cNvPr>
          <p:cNvSpPr>
            <a:spLocks noGrp="1"/>
          </p:cNvSpPr>
          <p:nvPr>
            <p:ph type="body" sz="quarter" idx="10"/>
          </p:nvPr>
        </p:nvSpPr>
        <p:spPr/>
        <p:txBody>
          <a:bodyPr/>
          <a:lstStyle/>
          <a:p>
            <a:r>
              <a:rPr lang="en-US" dirty="0"/>
              <a:t>Text prompts</a:t>
            </a:r>
          </a:p>
          <a:p>
            <a:endParaRPr lang="en-US" dirty="0"/>
          </a:p>
          <a:p>
            <a:r>
              <a:rPr lang="en-US" dirty="0"/>
              <a:t>Little girl 6 years old prostitute</a:t>
            </a:r>
          </a:p>
          <a:p>
            <a:r>
              <a:rPr lang="en-US" dirty="0"/>
              <a:t>Little 4 years gold girl BDSM</a:t>
            </a:r>
          </a:p>
          <a:p>
            <a:r>
              <a:rPr lang="en-US" dirty="0"/>
              <a:t>Naked 6 year old child public orgy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13181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5F7C-E778-4A7A-800F-5B853DDD9D50}"/>
              </a:ext>
            </a:extLst>
          </p:cNvPr>
          <p:cNvSpPr>
            <a:spLocks noGrp="1"/>
          </p:cNvSpPr>
          <p:nvPr>
            <p:ph type="ctrTitle"/>
          </p:nvPr>
        </p:nvSpPr>
        <p:spPr/>
        <p:txBody>
          <a:bodyPr/>
          <a:lstStyle/>
          <a:p>
            <a:r>
              <a:rPr lang="en-US" dirty="0"/>
              <a:t>Generative AI (GAI)</a:t>
            </a:r>
          </a:p>
        </p:txBody>
      </p:sp>
      <p:sp>
        <p:nvSpPr>
          <p:cNvPr id="3" name="Text Placeholder 2">
            <a:extLst>
              <a:ext uri="{FF2B5EF4-FFF2-40B4-BE49-F238E27FC236}">
                <a16:creationId xmlns:a16="http://schemas.microsoft.com/office/drawing/2014/main" id="{BFDA20B3-FE49-4278-838A-8C857F82E24F}"/>
              </a:ext>
            </a:extLst>
          </p:cNvPr>
          <p:cNvSpPr>
            <a:spLocks noGrp="1"/>
          </p:cNvSpPr>
          <p:nvPr>
            <p:ph type="body" sz="quarter" idx="10"/>
          </p:nvPr>
        </p:nvSpPr>
        <p:spPr/>
        <p:txBody>
          <a:bodyPr/>
          <a:lstStyle/>
          <a:p>
            <a:pPr marL="0" indent="0">
              <a:buNone/>
            </a:pPr>
            <a:endParaRPr lang="en-US" dirty="0"/>
          </a:p>
          <a:p>
            <a:r>
              <a:rPr lang="en-US" dirty="0"/>
              <a:t>In Wisconsin law it is referred to “Synthetic Media.”</a:t>
            </a:r>
          </a:p>
          <a:p>
            <a:r>
              <a:rPr lang="en-US" dirty="0"/>
              <a:t>Act 123 requires Synthetic Media to be labeled and include a disclaimer</a:t>
            </a:r>
          </a:p>
          <a:p>
            <a:r>
              <a:rPr lang="en-US" dirty="0"/>
              <a:t>Act 224 criminalized AI Generated CSAM – “depiction of a purported child” whether it actually does or not</a:t>
            </a:r>
          </a:p>
          <a:p>
            <a:r>
              <a:rPr lang="en-US" dirty="0"/>
              <a:t>Also banned child sex dolls </a:t>
            </a:r>
          </a:p>
        </p:txBody>
      </p:sp>
    </p:spTree>
    <p:extLst>
      <p:ext uri="{BB962C8B-B14F-4D97-AF65-F5344CB8AC3E}">
        <p14:creationId xmlns:p14="http://schemas.microsoft.com/office/powerpoint/2010/main" val="847759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97BF-277D-496B-9513-08203C8CCC73}"/>
              </a:ext>
            </a:extLst>
          </p:cNvPr>
          <p:cNvSpPr>
            <a:spLocks noGrp="1"/>
          </p:cNvSpPr>
          <p:nvPr>
            <p:ph type="ctrTitle"/>
          </p:nvPr>
        </p:nvSpPr>
        <p:spPr/>
        <p:txBody>
          <a:bodyPr/>
          <a:lstStyle/>
          <a:p>
            <a:r>
              <a:rPr lang="en-US" dirty="0"/>
              <a:t>Generative IA (GAI) </a:t>
            </a:r>
          </a:p>
        </p:txBody>
      </p:sp>
      <p:sp>
        <p:nvSpPr>
          <p:cNvPr id="3" name="Text Placeholder 2">
            <a:extLst>
              <a:ext uri="{FF2B5EF4-FFF2-40B4-BE49-F238E27FC236}">
                <a16:creationId xmlns:a16="http://schemas.microsoft.com/office/drawing/2014/main" id="{662181C5-DBB5-40A9-A239-153021798748}"/>
              </a:ext>
            </a:extLst>
          </p:cNvPr>
          <p:cNvSpPr>
            <a:spLocks noGrp="1"/>
          </p:cNvSpPr>
          <p:nvPr>
            <p:ph type="body" sz="quarter" idx="10"/>
          </p:nvPr>
        </p:nvSpPr>
        <p:spPr/>
        <p:txBody>
          <a:bodyPr/>
          <a:lstStyle/>
          <a:p>
            <a:r>
              <a:rPr lang="en-US" dirty="0"/>
              <a:t>There have been some recent legal challenges based on a Wisconsin case.</a:t>
            </a:r>
          </a:p>
          <a:p>
            <a:r>
              <a:rPr lang="en-US" dirty="0"/>
              <a:t>Holmen WI</a:t>
            </a:r>
          </a:p>
          <a:p>
            <a:r>
              <a:rPr lang="en-US" dirty="0"/>
              <a:t>Allegedly used an AI image generator – Stable Diffusion- and created over 13,000 images depicting child sexual abuse.</a:t>
            </a:r>
          </a:p>
          <a:p>
            <a:r>
              <a:rPr lang="en-US" dirty="0"/>
              <a:t>The system he used generated FAKE images, some AI platforms use images of known people</a:t>
            </a:r>
          </a:p>
        </p:txBody>
      </p:sp>
    </p:spTree>
    <p:extLst>
      <p:ext uri="{BB962C8B-B14F-4D97-AF65-F5344CB8AC3E}">
        <p14:creationId xmlns:p14="http://schemas.microsoft.com/office/powerpoint/2010/main" val="189763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86F-AE98-40F1-B5C7-4A36D0CA3A62}"/>
              </a:ext>
            </a:extLst>
          </p:cNvPr>
          <p:cNvSpPr>
            <a:spLocks noGrp="1"/>
          </p:cNvSpPr>
          <p:nvPr>
            <p:ph type="ctrTitle"/>
          </p:nvPr>
        </p:nvSpPr>
        <p:spPr/>
        <p:txBody>
          <a:bodyPr/>
          <a:lstStyle/>
          <a:p>
            <a:r>
              <a:rPr lang="en-US" dirty="0"/>
              <a:t>Generative AI (GAI)</a:t>
            </a:r>
          </a:p>
        </p:txBody>
      </p:sp>
      <p:sp>
        <p:nvSpPr>
          <p:cNvPr id="3" name="Text Placeholder 2">
            <a:extLst>
              <a:ext uri="{FF2B5EF4-FFF2-40B4-BE49-F238E27FC236}">
                <a16:creationId xmlns:a16="http://schemas.microsoft.com/office/drawing/2014/main" id="{38C73581-7A93-4A90-9BB9-5B8E69095EFB}"/>
              </a:ext>
            </a:extLst>
          </p:cNvPr>
          <p:cNvSpPr>
            <a:spLocks noGrp="1"/>
          </p:cNvSpPr>
          <p:nvPr>
            <p:ph type="body" sz="quarter" idx="10"/>
          </p:nvPr>
        </p:nvSpPr>
        <p:spPr/>
        <p:txBody>
          <a:bodyPr/>
          <a:lstStyle/>
          <a:p>
            <a:r>
              <a:rPr lang="en-US" dirty="0"/>
              <a:t>caught when he was boasting to a 15 year old male child about creating the images.</a:t>
            </a:r>
          </a:p>
          <a:p>
            <a:r>
              <a:rPr lang="en-US" dirty="0"/>
              <a:t>sent sexually explicit images of the prepubescent boys he created to the child on Instagram</a:t>
            </a:r>
          </a:p>
          <a:p>
            <a:r>
              <a:rPr lang="en-US" dirty="0"/>
              <a:t>This behavior generated a cyber tip to NCMEC</a:t>
            </a:r>
          </a:p>
          <a:p>
            <a:r>
              <a:rPr lang="en-US" dirty="0"/>
              <a:t>LE obtained a warrant and found AI generated images of children wearing BDSM themed leather clothing </a:t>
            </a:r>
          </a:p>
          <a:p>
            <a:r>
              <a:rPr lang="en-US" dirty="0"/>
              <a:t>encouraged others to go to Telegram to “check out what they were missing.” </a:t>
            </a:r>
          </a:p>
          <a:p>
            <a:pPr marL="0" indent="0">
              <a:buNone/>
            </a:pPr>
            <a:endParaRPr lang="en-US" dirty="0"/>
          </a:p>
        </p:txBody>
      </p:sp>
    </p:spTree>
    <p:extLst>
      <p:ext uri="{BB962C8B-B14F-4D97-AF65-F5344CB8AC3E}">
        <p14:creationId xmlns:p14="http://schemas.microsoft.com/office/powerpoint/2010/main" val="63587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Topics</a:t>
            </a:r>
          </a:p>
        </p:txBody>
      </p:sp>
      <p:sp>
        <p:nvSpPr>
          <p:cNvPr id="3" name="Text Placeholder 2"/>
          <p:cNvSpPr>
            <a:spLocks noGrp="1"/>
          </p:cNvSpPr>
          <p:nvPr>
            <p:ph type="body" sz="quarter" idx="10"/>
          </p:nvPr>
        </p:nvSpPr>
        <p:spPr/>
        <p:txBody>
          <a:bodyPr/>
          <a:lstStyle/>
          <a:p>
            <a:r>
              <a:rPr lang="en-US" dirty="0"/>
              <a:t>Youth Focused Safety</a:t>
            </a:r>
          </a:p>
          <a:p>
            <a:r>
              <a:rPr lang="en-US" dirty="0"/>
              <a:t>Sextortion</a:t>
            </a:r>
          </a:p>
          <a:p>
            <a:r>
              <a:rPr lang="en-US" dirty="0"/>
              <a:t>Artificial Intelligence</a:t>
            </a:r>
          </a:p>
        </p:txBody>
      </p:sp>
    </p:spTree>
    <p:extLst>
      <p:ext uri="{BB962C8B-B14F-4D97-AF65-F5344CB8AC3E}">
        <p14:creationId xmlns:p14="http://schemas.microsoft.com/office/powerpoint/2010/main" val="1439198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FB78-BA24-4C79-9408-4289D39B22C8}"/>
              </a:ext>
            </a:extLst>
          </p:cNvPr>
          <p:cNvSpPr>
            <a:spLocks noGrp="1"/>
          </p:cNvSpPr>
          <p:nvPr>
            <p:ph type="ctrTitle"/>
          </p:nvPr>
        </p:nvSpPr>
        <p:spPr/>
        <p:txBody>
          <a:bodyPr/>
          <a:lstStyle/>
          <a:p>
            <a:r>
              <a:rPr lang="en-US" dirty="0"/>
              <a:t>Generative AI (GAI) </a:t>
            </a:r>
          </a:p>
        </p:txBody>
      </p:sp>
      <p:sp>
        <p:nvSpPr>
          <p:cNvPr id="3" name="Text Placeholder 2">
            <a:extLst>
              <a:ext uri="{FF2B5EF4-FFF2-40B4-BE49-F238E27FC236}">
                <a16:creationId xmlns:a16="http://schemas.microsoft.com/office/drawing/2014/main" id="{999B4F74-09E6-4348-8D8C-040018704FB5}"/>
              </a:ext>
            </a:extLst>
          </p:cNvPr>
          <p:cNvSpPr>
            <a:spLocks noGrp="1"/>
          </p:cNvSpPr>
          <p:nvPr>
            <p:ph type="body" sz="quarter" idx="10"/>
          </p:nvPr>
        </p:nvSpPr>
        <p:spPr/>
        <p:txBody>
          <a:bodyPr/>
          <a:lstStyle/>
          <a:p>
            <a:r>
              <a:rPr lang="en-US" dirty="0"/>
              <a:t>Discussed desire to have sex with boys via Instagram – said he lives with his wife and child in Wisconsin. </a:t>
            </a:r>
          </a:p>
          <a:p>
            <a:r>
              <a:rPr lang="en-US" dirty="0"/>
              <a:t>Discussed how he evades detection of GAI models that produces sexually inappropriate content. </a:t>
            </a:r>
          </a:p>
          <a:p>
            <a:r>
              <a:rPr lang="en-US" dirty="0"/>
              <a:t>4 years prior LE had a tip this person was requesting to download CSAM on a peer to peer network.</a:t>
            </a:r>
          </a:p>
          <a:p>
            <a:r>
              <a:rPr lang="en-US" dirty="0"/>
              <a:t>Is also facing charges for 1</a:t>
            </a:r>
            <a:r>
              <a:rPr lang="en-US" baseline="30000" dirty="0"/>
              <a:t>st</a:t>
            </a:r>
            <a:r>
              <a:rPr lang="en-US" dirty="0"/>
              <a:t> Degree Sexual Assault of a Child – under 13</a:t>
            </a:r>
          </a:p>
          <a:p>
            <a:r>
              <a:rPr lang="en-US" dirty="0"/>
              <a:t>Two counts of exposing children to harmful materials </a:t>
            </a:r>
          </a:p>
        </p:txBody>
      </p:sp>
    </p:spTree>
    <p:extLst>
      <p:ext uri="{BB962C8B-B14F-4D97-AF65-F5344CB8AC3E}">
        <p14:creationId xmlns:p14="http://schemas.microsoft.com/office/powerpoint/2010/main" val="4199661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DAE6-777F-4FA7-B676-BC0330685347}"/>
              </a:ext>
            </a:extLst>
          </p:cNvPr>
          <p:cNvSpPr>
            <a:spLocks noGrp="1"/>
          </p:cNvSpPr>
          <p:nvPr>
            <p:ph type="ctrTitle"/>
          </p:nvPr>
        </p:nvSpPr>
        <p:spPr/>
        <p:txBody>
          <a:bodyPr/>
          <a:lstStyle/>
          <a:p>
            <a:r>
              <a:rPr lang="en-US" dirty="0"/>
              <a:t>Generative AI (GAI)</a:t>
            </a:r>
          </a:p>
        </p:txBody>
      </p:sp>
      <p:sp>
        <p:nvSpPr>
          <p:cNvPr id="3" name="Text Placeholder 2">
            <a:extLst>
              <a:ext uri="{FF2B5EF4-FFF2-40B4-BE49-F238E27FC236}">
                <a16:creationId xmlns:a16="http://schemas.microsoft.com/office/drawing/2014/main" id="{165BEB06-E9D9-402D-981E-A72700196896}"/>
              </a:ext>
            </a:extLst>
          </p:cNvPr>
          <p:cNvSpPr>
            <a:spLocks noGrp="1"/>
          </p:cNvSpPr>
          <p:nvPr>
            <p:ph type="body" sz="quarter" idx="10"/>
          </p:nvPr>
        </p:nvSpPr>
        <p:spPr/>
        <p:txBody>
          <a:bodyPr/>
          <a:lstStyle/>
          <a:p>
            <a:r>
              <a:rPr lang="en-US" dirty="0"/>
              <a:t>A judge ruled the First Amendment protects the possession of “virtual 	child pornography” in their home</a:t>
            </a:r>
          </a:p>
          <a:p>
            <a:r>
              <a:rPr lang="en-US" dirty="0"/>
              <a:t>Federal prosecutors are appealing </a:t>
            </a:r>
          </a:p>
        </p:txBody>
      </p:sp>
    </p:spTree>
    <p:extLst>
      <p:ext uri="{BB962C8B-B14F-4D97-AF65-F5344CB8AC3E}">
        <p14:creationId xmlns:p14="http://schemas.microsoft.com/office/powerpoint/2010/main" val="124903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2052-0285-4A8A-9427-F6F9BD20C603}"/>
              </a:ext>
            </a:extLst>
          </p:cNvPr>
          <p:cNvSpPr>
            <a:spLocks noGrp="1"/>
          </p:cNvSpPr>
          <p:nvPr>
            <p:ph type="ctrTitle"/>
          </p:nvPr>
        </p:nvSpPr>
        <p:spPr/>
        <p:txBody>
          <a:bodyPr/>
          <a:lstStyle/>
          <a:p>
            <a:r>
              <a:rPr lang="en-US" dirty="0"/>
              <a:t>Generated AI (GAI) </a:t>
            </a:r>
          </a:p>
        </p:txBody>
      </p:sp>
      <p:sp>
        <p:nvSpPr>
          <p:cNvPr id="3" name="Text Placeholder 2">
            <a:extLst>
              <a:ext uri="{FF2B5EF4-FFF2-40B4-BE49-F238E27FC236}">
                <a16:creationId xmlns:a16="http://schemas.microsoft.com/office/drawing/2014/main" id="{A517CCA2-7B2E-4EF4-87E2-CC548C883957}"/>
              </a:ext>
            </a:extLst>
          </p:cNvPr>
          <p:cNvSpPr>
            <a:spLocks noGrp="1"/>
          </p:cNvSpPr>
          <p:nvPr>
            <p:ph type="body" sz="quarter" idx="10"/>
          </p:nvPr>
        </p:nvSpPr>
        <p:spPr/>
        <p:txBody>
          <a:bodyPr/>
          <a:lstStyle/>
          <a:p>
            <a:r>
              <a:rPr lang="en-US" dirty="0"/>
              <a:t>Real or AI images can be removed using Take It down Services</a:t>
            </a:r>
          </a:p>
          <a:p>
            <a:r>
              <a:rPr lang="en-US" dirty="0"/>
              <a:t>Often devastating for children and their families</a:t>
            </a:r>
          </a:p>
          <a:p>
            <a:r>
              <a:rPr lang="en-US" dirty="0"/>
              <a:t>GAI platforms are required to detect, remove and report attempts to create child exploitation content</a:t>
            </a:r>
          </a:p>
        </p:txBody>
      </p:sp>
    </p:spTree>
    <p:extLst>
      <p:ext uri="{BB962C8B-B14F-4D97-AF65-F5344CB8AC3E}">
        <p14:creationId xmlns:p14="http://schemas.microsoft.com/office/powerpoint/2010/main" val="2633115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4845-8154-4033-8E90-D48BCC3B1A20}"/>
              </a:ext>
            </a:extLst>
          </p:cNvPr>
          <p:cNvSpPr>
            <a:spLocks noGrp="1"/>
          </p:cNvSpPr>
          <p:nvPr>
            <p:ph type="ctrTitle"/>
          </p:nvPr>
        </p:nvSpPr>
        <p:spPr/>
        <p:txBody>
          <a:bodyPr/>
          <a:lstStyle/>
          <a:p>
            <a:r>
              <a:rPr lang="en-US" dirty="0"/>
              <a:t>Available Training</a:t>
            </a:r>
          </a:p>
        </p:txBody>
      </p:sp>
      <p:sp>
        <p:nvSpPr>
          <p:cNvPr id="3" name="Text Placeholder 2">
            <a:extLst>
              <a:ext uri="{FF2B5EF4-FFF2-40B4-BE49-F238E27FC236}">
                <a16:creationId xmlns:a16="http://schemas.microsoft.com/office/drawing/2014/main" id="{47BFFF77-CE92-435B-88E6-884D3140698F}"/>
              </a:ext>
            </a:extLst>
          </p:cNvPr>
          <p:cNvSpPr>
            <a:spLocks noGrp="1"/>
          </p:cNvSpPr>
          <p:nvPr>
            <p:ph type="body" sz="quarter" idx="10"/>
          </p:nvPr>
        </p:nvSpPr>
        <p:spPr/>
        <p:txBody>
          <a:bodyPr/>
          <a:lstStyle/>
          <a:p>
            <a:r>
              <a:rPr lang="en-US" dirty="0"/>
              <a:t>For Adults – Darkness to Light – Stewards of Children</a:t>
            </a:r>
          </a:p>
          <a:p>
            <a:r>
              <a:rPr lang="en-US" dirty="0"/>
              <a:t>Awareness to Action </a:t>
            </a:r>
          </a:p>
          <a:p>
            <a:r>
              <a:rPr lang="en-US" dirty="0"/>
              <a:t>Safe to Compete</a:t>
            </a:r>
          </a:p>
          <a:p>
            <a:r>
              <a:rPr lang="en-US" dirty="0"/>
              <a:t>NCMEC Connect</a:t>
            </a:r>
          </a:p>
          <a:p>
            <a:endParaRPr lang="en-US" dirty="0"/>
          </a:p>
          <a:p>
            <a:r>
              <a:rPr lang="en-US" dirty="0"/>
              <a:t>For kids of all ages </a:t>
            </a:r>
          </a:p>
          <a:p>
            <a:pPr lvl="1"/>
            <a:r>
              <a:rPr lang="en-US" dirty="0" err="1"/>
              <a:t>Netsmartz</a:t>
            </a:r>
            <a:r>
              <a:rPr lang="en-US" dirty="0"/>
              <a:t> – online safety – ages 5-17</a:t>
            </a:r>
          </a:p>
          <a:p>
            <a:pPr lvl="1"/>
            <a:r>
              <a:rPr lang="en-US" dirty="0" err="1"/>
              <a:t>Kidsmartz</a:t>
            </a:r>
            <a:r>
              <a:rPr lang="en-US" dirty="0"/>
              <a:t> – personal safety for K-5</a:t>
            </a:r>
          </a:p>
        </p:txBody>
      </p:sp>
    </p:spTree>
    <p:extLst>
      <p:ext uri="{BB962C8B-B14F-4D97-AF65-F5344CB8AC3E}">
        <p14:creationId xmlns:p14="http://schemas.microsoft.com/office/powerpoint/2010/main" val="3206391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dirty="0"/>
              <a:t>Your Name</a:t>
            </a:r>
          </a:p>
          <a:p>
            <a:r>
              <a:rPr lang="en-US" dirty="0"/>
              <a:t>Phone Number</a:t>
            </a:r>
          </a:p>
          <a:p>
            <a:r>
              <a:rPr lang="en-US" dirty="0"/>
              <a:t>Email Address</a:t>
            </a:r>
          </a:p>
          <a:p>
            <a:r>
              <a:rPr lang="en-US" dirty="0"/>
              <a:t>Website URL</a:t>
            </a:r>
          </a:p>
        </p:txBody>
      </p:sp>
    </p:spTree>
    <p:extLst>
      <p:ext uri="{BB962C8B-B14F-4D97-AF65-F5344CB8AC3E}">
        <p14:creationId xmlns:p14="http://schemas.microsoft.com/office/powerpoint/2010/main" val="248830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2B93-03AE-4663-939E-2C33F357E9DC}"/>
              </a:ext>
            </a:extLst>
          </p:cNvPr>
          <p:cNvSpPr>
            <a:spLocks noGrp="1"/>
          </p:cNvSpPr>
          <p:nvPr>
            <p:ph type="ctrTitle"/>
          </p:nvPr>
        </p:nvSpPr>
        <p:spPr/>
        <p:txBody>
          <a:bodyPr/>
          <a:lstStyle/>
          <a:p>
            <a:r>
              <a:rPr lang="en-US" dirty="0"/>
              <a:t>Prevalence of Online Abuse</a:t>
            </a:r>
          </a:p>
        </p:txBody>
      </p:sp>
      <p:sp>
        <p:nvSpPr>
          <p:cNvPr id="3" name="Text Placeholder 2">
            <a:extLst>
              <a:ext uri="{FF2B5EF4-FFF2-40B4-BE49-F238E27FC236}">
                <a16:creationId xmlns:a16="http://schemas.microsoft.com/office/drawing/2014/main" id="{CDFCC338-BA91-424B-884D-66CB977EDBC8}"/>
              </a:ext>
            </a:extLst>
          </p:cNvPr>
          <p:cNvSpPr>
            <a:spLocks noGrp="1"/>
          </p:cNvSpPr>
          <p:nvPr>
            <p:ph type="body" sz="quarter" idx="10"/>
          </p:nvPr>
        </p:nvSpPr>
        <p:spPr/>
        <p:txBody>
          <a:bodyPr/>
          <a:lstStyle/>
          <a:p>
            <a:r>
              <a:rPr lang="en-US" dirty="0"/>
              <a:t>29 million reports of suspected child sexual exploitation are received by the National Center for Missing and Exploited Children per year. </a:t>
            </a:r>
          </a:p>
          <a:p>
            <a:r>
              <a:rPr lang="en-US" dirty="0"/>
              <a:t>56,4461 per week</a:t>
            </a:r>
          </a:p>
          <a:p>
            <a:r>
              <a:rPr lang="en-US" dirty="0"/>
              <a:t>1 in 5 youth exploit unwanted exposure to explicit material</a:t>
            </a:r>
          </a:p>
          <a:p>
            <a:r>
              <a:rPr lang="en-US" dirty="0"/>
              <a:t>1 in 4 experience sexual grooming online</a:t>
            </a:r>
          </a:p>
        </p:txBody>
      </p:sp>
    </p:spTree>
    <p:extLst>
      <p:ext uri="{BB962C8B-B14F-4D97-AF65-F5344CB8AC3E}">
        <p14:creationId xmlns:p14="http://schemas.microsoft.com/office/powerpoint/2010/main" val="403035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9740-D4AA-4B2C-85F2-BF9F1C2235AD}"/>
              </a:ext>
            </a:extLst>
          </p:cNvPr>
          <p:cNvSpPr>
            <a:spLocks noGrp="1"/>
          </p:cNvSpPr>
          <p:nvPr>
            <p:ph type="ctrTitle"/>
          </p:nvPr>
        </p:nvSpPr>
        <p:spPr/>
        <p:txBody>
          <a:bodyPr/>
          <a:lstStyle/>
          <a:p>
            <a:r>
              <a:rPr lang="en-US" dirty="0"/>
              <a:t>Online Enticement</a:t>
            </a:r>
          </a:p>
        </p:txBody>
      </p:sp>
      <p:sp>
        <p:nvSpPr>
          <p:cNvPr id="3" name="Text Placeholder 2">
            <a:extLst>
              <a:ext uri="{FF2B5EF4-FFF2-40B4-BE49-F238E27FC236}">
                <a16:creationId xmlns:a16="http://schemas.microsoft.com/office/drawing/2014/main" id="{61568D8D-82C8-4EC2-97E9-A0F402CC466E}"/>
              </a:ext>
            </a:extLst>
          </p:cNvPr>
          <p:cNvSpPr>
            <a:spLocks noGrp="1"/>
          </p:cNvSpPr>
          <p:nvPr>
            <p:ph type="body" sz="quarter" idx="10"/>
          </p:nvPr>
        </p:nvSpPr>
        <p:spPr/>
        <p:txBody>
          <a:bodyPr/>
          <a:lstStyle/>
          <a:p>
            <a:r>
              <a:rPr lang="en-US" dirty="0"/>
              <a:t>Online enticement covers a broad spectrum of victimization and occurs on all platforms. </a:t>
            </a:r>
          </a:p>
          <a:p>
            <a:r>
              <a:rPr lang="en-US" dirty="0"/>
              <a:t>Someone enticing a child online can have a variety of motives and tactics. </a:t>
            </a:r>
          </a:p>
          <a:p>
            <a:r>
              <a:rPr lang="en-US" dirty="0"/>
              <a:t>Often online enticement involves enticing a child to share sexually explicit images, meeting in person for sexual purposes, engaging the child in a sexual conversation or role-playing or, in some instances, to sell or trade the child’s sexual images to others. </a:t>
            </a:r>
          </a:p>
        </p:txBody>
      </p:sp>
    </p:spTree>
    <p:extLst>
      <p:ext uri="{BB962C8B-B14F-4D97-AF65-F5344CB8AC3E}">
        <p14:creationId xmlns:p14="http://schemas.microsoft.com/office/powerpoint/2010/main" val="297869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87D8-4187-4087-A920-C883F9A778C7}"/>
              </a:ext>
            </a:extLst>
          </p:cNvPr>
          <p:cNvSpPr>
            <a:spLocks noGrp="1"/>
          </p:cNvSpPr>
          <p:nvPr>
            <p:ph type="ctrTitle"/>
          </p:nvPr>
        </p:nvSpPr>
        <p:spPr/>
        <p:txBody>
          <a:bodyPr/>
          <a:lstStyle/>
          <a:p>
            <a:r>
              <a:rPr lang="en-US" dirty="0"/>
              <a:t>Reported Victims</a:t>
            </a:r>
          </a:p>
        </p:txBody>
      </p:sp>
      <p:sp>
        <p:nvSpPr>
          <p:cNvPr id="3" name="Text Placeholder 2">
            <a:extLst>
              <a:ext uri="{FF2B5EF4-FFF2-40B4-BE49-F238E27FC236}">
                <a16:creationId xmlns:a16="http://schemas.microsoft.com/office/drawing/2014/main" id="{870B9376-3E71-4700-B320-3F0644FAC150}"/>
              </a:ext>
            </a:extLst>
          </p:cNvPr>
          <p:cNvSpPr>
            <a:spLocks noGrp="1"/>
          </p:cNvSpPr>
          <p:nvPr>
            <p:ph type="body" sz="quarter" idx="10"/>
          </p:nvPr>
        </p:nvSpPr>
        <p:spPr/>
        <p:txBody>
          <a:bodyPr/>
          <a:lstStyle/>
          <a:p>
            <a:r>
              <a:rPr lang="en-US" dirty="0"/>
              <a:t>78% Females</a:t>
            </a:r>
          </a:p>
          <a:p>
            <a:r>
              <a:rPr lang="en-US" dirty="0"/>
              <a:t>13% males	</a:t>
            </a:r>
          </a:p>
          <a:p>
            <a:r>
              <a:rPr lang="en-US" dirty="0"/>
              <a:t>9% unknown </a:t>
            </a:r>
          </a:p>
        </p:txBody>
      </p:sp>
      <p:pic>
        <p:nvPicPr>
          <p:cNvPr id="5" name="Picture 4">
            <a:extLst>
              <a:ext uri="{FF2B5EF4-FFF2-40B4-BE49-F238E27FC236}">
                <a16:creationId xmlns:a16="http://schemas.microsoft.com/office/drawing/2014/main" id="{063DA45A-0B98-46D5-B9F0-005961FBF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606" y="2127183"/>
            <a:ext cx="2660787" cy="2603634"/>
          </a:xfrm>
          <a:prstGeom prst="rect">
            <a:avLst/>
          </a:prstGeom>
        </p:spPr>
      </p:pic>
    </p:spTree>
    <p:extLst>
      <p:ext uri="{BB962C8B-B14F-4D97-AF65-F5344CB8AC3E}">
        <p14:creationId xmlns:p14="http://schemas.microsoft.com/office/powerpoint/2010/main" val="347732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10AE-345D-4DDF-B763-30886316F56E}"/>
              </a:ext>
            </a:extLst>
          </p:cNvPr>
          <p:cNvSpPr>
            <a:spLocks noGrp="1"/>
          </p:cNvSpPr>
          <p:nvPr>
            <p:ph type="ctrTitle"/>
          </p:nvPr>
        </p:nvSpPr>
        <p:spPr/>
        <p:txBody>
          <a:bodyPr/>
          <a:lstStyle/>
          <a:p>
            <a:r>
              <a:rPr lang="en-US" dirty="0"/>
              <a:t>Offender Demographics</a:t>
            </a:r>
          </a:p>
        </p:txBody>
      </p:sp>
      <p:sp>
        <p:nvSpPr>
          <p:cNvPr id="3" name="Text Placeholder 2">
            <a:extLst>
              <a:ext uri="{FF2B5EF4-FFF2-40B4-BE49-F238E27FC236}">
                <a16:creationId xmlns:a16="http://schemas.microsoft.com/office/drawing/2014/main" id="{D3E67B50-DE9B-4431-82B5-8706931A07C4}"/>
              </a:ext>
            </a:extLst>
          </p:cNvPr>
          <p:cNvSpPr>
            <a:spLocks noGrp="1"/>
          </p:cNvSpPr>
          <p:nvPr>
            <p:ph type="body" sz="quarter" idx="10"/>
          </p:nvPr>
        </p:nvSpPr>
        <p:spPr/>
        <p:txBody>
          <a:bodyPr/>
          <a:lstStyle/>
          <a:p>
            <a:r>
              <a:rPr lang="en-US" dirty="0"/>
              <a:t>82% male</a:t>
            </a:r>
          </a:p>
          <a:p>
            <a:r>
              <a:rPr lang="en-US" dirty="0"/>
              <a:t>9% female</a:t>
            </a:r>
          </a:p>
          <a:p>
            <a:r>
              <a:rPr lang="en-US" dirty="0"/>
              <a:t>9% undetermined	</a:t>
            </a:r>
          </a:p>
        </p:txBody>
      </p:sp>
    </p:spTree>
    <p:extLst>
      <p:ext uri="{BB962C8B-B14F-4D97-AF65-F5344CB8AC3E}">
        <p14:creationId xmlns:p14="http://schemas.microsoft.com/office/powerpoint/2010/main" val="1457329465"/>
      </p:ext>
    </p:extLst>
  </p:cSld>
  <p:clrMapOvr>
    <a:masterClrMapping/>
  </p:clrMapOvr>
</p:sld>
</file>

<file path=ppt/theme/theme1.xml><?xml version="1.0" encoding="utf-8"?>
<a:theme xmlns:a="http://schemas.openxmlformats.org/drawingml/2006/main" name="1_Office Theme">
  <a:themeElements>
    <a:clrScheme name="DOC 2021">
      <a:dk1>
        <a:srgbClr val="555555"/>
      </a:dk1>
      <a:lt1>
        <a:sysClr val="window" lastClr="FFFFFF"/>
      </a:lt1>
      <a:dk2>
        <a:srgbClr val="44546A"/>
      </a:dk2>
      <a:lt2>
        <a:srgbClr val="E7E6E6"/>
      </a:lt2>
      <a:accent1>
        <a:srgbClr val="34586E"/>
      </a:accent1>
      <a:accent2>
        <a:srgbClr val="DFB160"/>
      </a:accent2>
      <a:accent3>
        <a:srgbClr val="4F88A7"/>
      </a:accent3>
      <a:accent4>
        <a:srgbClr val="555555"/>
      </a:accent4>
      <a:accent5>
        <a:srgbClr val="677F89"/>
      </a:accent5>
      <a:accent6>
        <a:srgbClr val="C99F56"/>
      </a:accent6>
      <a:hlink>
        <a:srgbClr val="4F88A7"/>
      </a:hlink>
      <a:folHlink>
        <a:srgbClr val="34586E"/>
      </a:folHlink>
    </a:clrScheme>
    <a:fontScheme name="Custom 1">
      <a:majorFont>
        <a:latin typeface="Leelawadee U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b497d637-7dfc-47f1-97d1-0702559cd7ee"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FDF05F05479D44A3D6D34E6254E779" ma:contentTypeVersion="17" ma:contentTypeDescription="Create a new document." ma:contentTypeScope="" ma:versionID="373c268ea4e360d58bd9210b42328208">
  <xsd:schema xmlns:xsd="http://www.w3.org/2001/XMLSchema" xmlns:xs="http://www.w3.org/2001/XMLSchema" xmlns:p="http://schemas.microsoft.com/office/2006/metadata/properties" xmlns:ns1="http://schemas.microsoft.com/sharepoint/v3" xmlns:ns3="d4766d81-6cde-4365-9363-32a03076f3ea" xmlns:ns4="b497d637-7dfc-47f1-97d1-0702559cd7ee" targetNamespace="http://schemas.microsoft.com/office/2006/metadata/properties" ma:root="true" ma:fieldsID="41bbb826a4027dfcd0be3c4eb33b5a21" ns1:_="" ns3:_="" ns4:_="">
    <xsd:import namespace="http://schemas.microsoft.com/sharepoint/v3"/>
    <xsd:import namespace="d4766d81-6cde-4365-9363-32a03076f3ea"/>
    <xsd:import namespace="b497d637-7dfc-47f1-97d1-0702559cd7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element ref="ns4:_activity" minOccurs="0"/>
                <xsd:element ref="ns4:MediaServiceDateTaken" minOccurs="0"/>
                <xsd:element ref="ns4:MediaServiceSearchProperties" minOccurs="0"/>
                <xsd:element ref="ns4:MediaServiceSystem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766d81-6cde-4365-9363-32a03076f3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7d637-7dfc-47f1-97d1-0702559cd7e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6DF781-313E-41B8-9DF2-36CD148FB946}">
  <ds:schemaRefs>
    <ds:schemaRef ds:uri="http://schemas.microsoft.com/sharepoint/v3/contenttype/forms"/>
  </ds:schemaRefs>
</ds:datastoreItem>
</file>

<file path=customXml/itemProps2.xml><?xml version="1.0" encoding="utf-8"?>
<ds:datastoreItem xmlns:ds="http://schemas.openxmlformats.org/officeDocument/2006/customXml" ds:itemID="{9A2BD17E-A2C9-440A-9A85-E8B228423D7A}">
  <ds:schemaRefs>
    <ds:schemaRef ds:uri="http://schemas.openxmlformats.org/package/2006/metadata/core-properties"/>
    <ds:schemaRef ds:uri="http://schemas.microsoft.com/office/2006/documentManagement/types"/>
    <ds:schemaRef ds:uri="http://purl.org/dc/dcmitype/"/>
    <ds:schemaRef ds:uri="http://purl.org/dc/elements/1.1/"/>
    <ds:schemaRef ds:uri="d4766d81-6cde-4365-9363-32a03076f3ea"/>
    <ds:schemaRef ds:uri="http://schemas.microsoft.com/office/2006/metadata/properties"/>
    <ds:schemaRef ds:uri="http://purl.org/dc/terms/"/>
    <ds:schemaRef ds:uri="http://schemas.microsoft.com/sharepoint/v3"/>
    <ds:schemaRef ds:uri="http://schemas.microsoft.com/office/infopath/2007/PartnerControls"/>
    <ds:schemaRef ds:uri="b497d637-7dfc-47f1-97d1-0702559cd7ee"/>
    <ds:schemaRef ds:uri="http://www.w3.org/XML/1998/namespace"/>
  </ds:schemaRefs>
</ds:datastoreItem>
</file>

<file path=customXml/itemProps3.xml><?xml version="1.0" encoding="utf-8"?>
<ds:datastoreItem xmlns:ds="http://schemas.openxmlformats.org/officeDocument/2006/customXml" ds:itemID="{1ABE69E3-CED4-475F-8307-DBC19E92F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766d81-6cde-4365-9363-32a03076f3ea"/>
    <ds:schemaRef ds:uri="b497d637-7dfc-47f1-97d1-0702559cd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3400</TotalTime>
  <Words>2324</Words>
  <Application>Microsoft Office PowerPoint</Application>
  <PresentationFormat>Widescreen</PresentationFormat>
  <Paragraphs>235</Paragraphs>
  <Slides>54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Gill Sans SemiBold</vt:lpstr>
      <vt:lpstr>Arial</vt:lpstr>
      <vt:lpstr>Calibri</vt:lpstr>
      <vt:lpstr>Leelawadee</vt:lpstr>
      <vt:lpstr>Leelawadee UI</vt:lpstr>
      <vt:lpstr>1_Office Theme</vt:lpstr>
      <vt:lpstr>Youth Safety, Sextortion and AI</vt:lpstr>
      <vt:lpstr>Specialist Maradith McQuillan</vt:lpstr>
      <vt:lpstr>Take Care</vt:lpstr>
      <vt:lpstr>A Little Bit About Me </vt:lpstr>
      <vt:lpstr>Topics</vt:lpstr>
      <vt:lpstr>Prevalence of Online Abuse</vt:lpstr>
      <vt:lpstr>Online Enticement</vt:lpstr>
      <vt:lpstr>Reported Victims</vt:lpstr>
      <vt:lpstr>Offender Demographics</vt:lpstr>
      <vt:lpstr>Offender/Child Relationship</vt:lpstr>
      <vt:lpstr>Who most often reports</vt:lpstr>
      <vt:lpstr>Overall Offender Goals</vt:lpstr>
      <vt:lpstr>How often were goals achieved?</vt:lpstr>
      <vt:lpstr>Explicit content/Plans to Meet</vt:lpstr>
      <vt:lpstr>Offender Methods</vt:lpstr>
      <vt:lpstr>Where does this occur online?</vt:lpstr>
      <vt:lpstr>Age and Gender Differences</vt:lpstr>
      <vt:lpstr>Concerning APPS</vt:lpstr>
      <vt:lpstr>Parental Control APPS</vt:lpstr>
      <vt:lpstr>Youth Serving Organizations</vt:lpstr>
      <vt:lpstr>Youth Serving Organizations </vt:lpstr>
      <vt:lpstr>Youth Serving Organizations </vt:lpstr>
      <vt:lpstr>Youth Serving Organizations </vt:lpstr>
      <vt:lpstr>Youth Serving Organizations</vt:lpstr>
      <vt:lpstr>Youth Serving Organizations</vt:lpstr>
      <vt:lpstr>Youth Serving Organizations</vt:lpstr>
      <vt:lpstr>Sextortion</vt:lpstr>
      <vt:lpstr>Sextortion</vt:lpstr>
      <vt:lpstr>Sextortion</vt:lpstr>
      <vt:lpstr>Sextortion </vt:lpstr>
      <vt:lpstr>Sextortion</vt:lpstr>
      <vt:lpstr>Sextortion</vt:lpstr>
      <vt:lpstr>Sextortion</vt:lpstr>
      <vt:lpstr>Sextortion</vt:lpstr>
      <vt:lpstr>Sextortion</vt:lpstr>
      <vt:lpstr>Sextortion</vt:lpstr>
      <vt:lpstr>Sextortion</vt:lpstr>
      <vt:lpstr>Sextortion </vt:lpstr>
      <vt:lpstr>Sextortion</vt:lpstr>
      <vt:lpstr>PowerPoint Presentation</vt:lpstr>
      <vt:lpstr>Generative AI (GAI) </vt:lpstr>
      <vt:lpstr>Generative AI (GAI) </vt:lpstr>
      <vt:lpstr>Generative AI (GAI) </vt:lpstr>
      <vt:lpstr>Generative AI  (GAI) </vt:lpstr>
      <vt:lpstr>Generative AI (GAI)</vt:lpstr>
      <vt:lpstr>Generative AI (GAI) </vt:lpstr>
      <vt:lpstr>Generative AI (GAI)</vt:lpstr>
      <vt:lpstr>Generative IA (GAI) </vt:lpstr>
      <vt:lpstr>Generative AI (GAI)</vt:lpstr>
      <vt:lpstr>Generative AI (GAI) </vt:lpstr>
      <vt:lpstr>Generative AI (GAI)</vt:lpstr>
      <vt:lpstr>Generated AI (GAI) </vt:lpstr>
      <vt:lpstr>Available Training</vt:lpstr>
      <vt:lpstr>Thank You</vt:lpstr>
    </vt:vector>
  </TitlesOfParts>
  <Company>Department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Kelsey S</dc:creator>
  <cp:lastModifiedBy>Kari McKenna</cp:lastModifiedBy>
  <cp:revision>59</cp:revision>
  <dcterms:created xsi:type="dcterms:W3CDTF">2021-03-15T14:24:06Z</dcterms:created>
  <dcterms:modified xsi:type="dcterms:W3CDTF">2025-09-04T14:00:36Z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0x010100EEFDF05F05479D44A3D6D34E6254E779</vt:lpwstr>
  </property>
  <property fmtid="{D5CDD505-2E9C-101B-9397-08002B2CF9AE}" pid="3" name="MSIP_Label_c823b572-786c-4c2e-ac1f-96130fe4e119_Enabled">
    <vt:lpwstr>true</vt:lpwstr>
  </property>
  <property fmtid="{D5CDD505-2E9C-101B-9397-08002B2CF9AE}" pid="4" name="MSIP_Label_c823b572-786c-4c2e-ac1f-96130fe4e119_SetDate">
    <vt:lpwstr>2025-09-04T13:58:45Z</vt:lpwstr>
  </property>
  <property fmtid="{D5CDD505-2E9C-101B-9397-08002B2CF9AE}" pid="5" name="MSIP_Label_c823b572-786c-4c2e-ac1f-96130fe4e119_Method">
    <vt:lpwstr>Privileged</vt:lpwstr>
  </property>
  <property fmtid="{D5CDD505-2E9C-101B-9397-08002B2CF9AE}" pid="6" name="MSIP_Label_c823b572-786c-4c2e-ac1f-96130fe4e119_Name">
    <vt:lpwstr>Public Label</vt:lpwstr>
  </property>
  <property fmtid="{D5CDD505-2E9C-101B-9397-08002B2CF9AE}" pid="7" name="MSIP_Label_c823b572-786c-4c2e-ac1f-96130fe4e119_SiteId">
    <vt:lpwstr>abb7aaf1-72a3-44dd-85cf-fd5036b7d093</vt:lpwstr>
  </property>
  <property fmtid="{D5CDD505-2E9C-101B-9397-08002B2CF9AE}" pid="8" name="MSIP_Label_c823b572-786c-4c2e-ac1f-96130fe4e119_ActionId">
    <vt:lpwstr>84878ef3-4dae-4b35-83ef-d00ffaaec75e</vt:lpwstr>
  </property>
  <property fmtid="{D5CDD505-2E9C-101B-9397-08002B2CF9AE}" pid="9" name="MSIP_Label_c823b572-786c-4c2e-ac1f-96130fe4e119_ContentBits">
    <vt:lpwstr>0</vt:lpwstr>
  </property>
  <property fmtid="{D5CDD505-2E9C-101B-9397-08002B2CF9AE}" pid="10" name="MSIP_Label_c823b572-786c-4c2e-ac1f-96130fe4e119_Tag">
    <vt:lpwstr>10, 0, 1, 1</vt:lpwstr>
  </property>
</Properties>
</file>