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pbkcqSs5JEf2rEiExYtr+0ikp8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lena Jensen"/>
  <p:cmAuthor clrIdx="1" id="1" initials="" lastIdx="1" name="Camryn Bieber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2T00:20:04.637">
    <p:pos x="6000" y="0"/>
    <p:text>would this be the correct use and placement of the title slide? I wasn't quite sure what to do with these</p:text>
    <p:extLst>
      <p:ext uri="{C676402C-5697-4E1C-873F-D02D1690AC5C}">
        <p15:threadingInfo timeZoneBias="0"/>
      </p:ext>
      <p:ext uri="http://customooxmlschemas.google.com/">
        <go:slidesCustomData xmlns:go="http://customooxmlschemas.google.com/" commentPostId="AAABD6j2CXk"/>
      </p:ext>
    </p:extLst>
  </p:cm>
  <p:cm authorId="1" idx="1" dt="2024-01-12T00:20:04.637">
    <p:pos x="6000" y="0"/>
    <p:text>The green color seems like it doesn't quite fit the template to me... Do we want it all to be cohesive in color?</p:text>
    <p:extLst>
      <p:ext uri="{C676402C-5697-4E1C-873F-D02D1690AC5C}">
        <p15:threadingInfo timeZoneBias="0">
          <p15:parentCm authorId="0" idx="1"/>
        </p15:threadingInfo>
      </p:ext>
      <p:ext uri="http://customooxmlschemas.google.com/">
        <go:slidesCustomData xmlns:go="http://customooxmlschemas.google.com/" commentPostId="AAABD5KgT2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Mateo 28:16-20 y Hechos 1:1-11.</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los once discípulos podían tener miedo de ir a hacer discípulos en todas las naciones?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promesas les hizo Jesús a los once discípulos cuando les encomendó la gran comisión?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tiene de difícil ir a hacer discípulos en todas las naciones hoy en día?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promesas nos hace Jesús si participamos en la gran comisión?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sucede si un plantador de iglesias tiene los dones para reunir a un grupo, pero no sabe enseñar?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sucede si un plantador de iglesias tiene el don de la enseñanza, pero no sabe cómo reunir a un grupo?</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los once discípulos podían tener miedo de ir a hacer discípulos en todas las naciones?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Lucas nos dice en Hechos que cuando Jesús ascendió al cielo les dijo a sus discípulos: "Pero recibiréis poder cuando el Espíritu Santo venga sobre vosotros; y seréis mis testigos en Jerusalén, y en toda Judea y Samaria, y hasta los confines de la tierra".</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acababa de ser crucificado en Jerusalén. Los once, que eran judíos, formaban parte de un grupo étnico que tenía una larga y continua tensión con el pueblo de Samaria. ¿Los confines de la tierra? La mayoría de los discípulos eran personas comunes. Eran pescadores. Lo más probable es que nunca hubieran viajado muy lejos. Ahora, se suponía que debían ir a los confines de la tierra. Era natural que los discípulos tuvieran miedo. </a:t>
            </a:r>
            <a:endParaRPr/>
          </a:p>
        </p:txBody>
      </p:sp>
      <p:sp>
        <p:nvSpPr>
          <p:cNvPr id="181" name="Google Shape;18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promesas les hizo Jesús a los once discípulos cuando les encomendó la gran comisión? </a:t>
            </a:r>
            <a:endParaRPr/>
          </a:p>
        </p:txBody>
      </p:sp>
      <p:sp>
        <p:nvSpPr>
          <p:cNvPr id="189" name="Google Shape;189;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e502832d3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Mateo 28:18, Jesús dijo que él tenía toda la autoridad. Quien les daba la orden de ir a todas las naciones tenía autoridad sobre toda la tierra. </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Mateo 28:20, Jesús prometió estar siempre con sus discípulos. Nunca estarían solos. </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Hechos 1:8, Jesús les prometió a los discípulos el poder del Espíritu Santo. Dios mismo los prepararía para el servicio. </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Hechos 1:11, los ángeles prometieron que Jesús regresaría. Eso significa que su trabajo no sería en vano.</a:t>
            </a:r>
            <a:endParaRPr>
              <a:solidFill>
                <a:schemeClr val="dk1"/>
              </a:solidFill>
              <a:latin typeface="Calibri"/>
              <a:ea typeface="Calibri"/>
              <a:cs typeface="Calibri"/>
              <a:sym typeface="Calibri"/>
            </a:endParaRPr>
          </a:p>
          <a:p>
            <a:pPr indent="0" lvl="0" marL="45720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197" name="Google Shape;197;g2ae502832d3_0_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e502832d3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tiene de difícil ir a hacer discípulos en todas las naciones hoy en día? </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Puede haber diferentes respuestas, que pueden incluir resistencia o ridiculización por parte de la familia y la sociedad; limitaciones de tiempo; falta de entrenamiento; falta de habilidad para hablar; falta de buena reputación, y nuestra naturaleza humana pecaminosa.</a:t>
            </a:r>
            <a:endParaRPr/>
          </a:p>
        </p:txBody>
      </p:sp>
      <p:sp>
        <p:nvSpPr>
          <p:cNvPr id="207" name="Google Shape;207;g2ae502832d3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e502832d3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promesas nos hace Jesús si participamos en la gran comisión?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mismas promesas que Jesús compartió con los once también se aplican a nosotros.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instructor deberá esforzarse por aplicar las Escrituras a cada una de las inquietudes.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resistencia o la ridiculización de la familia y la sociedad son parte de llevar nuestra cruz. Jesús indicó que él y su mensaje dividirían a las familias. Pero él está con nosotros para consolarnos cuando eso sucede, y él va a usar su poder para resolver las cosas para nuestro bien eterno.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Muchos líderes espirituales de la Biblia tenían dudas sobre su capacidad para servir: Moisés, Elías, Jeremías, Isaías, etc. Dios les aseguró que estaría con ellos y les daría lo que necesitaban. Su efectividad no estaría basada en sus habilidades, sino en el poder de Dios.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Dios ha perdonado nuestros pecados y nos ha hecho nuevas criaturas. Dios, incluso, ha usado a ex asesinos (Pablo, Moisés) para servir. Independientemente de la reputación pecaminosa que podamos tener, Dios perdona nuestro pasado y nos llama al servicio.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Espíritu Santo va a obrar en nosotros. Él nos da el deseo y la capacidad de servirle a Dios y compartir su Palabra con los demás. (Filipenses 2:13)</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215" name="Google Shape;215;g2ae502832d3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e502832d3_0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es especialmente importante enfatizar el poder de la Palabra.</a:t>
            </a:r>
            <a:endParaRPr>
              <a:solidFill>
                <a:schemeClr val="dk1"/>
              </a:solidFill>
              <a:latin typeface="Calibri"/>
              <a:ea typeface="Calibri"/>
              <a:cs typeface="Calibri"/>
              <a:sym typeface="Calibri"/>
            </a:endParaRPr>
          </a:p>
          <a:p>
            <a:pPr indent="-298450" lvl="1" marL="9144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Juan 17:17; Hechos 8:35-39; Romanos 10:17; 2 Timoteo 3:15.</a:t>
            </a:r>
            <a:endParaRPr>
              <a:solidFill>
                <a:schemeClr val="dk1"/>
              </a:solidFill>
              <a:latin typeface="Calibri"/>
              <a:ea typeface="Calibri"/>
              <a:cs typeface="Calibri"/>
              <a:sym typeface="Calibri"/>
            </a:endParaRPr>
          </a:p>
        </p:txBody>
      </p:sp>
      <p:sp>
        <p:nvSpPr>
          <p:cNvPr id="223" name="Google Shape;223;g2ae502832d3_0_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e502832d3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sucede si un plantador de iglesias tiene los dones para reunir a un grupo, pero no sabe enseñar?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plantador de iglesias no va a poder compartir con su público las verdades de la palabra de Dios.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vamos a enseñarte estrategias para comunicarles eficazmente las verdades básicas de la Biblia a los demás.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233" name="Google Shape;233;g2ae502832d3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e502832d3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sucede si un plantador de iglesias tiene el don de la enseñanza, pero no sabe cómo reunir a un grupo?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Incluso si un plantador de iglesias puede enseñar la palabra de Dios en su verdad y pureza, si no hay público, no hay oportunidades para que otros la escuchen.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vamos a enseñarte estrategias para reunir a otras personas en torno a la palabra de Dios.</a:t>
            </a:r>
            <a:endParaRPr sz="105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241" name="Google Shape;241;g2ae502832d3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ae502832d3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Plantar la visión de la Ruta Cristo</a:t>
            </a:r>
            <a:endParaRPr>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Academia Cristo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tu tiempo de estudio con Academia Cristo, no solo has aprendido sobre la palabra de Dios, sino también has practicado el compartirla con otros.  Hicimos esto con el deseo de ayudarte a lanzar un Grupo Sembrador, es decir, un grupo que se reúna para adorar y estudiar la Palabra y crecer y madurar juntos hasta que se convierta en una iglesia.</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vas a dar los primeros pasos en ese proceso: reunir a un grupo pequeño y enseñarles Los cuatro conceptos clave. Ese es tu proyecto final para el curso.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 embargo, eso significa que tu proyecto final no es solo un proyecto final. Más bien, es el primer paso que puedes dar para plantar una iglesia.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Sabemos que hay una gran necesidad de iglesias con doctrina sana en América Latina. Esperamos que compartas nuestro deseo de ayudar a establecer más iglesias y que estés dispuesto a ayudar.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Sin embargo, es posible que no estés seguro de si eres capaz de plantar una iglesia. ¡No hay problema! Todos tenemos diferentes dones. El proyecto final de este curso es una gran "prueba" para ver si reunir un grupo y enseñarle es para ti. Nosotros te vamos a ayudar a hacerlo.</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Por otra parte, es posible que no estés de acuerdo con todas las enseñanzas de Academia Cristo y decidas quedarte en tu iglesia en lugar de plantar una nueva con nosotros. Esa también es decisión tuya. Si decides que la Ruta Cristo no es para ti, no hay problema. Sin embargo, de todas maneras, te pedimos que apliques lo que aprendas en este curso para reunir a otras personas y enseñarles Los cuatro conceptos clave. </a:t>
            </a:r>
            <a:endParaRPr/>
          </a:p>
        </p:txBody>
      </p:sp>
      <p:sp>
        <p:nvSpPr>
          <p:cNvPr id="249" name="Google Shape;249;g2ae502832d3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startAt="9"/>
            </a:pPr>
            <a:r>
              <a:rPr lang="en-US">
                <a:solidFill>
                  <a:schemeClr val="dk1"/>
                </a:solidFill>
                <a:latin typeface="Calibri"/>
                <a:ea typeface="Calibri"/>
                <a:cs typeface="Calibri"/>
                <a:sym typeface="Calibri"/>
              </a:rPr>
              <a:t>Grupo Sembrador</a:t>
            </a:r>
            <a:endParaRPr>
              <a:solidFill>
                <a:schemeClr val="dk1"/>
              </a:solidFill>
              <a:latin typeface="Calibri"/>
              <a:ea typeface="Calibri"/>
              <a:cs typeface="Calibri"/>
              <a:sym typeface="Calibri"/>
            </a:endParaRPr>
          </a:p>
          <a:p>
            <a:pPr indent="-298450" lvl="2" marL="1371600" rtl="0" algn="l">
              <a:spcBef>
                <a:spcPts val="1000"/>
              </a:spcBef>
              <a:spcAft>
                <a:spcPts val="1000"/>
              </a:spcAft>
              <a:buClr>
                <a:schemeClr val="dk1"/>
              </a:buClr>
              <a:buSzPts val="1100"/>
              <a:buFont typeface="Calibri"/>
              <a:buChar char="■"/>
            </a:pPr>
            <a:r>
              <a:rPr lang="en-US">
                <a:solidFill>
                  <a:schemeClr val="dk1"/>
                </a:solidFill>
                <a:latin typeface="Calibri"/>
                <a:ea typeface="Calibri"/>
                <a:cs typeface="Calibri"/>
                <a:sym typeface="Calibri"/>
              </a:rPr>
              <a:t>Como mencionamos, Los cuatro conceptos son el primer paso para iniciar un Grupo Sembrador. ¿Qué sigue? Primero, hay otro curso de doctrina básica: Aprendan de mí. Es similar a Los cuatro conceptos, pero más largo: tiene 16 lecciones. Ese curso está diseñado para unir a un grupo en acuerdo doctrinal. Los cuatro conceptos y Aprendan de mí son materiales que les proporcionamos a los Grupos Sembradores en lo que llamamos la Ruta Cristo. </a:t>
            </a:r>
            <a:endParaRPr>
              <a:solidFill>
                <a:schemeClr val="dk1"/>
              </a:solidFill>
              <a:latin typeface="Calibri"/>
              <a:ea typeface="Calibri"/>
              <a:cs typeface="Calibri"/>
              <a:sym typeface="Calibri"/>
            </a:endParaRPr>
          </a:p>
        </p:txBody>
      </p:sp>
      <p:sp>
        <p:nvSpPr>
          <p:cNvPr id="259" name="Google Shape;25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e502832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e502832d3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Ruta Cristo describe el plan de la Academia Cristo para plantar iglesias sanas. Les proporcionamos a los grupos los recursos para el culto y el estudio bíblico que necesitan para crecer en cinco áreas: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u="sng">
                <a:solidFill>
                  <a:schemeClr val="dk1"/>
                </a:solidFill>
                <a:latin typeface="Calibri"/>
                <a:ea typeface="Calibri"/>
                <a:cs typeface="Calibri"/>
                <a:sym typeface="Calibri"/>
              </a:rPr>
              <a:t>Búsqueda constante de los perdidos</a:t>
            </a:r>
            <a:r>
              <a:rPr lang="en-US">
                <a:solidFill>
                  <a:schemeClr val="dk1"/>
                </a:solidFill>
                <a:latin typeface="Calibri"/>
                <a:ea typeface="Calibri"/>
                <a:cs typeface="Calibri"/>
                <a:sym typeface="Calibri"/>
              </a:rPr>
              <a:t>- Los materiales que ofrecemos animan a todos los miembros de un grupo a que participen activamente invitando a otros a que se unan.</a:t>
            </a:r>
            <a:endParaRPr u="sng">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u="sng">
                <a:solidFill>
                  <a:schemeClr val="dk1"/>
                </a:solidFill>
                <a:latin typeface="Calibri"/>
                <a:ea typeface="Calibri"/>
                <a:cs typeface="Calibri"/>
                <a:sym typeface="Calibri"/>
              </a:rPr>
              <a:t>Instrucción inicial de nuevos integrantes-</a:t>
            </a:r>
            <a:r>
              <a:rPr lang="en-US">
                <a:solidFill>
                  <a:schemeClr val="dk1"/>
                </a:solidFill>
                <a:latin typeface="Calibri"/>
                <a:ea typeface="Calibri"/>
                <a:cs typeface="Calibri"/>
                <a:sym typeface="Calibri"/>
              </a:rPr>
              <a:t> A medida que se invita continuamente a nuevas personas al grupo, se les enseñan Los cuatro conceptos clave y Aprendan de mí para unirlos en la fe con nosotros.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u="sng">
                <a:solidFill>
                  <a:schemeClr val="dk1"/>
                </a:solidFill>
                <a:latin typeface="Calibri"/>
                <a:ea typeface="Calibri"/>
                <a:cs typeface="Calibri"/>
                <a:sym typeface="Calibri"/>
              </a:rPr>
              <a:t>Profundización de la fe en los cultos-</a:t>
            </a:r>
            <a:r>
              <a:rPr lang="en-US">
                <a:solidFill>
                  <a:schemeClr val="dk1"/>
                </a:solidFill>
                <a:latin typeface="Calibri"/>
                <a:ea typeface="Calibri"/>
                <a:cs typeface="Calibri"/>
                <a:sym typeface="Calibri"/>
              </a:rPr>
              <a:t> Después de que un grupo termine Aprendan de mí, puede comenzar a participar en el culto junto con nosotros. Academia Cristo proporciona todo lo que un grupo necesita: sermones en video, un plan para el culto y música, para que puedan hacerlo.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u="sng">
                <a:solidFill>
                  <a:schemeClr val="dk1"/>
                </a:solidFill>
                <a:latin typeface="Calibri"/>
                <a:ea typeface="Calibri"/>
                <a:cs typeface="Calibri"/>
                <a:sym typeface="Calibri"/>
              </a:rPr>
              <a:t>Ampliación de la fe en los estudios-</a:t>
            </a:r>
            <a:r>
              <a:rPr lang="en-US">
                <a:solidFill>
                  <a:schemeClr val="dk1"/>
                </a:solidFill>
                <a:latin typeface="Calibri"/>
                <a:ea typeface="Calibri"/>
                <a:cs typeface="Calibri"/>
                <a:sym typeface="Calibri"/>
              </a:rPr>
              <a:t> Cuando otro miembro del grupo ha sido capacitado para ayudar a dirigir el grupo, este comienza a ampliar su fe en otros estudios bíblicos cada semana. Esos estudios constan de 20 clases de doctrina, 20 clases de historia bíblica y 20 clases prácticas sobre el funcionamiento de una iglesia.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u="sng">
                <a:solidFill>
                  <a:schemeClr val="dk1"/>
                </a:solidFill>
                <a:latin typeface="Calibri"/>
                <a:ea typeface="Calibri"/>
                <a:cs typeface="Calibri"/>
                <a:sym typeface="Calibri"/>
              </a:rPr>
              <a:t>Apoyo y aliento mutuo-</a:t>
            </a:r>
            <a:r>
              <a:rPr lang="en-US">
                <a:solidFill>
                  <a:schemeClr val="dk1"/>
                </a:solidFill>
                <a:latin typeface="Calibri"/>
                <a:ea typeface="Calibri"/>
                <a:cs typeface="Calibri"/>
                <a:sym typeface="Calibri"/>
              </a:rPr>
              <a:t> También ofrecemos orientación y recursos para que el grupo pueda apoyarse y animarse mutuamente con estudios familiares en el hogar, celebraciones, eventos especiales, etc.</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Entendemos que para la mayoría de nuestros estudiantes liderar un grupo es algo nuevo. También entendemos que la mayoría de nuestros estudiantes tienen muchas otras responsabilidades en la vida. Por eso les ofrecemos lo siguiente a quienes deciden sembrar un grupo:</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Todos los recursos para el culto y para estudio para su grupo. No tendrás que diseñar cursos, pues hemos hecho ese trabajo por ti. Simplemente puedes descargarlos de nuestro sitio web y usarlos.</a:t>
            </a:r>
            <a:endParaRPr>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 consejero. Un consejero es un profesor de la Academia Cristo que se reúne con los sembradores con regularidad para darles orientación personalizada, ánimo y estudiar con ellos la palabra de Dios. De hecho, te pondrás en contacto con un consejero en este curso para que te ayude con el proyecto final.</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Nota: Aquí, el instructor puede mostrar dónde se encuentran esos materiales en nuestro sitio web y/o destacar Grupos Sembradores existentes. Si se va a destacar algún Grupo Sembrador existente, recomendamos incluir un grupo pequeño, para que los estudiantes no tengan la impresión de que los grupos deben ser grandes.</a:t>
            </a:r>
            <a:endParaRPr>
              <a:solidFill>
                <a:schemeClr val="dk1"/>
              </a:solidFill>
              <a:latin typeface="Calibri"/>
              <a:ea typeface="Calibri"/>
              <a:cs typeface="Calibri"/>
              <a:sym typeface="Calibri"/>
            </a:endParaRPr>
          </a:p>
          <a:p>
            <a:pPr indent="-298450" lvl="0" marL="457200" rtl="0" algn="l">
              <a:spcBef>
                <a:spcPts val="1000"/>
              </a:spcBef>
              <a:spcAft>
                <a:spcPts val="1000"/>
              </a:spcAft>
              <a:buClr>
                <a:schemeClr val="dk1"/>
              </a:buClr>
              <a:buSzPts val="1100"/>
              <a:buFont typeface="Calibri"/>
              <a:buAutoNum type="arabicPeriod"/>
            </a:pPr>
            <a:r>
              <a:t/>
            </a:r>
            <a:endParaRPr>
              <a:solidFill>
                <a:schemeClr val="dk1"/>
              </a:solidFill>
              <a:latin typeface="Calibri"/>
              <a:ea typeface="Calibri"/>
              <a:cs typeface="Calibri"/>
              <a:sym typeface="Calibri"/>
            </a:endParaRPr>
          </a:p>
        </p:txBody>
      </p:sp>
      <p:sp>
        <p:nvSpPr>
          <p:cNvPr id="270" name="Google Shape;270;g2ae502832d3_0_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e502832d3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paso final en la Ruta Cristo es: El Grupo Sembrador que culmine el programa puede solicitar la membresía en un grupo de iglesias llamado </a:t>
            </a:r>
            <a:r>
              <a:rPr i="1" lang="en-US">
                <a:solidFill>
                  <a:schemeClr val="dk1"/>
                </a:solidFill>
                <a:latin typeface="Calibri"/>
                <a:ea typeface="Calibri"/>
                <a:cs typeface="Calibri"/>
                <a:sym typeface="Calibri"/>
              </a:rPr>
              <a:t>Iglesia Cristo WELS Internacional.</a:t>
            </a:r>
            <a:endParaRPr/>
          </a:p>
        </p:txBody>
      </p:sp>
      <p:sp>
        <p:nvSpPr>
          <p:cNvPr id="278" name="Google Shape;278;g2ae502832d3_0_4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02832d3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startAt="9"/>
            </a:pPr>
            <a:r>
              <a:rPr lang="en-US">
                <a:solidFill>
                  <a:schemeClr val="dk1"/>
                </a:solidFill>
                <a:latin typeface="Calibri"/>
                <a:ea typeface="Calibri"/>
                <a:cs typeface="Calibri"/>
                <a:sym typeface="Calibri"/>
              </a:rPr>
              <a:t>Iglesia Cristo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Existen muchos beneficios cuando los grupos de iglesias están unidos en la sana doctrina de la Biblia. Los miembros de una iglesia pueden visitar cualquier otra iglesia y saber que allí recibirán la misma sana doctrina. Además, estas iglesias pueden trabajar juntas y hacer cosas que las iglesias solas no pueden hacer  (El instructor puede dar ejemplos como trabajo misionero, publicación de materiales, capacitación de trabajadores, etc.).</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Por esta razón, se formó un cuerpo eclesial llamado Iglesia Cristo WELS Internacional, un grupo de iglesias de toda América Latina unidas en la misma doctrina que la Academia Cristo. Los Grupos Sembradores que culminen el programa Sembrador pueden unirse a este cuerpo eclesial.</a:t>
            </a:r>
            <a:endParaRPr>
              <a:solidFill>
                <a:schemeClr val="dk1"/>
              </a:solidFill>
              <a:latin typeface="Calibri"/>
              <a:ea typeface="Calibri"/>
              <a:cs typeface="Calibri"/>
              <a:sym typeface="Calibri"/>
            </a:endParaRPr>
          </a:p>
          <a:p>
            <a:pPr indent="-298450" lvl="2" marL="1371600" rtl="0" algn="l">
              <a:spcBef>
                <a:spcPts val="1000"/>
              </a:spcBef>
              <a:spcAft>
                <a:spcPts val="1000"/>
              </a:spcAft>
              <a:buClr>
                <a:schemeClr val="dk1"/>
              </a:buClr>
              <a:buSzPts val="1100"/>
              <a:buFont typeface="Calibri"/>
              <a:buChar char="■"/>
            </a:pPr>
            <a:r>
              <a:rPr lang="en-US">
                <a:solidFill>
                  <a:schemeClr val="dk1"/>
                </a:solidFill>
                <a:latin typeface="Calibri"/>
                <a:ea typeface="Calibri"/>
                <a:cs typeface="Calibri"/>
                <a:sym typeface="Calibri"/>
              </a:rPr>
              <a:t>Nota: Aquí, el instructor puede destacar Iglesias Cristo que existan actualmente. </a:t>
            </a:r>
            <a:endParaRPr>
              <a:solidFill>
                <a:schemeClr val="dk1"/>
              </a:solidFill>
              <a:latin typeface="Calibri"/>
              <a:ea typeface="Calibri"/>
              <a:cs typeface="Calibri"/>
              <a:sym typeface="Calibri"/>
            </a:endParaRPr>
          </a:p>
        </p:txBody>
      </p:sp>
      <p:sp>
        <p:nvSpPr>
          <p:cNvPr id="288" name="Google Shape;288;g2ae502832d3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ae502832d3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preguntas tienen?</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Responde cualquier pregunta que los estudiantes puedan tener.</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Luego, concluye con lo siguiente: Al final de este curso, tendremos otra lección sobre la visión de la Ruta Cristo y cómo puedes encajar en ella. Por ahora, centrémonos en cómo reunir gente y cómo enseñar. En nuestra próxima lección, le echaremos un vistazo a Los cuatro conceptos clave que vas a enseñar. </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Ahora, ¿quién quiere describir la Ruta Cristo en sus propias palabras?</a:t>
            </a:r>
            <a:endParaRPr>
              <a:solidFill>
                <a:schemeClr val="dk1"/>
              </a:solidFill>
              <a:latin typeface="Calibri"/>
              <a:ea typeface="Calibri"/>
              <a:cs typeface="Calibri"/>
              <a:sym typeface="Calibri"/>
            </a:endParaRPr>
          </a:p>
        </p:txBody>
      </p:sp>
      <p:sp>
        <p:nvSpPr>
          <p:cNvPr id="298" name="Google Shape;298;g2ae502832d3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6" name="Google Shape;30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o Bendición </a:t>
            </a:r>
            <a:endParaRPr/>
          </a:p>
        </p:txBody>
      </p:sp>
      <p:sp>
        <p:nvSpPr>
          <p:cNvPr id="316" name="Google Shape;316;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324" name="Google Shape;324;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Señor Jesús, cuando les diste a tus discípulos la Gran Comisión, también les hiciste grandes promesas de consuelo, ánimo y fortaleza. Ya que nosotros también estamos llamados a compartir el Evangelio con los demás, usa las promesas que les hiciste para consolarnos, animarnos y fortalecernos también. Amén.</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6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Describir la visión de Ruta Cristo (De Academia Cristo a Grupo Sembrador y luego a Iglesia Cristo).</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cómo encaja el proyecto final en la visión de la Ruta Cristo. </a:t>
            </a:r>
            <a:endParaRPr b="1">
              <a:solidFill>
                <a:schemeClr val="dk1"/>
              </a:solidFill>
              <a:latin typeface="Calibri"/>
              <a:ea typeface="Calibri"/>
              <a:cs typeface="Calibri"/>
              <a:sym typeface="Calibri"/>
            </a:endParaRPr>
          </a:p>
          <a:p>
            <a:pPr indent="-298450" lvl="1" marL="914400" rtl="0" algn="l">
              <a:spcBef>
                <a:spcPts val="400"/>
              </a:spcBef>
              <a:spcAft>
                <a:spcPts val="400"/>
              </a:spcAft>
              <a:buClr>
                <a:schemeClr val="dk1"/>
              </a:buClr>
              <a:buSzPts val="1100"/>
              <a:buFont typeface="Calibri"/>
              <a:buAutoNum type="arabicPeriod"/>
            </a:pPr>
            <a:r>
              <a:rPr b="1" lang="en-US">
                <a:solidFill>
                  <a:schemeClr val="dk1"/>
                </a:solidFill>
                <a:latin typeface="Calibri"/>
                <a:ea typeface="Calibri"/>
                <a:cs typeface="Calibri"/>
                <a:sym typeface="Calibri"/>
              </a:rPr>
              <a:t>Reconocer que el curso tratará las preocupaciones que los estudiantes puedan tener con respecto a crear un grupo o enseñarle. </a:t>
            </a:r>
            <a:endParaRPr b="1">
              <a:solidFill>
                <a:schemeClr val="dk1"/>
              </a:solidFill>
              <a:latin typeface="Calibri"/>
              <a:ea typeface="Calibri"/>
              <a:cs typeface="Calibri"/>
              <a:sym typeface="Calibri"/>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e502832d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None/>
            </a:pPr>
            <a:r>
              <a:rPr b="1" lang="en-US">
                <a:solidFill>
                  <a:schemeClr val="dk1"/>
                </a:solidFill>
                <a:latin typeface="Calibri"/>
                <a:ea typeface="Calibri"/>
                <a:cs typeface="Calibri"/>
                <a:sym typeface="Calibri"/>
              </a:rPr>
              <a:t>Introducción</a:t>
            </a:r>
            <a:endParaRPr b="1">
              <a:solidFill>
                <a:schemeClr val="dk1"/>
              </a:solidFill>
              <a:latin typeface="Calibri"/>
              <a:ea typeface="Calibri"/>
              <a:cs typeface="Calibri"/>
              <a:sym typeface="Calibri"/>
            </a:endParaRPr>
          </a:p>
          <a:p>
            <a:pPr indent="-298450" lvl="0" marL="914400" marR="0" rtl="0" algn="l">
              <a:spcBef>
                <a:spcPts val="6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Cuando Jesús ascendió al cielo, delegó la tarea de hacer discípulos a los once, a todos los creyentes, a ti y a mí.</a:t>
            </a:r>
            <a:endParaRPr>
              <a:solidFill>
                <a:schemeClr val="dk1"/>
              </a:solidFill>
              <a:latin typeface="Calibri"/>
              <a:ea typeface="Calibri"/>
              <a:cs typeface="Calibri"/>
              <a:sym typeface="Calibri"/>
            </a:endParaRPr>
          </a:p>
        </p:txBody>
      </p:sp>
      <p:sp>
        <p:nvSpPr>
          <p:cNvPr id="146" name="Google Shape;146;g2ae502832d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e502832d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marR="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dijo a los once discípulos: "Por tanto, id, y haced discípulos a todas las naciones, bautizándolos en el nombre del Padre, y del Hijo, y del Espíritu Santo enseñándoles que guarden todas las cosas que os he mandado". Pero también les prometió ayudarlos. Les dijo: "Toda potestad me es dada en el cielo y en la tierra". Y "he aquí yo estoy con vosotros todos los días, hasta el fin del mundo". </a:t>
            </a:r>
            <a:endParaRPr>
              <a:solidFill>
                <a:schemeClr val="dk1"/>
              </a:solidFill>
              <a:latin typeface="Calibri"/>
              <a:ea typeface="Calibri"/>
              <a:cs typeface="Calibri"/>
              <a:sym typeface="Calibri"/>
            </a:endParaRPr>
          </a:p>
          <a:p>
            <a:pPr indent="-298450" lvl="1" marL="914400" marR="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este curso, vamos a trabajar juntos para ir a hacer discípulos en todas las naciones. Tu proyecto final va a ser reunir a un grupo de personas para compartir con ellos cuatro conceptos clave: pecado, gracia, fe y obras.</a:t>
            </a:r>
            <a:endParaRPr>
              <a:solidFill>
                <a:schemeClr val="dk1"/>
              </a:solidFill>
              <a:latin typeface="Calibri"/>
              <a:ea typeface="Calibri"/>
              <a:cs typeface="Calibri"/>
              <a:sym typeface="Calibri"/>
            </a:endParaRPr>
          </a:p>
          <a:p>
            <a:pPr indent="-298450" lvl="1" marL="914400" marR="0" rtl="0" algn="l">
              <a:spcBef>
                <a:spcPts val="6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Sin embargo, no te vamos a pedir que hagas algo para lo que no te hemos entrenado. En este curso vamos a seguir estudiando juntos la palabra de Dios. Vamos a aplicarla a nuestros corazones y a nuestras vidas. Si Dios quiere, entraremos en contacto con tesoros antiguos y nuevos a medida que escudriñemos las Escrituras. Pero también nos vamos a centrar en cómo compartir la palabra de Dios con los demás. Este es un curso de capacitación. El objetivo de este curso es entrenarte para que te conviertas en un discípulo que haga más discípulos. Para ello, nuestro curso tendrá dos partes. </a:t>
            </a:r>
            <a:endParaRPr>
              <a:solidFill>
                <a:schemeClr val="dk1"/>
              </a:solidFill>
              <a:latin typeface="Calibri"/>
              <a:ea typeface="Calibri"/>
              <a:cs typeface="Calibri"/>
              <a:sym typeface="Calibri"/>
            </a:endParaRPr>
          </a:p>
        </p:txBody>
      </p:sp>
      <p:sp>
        <p:nvSpPr>
          <p:cNvPr id="156" name="Google Shape;156;g2ae502832d3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e502832d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la primera parte, nos centraremos en cómo reunir personas. ¿Cómo puedes invitar a tus amigos, vecinos, parientes y conocidos a que estudien la Palabra de Dios contigo? ¿Qué vas a decirles? ¿Cómo vas a hacerlo? ¿Qué recursos tienes a tu disposición? ¿Qué pasa si alguien rechaza tu invitación? </a:t>
            </a:r>
            <a:endParaRPr>
              <a:solidFill>
                <a:schemeClr val="dk1"/>
              </a:solidFill>
              <a:latin typeface="Calibri"/>
              <a:ea typeface="Calibri"/>
              <a:cs typeface="Calibri"/>
              <a:sym typeface="Calibri"/>
            </a:endParaRPr>
          </a:p>
          <a:p>
            <a:pPr indent="-184150" lvl="2" marL="137160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la segunda parte, nos centraremos en cómo enseñar. ¿Qué podemos aprender del estilo de enseñanza de Jesús? ¿Cuáles son las verdades básicas de la Biblia y cómo puedes contárselas a los demás? </a:t>
            </a:r>
            <a:endParaRPr>
              <a:solidFill>
                <a:schemeClr val="dk1"/>
              </a:solidFill>
              <a:latin typeface="Calibri"/>
              <a:ea typeface="Calibri"/>
              <a:cs typeface="Calibri"/>
              <a:sym typeface="Calibri"/>
            </a:endParaRPr>
          </a:p>
          <a:p>
            <a:pPr indent="-298450" lvl="0" marL="914400" marR="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Luego, después de que hayamos estudiado cómo reunir personas y cómo enseñar, pondrás en práctica lo que has aprendido. Con la ayuda de Dios, vas a reunir un grupo y les vas a enseñar algo que cambiará su vida y su eternidad. </a:t>
            </a:r>
            <a:endParaRPr/>
          </a:p>
        </p:txBody>
      </p:sp>
      <p:sp>
        <p:nvSpPr>
          <p:cNvPr id="164" name="Google Shape;164;g2ae502832d3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5"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4" name="Google Shape;184;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5" name="Google Shape;185;p28"/>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dk1"/>
                </a:solidFill>
                <a:latin typeface="Lato"/>
                <a:ea typeface="Lato"/>
                <a:cs typeface="Lato"/>
                <a:sym typeface="Lato"/>
              </a:rPr>
              <a:t>¿Por qué los once discípulos podían tener miedo de ir a hacer discípulos en todas las naciones?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6" name="Google Shape;186;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2" name="Google Shape;192;g2ae502832d3_0_1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3" name="Google Shape;193;g2ae502832d3_0_137"/>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dk1"/>
                </a:solidFill>
                <a:latin typeface="Lato"/>
                <a:ea typeface="Lato"/>
                <a:cs typeface="Lato"/>
                <a:sym typeface="Lato"/>
              </a:rPr>
              <a:t>¿Qué promesas les hizo Jesús a los once discípulos cuando les encomendó la gran comisión?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94" name="Google Shape;194;g2ae502832d3_0_1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2ae502832d3_0_36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Promesas de Jesús</a:t>
            </a:r>
            <a:endParaRPr b="0" i="0" sz="6000" u="none" cap="none" strike="noStrike">
              <a:solidFill>
                <a:srgbClr val="009444"/>
              </a:solidFill>
              <a:latin typeface="Lato"/>
              <a:ea typeface="Lato"/>
              <a:cs typeface="Lato"/>
              <a:sym typeface="Lato"/>
            </a:endParaRPr>
          </a:p>
        </p:txBody>
      </p:sp>
      <p:cxnSp>
        <p:nvCxnSpPr>
          <p:cNvPr id="200" name="Google Shape;200;g2ae502832d3_0_36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1" name="Google Shape;201;g2ae502832d3_0_361"/>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28:18, 20</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1:8, 11</a:t>
            </a:r>
            <a:endParaRPr sz="3888">
              <a:solidFill>
                <a:schemeClr val="dk1"/>
              </a:solidFill>
              <a:latin typeface="Lato"/>
              <a:ea typeface="Lato"/>
              <a:cs typeface="Lato"/>
              <a:sym typeface="Lato"/>
            </a:endParaRPr>
          </a:p>
        </p:txBody>
      </p:sp>
      <p:sp>
        <p:nvSpPr>
          <p:cNvPr id="202" name="Google Shape;202;g2ae502832d3_0_36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3" name="Google Shape;203;g2ae502832d3_0_36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4" name="Google Shape;204;g2ae502832d3_0_361"/>
          <p:cNvPicPr preferRelativeResize="0"/>
          <p:nvPr/>
        </p:nvPicPr>
        <p:blipFill rotWithShape="1">
          <a:blip r:embed="rId4">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ae502832d3_0_1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ae502832d3_0_14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1" name="Google Shape;211;g2ae502832d3_0_147"/>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tiene de difícil ir a hacer discípulos en todas las naciones hoy en día?</a:t>
            </a:r>
            <a:endParaRPr b="1" sz="4000">
              <a:solidFill>
                <a:schemeClr val="dk1"/>
              </a:solidFill>
              <a:latin typeface="Lato"/>
              <a:ea typeface="Lato"/>
              <a:cs typeface="Lato"/>
              <a:sym typeface="Lato"/>
            </a:endParaRPr>
          </a:p>
        </p:txBody>
      </p:sp>
      <p:pic>
        <p:nvPicPr>
          <p:cNvPr descr="A green bird with leaves&#10;&#10;Description automatically generated" id="212" name="Google Shape;212;g2ae502832d3_0_14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ae502832d3_0_1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8" name="Google Shape;218;g2ae502832d3_0_15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9" name="Google Shape;219;g2ae502832d3_0_157"/>
          <p:cNvSpPr txBox="1"/>
          <p:nvPr/>
        </p:nvSpPr>
        <p:spPr>
          <a:xfrm>
            <a:off x="3875725" y="2623150"/>
            <a:ext cx="80238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promesas nos hace Jesús si participamos en la gran comisión? </a:t>
            </a:r>
            <a:endParaRPr b="1" sz="4000">
              <a:solidFill>
                <a:schemeClr val="dk1"/>
              </a:solidFill>
              <a:latin typeface="Lato"/>
              <a:ea typeface="Lato"/>
              <a:cs typeface="Lato"/>
              <a:sym typeface="Lato"/>
            </a:endParaRPr>
          </a:p>
        </p:txBody>
      </p:sp>
      <p:pic>
        <p:nvPicPr>
          <p:cNvPr descr="A green bird with leaves&#10;&#10;Description automatically generated" id="220" name="Google Shape;220;g2ae502832d3_0_1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g2ae502832d3_0_27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Poder de la Palabra</a:t>
            </a:r>
            <a:endParaRPr b="0" i="0" sz="6000" u="none" cap="none" strike="noStrike">
              <a:solidFill>
                <a:srgbClr val="009444"/>
              </a:solidFill>
              <a:latin typeface="Lato"/>
              <a:ea typeface="Lato"/>
              <a:cs typeface="Lato"/>
              <a:sym typeface="Lato"/>
            </a:endParaRPr>
          </a:p>
        </p:txBody>
      </p:sp>
      <p:cxnSp>
        <p:nvCxnSpPr>
          <p:cNvPr id="226" name="Google Shape;226;g2ae502832d3_0_27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7" name="Google Shape;227;g2ae502832d3_0_271"/>
          <p:cNvSpPr txBox="1"/>
          <p:nvPr/>
        </p:nvSpPr>
        <p:spPr>
          <a:xfrm>
            <a:off x="4127381" y="3349413"/>
            <a:ext cx="6568500" cy="248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Juan 17:17</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8:35-39</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Romanos 10:17</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2 Timoteo 3:15</a:t>
            </a:r>
            <a:endParaRPr sz="3888">
              <a:solidFill>
                <a:schemeClr val="dk1"/>
              </a:solidFill>
              <a:latin typeface="Lato"/>
              <a:ea typeface="Lato"/>
              <a:cs typeface="Lato"/>
              <a:sym typeface="Lato"/>
            </a:endParaRPr>
          </a:p>
        </p:txBody>
      </p:sp>
      <p:sp>
        <p:nvSpPr>
          <p:cNvPr id="228" name="Google Shape;228;g2ae502832d3_0_27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9" name="Google Shape;229;g2ae502832d3_0_27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0" name="Google Shape;230;g2ae502832d3_0_271"/>
          <p:cNvPicPr preferRelativeResize="0"/>
          <p:nvPr/>
        </p:nvPicPr>
        <p:blipFill rotWithShape="1">
          <a:blip r:embed="rId4">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g2ae502832d3_0_16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6" name="Google Shape;236;g2ae502832d3_0_16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7" name="Google Shape;237;g2ae502832d3_0_167"/>
          <p:cNvSpPr txBox="1"/>
          <p:nvPr/>
        </p:nvSpPr>
        <p:spPr>
          <a:xfrm>
            <a:off x="3875725" y="2623150"/>
            <a:ext cx="80238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sucede si un plantador de iglesias tiene los dones para reunir a un grupo, pero no sabe enseñar? </a:t>
            </a:r>
            <a:endParaRPr b="1" sz="4000">
              <a:solidFill>
                <a:schemeClr val="dk1"/>
              </a:solidFill>
              <a:latin typeface="Lato"/>
              <a:ea typeface="Lato"/>
              <a:cs typeface="Lato"/>
              <a:sym typeface="Lato"/>
            </a:endParaRPr>
          </a:p>
        </p:txBody>
      </p:sp>
      <p:pic>
        <p:nvPicPr>
          <p:cNvPr descr="A green bird with leaves&#10;&#10;Description automatically generated" id="238" name="Google Shape;238;g2ae502832d3_0_16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2ae502832d3_0_17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g2ae502832d3_0_17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5" name="Google Shape;245;g2ae502832d3_0_177"/>
          <p:cNvSpPr txBox="1"/>
          <p:nvPr/>
        </p:nvSpPr>
        <p:spPr>
          <a:xfrm>
            <a:off x="3875725" y="2089750"/>
            <a:ext cx="76431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sucede si un plantador de iglesias tiene el don de la enseñanza, pero no sabe cómo reunir a un grupo?</a:t>
            </a:r>
            <a:endParaRPr b="1" sz="4000">
              <a:solidFill>
                <a:schemeClr val="dk1"/>
              </a:solidFill>
              <a:latin typeface="Lato"/>
              <a:ea typeface="Lato"/>
              <a:cs typeface="Lato"/>
              <a:sym typeface="Lato"/>
            </a:endParaRPr>
          </a:p>
        </p:txBody>
      </p:sp>
      <p:pic>
        <p:nvPicPr>
          <p:cNvPr descr="A green bird with leaves&#10;&#10;Description automatically generated" id="246" name="Google Shape;246;g2ae502832d3_0_17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g2ae502832d3_0_373"/>
          <p:cNvSpPr txBox="1"/>
          <p:nvPr/>
        </p:nvSpPr>
        <p:spPr>
          <a:xfrm>
            <a:off x="4078888" y="1903441"/>
            <a:ext cx="6627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Plantar la visión de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Ruta Cristo</a:t>
            </a:r>
            <a:endParaRPr b="0" i="0" sz="6000" u="none" cap="none" strike="noStrike">
              <a:solidFill>
                <a:srgbClr val="009444"/>
              </a:solidFill>
              <a:latin typeface="Lato"/>
              <a:ea typeface="Lato"/>
              <a:cs typeface="Lato"/>
              <a:sym typeface="Lato"/>
            </a:endParaRPr>
          </a:p>
        </p:txBody>
      </p:sp>
      <p:sp>
        <p:nvSpPr>
          <p:cNvPr id="252" name="Google Shape;252;g2ae502832d3_0_3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3" name="Google Shape;253;g2ae502832d3_0_37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4" name="Google Shape;254;g2ae502832d3_0_373"/>
          <p:cNvPicPr preferRelativeResize="0"/>
          <p:nvPr/>
        </p:nvPicPr>
        <p:blipFill>
          <a:blip r:embed="rId4">
            <a:alphaModFix/>
          </a:blip>
          <a:stretch>
            <a:fillRect/>
          </a:stretch>
        </p:blipFill>
        <p:spPr>
          <a:xfrm>
            <a:off x="-51650" y="1122300"/>
            <a:ext cx="4130549" cy="4130573"/>
          </a:xfrm>
          <a:prstGeom prst="rect">
            <a:avLst/>
          </a:prstGeom>
          <a:noFill/>
          <a:ln>
            <a:noFill/>
          </a:ln>
        </p:spPr>
      </p:pic>
      <p:sp>
        <p:nvSpPr>
          <p:cNvPr id="255" name="Google Shape;255;g2ae502832d3_0_373"/>
          <p:cNvSpPr txBox="1"/>
          <p:nvPr/>
        </p:nvSpPr>
        <p:spPr>
          <a:xfrm>
            <a:off x="4116450" y="1472655"/>
            <a:ext cx="38067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latin typeface="Lato"/>
                <a:ea typeface="Lato"/>
                <a:cs typeface="Lato"/>
                <a:sym typeface="Lato"/>
              </a:rPr>
              <a:t>Proyecto Final</a:t>
            </a:r>
            <a:endParaRPr>
              <a:latin typeface="Lato"/>
              <a:ea typeface="Lato"/>
              <a:cs typeface="Lato"/>
              <a:sym typeface="Lato"/>
            </a:endParaRPr>
          </a:p>
        </p:txBody>
      </p:sp>
      <p:sp>
        <p:nvSpPr>
          <p:cNvPr id="256" name="Google Shape;256;g2ae502832d3_0_373"/>
          <p:cNvSpPr txBox="1"/>
          <p:nvPr/>
        </p:nvSpPr>
        <p:spPr>
          <a:xfrm>
            <a:off x="4127382" y="3633847"/>
            <a:ext cx="7432500" cy="1154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Reunir a un grupo pequeño</a:t>
            </a:r>
            <a:endParaRPr i="0" sz="14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Enseñarles Los cuatro conceptos clave</a:t>
            </a:r>
            <a:endParaRPr i="0" sz="32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p:nvPr/>
        </p:nvSpPr>
        <p:spPr>
          <a:xfrm>
            <a:off x="1839945"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29"/>
          <p:cNvSpPr txBox="1"/>
          <p:nvPr/>
        </p:nvSpPr>
        <p:spPr>
          <a:xfrm>
            <a:off x="8811229" y="1803633"/>
            <a:ext cx="2512632" cy="1107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29"/>
          <p:cNvSpPr txBox="1"/>
          <p:nvPr/>
        </p:nvSpPr>
        <p:spPr>
          <a:xfrm>
            <a:off x="7017026" y="3370174"/>
            <a:ext cx="4306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Aprendan de mí</a:t>
            </a:r>
            <a:endParaRPr i="0" sz="4000" u="none" cap="none" strike="noStrike">
              <a:solidFill>
                <a:srgbClr val="009444"/>
              </a:solidFill>
              <a:latin typeface="Lato"/>
              <a:ea typeface="Lato"/>
              <a:cs typeface="Lato"/>
              <a:sym typeface="Lato"/>
            </a:endParaRPr>
          </a:p>
        </p:txBody>
      </p:sp>
      <p:sp>
        <p:nvSpPr>
          <p:cNvPr id="264" name="Google Shape;264;p29"/>
          <p:cNvSpPr/>
          <p:nvPr/>
        </p:nvSpPr>
        <p:spPr>
          <a:xfrm>
            <a:off x="1525100" y="2017200"/>
            <a:ext cx="4809900" cy="3886500"/>
          </a:xfrm>
          <a:prstGeom prst="rect">
            <a:avLst/>
          </a:prstGeom>
          <a:solidFill>
            <a:schemeClr val="lt1"/>
          </a:solidFill>
          <a:ln cap="flat" cmpd="sng" w="38100">
            <a:solidFill>
              <a:srgbClr val="E3BB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5" name="Google Shape;265;p29"/>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pic>
        <p:nvPicPr>
          <p:cNvPr id="266" name="Google Shape;266;p29"/>
          <p:cNvPicPr preferRelativeResize="0"/>
          <p:nvPr/>
        </p:nvPicPr>
        <p:blipFill rotWithShape="1">
          <a:blip r:embed="rId4">
            <a:alphaModFix/>
          </a:blip>
          <a:srcRect b="12127" l="19482" r="19482" t="12120"/>
          <a:stretch/>
        </p:blipFill>
        <p:spPr>
          <a:xfrm>
            <a:off x="1727934" y="2219097"/>
            <a:ext cx="4404225" cy="3482701"/>
          </a:xfrm>
          <a:prstGeom prst="rect">
            <a:avLst/>
          </a:prstGeom>
          <a:noFill/>
          <a:ln cap="flat" cmpd="sng" w="38100">
            <a:solidFill>
              <a:schemeClr val="lt1"/>
            </a:solidFill>
            <a:prstDash val="solid"/>
            <a:miter lim="8000"/>
            <a:headEnd len="sm" w="sm" type="none"/>
            <a:tailEnd len="sm" w="sm" type="none"/>
          </a:ln>
        </p:spPr>
      </p:pic>
      <p:sp>
        <p:nvSpPr>
          <p:cNvPr id="267" name="Google Shape;267;p29"/>
          <p:cNvSpPr txBox="1"/>
          <p:nvPr/>
        </p:nvSpPr>
        <p:spPr>
          <a:xfrm>
            <a:off x="7017025" y="4106368"/>
            <a:ext cx="38067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latin typeface="Lato"/>
                <a:ea typeface="Lato"/>
                <a:cs typeface="Lato"/>
                <a:sym typeface="Lato"/>
              </a:rPr>
              <a:t>16 cursos</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4">
            <a:alphaModFix/>
          </a:blip>
          <a:stretch>
            <a:fillRect/>
          </a:stretch>
        </p:blipFill>
        <p:spPr>
          <a:xfrm>
            <a:off x="0" y="-9525"/>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g2ae502832d3_0_39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3" name="Google Shape;273;g2ae502832d3_0_39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74" name="Google Shape;274;g2ae502832d3_0_392"/>
          <p:cNvPicPr preferRelativeResize="0"/>
          <p:nvPr/>
        </p:nvPicPr>
        <p:blipFill>
          <a:blip r:embed="rId4">
            <a:alphaModFix/>
          </a:blip>
          <a:stretch>
            <a:fillRect/>
          </a:stretch>
        </p:blipFill>
        <p:spPr>
          <a:xfrm>
            <a:off x="-51650" y="1122300"/>
            <a:ext cx="4130549" cy="4130573"/>
          </a:xfrm>
          <a:prstGeom prst="rect">
            <a:avLst/>
          </a:prstGeom>
          <a:noFill/>
          <a:ln>
            <a:noFill/>
          </a:ln>
        </p:spPr>
      </p:pic>
      <p:sp>
        <p:nvSpPr>
          <p:cNvPr id="275" name="Google Shape;275;g2ae502832d3_0_392"/>
          <p:cNvSpPr txBox="1"/>
          <p:nvPr/>
        </p:nvSpPr>
        <p:spPr>
          <a:xfrm>
            <a:off x="4078900" y="1841350"/>
            <a:ext cx="7820700" cy="2862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Búsqueda constante de los perdidos</a:t>
            </a:r>
            <a:endParaRPr i="0" sz="14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Instrucción inicial de nuevos integrantes</a:t>
            </a:r>
            <a:endParaRPr sz="3200">
              <a:solidFill>
                <a:schemeClr val="dk1"/>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Profundización de la fe en los cultos</a:t>
            </a:r>
            <a:endParaRPr sz="3200">
              <a:solidFill>
                <a:schemeClr val="dk1"/>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Ampliación de la fe en los estudios</a:t>
            </a:r>
            <a:endParaRPr sz="3200">
              <a:solidFill>
                <a:schemeClr val="dk1"/>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Apoyo y aliento mutuo</a:t>
            </a:r>
            <a:endParaRPr sz="32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2ae502832d3_0_408"/>
          <p:cNvSpPr txBox="1"/>
          <p:nvPr/>
        </p:nvSpPr>
        <p:spPr>
          <a:xfrm>
            <a:off x="4127382" y="3633847"/>
            <a:ext cx="7432500" cy="2216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Reunir a un grupo pequeño</a:t>
            </a:r>
            <a:endParaRPr i="0" sz="14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Enseñarles Los cuatro conceptos clave</a:t>
            </a:r>
            <a:endParaRPr sz="3200">
              <a:solidFill>
                <a:schemeClr val="dk1"/>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AutoNum type="arabicPeriod"/>
            </a:pPr>
            <a:r>
              <a:rPr lang="en-US" sz="3200">
                <a:solidFill>
                  <a:schemeClr val="dk1"/>
                </a:solidFill>
                <a:latin typeface="Lato"/>
                <a:ea typeface="Lato"/>
                <a:cs typeface="Lato"/>
                <a:sym typeface="Lato"/>
              </a:rPr>
              <a:t>S</a:t>
            </a:r>
            <a:r>
              <a:rPr lang="en-US" sz="3200">
                <a:solidFill>
                  <a:schemeClr val="dk1"/>
                </a:solidFill>
                <a:latin typeface="Lato"/>
                <a:ea typeface="Lato"/>
                <a:cs typeface="Lato"/>
                <a:sym typeface="Lato"/>
              </a:rPr>
              <a:t>olicitar la membresía en </a:t>
            </a:r>
            <a:r>
              <a:rPr i="1" lang="en-US" sz="3200">
                <a:solidFill>
                  <a:schemeClr val="dk1"/>
                </a:solidFill>
                <a:latin typeface="Lato"/>
                <a:ea typeface="Lato"/>
                <a:cs typeface="Lato"/>
                <a:sym typeface="Lato"/>
              </a:rPr>
              <a:t>Iglesia Cristo WELS Internacional.</a:t>
            </a:r>
            <a:endParaRPr i="1" sz="3200">
              <a:solidFill>
                <a:schemeClr val="dk1"/>
              </a:solidFill>
              <a:latin typeface="Lato"/>
              <a:ea typeface="Lato"/>
              <a:cs typeface="Lato"/>
              <a:sym typeface="Lato"/>
            </a:endParaRPr>
          </a:p>
        </p:txBody>
      </p:sp>
      <p:sp>
        <p:nvSpPr>
          <p:cNvPr id="281" name="Google Shape;281;g2ae502832d3_0_408"/>
          <p:cNvSpPr txBox="1"/>
          <p:nvPr/>
        </p:nvSpPr>
        <p:spPr>
          <a:xfrm>
            <a:off x="4078888" y="1903441"/>
            <a:ext cx="6627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Plantar la visión de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Ruta Cristo</a:t>
            </a:r>
            <a:endParaRPr b="0" i="0" sz="6000" u="none" cap="none" strike="noStrike">
              <a:solidFill>
                <a:srgbClr val="009444"/>
              </a:solidFill>
              <a:latin typeface="Lato"/>
              <a:ea typeface="Lato"/>
              <a:cs typeface="Lato"/>
              <a:sym typeface="Lato"/>
            </a:endParaRPr>
          </a:p>
        </p:txBody>
      </p:sp>
      <p:sp>
        <p:nvSpPr>
          <p:cNvPr id="282" name="Google Shape;282;g2ae502832d3_0_4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83" name="Google Shape;283;g2ae502832d3_0_40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4" name="Google Shape;284;g2ae502832d3_0_408"/>
          <p:cNvPicPr preferRelativeResize="0"/>
          <p:nvPr/>
        </p:nvPicPr>
        <p:blipFill>
          <a:blip r:embed="rId4">
            <a:alphaModFix/>
          </a:blip>
          <a:stretch>
            <a:fillRect/>
          </a:stretch>
        </p:blipFill>
        <p:spPr>
          <a:xfrm>
            <a:off x="-51650" y="1122300"/>
            <a:ext cx="4130549" cy="4130573"/>
          </a:xfrm>
          <a:prstGeom prst="rect">
            <a:avLst/>
          </a:prstGeom>
          <a:noFill/>
          <a:ln>
            <a:noFill/>
          </a:ln>
        </p:spPr>
      </p:pic>
      <p:sp>
        <p:nvSpPr>
          <p:cNvPr id="285" name="Google Shape;285;g2ae502832d3_0_408"/>
          <p:cNvSpPr txBox="1"/>
          <p:nvPr/>
        </p:nvSpPr>
        <p:spPr>
          <a:xfrm>
            <a:off x="4116450" y="1472655"/>
            <a:ext cx="38067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latin typeface="Lato"/>
                <a:ea typeface="Lato"/>
                <a:cs typeface="Lato"/>
                <a:sym typeface="Lato"/>
              </a:rPr>
              <a:t>Proyecto Final</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ae502832d3_1_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2ae502832d3_1_2"/>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g2ae502832d3_1_2"/>
          <p:cNvSpPr txBox="1"/>
          <p:nvPr/>
        </p:nvSpPr>
        <p:spPr>
          <a:xfrm>
            <a:off x="7017025" y="3370175"/>
            <a:ext cx="4632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Iglesia Cristo</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WELS Internacional</a:t>
            </a:r>
            <a:endParaRPr sz="4000">
              <a:solidFill>
                <a:schemeClr val="dk1"/>
              </a:solidFill>
              <a:latin typeface="Lato"/>
              <a:ea typeface="Lato"/>
              <a:cs typeface="Lato"/>
              <a:sym typeface="Lato"/>
            </a:endParaRPr>
          </a:p>
        </p:txBody>
      </p:sp>
      <p:sp>
        <p:nvSpPr>
          <p:cNvPr id="293" name="Google Shape;293;g2ae502832d3_1_2"/>
          <p:cNvSpPr/>
          <p:nvPr/>
        </p:nvSpPr>
        <p:spPr>
          <a:xfrm>
            <a:off x="1525100" y="2017200"/>
            <a:ext cx="4809900" cy="3886500"/>
          </a:xfrm>
          <a:prstGeom prst="rect">
            <a:avLst/>
          </a:prstGeom>
          <a:solidFill>
            <a:schemeClr val="lt1"/>
          </a:solidFill>
          <a:ln cap="flat" cmpd="sng" w="38100">
            <a:solidFill>
              <a:srgbClr val="E3BB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4" name="Google Shape;294;g2ae502832d3_1_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95" name="Google Shape;295;g2ae502832d3_1_2"/>
          <p:cNvPicPr preferRelativeResize="0"/>
          <p:nvPr/>
        </p:nvPicPr>
        <p:blipFill rotWithShape="1">
          <a:blip r:embed="rId4">
            <a:alphaModFix/>
          </a:blip>
          <a:srcRect b="8765" l="24369" r="25610" t="12834"/>
          <a:stretch/>
        </p:blipFill>
        <p:spPr>
          <a:xfrm>
            <a:off x="1865395" y="2169600"/>
            <a:ext cx="4059530" cy="3562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2ae502832d3_1_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1" name="Google Shape;301;g2ae502832d3_1_1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2" name="Google Shape;302;g2ae502832d3_1_17"/>
          <p:cNvSpPr txBox="1"/>
          <p:nvPr/>
        </p:nvSpPr>
        <p:spPr>
          <a:xfrm>
            <a:off x="3875725" y="2927950"/>
            <a:ext cx="76431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preguntas tienen?</a:t>
            </a:r>
            <a:endParaRPr b="1" sz="4000">
              <a:solidFill>
                <a:schemeClr val="dk1"/>
              </a:solidFill>
              <a:latin typeface="Lato"/>
              <a:ea typeface="Lato"/>
              <a:cs typeface="Lato"/>
              <a:sym typeface="Lato"/>
            </a:endParaRPr>
          </a:p>
        </p:txBody>
      </p:sp>
      <p:pic>
        <p:nvPicPr>
          <p:cNvPr descr="A green bird with leaves&#10;&#10;Description automatically generated" id="303" name="Google Shape;303;g2ae502832d3_1_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09" name="Google Shape;309;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0" name="Google Shape;310;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12" name="Google Shape;312;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i="1" lang="en-US" sz="3200">
                <a:solidFill>
                  <a:schemeClr val="dk1"/>
                </a:solidFill>
                <a:latin typeface="Lato"/>
                <a:ea typeface="Lato"/>
                <a:cs typeface="Lato"/>
                <a:sym typeface="Lato"/>
              </a:rPr>
              <a:t>en el grupo de WhatsApp</a:t>
            </a:r>
            <a:endParaRPr i="1" sz="3200" u="none" cap="none" strike="noStrike">
              <a:solidFill>
                <a:schemeClr val="dk1"/>
              </a:solidFill>
              <a:latin typeface="Lato"/>
              <a:ea typeface="Lato"/>
              <a:cs typeface="Lato"/>
              <a:sym typeface="Lato"/>
            </a:endParaRPr>
          </a:p>
        </p:txBody>
      </p:sp>
      <p:pic>
        <p:nvPicPr>
          <p:cNvPr descr="A green bird with leaves&#10;&#10;Description automatically generated" id="313" name="Google Shape;313;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19" name="Google Shape;319;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1" name="Google Shape;321;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27" name="Google Shape;327;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8" name="Google Shape;328;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9" name="Google Shape;329;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6" name="Google Shape;336;g2ac1ba269cb_0_46"/>
          <p:cNvPicPr preferRelativeResize="0"/>
          <p:nvPr/>
        </p:nvPicPr>
        <p:blipFill rotWithShape="1">
          <a:blip r:embed="rId3">
            <a:alphaModFix/>
          </a:blip>
          <a:srcRect b="8241" l="17158" r="29536" t="8250"/>
          <a:stretch/>
        </p:blipFill>
        <p:spPr>
          <a:xfrm>
            <a:off x="6580094" y="810985"/>
            <a:ext cx="5007428" cy="5236027"/>
          </a:xfrm>
          <a:prstGeom prst="rect">
            <a:avLst/>
          </a:prstGeom>
          <a:noFill/>
          <a:ln>
            <a:noFill/>
          </a:ln>
        </p:spPr>
      </p:pic>
      <p:pic>
        <p:nvPicPr>
          <p:cNvPr descr="A logo with a cross and a bird&#10;&#10;Description automatically generated" id="337" name="Google Shape;337;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38" name="Google Shape;338;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39" name="Google Shape;339;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248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Plantando la visión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 la Ruta Cristo</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888"/>
              <a:buFont typeface="Arial"/>
              <a:buNone/>
            </a:pPr>
            <a:r>
              <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3602241" y="819595"/>
            <a:ext cx="7152445"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cxnSp>
        <p:nvCxnSpPr>
          <p:cNvPr id="119" name="Google Shape;119;p4"/>
          <p:cNvCxnSpPr/>
          <p:nvPr/>
        </p:nvCxnSpPr>
        <p:spPr>
          <a:xfrm>
            <a:off x="3602241" y="207438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22" name="Google Shape;122;p4"/>
          <p:cNvSpPr txBox="1"/>
          <p:nvPr/>
        </p:nvSpPr>
        <p:spPr>
          <a:xfrm>
            <a:off x="3528392" y="2469070"/>
            <a:ext cx="8371200" cy="3324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Lato"/>
                <a:ea typeface="Lato"/>
                <a:cs typeface="Lato"/>
                <a:sym typeface="Lato"/>
              </a:rPr>
              <a:t>Señor Jesús, cuando les diste a tus discípulos la Gran Comisión, también les hiciste grandes promesas de consuelo, ánimo y fortaleza. Ya que nosotros también estamos llamados a compartir el Evangelio con los demás, usa las promesas que les hiciste para consolarnos, animarnos y fortalecernos también. Amén.</a:t>
            </a:r>
            <a:endParaRPr sz="3000">
              <a:solidFill>
                <a:schemeClr val="dk1"/>
              </a:solidFill>
              <a:latin typeface="Lato"/>
              <a:ea typeface="Lato"/>
              <a:cs typeface="Lato"/>
              <a:sym typeface="Lato"/>
            </a:endParaRPr>
          </a:p>
        </p:txBody>
      </p:sp>
      <p:pic>
        <p:nvPicPr>
          <p:cNvPr descr="A green bird with leaves&#10;&#10;Description automatically generated" id="123" name="Google Shape;123;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9" name="Google Shape;129;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30" name="Google Shape;130;p5"/>
          <p:cNvGrpSpPr/>
          <p:nvPr/>
        </p:nvGrpSpPr>
        <p:grpSpPr>
          <a:xfrm>
            <a:off x="551075" y="2011050"/>
            <a:ext cx="11197475" cy="3947713"/>
            <a:chOff x="0" y="0"/>
            <a:chExt cx="10450280" cy="3947713"/>
          </a:xfrm>
        </p:grpSpPr>
        <p:sp>
          <p:nvSpPr>
            <p:cNvPr id="131" name="Google Shape;131;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visión de Ruta Cristo (De Academia Cristo a </a:t>
              </a:r>
              <a:endParaRPr sz="2500">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Grupo Sembrador y luego a Iglesia Cristo).</a:t>
              </a:r>
              <a:endParaRPr sz="2500">
                <a:solidFill>
                  <a:schemeClr val="lt1"/>
                </a:solidFill>
                <a:latin typeface="Lato"/>
                <a:ea typeface="Lato"/>
                <a:cs typeface="Lato"/>
                <a:sym typeface="Lato"/>
              </a:endParaRPr>
            </a:p>
          </p:txBody>
        </p:sp>
        <p:sp>
          <p:nvSpPr>
            <p:cNvPr id="135" name="Google Shape;135;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Identificar cómo encaja el proyecto final en la visión de </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la Ruta Cristo. </a:t>
              </a:r>
              <a:endParaRPr b="0" i="0" sz="2500" u="none" cap="none" strike="noStrike">
                <a:solidFill>
                  <a:schemeClr val="lt1"/>
                </a:solidFill>
                <a:latin typeface="Lato"/>
                <a:ea typeface="Lato"/>
                <a:cs typeface="Lato"/>
                <a:sym typeface="Lato"/>
              </a:endParaRPr>
            </a:p>
          </p:txBody>
        </p:sp>
        <p:sp>
          <p:nvSpPr>
            <p:cNvPr id="139" name="Google Shape;139;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1" name="Google Shape;141;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2" name="Google Shape;142;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Reconocer que el curso tratará las preocupaciones que los estudiantes puedan tener con respecto a crear un grupo o enseñarle.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3" name="Google Shape;143;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ae502832d3_0_1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g2ae502832d3_0_10"/>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g2ae502832d3_0_10"/>
          <p:cNvSpPr txBox="1"/>
          <p:nvPr/>
        </p:nvSpPr>
        <p:spPr>
          <a:xfrm>
            <a:off x="6709025" y="3370174"/>
            <a:ext cx="4614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Introducción</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151" name="Google Shape;151;g2ae502832d3_0_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52" name="Google Shape;152;g2ae502832d3_0_10"/>
          <p:cNvSpPr/>
          <p:nvPr/>
        </p:nvSpPr>
        <p:spPr>
          <a:xfrm>
            <a:off x="861100" y="1856675"/>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3" name="Google Shape;153;g2ae502832d3_0_10"/>
          <p:cNvPicPr preferRelativeResize="0"/>
          <p:nvPr/>
        </p:nvPicPr>
        <p:blipFill rotWithShape="1">
          <a:blip r:embed="rId4">
            <a:alphaModFix/>
          </a:blip>
          <a:srcRect b="17347" l="1770" r="-1770" t="9792"/>
          <a:stretch/>
        </p:blipFill>
        <p:spPr>
          <a:xfrm>
            <a:off x="1013263" y="1856737"/>
            <a:ext cx="4314325" cy="4114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2ae502832d3_0_124"/>
          <p:cNvSpPr txBox="1"/>
          <p:nvPr/>
        </p:nvSpPr>
        <p:spPr>
          <a:xfrm>
            <a:off x="3960050" y="1720850"/>
            <a:ext cx="6955500" cy="427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Por tanto, id, y haced discípulos a todas las naciones, bautizándolos en el nombre del Padre, y del Hijo, y del Espíritu Santo enseñándoles que guarden todas las cosas que os he mandado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Mateo 28:19</a:t>
            </a:r>
            <a:endParaRPr b="0" i="1" sz="2800" u="none" cap="none" strike="noStrike">
              <a:solidFill>
                <a:schemeClr val="dk1"/>
              </a:solidFill>
              <a:latin typeface="Lato"/>
              <a:ea typeface="Lato"/>
              <a:cs typeface="Lato"/>
              <a:sym typeface="Lato"/>
            </a:endParaRPr>
          </a:p>
        </p:txBody>
      </p:sp>
      <p:sp>
        <p:nvSpPr>
          <p:cNvPr id="159" name="Google Shape;159;g2ae502832d3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g2ae502832d3_0_12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1" name="Google Shape;161;g2ae502832d3_0_1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ae502832d3_0_26"/>
          <p:cNvSpPr/>
          <p:nvPr/>
        </p:nvSpPr>
        <p:spPr>
          <a:xfrm rot="10800000">
            <a:off x="2111727" y="1459653"/>
            <a:ext cx="81876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7" name="Google Shape;167;g2ae502832d3_0_26"/>
          <p:cNvSpPr/>
          <p:nvPr/>
        </p:nvSpPr>
        <p:spPr>
          <a:xfrm rot="10800000">
            <a:off x="2111727" y="2896026"/>
            <a:ext cx="81876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8" name="Google Shape;168;g2ae502832d3_0_26"/>
          <p:cNvSpPr txBox="1"/>
          <p:nvPr/>
        </p:nvSpPr>
        <p:spPr>
          <a:xfrm>
            <a:off x="2388278" y="2895965"/>
            <a:ext cx="7911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APRENDER A </a:t>
            </a:r>
            <a:r>
              <a:rPr lang="en-US" sz="4200">
                <a:solidFill>
                  <a:srgbClr val="009444"/>
                </a:solidFill>
                <a:latin typeface="Lato"/>
                <a:ea typeface="Lato"/>
                <a:cs typeface="Lato"/>
                <a:sym typeface="Lato"/>
              </a:rPr>
              <a:t>ENSEÑAR</a:t>
            </a:r>
            <a:endParaRPr b="0" i="0" sz="4200" u="none" cap="none" strike="noStrike">
              <a:solidFill>
                <a:srgbClr val="000000"/>
              </a:solidFill>
              <a:latin typeface="Lato"/>
              <a:ea typeface="Lato"/>
              <a:cs typeface="Lato"/>
              <a:sym typeface="Lato"/>
            </a:endParaRPr>
          </a:p>
        </p:txBody>
      </p:sp>
      <p:sp>
        <p:nvSpPr>
          <p:cNvPr id="169" name="Google Shape;169;g2ae502832d3_0_26"/>
          <p:cNvSpPr/>
          <p:nvPr/>
        </p:nvSpPr>
        <p:spPr>
          <a:xfrm>
            <a:off x="1558642" y="289596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0" name="Google Shape;170;g2ae502832d3_0_26"/>
          <p:cNvSpPr/>
          <p:nvPr/>
        </p:nvSpPr>
        <p:spPr>
          <a:xfrm rot="10800000">
            <a:off x="2111727" y="4332400"/>
            <a:ext cx="81876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1" name="Google Shape;171;g2ae502832d3_0_26"/>
          <p:cNvSpPr txBox="1"/>
          <p:nvPr/>
        </p:nvSpPr>
        <p:spPr>
          <a:xfrm>
            <a:off x="2388278" y="4332329"/>
            <a:ext cx="7911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PONER EN PRACTICA</a:t>
            </a:r>
            <a:endParaRPr b="0" i="0" sz="4200" u="none" cap="none" strike="noStrike">
              <a:solidFill>
                <a:schemeClr val="dk1"/>
              </a:solidFill>
              <a:latin typeface="Lato"/>
              <a:ea typeface="Lato"/>
              <a:cs typeface="Lato"/>
              <a:sym typeface="Lato"/>
            </a:endParaRPr>
          </a:p>
        </p:txBody>
      </p:sp>
      <p:sp>
        <p:nvSpPr>
          <p:cNvPr id="172" name="Google Shape;172;g2ae502832d3_0_26"/>
          <p:cNvSpPr/>
          <p:nvPr/>
        </p:nvSpPr>
        <p:spPr>
          <a:xfrm>
            <a:off x="1558642" y="433233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3" name="Google Shape;173;g2ae502832d3_0_26"/>
          <p:cNvSpPr txBox="1"/>
          <p:nvPr/>
        </p:nvSpPr>
        <p:spPr>
          <a:xfrm>
            <a:off x="1749738" y="284578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174" name="Google Shape;174;g2ae502832d3_0_26"/>
          <p:cNvSpPr txBox="1"/>
          <p:nvPr/>
        </p:nvSpPr>
        <p:spPr>
          <a:xfrm>
            <a:off x="1749737" y="429910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175" name="Google Shape;175;g2ae502832d3_0_2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6" name="Google Shape;176;g2ae502832d3_0_26"/>
          <p:cNvSpPr txBox="1"/>
          <p:nvPr/>
        </p:nvSpPr>
        <p:spPr>
          <a:xfrm>
            <a:off x="2388278" y="1459600"/>
            <a:ext cx="7911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APRENDER A REUNIR</a:t>
            </a:r>
            <a:endParaRPr b="0" i="0" sz="4200" u="none" cap="none" strike="noStrike">
              <a:solidFill>
                <a:schemeClr val="dk1"/>
              </a:solidFill>
              <a:latin typeface="Lato"/>
              <a:ea typeface="Lato"/>
              <a:cs typeface="Lato"/>
              <a:sym typeface="Lato"/>
            </a:endParaRPr>
          </a:p>
        </p:txBody>
      </p:sp>
      <p:sp>
        <p:nvSpPr>
          <p:cNvPr id="177" name="Google Shape;177;g2ae502832d3_0_26"/>
          <p:cNvSpPr/>
          <p:nvPr/>
        </p:nvSpPr>
        <p:spPr>
          <a:xfrm>
            <a:off x="1558642" y="145959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8" name="Google Shape;178;g2ae502832d3_0_26"/>
          <p:cNvSpPr txBox="1"/>
          <p:nvPr/>
        </p:nvSpPr>
        <p:spPr>
          <a:xfrm>
            <a:off x="1728831" y="137561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