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6"/>
  </p:notesMasterIdLst>
  <p:sldIdLst>
    <p:sldId id="256" r:id="rId5"/>
    <p:sldId id="257" r:id="rId6"/>
    <p:sldId id="259" r:id="rId7"/>
    <p:sldId id="258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95" r:id="rId17"/>
    <p:sldId id="296" r:id="rId18"/>
    <p:sldId id="297" r:id="rId19"/>
    <p:sldId id="274" r:id="rId20"/>
    <p:sldId id="277" r:id="rId21"/>
    <p:sldId id="278" r:id="rId22"/>
    <p:sldId id="279" r:id="rId23"/>
    <p:sldId id="280" r:id="rId24"/>
    <p:sldId id="288" r:id="rId25"/>
    <p:sldId id="290" r:id="rId26"/>
    <p:sldId id="289" r:id="rId27"/>
    <p:sldId id="291" r:id="rId28"/>
    <p:sldId id="292" r:id="rId29"/>
    <p:sldId id="293" r:id="rId30"/>
    <p:sldId id="294" r:id="rId31"/>
    <p:sldId id="285" r:id="rId32"/>
    <p:sldId id="286" r:id="rId33"/>
    <p:sldId id="287" r:id="rId34"/>
    <p:sldId id="284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3913"/>
    <a:srgbClr val="018443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B2EB84-C77D-4148-95AB-96B261C42131}" v="7" dt="2021-07-05T18:10:37.4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0" autoAdjust="0"/>
    <p:restoredTop sz="94660"/>
  </p:normalViewPr>
  <p:slideViewPr>
    <p:cSldViewPr snapToGrid="0">
      <p:cViewPr varScale="1">
        <p:scale>
          <a:sx n="98" d="100"/>
          <a:sy n="98" d="100"/>
        </p:scale>
        <p:origin x="6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920166-486D-4A91-A14D-0F5886A2BE21}" type="datetimeFigureOut">
              <a:rPr lang="en-US" smtClean="0"/>
              <a:t>1/26/23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E2035-59E8-4149-BD1B-827783978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87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107E-542C-4F93-8F1B-75D8E47B02A2}" type="datetimeFigureOut">
              <a:rPr lang="en-US" smtClean="0"/>
              <a:t>1/26/23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EF412-7A27-464D-A465-13275E072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341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107E-542C-4F93-8F1B-75D8E47B02A2}" type="datetimeFigureOut">
              <a:rPr lang="en-US" smtClean="0"/>
              <a:t>1/26/23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EF412-7A27-464D-A465-13275E072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86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107E-542C-4F93-8F1B-75D8E47B02A2}" type="datetimeFigureOut">
              <a:rPr lang="en-US" smtClean="0"/>
              <a:t>1/26/23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EF412-7A27-464D-A465-13275E072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232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107E-542C-4F93-8F1B-75D8E47B02A2}" type="datetimeFigureOut">
              <a:rPr lang="en-US" smtClean="0"/>
              <a:t>1/26/23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EF412-7A27-464D-A465-13275E072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55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107E-542C-4F93-8F1B-75D8E47B02A2}" type="datetimeFigureOut">
              <a:rPr lang="en-US" smtClean="0"/>
              <a:t>1/26/23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EF412-7A27-464D-A465-13275E072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652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107E-542C-4F93-8F1B-75D8E47B02A2}" type="datetimeFigureOut">
              <a:rPr lang="en-US" smtClean="0"/>
              <a:t>1/26/23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EF412-7A27-464D-A465-13275E072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904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107E-542C-4F93-8F1B-75D8E47B02A2}" type="datetimeFigureOut">
              <a:rPr lang="en-US" smtClean="0"/>
              <a:t>1/26/23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EF412-7A27-464D-A465-13275E072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61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107E-542C-4F93-8F1B-75D8E47B02A2}" type="datetimeFigureOut">
              <a:rPr lang="en-US" smtClean="0"/>
              <a:t>1/26/23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EF412-7A27-464D-A465-13275E072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525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107E-542C-4F93-8F1B-75D8E47B02A2}" type="datetimeFigureOut">
              <a:rPr lang="en-US" smtClean="0"/>
              <a:t>1/26/23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EF412-7A27-464D-A465-13275E072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107E-542C-4F93-8F1B-75D8E47B02A2}" type="datetimeFigureOut">
              <a:rPr lang="en-US" smtClean="0"/>
              <a:t>1/26/23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EF412-7A27-464D-A465-13275E072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514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107E-542C-4F93-8F1B-75D8E47B02A2}" type="datetimeFigureOut">
              <a:rPr lang="en-US" smtClean="0"/>
              <a:t>1/26/23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EF412-7A27-464D-A465-13275E072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50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F107E-542C-4F93-8F1B-75D8E47B02A2}" type="datetimeFigureOut">
              <a:rPr lang="en-US" smtClean="0"/>
              <a:t>1/26/23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EF412-7A27-464D-A465-13275E072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20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109" y="523366"/>
            <a:ext cx="8878298" cy="5826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603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2128" y="6002552"/>
            <a:ext cx="980260" cy="64332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93410" y="217763"/>
            <a:ext cx="106051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solidFill>
                  <a:srgbClr val="5F3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¿En qué se diferencian las dos primeras áreas (matrimonio/hogar e iglesia) de la última área </a:t>
            </a:r>
          </a:p>
          <a:p>
            <a:pPr algn="ctr"/>
            <a:r>
              <a:rPr lang="es-ES" sz="3600" dirty="0">
                <a:solidFill>
                  <a:srgbClr val="5F3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(la sociedad)? </a:t>
            </a:r>
            <a:endParaRPr lang="en-US" sz="3600" dirty="0">
              <a:solidFill>
                <a:srgbClr val="5F391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07208" y="2419162"/>
            <a:ext cx="106051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600" dirty="0">
                <a:solidFill>
                  <a:srgbClr val="0184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En el matrimonio (hogar) y en la iglesia se aplica el principio de cabeza/ayudante.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600" dirty="0">
                <a:solidFill>
                  <a:srgbClr val="0184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En la sociedad no se encuentra la aplicación directa del principio.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600" dirty="0">
                <a:solidFill>
                  <a:srgbClr val="0184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No debemos hablar ni criticar si la Biblia no lo hace.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8514" y="6276548"/>
            <a:ext cx="1541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rgbClr val="5F3913"/>
                </a:solidFill>
                <a:latin typeface="Berlin Sans FB" panose="020E0602020502020306" pitchFamily="34" charset="0"/>
              </a:rPr>
              <a:t>Diapositiva 10</a:t>
            </a: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167003" y="6488108"/>
            <a:ext cx="8214126" cy="374"/>
          </a:xfrm>
          <a:prstGeom prst="line">
            <a:avLst/>
          </a:prstGeom>
          <a:ln w="38100">
            <a:solidFill>
              <a:srgbClr val="0184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0618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2128" y="6002552"/>
            <a:ext cx="980260" cy="64332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13943" y="369518"/>
            <a:ext cx="1036411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rgbClr val="5F3913"/>
                </a:solidFill>
                <a:latin typeface="Berlin Sans FB Demi" panose="020E0802020502020306" pitchFamily="34" charset="0"/>
              </a:rPr>
              <a:t>¿Cómo deben interpretarse las palabras de Pablo cuando dijo: "no permito que la mujer enseñe" y "que guarde silencio" (I Timoteo 2:12) y "no es apropiado que una mujer hable en la congregación" (I </a:t>
            </a:r>
            <a:r>
              <a:rPr lang="es-ES" sz="4400" dirty="0" err="1">
                <a:solidFill>
                  <a:srgbClr val="5F3913"/>
                </a:solidFill>
                <a:latin typeface="Berlin Sans FB Demi" panose="020E0802020502020306" pitchFamily="34" charset="0"/>
              </a:rPr>
              <a:t>Cor</a:t>
            </a:r>
            <a:r>
              <a:rPr lang="es-ES" sz="4400" dirty="0">
                <a:solidFill>
                  <a:srgbClr val="5F3913"/>
                </a:solidFill>
                <a:latin typeface="Berlin Sans FB Demi" panose="020E0802020502020306" pitchFamily="34" charset="0"/>
              </a:rPr>
              <a:t>. 14:34)? </a:t>
            </a:r>
            <a:endParaRPr lang="en-US" sz="4400" dirty="0">
              <a:solidFill>
                <a:srgbClr val="5F391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96171" y="4610153"/>
            <a:ext cx="9944788" cy="707886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4000" dirty="0">
                <a:solidFill>
                  <a:srgbClr val="0184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Comparemos, veamos lo que otros han dicho</a:t>
            </a:r>
            <a:endParaRPr lang="en-US" sz="4000" dirty="0">
              <a:solidFill>
                <a:srgbClr val="01844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8515" y="6276548"/>
            <a:ext cx="1495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rgbClr val="5F3913"/>
                </a:solidFill>
                <a:latin typeface="Berlin Sans FB" panose="020E0602020502020306" pitchFamily="34" charset="0"/>
              </a:rPr>
              <a:t>Diapositiva 11</a:t>
            </a: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167003" y="6488108"/>
            <a:ext cx="8214126" cy="374"/>
          </a:xfrm>
          <a:prstGeom prst="line">
            <a:avLst/>
          </a:prstGeom>
          <a:ln w="38100">
            <a:solidFill>
              <a:srgbClr val="0184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8208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2128" y="6002552"/>
            <a:ext cx="980260" cy="64332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83129" y="2075045"/>
            <a:ext cx="1002574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s-ES" sz="4000" dirty="0">
                <a:solidFill>
                  <a:srgbClr val="0184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“No permito que la mujer enseñe” y “que guarde silencio” (I Timoteo 2:12) - no es un silencio absoluto.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ES" sz="4000" dirty="0">
                <a:solidFill>
                  <a:srgbClr val="0184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Es más bien no hablar o enseñar de manera que se socave el papel de liderazgo que Dios le ha otorgado a los hombres. </a:t>
            </a:r>
            <a:endParaRPr lang="en-US" sz="4000" dirty="0">
              <a:solidFill>
                <a:srgbClr val="01844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8515" y="6276548"/>
            <a:ext cx="1495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rgbClr val="5F3913"/>
                </a:solidFill>
                <a:latin typeface="Berlin Sans FB" panose="020E0602020502020306" pitchFamily="34" charset="0"/>
              </a:rPr>
              <a:t>Diapositiva 12</a:t>
            </a: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167003" y="6488108"/>
            <a:ext cx="8214126" cy="374"/>
          </a:xfrm>
          <a:prstGeom prst="line">
            <a:avLst/>
          </a:prstGeom>
          <a:ln w="38100">
            <a:solidFill>
              <a:srgbClr val="0184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1C78799A-D5D9-4E40-98FD-BDD0B23D0CA7}"/>
              </a:ext>
            </a:extLst>
          </p:cNvPr>
          <p:cNvSpPr txBox="1"/>
          <p:nvPr/>
        </p:nvSpPr>
        <p:spPr>
          <a:xfrm>
            <a:off x="971430" y="424203"/>
            <a:ext cx="103641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rgbClr val="5F3913"/>
                </a:solidFill>
                <a:latin typeface="Berlin Sans FB Demi" panose="020E0802020502020306" pitchFamily="34" charset="0"/>
              </a:rPr>
              <a:t>¿Cómo deben interpretarse las palabras de Pablo de I Timoteo 2:12 y I </a:t>
            </a:r>
            <a:r>
              <a:rPr lang="es-ES" sz="4400" dirty="0" err="1">
                <a:solidFill>
                  <a:srgbClr val="5F3913"/>
                </a:solidFill>
                <a:latin typeface="Berlin Sans FB Demi" panose="020E0802020502020306" pitchFamily="34" charset="0"/>
              </a:rPr>
              <a:t>Cor</a:t>
            </a:r>
            <a:r>
              <a:rPr lang="es-ES" sz="4400" dirty="0">
                <a:solidFill>
                  <a:srgbClr val="5F3913"/>
                </a:solidFill>
                <a:latin typeface="Berlin Sans FB Demi" panose="020E0802020502020306" pitchFamily="34" charset="0"/>
              </a:rPr>
              <a:t>. 14:34? </a:t>
            </a:r>
            <a:endParaRPr lang="en-US" sz="4400" dirty="0">
              <a:solidFill>
                <a:srgbClr val="5F391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505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2128" y="6002552"/>
            <a:ext cx="980260" cy="64332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88515" y="6276548"/>
            <a:ext cx="1495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rgbClr val="5F3913"/>
                </a:solidFill>
                <a:latin typeface="Berlin Sans FB" panose="020E0602020502020306" pitchFamily="34" charset="0"/>
              </a:rPr>
              <a:t>Diapositiva 3</a:t>
            </a: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167003" y="6488108"/>
            <a:ext cx="8214126" cy="374"/>
          </a:xfrm>
          <a:prstGeom prst="line">
            <a:avLst/>
          </a:prstGeom>
          <a:ln w="38100">
            <a:solidFill>
              <a:srgbClr val="0184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Why is it Called the Nuclear Family? | Merriam-Webster">
            <a:extLst>
              <a:ext uri="{FF2B5EF4-FFF2-40B4-BE49-F238E27FC236}">
                <a16:creationId xmlns:a16="http://schemas.microsoft.com/office/drawing/2014/main" id="{11396771-D5A1-40D4-A30F-5D6033E561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371" y="385760"/>
            <a:ext cx="2303920" cy="1725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LCA Worship » Blog Archive A View into the &amp;quot;Common Room&amp;quot;: A Story of One  Worship Space&amp;#39;s Transformation - ELCA Worship - Evangelical Lutheran Church  in America">
            <a:extLst>
              <a:ext uri="{FF2B5EF4-FFF2-40B4-BE49-F238E27FC236}">
                <a16:creationId xmlns:a16="http://schemas.microsoft.com/office/drawing/2014/main" id="{CAD00F46-AB2C-44DF-868C-320C0025BD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6" r="5476"/>
          <a:stretch/>
        </p:blipFill>
        <p:spPr bwMode="auto">
          <a:xfrm flipH="1">
            <a:off x="1159371" y="2347347"/>
            <a:ext cx="2303921" cy="172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6FFA57E-0F81-4551-9571-32868D0D1829}"/>
              </a:ext>
            </a:extLst>
          </p:cNvPr>
          <p:cNvSpPr txBox="1"/>
          <p:nvPr/>
        </p:nvSpPr>
        <p:spPr>
          <a:xfrm>
            <a:off x="3463291" y="830505"/>
            <a:ext cx="6996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rgbClr val="0184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Matrimonio/hogar</a:t>
            </a:r>
            <a:endParaRPr lang="en-US" sz="4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17AAAF0-E989-4D10-8897-3F81AC59B33E}"/>
              </a:ext>
            </a:extLst>
          </p:cNvPr>
          <p:cNvSpPr txBox="1"/>
          <p:nvPr/>
        </p:nvSpPr>
        <p:spPr>
          <a:xfrm>
            <a:off x="3636037" y="2692410"/>
            <a:ext cx="47214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rgbClr val="0184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La Iglesia</a:t>
            </a:r>
            <a:endParaRPr lang="en-US" sz="4400" dirty="0"/>
          </a:p>
        </p:txBody>
      </p:sp>
      <p:pic>
        <p:nvPicPr>
          <p:cNvPr id="1032" name="Picture 8" descr="Why Our Society Is Hurting Us. A little over a year ago, I started an… | by  Schuyler Diehm | The Startup | Medium">
            <a:extLst>
              <a:ext uri="{FF2B5EF4-FFF2-40B4-BE49-F238E27FC236}">
                <a16:creationId xmlns:a16="http://schemas.microsoft.com/office/drawing/2014/main" id="{C1296737-AEE3-421A-A560-6F1D22B698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93" r="14294"/>
          <a:stretch/>
        </p:blipFill>
        <p:spPr bwMode="auto">
          <a:xfrm>
            <a:off x="1159371" y="4205708"/>
            <a:ext cx="2303920" cy="1709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021E52F-A7E7-413D-BDFA-F67A04126EAE}"/>
              </a:ext>
            </a:extLst>
          </p:cNvPr>
          <p:cNvSpPr txBox="1"/>
          <p:nvPr/>
        </p:nvSpPr>
        <p:spPr>
          <a:xfrm>
            <a:off x="4007288" y="4626203"/>
            <a:ext cx="47214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rgbClr val="0184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La Sociedad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4493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2128" y="6002552"/>
            <a:ext cx="980260" cy="64332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88515" y="6276548"/>
            <a:ext cx="1495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rgbClr val="5F3913"/>
                </a:solidFill>
                <a:latin typeface="Berlin Sans FB" panose="020E0602020502020306" pitchFamily="34" charset="0"/>
              </a:rPr>
              <a:t>Diapositiva 14</a:t>
            </a: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167003" y="6488108"/>
            <a:ext cx="8214126" cy="374"/>
          </a:xfrm>
          <a:prstGeom prst="line">
            <a:avLst/>
          </a:prstGeom>
          <a:ln w="38100">
            <a:solidFill>
              <a:srgbClr val="0184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Why is it Called the Nuclear Family? | Merriam-Webster">
            <a:extLst>
              <a:ext uri="{FF2B5EF4-FFF2-40B4-BE49-F238E27FC236}">
                <a16:creationId xmlns:a16="http://schemas.microsoft.com/office/drawing/2014/main" id="{11396771-D5A1-40D4-A30F-5D6033E561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371" y="385760"/>
            <a:ext cx="2303920" cy="1725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LCA Worship » Blog Archive A View into the &amp;quot;Common Room&amp;quot;: A Story of One  Worship Space&amp;#39;s Transformation - ELCA Worship - Evangelical Lutheran Church  in America">
            <a:extLst>
              <a:ext uri="{FF2B5EF4-FFF2-40B4-BE49-F238E27FC236}">
                <a16:creationId xmlns:a16="http://schemas.microsoft.com/office/drawing/2014/main" id="{CAD00F46-AB2C-44DF-868C-320C0025BD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6" r="5476"/>
          <a:stretch/>
        </p:blipFill>
        <p:spPr bwMode="auto">
          <a:xfrm flipH="1">
            <a:off x="1159371" y="2347347"/>
            <a:ext cx="2303921" cy="172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6FFA57E-0F81-4551-9571-32868D0D1829}"/>
              </a:ext>
            </a:extLst>
          </p:cNvPr>
          <p:cNvSpPr txBox="1"/>
          <p:nvPr/>
        </p:nvSpPr>
        <p:spPr>
          <a:xfrm>
            <a:off x="4115799" y="394048"/>
            <a:ext cx="699684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0184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     </a:t>
            </a:r>
            <a:r>
              <a:rPr lang="es-ES" sz="4000" dirty="0">
                <a:solidFill>
                  <a:srgbClr val="5F3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Aplicación del principio  </a:t>
            </a:r>
          </a:p>
          <a:p>
            <a:r>
              <a:rPr lang="es-ES" sz="4000" dirty="0">
                <a:solidFill>
                  <a:srgbClr val="0184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En el matrimonio (hogar) y en la iglesia se aplica el principio de cabeza/ayudante. </a:t>
            </a:r>
          </a:p>
          <a:p>
            <a:endParaRPr lang="es-ES" sz="4000" dirty="0">
              <a:solidFill>
                <a:srgbClr val="01844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</a:endParaRPr>
          </a:p>
          <a:p>
            <a:r>
              <a:rPr lang="es-ES" sz="4000" dirty="0">
                <a:solidFill>
                  <a:srgbClr val="5F3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En la sociedad no se encuentra la aplicación directa sobre el principio. No debemos hablar ni criticar si la Biblia no lo hace.</a:t>
            </a:r>
            <a:endParaRPr lang="en-US" sz="4000" dirty="0">
              <a:solidFill>
                <a:srgbClr val="5F3913"/>
              </a:solidFill>
            </a:endParaRPr>
          </a:p>
        </p:txBody>
      </p:sp>
      <p:pic>
        <p:nvPicPr>
          <p:cNvPr id="1032" name="Picture 8" descr="Why Our Society Is Hurting Us. A little over a year ago, I started an… | by  Schuyler Diehm | The Startup | Medium">
            <a:extLst>
              <a:ext uri="{FF2B5EF4-FFF2-40B4-BE49-F238E27FC236}">
                <a16:creationId xmlns:a16="http://schemas.microsoft.com/office/drawing/2014/main" id="{C1296737-AEE3-421A-A560-6F1D22B698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93" r="14294"/>
          <a:stretch/>
        </p:blipFill>
        <p:spPr bwMode="auto">
          <a:xfrm>
            <a:off x="1159371" y="4205708"/>
            <a:ext cx="2303920" cy="1709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3647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2128" y="6002552"/>
            <a:ext cx="980260" cy="64332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88515" y="6276548"/>
            <a:ext cx="1495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rgbClr val="5F3913"/>
                </a:solidFill>
                <a:latin typeface="Berlin Sans FB" panose="020E0602020502020306" pitchFamily="34" charset="0"/>
              </a:rPr>
              <a:t>Diapositiva 15</a:t>
            </a: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167003" y="6488108"/>
            <a:ext cx="8214126" cy="374"/>
          </a:xfrm>
          <a:prstGeom prst="line">
            <a:avLst/>
          </a:prstGeom>
          <a:ln w="38100">
            <a:solidFill>
              <a:srgbClr val="0184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Silent Women: Why Women Don&amp;#39;t Speak Up | HuffPost">
            <a:extLst>
              <a:ext uri="{FF2B5EF4-FFF2-40B4-BE49-F238E27FC236}">
                <a16:creationId xmlns:a16="http://schemas.microsoft.com/office/drawing/2014/main" id="{0F49838A-B2E2-4BF2-A5E4-94A071AFDD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415" y="1503549"/>
            <a:ext cx="3850902" cy="3850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A491A3A-EC60-4124-AB51-331D0F21E9BC}"/>
              </a:ext>
            </a:extLst>
          </p:cNvPr>
          <p:cNvSpPr txBox="1"/>
          <p:nvPr/>
        </p:nvSpPr>
        <p:spPr>
          <a:xfrm>
            <a:off x="4778997" y="669228"/>
            <a:ext cx="692448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5F3913"/>
                </a:solidFill>
                <a:latin typeface="Berlin Sans FB" panose="020E0602020502020306" pitchFamily="34" charset="0"/>
              </a:rPr>
              <a:t>“No permito que la mujer enseñe” y “que guarde silencio” (I Timoteo 2:12)</a:t>
            </a:r>
          </a:p>
          <a:p>
            <a:endParaRPr lang="es-ES" sz="3600" dirty="0">
              <a:solidFill>
                <a:srgbClr val="5F3913"/>
              </a:solidFill>
              <a:latin typeface="Berlin Sans FB" panose="020E0602020502020306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600" dirty="0">
                <a:solidFill>
                  <a:srgbClr val="018443"/>
                </a:solidFill>
                <a:latin typeface="Berlin Sans FB" panose="020E0602020502020306" pitchFamily="34" charset="0"/>
              </a:rPr>
              <a:t>no es un silencio absoluto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600" dirty="0">
                <a:solidFill>
                  <a:srgbClr val="018443"/>
                </a:solidFill>
                <a:latin typeface="Berlin Sans FB" panose="020E0602020502020306" pitchFamily="34" charset="0"/>
              </a:rPr>
              <a:t>es más bien no hablar o enseñar de manera que se socave el papel de liderazgo que Dios le ha otorgado a los hombres </a:t>
            </a:r>
            <a:endParaRPr lang="en-US" sz="3600" dirty="0">
              <a:solidFill>
                <a:srgbClr val="018443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001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2128" y="6002552"/>
            <a:ext cx="980260" cy="6433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8515" y="6276548"/>
            <a:ext cx="1495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rgbClr val="5F3913"/>
                </a:solidFill>
                <a:latin typeface="Berlin Sans FB" panose="020E0602020502020306" pitchFamily="34" charset="0"/>
              </a:rPr>
              <a:t>Diapositiva 16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167003" y="6488108"/>
            <a:ext cx="8214126" cy="374"/>
          </a:xfrm>
          <a:prstGeom prst="line">
            <a:avLst/>
          </a:prstGeom>
          <a:ln w="38100">
            <a:solidFill>
              <a:srgbClr val="0184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47795" y="506937"/>
            <a:ext cx="103641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rgbClr val="5F3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Profundicemos</a:t>
            </a:r>
            <a:endParaRPr lang="en-US" sz="4400" dirty="0">
              <a:solidFill>
                <a:srgbClr val="5F391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94728" y="4878752"/>
            <a:ext cx="35864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000" dirty="0">
                <a:solidFill>
                  <a:srgbClr val="0184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15 - 20 Minutos</a:t>
            </a:r>
            <a:endParaRPr lang="en-US" sz="4000" dirty="0">
              <a:solidFill>
                <a:srgbClr val="01844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pic>
        <p:nvPicPr>
          <p:cNvPr id="15364" name="Picture 4" descr="Image result for clock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7462" y="2200216"/>
            <a:ext cx="2525611" cy="252561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own Arrow 1"/>
          <p:cNvSpPr/>
          <p:nvPr/>
        </p:nvSpPr>
        <p:spPr>
          <a:xfrm rot="18251760">
            <a:off x="8675646" y="3222288"/>
            <a:ext cx="289932" cy="748021"/>
          </a:xfrm>
          <a:prstGeom prst="downArrow">
            <a:avLst/>
          </a:prstGeom>
          <a:solidFill>
            <a:srgbClr val="0184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3937CB4-CD48-4825-9D32-1E7A2C5A8C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515" y="1464946"/>
            <a:ext cx="5341337" cy="3928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603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2128" y="6002552"/>
            <a:ext cx="980260" cy="6433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8515" y="6276548"/>
            <a:ext cx="155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rgbClr val="5F3913"/>
                </a:solidFill>
                <a:latin typeface="Berlin Sans FB" panose="020E0602020502020306" pitchFamily="34" charset="0"/>
              </a:rPr>
              <a:t>Diapositiva 17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167003" y="6488108"/>
            <a:ext cx="8214126" cy="374"/>
          </a:xfrm>
          <a:prstGeom prst="line">
            <a:avLst/>
          </a:prstGeom>
          <a:ln w="38100">
            <a:solidFill>
              <a:srgbClr val="0184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92009" y="1690062"/>
            <a:ext cx="1036411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rgbClr val="5F3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#1 - </a:t>
            </a:r>
            <a:r>
              <a:rPr lang="es-ES" sz="4400" dirty="0">
                <a:solidFill>
                  <a:srgbClr val="0184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¿Qué les diría a quienes interpretan que estas secciones solo se aplican al tiempo y la cultura de la época de Pablo y que no son obligatorias para nosotros hoy en día? </a:t>
            </a:r>
            <a:endParaRPr lang="en-US" sz="4400" dirty="0">
              <a:solidFill>
                <a:srgbClr val="01844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184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2128" y="6002552"/>
            <a:ext cx="980260" cy="6433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8514" y="6276548"/>
            <a:ext cx="1552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rgbClr val="5F3913"/>
                </a:solidFill>
                <a:latin typeface="Berlin Sans FB" panose="020E0602020502020306" pitchFamily="34" charset="0"/>
              </a:rPr>
              <a:t>Diapositiva 18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167003" y="6488108"/>
            <a:ext cx="8214126" cy="374"/>
          </a:xfrm>
          <a:prstGeom prst="line">
            <a:avLst/>
          </a:prstGeom>
          <a:ln w="38100">
            <a:solidFill>
              <a:srgbClr val="0184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58144" y="369518"/>
            <a:ext cx="103641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rgbClr val="5F3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Organizando los puntos</a:t>
            </a:r>
            <a:endParaRPr lang="en-US" sz="4400" dirty="0">
              <a:solidFill>
                <a:srgbClr val="5F391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16000" y="1307458"/>
            <a:ext cx="1020625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rgbClr val="018443"/>
                </a:solidFill>
                <a:latin typeface="Berlin Sans FB" panose="020E0602020502020306" pitchFamily="34" charset="0"/>
              </a:rPr>
              <a:t>“Orden de la creación"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rgbClr val="018443"/>
                </a:solidFill>
                <a:latin typeface="Berlin Sans FB" panose="020E0602020502020306" pitchFamily="34" charset="0"/>
              </a:rPr>
              <a:t>Eva fue creada para ser la compañera y ayuda de Adán; ellos debían complementarse. 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rgbClr val="018443"/>
                </a:solidFill>
                <a:latin typeface="Berlin Sans FB" panose="020E0602020502020306" pitchFamily="34" charset="0"/>
              </a:rPr>
              <a:t>Ninguna implicación de inferioridad de parte de Eva o superioridad de parte de Adán.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rgbClr val="018443"/>
                </a:solidFill>
                <a:latin typeface="Berlin Sans FB" panose="020E0602020502020306" pitchFamily="34" charset="0"/>
              </a:rPr>
              <a:t>Dios ha indicado en su Palabra inspirada que este patrón de cabeza/ayudante debe repetirse en el matrimonio y en la iglesia.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rgbClr val="018443"/>
                </a:solidFill>
                <a:latin typeface="Berlin Sans FB" panose="020E0602020502020306" pitchFamily="34" charset="0"/>
              </a:rPr>
              <a:t>Lo que Dios ordena siempre es lo mejor para cada uno de nosotros. </a:t>
            </a:r>
            <a:endParaRPr lang="en-US" sz="3200" dirty="0">
              <a:solidFill>
                <a:srgbClr val="018443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618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2128" y="6002552"/>
            <a:ext cx="980260" cy="6433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8515" y="6276548"/>
            <a:ext cx="155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rgbClr val="5F3913"/>
                </a:solidFill>
                <a:latin typeface="Berlin Sans FB" panose="020E0602020502020306" pitchFamily="34" charset="0"/>
              </a:rPr>
              <a:t>Diapositiva 19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167003" y="6488108"/>
            <a:ext cx="8214126" cy="374"/>
          </a:xfrm>
          <a:prstGeom prst="line">
            <a:avLst/>
          </a:prstGeom>
          <a:ln w="38100">
            <a:solidFill>
              <a:srgbClr val="0184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13943" y="2028616"/>
            <a:ext cx="1036411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rgbClr val="5F3913"/>
                </a:solidFill>
                <a:latin typeface="Berlin Sans FB Demi" panose="020E0802020502020306" pitchFamily="34" charset="0"/>
              </a:rPr>
              <a:t>#2 - </a:t>
            </a:r>
            <a:r>
              <a:rPr lang="es-ES" sz="4400" dirty="0">
                <a:solidFill>
                  <a:srgbClr val="0184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¿Por qué Dios les ha otorgado a los hombres el papel de liderazgo en la iglesia y cuándo esto se vuelve problemático o podría llegar a serlo? </a:t>
            </a:r>
            <a:endParaRPr lang="en-US" sz="4400" dirty="0">
              <a:solidFill>
                <a:srgbClr val="01844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80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84376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0184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LPC - </a:t>
            </a:r>
            <a:r>
              <a:rPr lang="en-US" sz="4400" dirty="0" err="1">
                <a:solidFill>
                  <a:srgbClr val="0184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Multiplicando</a:t>
            </a:r>
            <a:r>
              <a:rPr lang="en-US" sz="4400" dirty="0">
                <a:solidFill>
                  <a:srgbClr val="0184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D</a:t>
            </a:r>
            <a:r>
              <a:rPr lang="es-CO" sz="4400" dirty="0" err="1">
                <a:solidFill>
                  <a:srgbClr val="0184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iscípulos</a:t>
            </a:r>
            <a:r>
              <a:rPr lang="es-CO" sz="4400" dirty="0">
                <a:solidFill>
                  <a:srgbClr val="0184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– lección 4</a:t>
            </a: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2128" y="6002552"/>
            <a:ext cx="980260" cy="64332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88515" y="6276548"/>
            <a:ext cx="1495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rgbClr val="5F3913"/>
                </a:solidFill>
                <a:latin typeface="Berlin Sans FB" panose="020E0602020502020306" pitchFamily="34" charset="0"/>
              </a:rPr>
              <a:t>Diapositiva 2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2167003" y="6488108"/>
            <a:ext cx="8214126" cy="374"/>
          </a:xfrm>
          <a:prstGeom prst="line">
            <a:avLst/>
          </a:prstGeom>
          <a:ln w="38100">
            <a:solidFill>
              <a:srgbClr val="0184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025205" y="2921619"/>
            <a:ext cx="8141590" cy="1446550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rgbClr val="5F3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El papel de los hombres y las mujeres</a:t>
            </a:r>
            <a:endParaRPr lang="en-US" sz="4400" dirty="0">
              <a:solidFill>
                <a:srgbClr val="5F391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363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2128" y="6002552"/>
            <a:ext cx="980260" cy="6433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9612" y="6276548"/>
            <a:ext cx="1590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rgbClr val="5F3913"/>
                </a:solidFill>
                <a:latin typeface="Berlin Sans FB" panose="020E0602020502020306" pitchFamily="34" charset="0"/>
              </a:rPr>
              <a:t>Diapositiva 20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167003" y="6488108"/>
            <a:ext cx="8214126" cy="374"/>
          </a:xfrm>
          <a:prstGeom prst="line">
            <a:avLst/>
          </a:prstGeom>
          <a:ln w="38100">
            <a:solidFill>
              <a:srgbClr val="0184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13943" y="608572"/>
            <a:ext cx="103641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rgbClr val="5F3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Organizando los puntos</a:t>
            </a:r>
            <a:endParaRPr lang="en-US" sz="4400" dirty="0">
              <a:solidFill>
                <a:srgbClr val="5F391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68658" y="1757939"/>
            <a:ext cx="1046134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s-ES" sz="3600" dirty="0">
                <a:solidFill>
                  <a:srgbClr val="0184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No sabemos porque no tenemos la mente de Dios.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ES" sz="3600" dirty="0">
                <a:solidFill>
                  <a:srgbClr val="0184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El liderazgo de los hombres simplemente refleja la voluntad de Dios, no mérito por su parte.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ES" sz="3600" dirty="0">
                <a:solidFill>
                  <a:srgbClr val="0184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Por eso, deben ejercer su liderazgo con amor cristiano y humildad cristiana.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ES" sz="3600" dirty="0">
                <a:solidFill>
                  <a:srgbClr val="0184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Cuando no es así, puede provocar resentimiento e incluso rebeldía por parte de las mujeres</a:t>
            </a:r>
            <a:endParaRPr lang="en-US" sz="3600" dirty="0">
              <a:solidFill>
                <a:srgbClr val="01844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654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2128" y="6002552"/>
            <a:ext cx="980260" cy="6433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8515" y="6276548"/>
            <a:ext cx="155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rgbClr val="5F3913"/>
                </a:solidFill>
                <a:latin typeface="Berlin Sans FB" panose="020E0602020502020306" pitchFamily="34" charset="0"/>
              </a:rPr>
              <a:t>Diapositiva 21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167003" y="6488108"/>
            <a:ext cx="8214126" cy="374"/>
          </a:xfrm>
          <a:prstGeom prst="line">
            <a:avLst/>
          </a:prstGeom>
          <a:ln w="38100">
            <a:solidFill>
              <a:srgbClr val="0184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13943" y="2028616"/>
            <a:ext cx="1036411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rgbClr val="5F3913"/>
                </a:solidFill>
                <a:latin typeface="Berlin Sans FB Demi" panose="020E0802020502020306" pitchFamily="34" charset="0"/>
              </a:rPr>
              <a:t>#3 - </a:t>
            </a:r>
            <a:r>
              <a:rPr lang="es-ES" sz="4400" dirty="0">
                <a:solidFill>
                  <a:srgbClr val="0184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Las mujeres deben ayudar a los hombres a que desempeñen su papel de liderazgo en la iglesia. ¿Cómo pueden hacerlo?</a:t>
            </a:r>
            <a:endParaRPr lang="en-US" sz="4400" dirty="0">
              <a:solidFill>
                <a:srgbClr val="01844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229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2128" y="6002552"/>
            <a:ext cx="980260" cy="6433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8514" y="6276548"/>
            <a:ext cx="1541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rgbClr val="5F3913"/>
                </a:solidFill>
                <a:latin typeface="Berlin Sans FB" panose="020E0602020502020306" pitchFamily="34" charset="0"/>
              </a:rPr>
              <a:t>Diapositiva 22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167003" y="6488108"/>
            <a:ext cx="8214126" cy="374"/>
          </a:xfrm>
          <a:prstGeom prst="line">
            <a:avLst/>
          </a:prstGeom>
          <a:ln w="38100">
            <a:solidFill>
              <a:srgbClr val="0184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58144" y="334087"/>
            <a:ext cx="103641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rgbClr val="5F3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Organizando los puntos</a:t>
            </a:r>
            <a:endParaRPr lang="en-US" sz="4400" dirty="0">
              <a:solidFill>
                <a:srgbClr val="5F391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8144" y="1536994"/>
            <a:ext cx="1046134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s-ES" sz="3600" dirty="0">
                <a:solidFill>
                  <a:srgbClr val="0184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Varios ejemplos: Algunas mujeres son excelentes administradoras y pueden atender las muchas necesidades administrativas de una congregación en crecimiento.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ES" sz="3600" dirty="0">
                <a:solidFill>
                  <a:srgbClr val="0184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Otras mujeres tienen gran capacidad para conectarse con los niños y jóvenes y serían de gran bendición para el ministerio del grupo de niños y jóvenes. </a:t>
            </a:r>
            <a:endParaRPr lang="en-US" sz="3600" dirty="0">
              <a:solidFill>
                <a:srgbClr val="01844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AA44C7E0-16CF-4FBD-A15F-2944446FCD6F}"/>
              </a:ext>
            </a:extLst>
          </p:cNvPr>
          <p:cNvSpPr/>
          <p:nvPr/>
        </p:nvSpPr>
        <p:spPr>
          <a:xfrm>
            <a:off x="3605348" y="5421229"/>
            <a:ext cx="1018903" cy="640080"/>
          </a:xfrm>
          <a:prstGeom prst="rightArrow">
            <a:avLst/>
          </a:prstGeom>
          <a:solidFill>
            <a:srgbClr val="0184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37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2128" y="6002552"/>
            <a:ext cx="980260" cy="6433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8514" y="6276548"/>
            <a:ext cx="1576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rgbClr val="5F3913"/>
                </a:solidFill>
                <a:latin typeface="Berlin Sans FB" panose="020E0602020502020306" pitchFamily="34" charset="0"/>
              </a:rPr>
              <a:t>Diapositiva 23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167003" y="6488108"/>
            <a:ext cx="8214126" cy="374"/>
          </a:xfrm>
          <a:prstGeom prst="line">
            <a:avLst/>
          </a:prstGeom>
          <a:ln w="38100">
            <a:solidFill>
              <a:srgbClr val="0184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58144" y="470695"/>
            <a:ext cx="103641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rgbClr val="5F3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Organizando los puntos</a:t>
            </a:r>
            <a:endParaRPr lang="en-US" sz="4400" dirty="0">
              <a:solidFill>
                <a:srgbClr val="5F391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56042" y="1757939"/>
            <a:ext cx="987351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s-ES" sz="3600" dirty="0">
                <a:solidFill>
                  <a:srgbClr val="0184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Hay mujeres que tienen talento para la música y estos dones podrían ser fundamentales para organizar el servicio de adoración.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ES" sz="3600" dirty="0">
                <a:solidFill>
                  <a:srgbClr val="0184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En resumen, aparte de liderar el culto colectivo, son muy pocas las labores que una mujer no puede hacer cuando se encuentra al servicio del Señor. </a:t>
            </a:r>
            <a:endParaRPr lang="en-US" sz="3600" dirty="0">
              <a:solidFill>
                <a:srgbClr val="01844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625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2128" y="6002552"/>
            <a:ext cx="980260" cy="6433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8515" y="6276548"/>
            <a:ext cx="155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rgbClr val="5F3913"/>
                </a:solidFill>
                <a:latin typeface="Berlin Sans FB" panose="020E0602020502020306" pitchFamily="34" charset="0"/>
              </a:rPr>
              <a:t>Diapositiva 24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167003" y="6488108"/>
            <a:ext cx="8214126" cy="374"/>
          </a:xfrm>
          <a:prstGeom prst="line">
            <a:avLst/>
          </a:prstGeom>
          <a:ln w="38100">
            <a:solidFill>
              <a:srgbClr val="0184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92009" y="1690062"/>
            <a:ext cx="1036411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rgbClr val="5F3913"/>
                </a:solidFill>
                <a:latin typeface="Berlin Sans FB Demi" panose="020E0802020502020306" pitchFamily="34" charset="0"/>
              </a:rPr>
              <a:t>#4 - </a:t>
            </a:r>
            <a:r>
              <a:rPr lang="es-ES" sz="4400" dirty="0">
                <a:solidFill>
                  <a:srgbClr val="0184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En I Corintios 14, Pablo habló con vehemencia sobre el hecho de que las mujeres se cubrieran la cabeza en el culto. Sin embargo, no elevó esto a la categoría de regla. ¿Por qué? </a:t>
            </a:r>
            <a:endParaRPr lang="en-US" sz="4400" dirty="0">
              <a:solidFill>
                <a:srgbClr val="01844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17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2128" y="6002552"/>
            <a:ext cx="980260" cy="6433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8514" y="6276548"/>
            <a:ext cx="1541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rgbClr val="5F3913"/>
                </a:solidFill>
                <a:latin typeface="Berlin Sans FB" panose="020E0602020502020306" pitchFamily="34" charset="0"/>
              </a:rPr>
              <a:t>Diapositiva 25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167003" y="6488108"/>
            <a:ext cx="8214126" cy="374"/>
          </a:xfrm>
          <a:prstGeom prst="line">
            <a:avLst/>
          </a:prstGeom>
          <a:ln w="38100">
            <a:solidFill>
              <a:srgbClr val="0184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13943" y="474540"/>
            <a:ext cx="103641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rgbClr val="5F3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Organizando los puntos</a:t>
            </a:r>
            <a:endParaRPr lang="en-US" sz="4400" dirty="0">
              <a:solidFill>
                <a:srgbClr val="5F391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1828" y="1565992"/>
            <a:ext cx="1091476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s-ES" sz="3400" dirty="0">
                <a:solidFill>
                  <a:srgbClr val="0184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Pablo entendía la diferencia entre lo cultural (sujeto al cambio) y lo normativo (no debe cambiar).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ES" sz="3400" dirty="0">
                <a:solidFill>
                  <a:srgbClr val="0184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Lo que es norma en la iglesia es la relación de cabeza/ayudante.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ES" sz="3400" dirty="0">
                <a:solidFill>
                  <a:srgbClr val="0184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La forma en que se exprese (la aplicación) es cultural.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ES" sz="3400" dirty="0">
                <a:solidFill>
                  <a:srgbClr val="0184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Pablo reconocía que hay situaciones o lugares donde el no cubrir la cabeza no tendría la misma connotación negativa que la tenía en Corinto en ese entonces.</a:t>
            </a:r>
            <a:endParaRPr lang="en-US" sz="3400" dirty="0">
              <a:solidFill>
                <a:srgbClr val="01844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58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2128" y="6002552"/>
            <a:ext cx="980260" cy="6433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8515" y="6276548"/>
            <a:ext cx="155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rgbClr val="5F3913"/>
                </a:solidFill>
                <a:latin typeface="Berlin Sans FB" panose="020E0602020502020306" pitchFamily="34" charset="0"/>
              </a:rPr>
              <a:t>Diapositiva 26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167003" y="6488108"/>
            <a:ext cx="8214126" cy="374"/>
          </a:xfrm>
          <a:prstGeom prst="line">
            <a:avLst/>
          </a:prstGeom>
          <a:ln w="38100">
            <a:solidFill>
              <a:srgbClr val="0184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13943" y="2028616"/>
            <a:ext cx="1036411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rgbClr val="5F3913"/>
                </a:solidFill>
                <a:latin typeface="Berlin Sans FB Demi" panose="020E0802020502020306" pitchFamily="34" charset="0"/>
              </a:rPr>
              <a:t>#5 - </a:t>
            </a:r>
            <a:r>
              <a:rPr lang="es-ES" sz="4400" dirty="0">
                <a:solidFill>
                  <a:srgbClr val="0184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¿Qué es lo mejor que un líder puede hacer para mantener la armonía dentro de la congregación con respecto al papel de hombres y mujeres? </a:t>
            </a:r>
            <a:endParaRPr lang="en-US" sz="4400" dirty="0">
              <a:solidFill>
                <a:srgbClr val="01844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38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2128" y="6002552"/>
            <a:ext cx="980260" cy="6433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8514" y="6276548"/>
            <a:ext cx="1541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rgbClr val="5F3913"/>
                </a:solidFill>
                <a:latin typeface="Berlin Sans FB" panose="020E0602020502020306" pitchFamily="34" charset="0"/>
              </a:rPr>
              <a:t>Diapositiva 27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167003" y="6488108"/>
            <a:ext cx="8214126" cy="374"/>
          </a:xfrm>
          <a:prstGeom prst="line">
            <a:avLst/>
          </a:prstGeom>
          <a:ln w="38100">
            <a:solidFill>
              <a:srgbClr val="0184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58144" y="212120"/>
            <a:ext cx="103641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rgbClr val="5F3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Organizando los puntos</a:t>
            </a:r>
            <a:endParaRPr lang="en-US" sz="4400" dirty="0">
              <a:solidFill>
                <a:srgbClr val="5F391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7626" y="1954481"/>
            <a:ext cx="1091476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s-ES" sz="4000" dirty="0">
                <a:solidFill>
                  <a:srgbClr val="0184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Por encima de todo, debe liderar con verdadero amor y humildad.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ES" sz="4000" dirty="0">
                <a:solidFill>
                  <a:srgbClr val="0184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En segundo lugar, debe mostrar respeto y aprecio genuino para todos aquellos que sirven, especialmente las mujeres. </a:t>
            </a:r>
            <a:endParaRPr lang="en-US" sz="4000" dirty="0">
              <a:solidFill>
                <a:srgbClr val="01844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817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2128" y="6002552"/>
            <a:ext cx="980260" cy="6433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8515" y="6276548"/>
            <a:ext cx="155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rgbClr val="5F3913"/>
                </a:solidFill>
                <a:latin typeface="Berlin Sans FB" panose="020E0602020502020306" pitchFamily="34" charset="0"/>
              </a:rPr>
              <a:t>Diapositiva 28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167003" y="6488108"/>
            <a:ext cx="8214126" cy="374"/>
          </a:xfrm>
          <a:prstGeom prst="line">
            <a:avLst/>
          </a:prstGeom>
          <a:ln w="38100">
            <a:solidFill>
              <a:srgbClr val="0184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58144" y="616080"/>
            <a:ext cx="103641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rgbClr val="5F3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Oración</a:t>
            </a:r>
            <a:endParaRPr lang="en-US" sz="4400" dirty="0">
              <a:solidFill>
                <a:srgbClr val="5F391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0134" y="1746968"/>
            <a:ext cx="7840134" cy="3994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10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2128" y="6002552"/>
            <a:ext cx="980260" cy="6433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8514" y="6276548"/>
            <a:ext cx="1541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rgbClr val="5F3913"/>
                </a:solidFill>
                <a:latin typeface="Berlin Sans FB" panose="020E0602020502020306" pitchFamily="34" charset="0"/>
              </a:rPr>
              <a:t>Diapositiva 26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167003" y="6488108"/>
            <a:ext cx="8214126" cy="374"/>
          </a:xfrm>
          <a:prstGeom prst="line">
            <a:avLst/>
          </a:prstGeom>
          <a:ln w="38100">
            <a:solidFill>
              <a:srgbClr val="0184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58144" y="259134"/>
            <a:ext cx="103641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rgbClr val="5F3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La Tarea</a:t>
            </a:r>
            <a:endParaRPr lang="en-US" sz="4400" dirty="0">
              <a:solidFill>
                <a:srgbClr val="5F391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1953" y="1530846"/>
            <a:ext cx="1065649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400" dirty="0">
                <a:solidFill>
                  <a:srgbClr val="0184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a)	¿Cuáles son las tres áreas en las que se cruzan los roles de hombres y mujeres?  </a:t>
            </a:r>
          </a:p>
          <a:p>
            <a:r>
              <a:rPr lang="es-ES" sz="3400" dirty="0">
                <a:solidFill>
                  <a:srgbClr val="0184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b)	¿En qué se diferencian las dos primeras áreas (el matrimonio y la iglesia) de la última área (la sociedad)?  </a:t>
            </a:r>
          </a:p>
          <a:p>
            <a:r>
              <a:rPr lang="es-ES" sz="3400" dirty="0">
                <a:solidFill>
                  <a:srgbClr val="0184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c)	¿Cómo deben interpretarse las palabras de Pablo cuando dijo: "no permito que la mujer enseñe" y "que guarde silencio" (I Timoteo 2:12) y "no es apropiado que una mujer hable en la congregación" (I </a:t>
            </a:r>
            <a:r>
              <a:rPr lang="es-ES" sz="3400" dirty="0" err="1">
                <a:solidFill>
                  <a:srgbClr val="0184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Cor</a:t>
            </a:r>
            <a:r>
              <a:rPr lang="es-ES" sz="3400" dirty="0">
                <a:solidFill>
                  <a:srgbClr val="0184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. 14:34)? </a:t>
            </a:r>
          </a:p>
        </p:txBody>
      </p:sp>
    </p:spTree>
    <p:extLst>
      <p:ext uri="{BB962C8B-B14F-4D97-AF65-F5344CB8AC3E}">
        <p14:creationId xmlns:p14="http://schemas.microsoft.com/office/powerpoint/2010/main" val="247001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2128" y="6002552"/>
            <a:ext cx="980260" cy="64332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540853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dirty="0">
                <a:solidFill>
                  <a:srgbClr val="0184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Presentación </a:t>
            </a:r>
            <a:r>
              <a:rPr lang="en-US" sz="4400" dirty="0">
                <a:solidFill>
                  <a:srgbClr val="0184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– 5 </a:t>
            </a:r>
            <a:r>
              <a:rPr lang="es-MX" sz="4400" dirty="0">
                <a:solidFill>
                  <a:srgbClr val="0184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minutos</a:t>
            </a:r>
          </a:p>
        </p:txBody>
      </p:sp>
      <p:pic>
        <p:nvPicPr>
          <p:cNvPr id="2050" name="Picture 2" descr="Image result for two men greeting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91" y="2180716"/>
            <a:ext cx="3298371" cy="3298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347355" y="2285342"/>
            <a:ext cx="796834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000" dirty="0">
                <a:solidFill>
                  <a:srgbClr val="5F3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Mi Nombre es _____________________</a:t>
            </a:r>
          </a:p>
          <a:p>
            <a:endParaRPr lang="es-CO" sz="4000" dirty="0">
              <a:solidFill>
                <a:srgbClr val="5F391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</a:endParaRPr>
          </a:p>
          <a:p>
            <a:r>
              <a:rPr lang="es-CO" sz="4000" dirty="0">
                <a:solidFill>
                  <a:srgbClr val="5F3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Vivo en ___________________________</a:t>
            </a:r>
          </a:p>
          <a:p>
            <a:endParaRPr lang="es-CO" sz="4000" dirty="0">
              <a:solidFill>
                <a:srgbClr val="5F391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</a:endParaRPr>
          </a:p>
          <a:p>
            <a:r>
              <a:rPr lang="es-CO" sz="4000" dirty="0">
                <a:solidFill>
                  <a:srgbClr val="5F3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Soy un ____________________________</a:t>
            </a:r>
            <a:endParaRPr lang="en-US" sz="4000" dirty="0">
              <a:solidFill>
                <a:srgbClr val="5F391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8515" y="6276548"/>
            <a:ext cx="1495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rgbClr val="5F3913"/>
                </a:solidFill>
                <a:latin typeface="Berlin Sans FB" panose="020E0602020502020306" pitchFamily="34" charset="0"/>
              </a:rPr>
              <a:t>Diapositiva 3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2167003" y="6488108"/>
            <a:ext cx="8214126" cy="374"/>
          </a:xfrm>
          <a:prstGeom prst="line">
            <a:avLst/>
          </a:prstGeom>
          <a:ln w="38100">
            <a:solidFill>
              <a:srgbClr val="0184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0672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2128" y="6002552"/>
            <a:ext cx="980260" cy="6433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8515" y="6276548"/>
            <a:ext cx="1529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rgbClr val="5F3913"/>
                </a:solidFill>
                <a:latin typeface="Berlin Sans FB" panose="020E0602020502020306" pitchFamily="34" charset="0"/>
              </a:rPr>
              <a:t>Diapositiva 27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167003" y="6488108"/>
            <a:ext cx="8214126" cy="374"/>
          </a:xfrm>
          <a:prstGeom prst="line">
            <a:avLst/>
          </a:prstGeom>
          <a:ln w="38100">
            <a:solidFill>
              <a:srgbClr val="0184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23013" y="593862"/>
            <a:ext cx="103641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rgbClr val="5F3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La </a:t>
            </a:r>
            <a:r>
              <a:rPr lang="es-MX" sz="4400" dirty="0">
                <a:solidFill>
                  <a:srgbClr val="5F3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Despedida</a:t>
            </a:r>
          </a:p>
        </p:txBody>
      </p:sp>
      <p:pic>
        <p:nvPicPr>
          <p:cNvPr id="25602" name="Picture 2" descr="Image result for la despedida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3662" y="1682769"/>
            <a:ext cx="7460708" cy="4196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749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936" y="100351"/>
            <a:ext cx="10168128" cy="6673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239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55058" y="5168834"/>
            <a:ext cx="980260" cy="64332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60931" y="330484"/>
            <a:ext cx="1117450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3200" dirty="0">
                <a:solidFill>
                  <a:srgbClr val="5F3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Señor Dios, Padre celestial: tú le has confiado la obra de tu iglesia tanto a hombres como a mujeres que invocan tu nombre. En tu sabiduría, le has asignado a los hombres un rol de liderazgo y a las mujeres un rol de apoyo. Por el bien de tu reino, guía a los hombres para que ejerzan su liderazgo con verdadera humildad, donde comprendan que tienen esta posición no por una superioridad inherente, sino simplemente como un reflejo de tu voluntad. A la vez, guía a las mujeres para que apoyen el ministerio con el mismo corazón humilde, reconociendo que todo servicio, hecho con amor, es de igual valor e importancia ante tus ojos. Te lo pedimos en el nombre de Jesús.  Amén.</a:t>
            </a:r>
            <a:endParaRPr lang="en-US" sz="3200" dirty="0">
              <a:solidFill>
                <a:srgbClr val="5F391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</a:endParaRPr>
          </a:p>
        </p:txBody>
      </p:sp>
      <p:pic>
        <p:nvPicPr>
          <p:cNvPr id="12" name="Picture 4" descr="Image result for praying hands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88" t="4477" r="16984" b="8684"/>
          <a:stretch/>
        </p:blipFill>
        <p:spPr bwMode="auto">
          <a:xfrm>
            <a:off x="10798213" y="5360526"/>
            <a:ext cx="964015" cy="128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88515" y="6276548"/>
            <a:ext cx="1495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rgbClr val="5F3913"/>
                </a:solidFill>
                <a:latin typeface="Berlin Sans FB" panose="020E0602020502020306" pitchFamily="34" charset="0"/>
              </a:rPr>
              <a:t>Diapositiva 4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2167003" y="6488108"/>
            <a:ext cx="8214126" cy="374"/>
          </a:xfrm>
          <a:prstGeom prst="line">
            <a:avLst/>
          </a:prstGeom>
          <a:ln w="38100">
            <a:solidFill>
              <a:srgbClr val="0184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3695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2128" y="6002552"/>
            <a:ext cx="980260" cy="64332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204469" y="1690062"/>
            <a:ext cx="752765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s-CO" sz="4400" dirty="0">
                <a:solidFill>
                  <a:srgbClr val="5F3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Por venir preparado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CO" sz="4400" dirty="0">
                <a:solidFill>
                  <a:srgbClr val="5F3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Por respetar la hora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CO" sz="4400" dirty="0">
                <a:solidFill>
                  <a:srgbClr val="5F3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Por los que nos sirven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CO" sz="4400" dirty="0">
                <a:solidFill>
                  <a:srgbClr val="5F3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Por los co-alumnos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CO" sz="4400" dirty="0">
                <a:solidFill>
                  <a:srgbClr val="5F3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Por el grupo de WhatsApp</a:t>
            </a:r>
            <a:endParaRPr lang="en-US" sz="4400" dirty="0">
              <a:solidFill>
                <a:srgbClr val="5F391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</a:endParaRPr>
          </a:p>
        </p:txBody>
      </p:sp>
      <p:pic>
        <p:nvPicPr>
          <p:cNvPr id="3078" name="Picture 6" descr="Image result for respeto&quot;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83" b="36396"/>
          <a:stretch/>
        </p:blipFill>
        <p:spPr bwMode="auto">
          <a:xfrm rot="16200000">
            <a:off x="-644268" y="2316028"/>
            <a:ext cx="5215075" cy="1692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88515" y="6276548"/>
            <a:ext cx="1495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rgbClr val="5F3913"/>
                </a:solidFill>
                <a:latin typeface="Berlin Sans FB" panose="020E0602020502020306" pitchFamily="34" charset="0"/>
              </a:rPr>
              <a:t>Diapositiva 5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2167003" y="6488108"/>
            <a:ext cx="8214126" cy="374"/>
          </a:xfrm>
          <a:prstGeom prst="line">
            <a:avLst/>
          </a:prstGeom>
          <a:ln w="38100">
            <a:solidFill>
              <a:srgbClr val="0184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0518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2128" y="6002552"/>
            <a:ext cx="980260" cy="643328"/>
          </a:xfrm>
          <a:prstGeom prst="rect">
            <a:avLst/>
          </a:prstGeom>
        </p:spPr>
      </p:pic>
      <p:pic>
        <p:nvPicPr>
          <p:cNvPr id="4098" name="Picture 2" descr="Image result for repaso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823" y="919213"/>
            <a:ext cx="9215252" cy="2489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42957" y="4178484"/>
            <a:ext cx="72029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400" dirty="0">
                <a:solidFill>
                  <a:srgbClr val="0184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15-20 Minutos</a:t>
            </a:r>
            <a:endParaRPr lang="en-US" sz="4400" dirty="0">
              <a:solidFill>
                <a:srgbClr val="01844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8515" y="6276548"/>
            <a:ext cx="1495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rgbClr val="5F3913"/>
                </a:solidFill>
                <a:latin typeface="Berlin Sans FB" panose="020E0602020502020306" pitchFamily="34" charset="0"/>
              </a:rPr>
              <a:t>Diapositiva 6</a:t>
            </a: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167003" y="6488108"/>
            <a:ext cx="8214126" cy="374"/>
          </a:xfrm>
          <a:prstGeom prst="line">
            <a:avLst/>
          </a:prstGeom>
          <a:ln w="38100">
            <a:solidFill>
              <a:srgbClr val="0184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7632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2128" y="6002552"/>
            <a:ext cx="980260" cy="64332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42307" y="1782779"/>
            <a:ext cx="1010738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rgbClr val="5F3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¿Cuáles son las tres áreas en las que se cruzan los roles de hombres y mujeres? </a:t>
            </a:r>
            <a:endParaRPr lang="en-US" sz="4800" dirty="0">
              <a:solidFill>
                <a:srgbClr val="5F391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23605" y="4019220"/>
            <a:ext cx="9944788" cy="707886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4000" dirty="0">
                <a:solidFill>
                  <a:srgbClr val="0184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Comparemos, veamos lo que otros han dicho</a:t>
            </a:r>
            <a:endParaRPr lang="en-US" sz="4000" dirty="0">
              <a:solidFill>
                <a:srgbClr val="01844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8515" y="6276548"/>
            <a:ext cx="1495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rgbClr val="5F3913"/>
                </a:solidFill>
                <a:latin typeface="Berlin Sans FB" panose="020E0602020502020306" pitchFamily="34" charset="0"/>
              </a:rPr>
              <a:t>Diapositiva 7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167003" y="6488108"/>
            <a:ext cx="8214126" cy="374"/>
          </a:xfrm>
          <a:prstGeom prst="line">
            <a:avLst/>
          </a:prstGeom>
          <a:ln w="38100">
            <a:solidFill>
              <a:srgbClr val="0184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6707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2128" y="6002552"/>
            <a:ext cx="980260" cy="64332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79483" y="553918"/>
            <a:ext cx="1010738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rgbClr val="5F3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¿Cuáles son las tres áreas en las que se cruzan los roles de hombres y mujeres? </a:t>
            </a:r>
            <a:endParaRPr lang="en-US" sz="4400" dirty="0">
              <a:solidFill>
                <a:srgbClr val="5F391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89186" y="2415925"/>
            <a:ext cx="64879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4000" dirty="0">
                <a:solidFill>
                  <a:srgbClr val="0184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Matrimonio (hogar)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4000" dirty="0">
                <a:solidFill>
                  <a:srgbClr val="0184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Iglesia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4000" dirty="0">
                <a:solidFill>
                  <a:srgbClr val="0184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Sociedad en general.</a:t>
            </a:r>
            <a:endParaRPr lang="en-US" sz="4000" dirty="0">
              <a:solidFill>
                <a:srgbClr val="01844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8515" y="6276548"/>
            <a:ext cx="1495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rgbClr val="5F3913"/>
                </a:solidFill>
                <a:latin typeface="Berlin Sans FB" panose="020E0602020502020306" pitchFamily="34" charset="0"/>
              </a:rPr>
              <a:t>Diapositiva 8</a:t>
            </a: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167003" y="6488108"/>
            <a:ext cx="8214126" cy="374"/>
          </a:xfrm>
          <a:prstGeom prst="line">
            <a:avLst/>
          </a:prstGeom>
          <a:ln w="38100">
            <a:solidFill>
              <a:srgbClr val="0184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1316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2128" y="6002552"/>
            <a:ext cx="980260" cy="64332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86508" y="1051632"/>
            <a:ext cx="1036411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rgbClr val="5F3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¿En qué se diferencian las dos primeras áreas (matrimonio/hogar e iglesia) de la última área (la sociedad)? </a:t>
            </a:r>
            <a:endParaRPr lang="en-US" sz="4400" dirty="0">
              <a:solidFill>
                <a:srgbClr val="5F391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96171" y="4610153"/>
            <a:ext cx="9944788" cy="707886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4000" dirty="0">
                <a:solidFill>
                  <a:srgbClr val="0184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Comparemos, veamos lo que otros han dicho</a:t>
            </a:r>
            <a:endParaRPr lang="en-US" sz="4000" dirty="0">
              <a:solidFill>
                <a:srgbClr val="01844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8515" y="6276548"/>
            <a:ext cx="1495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rgbClr val="5F3913"/>
                </a:solidFill>
                <a:latin typeface="Berlin Sans FB" panose="020E0602020502020306" pitchFamily="34" charset="0"/>
              </a:rPr>
              <a:t>Diapositiva 9</a:t>
            </a: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167003" y="6488108"/>
            <a:ext cx="8214126" cy="374"/>
          </a:xfrm>
          <a:prstGeom prst="line">
            <a:avLst/>
          </a:prstGeom>
          <a:ln w="38100">
            <a:solidFill>
              <a:srgbClr val="0184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61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_x0020__x0023_ xmlns="d9dd568f-92e7-4aa1-8e50-87aa9ffea92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9A67C346E6B04F8F3828DDC292199C" ma:contentTypeVersion="12" ma:contentTypeDescription="Create a new document." ma:contentTypeScope="" ma:versionID="3b386052cdcae805b5e9dbb63766ea1c">
  <xsd:schema xmlns:xsd="http://www.w3.org/2001/XMLSchema" xmlns:xs="http://www.w3.org/2001/XMLSchema" xmlns:p="http://schemas.microsoft.com/office/2006/metadata/properties" xmlns:ns2="d9dd568f-92e7-4aa1-8e50-87aa9ffea924" xmlns:ns3="c29a6dd2-512b-4752-8473-975d37cb7242" targetNamespace="http://schemas.microsoft.com/office/2006/metadata/properties" ma:root="true" ma:fieldsID="9e3e1bc91848d3cbc5e7c196aa929577" ns2:_="" ns3:_="">
    <xsd:import namespace="d9dd568f-92e7-4aa1-8e50-87aa9ffea924"/>
    <xsd:import namespace="c29a6dd2-512b-4752-8473-975d37cb7242"/>
    <xsd:element name="properties">
      <xsd:complexType>
        <xsd:sequence>
          <xsd:element name="documentManagement">
            <xsd:complexType>
              <xsd:all>
                <xsd:element ref="ns2:Doc_x0020__x0023_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dd568f-92e7-4aa1-8e50-87aa9ffea924" elementFormDefault="qualified">
    <xsd:import namespace="http://schemas.microsoft.com/office/2006/documentManagement/types"/>
    <xsd:import namespace="http://schemas.microsoft.com/office/infopath/2007/PartnerControls"/>
    <xsd:element name="Doc_x0020__x0023_" ma:index="8" nillable="true" ma:displayName="Doc #" ma:internalName="Doc_x0020__x0023_">
      <xsd:simpleType>
        <xsd:restriction base="dms:Text">
          <xsd:maxLength value="255"/>
        </xsd:restriction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9a6dd2-512b-4752-8473-975d37cb7242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E6544C-DE66-47CF-822C-0FB81EC0D5C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FEC34AE-B64A-448C-9ADB-ABEAA82AB556}">
  <ds:schemaRefs>
    <ds:schemaRef ds:uri="http://schemas.microsoft.com/office/2006/metadata/properties"/>
    <ds:schemaRef ds:uri="http://schemas.microsoft.com/office/infopath/2007/PartnerControls"/>
    <ds:schemaRef ds:uri="d9dd568f-92e7-4aa1-8e50-87aa9ffea924"/>
  </ds:schemaRefs>
</ds:datastoreItem>
</file>

<file path=customXml/itemProps3.xml><?xml version="1.0" encoding="utf-8"?>
<ds:datastoreItem xmlns:ds="http://schemas.openxmlformats.org/officeDocument/2006/customXml" ds:itemID="{91A7E99A-0CC1-43DE-B9AB-5047F53969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dd568f-92e7-4aa1-8e50-87aa9ffea924"/>
    <ds:schemaRef ds:uri="c29a6dd2-512b-4752-8473-975d37cb72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4493</TotalTime>
  <Words>1266</Words>
  <Application>Microsoft Macintosh PowerPoint</Application>
  <PresentationFormat>Widescreen</PresentationFormat>
  <Paragraphs>111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Berlin Sans FB</vt:lpstr>
      <vt:lpstr>Berlin Sans FB Demi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Leyrer</dc:creator>
  <cp:lastModifiedBy>juan david escobar amaya</cp:lastModifiedBy>
  <cp:revision>78</cp:revision>
  <dcterms:created xsi:type="dcterms:W3CDTF">2019-11-25T17:14:25Z</dcterms:created>
  <dcterms:modified xsi:type="dcterms:W3CDTF">2023-01-26T18:43:20Z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0x010100469A67C346E6B04F8F3828DDC292199C</vt:lpwstr>
  </property>
</Properties>
</file>