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6"/>
  </p:notesMasterIdLst>
  <p:sldIdLst>
    <p:sldId id="256" r:id="rId5"/>
    <p:sldId id="287" r:id="rId6"/>
    <p:sldId id="290" r:id="rId7"/>
    <p:sldId id="288" r:id="rId8"/>
    <p:sldId id="291" r:id="rId9"/>
    <p:sldId id="332" r:id="rId10"/>
    <p:sldId id="353" r:id="rId11"/>
    <p:sldId id="359" r:id="rId12"/>
    <p:sldId id="347" r:id="rId13"/>
    <p:sldId id="262" r:id="rId14"/>
    <p:sldId id="263" r:id="rId15"/>
    <p:sldId id="264" r:id="rId16"/>
    <p:sldId id="265" r:id="rId17"/>
    <p:sldId id="266" r:id="rId18"/>
    <p:sldId id="267" r:id="rId19"/>
    <p:sldId id="270" r:id="rId20"/>
    <p:sldId id="271" r:id="rId21"/>
    <p:sldId id="272" r:id="rId22"/>
    <p:sldId id="273" r:id="rId23"/>
    <p:sldId id="274" r:id="rId24"/>
    <p:sldId id="354" r:id="rId25"/>
    <p:sldId id="352" r:id="rId26"/>
    <p:sldId id="355" r:id="rId27"/>
    <p:sldId id="276" r:id="rId28"/>
    <p:sldId id="277" r:id="rId29"/>
    <p:sldId id="357" r:id="rId30"/>
    <p:sldId id="358" r:id="rId31"/>
    <p:sldId id="279" r:id="rId32"/>
    <p:sldId id="283" r:id="rId33"/>
    <p:sldId id="281" r:id="rId34"/>
    <p:sldId id="261" r:id="rId35"/>
  </p:sldIdLst>
  <p:sldSz cx="12192000" cy="6858000"/>
  <p:notesSz cx="6858000" cy="9144000"/>
  <p:embeddedFontLst>
    <p:embeddedFont>
      <p:font typeface="Overlock"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VKg6r7UoBwGOzoZDD5er/GWKG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638" autoAdjust="0"/>
    <p:restoredTop sz="57110" autoAdjust="0"/>
  </p:normalViewPr>
  <p:slideViewPr>
    <p:cSldViewPr snapToGrid="0">
      <p:cViewPr varScale="1">
        <p:scale>
          <a:sx n="35" d="100"/>
          <a:sy n="35" d="100"/>
        </p:scale>
        <p:origin x="176"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customschemas.google.com/relationships/presentationmetadata" Target="meta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tableStyles" Target="tableStyles.xml"/><Relationship Id="rId20"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flickr.com/photos/125816678@N05/42653338904"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0"/>
              </a:spcBef>
              <a:spcAft>
                <a:spcPts val="0"/>
              </a:spcAft>
            </a:pPr>
            <a:r>
              <a:rPr lang="es-ES" sz="1800" b="1" dirty="0">
                <a:effectLst/>
                <a:latin typeface="Calibri" panose="020F0502020204030204" pitchFamily="34" charset="0"/>
                <a:ea typeface="Times New Roman" panose="02020603050405020304" pitchFamily="18" charset="0"/>
              </a:rPr>
              <a:t>Saludos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effectLst/>
                <a:latin typeface="Calibri" panose="020F0502020204030204" pitchFamily="34" charset="0"/>
                <a:ea typeface="Times New Roman" panose="02020603050405020304" pitchFamily="18" charset="0"/>
              </a:rPr>
              <a:t>Bienvenida</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Times New Roman" panose="02020603050405020304" pitchFamily="18" charset="0"/>
              </a:rPr>
              <a:t>En esta lección, veremos la historia en Getsemaní. Después de celebrar la Pascua y establecer la Santa Cena, Jesús fue al jardín de Getsemaní para orar a su Padre.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Times New Roman" panose="02020603050405020304" pitchFamily="18" charset="0"/>
              </a:rPr>
              <a:t>Él sabía lo que estaba por venir. Sabía el sufrimiento que enfrentaría a causa de nuestros pecados. Él sabía que esta era la obra del Salvador y pidió a su Padre Celestial que le ayude hacer la voluntad del Padre. En la historia de Getsemaní, vemos cuanto amor tiene el Salvador para cada uno de nosotros.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Times New Roman" panose="02020603050405020304" pitchFamily="18" charset="0"/>
              </a:rPr>
              <a:t>Cómo tu maestro (a), oro la Palabras de Salmo 19:14 antes de empezar la clase: </a:t>
            </a:r>
            <a:r>
              <a:rPr lang="es-ES" sz="1800" b="1" dirty="0">
                <a:effectLst/>
                <a:latin typeface="Calibri" panose="020F0502020204030204" pitchFamily="34" charset="0"/>
                <a:ea typeface="Times New Roman" panose="02020603050405020304" pitchFamily="18" charset="0"/>
              </a:rPr>
              <a:t>Sean, pues, aceptables ante ti mis palabras y mis pensamientos, oh Señor, roca mía y redentor mío.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Clr>
                <a:schemeClr val="dk1"/>
              </a:buClr>
              <a:buFont typeface="Arial"/>
              <a:buNone/>
            </a:pPr>
            <a:endParaRPr dirty="0"/>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i="1" dirty="0">
                <a:solidFill>
                  <a:srgbClr val="00B050"/>
                </a:solidFill>
                <a:effectLst/>
                <a:latin typeface="Calibri" panose="020F0502020204030204" pitchFamily="34" charset="0"/>
                <a:ea typeface="Times New Roman" panose="02020603050405020304" pitchFamily="18" charset="0"/>
              </a:rPr>
              <a:t>Estas preguntas son muy útiles para estudiar cualquier historia bíblica, en un grupo o de manera personal. Es la oración de Academia Cristo que ustedes las usen con sus propios familiares, conocidos y en un Grupo Sembrador (un grupo de evangelismo) algún día. </a:t>
            </a:r>
            <a:endParaRPr lang="es-ES" dirty="0"/>
          </a:p>
          <a:p>
            <a:pPr marL="0" lvl="0" indent="0" algn="l" rtl="0">
              <a:spcBef>
                <a:spcPts val="0"/>
              </a:spcBef>
              <a:spcAft>
                <a:spcPts val="0"/>
              </a:spcAft>
              <a:buNone/>
            </a:pPr>
            <a:endParaRPr dirty="0"/>
          </a:p>
        </p:txBody>
      </p:sp>
      <p:sp>
        <p:nvSpPr>
          <p:cNvPr id="126" name="Google Shape;12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1. </a:t>
            </a:r>
            <a:r>
              <a:rPr lang="es-ES" sz="1800" b="1" dirty="0">
                <a:solidFill>
                  <a:srgbClr val="000000"/>
                </a:solidFill>
                <a:effectLst/>
                <a:latin typeface="Calibri" panose="020F0502020204030204" pitchFamily="34" charset="0"/>
                <a:ea typeface="Times New Roman" panose="02020603050405020304" pitchFamily="18" charset="0"/>
              </a:rPr>
              <a:t>¿Quiénes son los personajes de esta historia?</a:t>
            </a: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Jesús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Los discípulos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ángel</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turba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Judas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siervo del sumo sacerdote (</a:t>
            </a:r>
            <a:r>
              <a:rPr lang="es-ES" sz="1800" dirty="0" err="1">
                <a:solidFill>
                  <a:srgbClr val="000000"/>
                </a:solidFill>
                <a:effectLst/>
                <a:latin typeface="Calibri" panose="020F0502020204030204" pitchFamily="34" charset="0"/>
                <a:ea typeface="Times New Roman" panose="02020603050405020304" pitchFamily="18" charset="0"/>
              </a:rPr>
              <a:t>Malco</a:t>
            </a:r>
            <a:r>
              <a:rPr lang="es-ES" sz="1800" dirty="0">
                <a:solidFill>
                  <a:srgbClr val="000000"/>
                </a:solidFill>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Los principales sacerdotes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Los jefes de la guardia del templo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Los ancianos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Pedro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criada</a:t>
            </a:r>
            <a:endParaRPr lang="en-US" sz="1800" dirty="0">
              <a:effectLst/>
              <a:latin typeface="Times New Roman" panose="02020603050405020304" pitchFamily="18" charset="0"/>
              <a:ea typeface="Times New Roman" panose="02020603050405020304" pitchFamily="18" charset="0"/>
            </a:endParaRP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35" name="Google Shape;13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2. ¿Cuáles son los objetos de esta historia? </a:t>
            </a:r>
            <a:r>
              <a:rPr lang="es-ES" sz="1800" dirty="0">
                <a:solidFill>
                  <a:srgbClr val="000000"/>
                </a:solidFill>
                <a:effectLst/>
                <a:latin typeface="Calibri" panose="020F0502020204030204" pitchFamily="34" charset="0"/>
                <a:ea typeface="Times New Roman" panose="02020603050405020304" pitchFamily="18" charset="0"/>
              </a:rPr>
              <a:t>Espadas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Palos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gallo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fogata</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42" name="Google Shape;14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Monte de Olivos, Getsemaní</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casa del sumo sacerdote.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49" name="Google Shape;14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jueves, la noche en que Jesús fue traicionado, después de la cena de la Pascua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noche antes de la muerte de Jesús</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56" name="Google Shape;15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5. ¿Cuál es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Jesús está angustiado al extremo.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Vienen para arrestar a Jesús.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Se dan cuenta de que Pedro es discípulo de Jesús. ¿Como reaccionaría él? </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Jesús ora a su Padre, y está dispuesto a someterse a la voluntad de su Padre, y un ángel lo fortalece.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Jesús permite que lo arresten.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Pedro niega a Jesús, tal como Jesús le había dicho.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63" name="Google Shape;16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i="1" dirty="0">
                <a:solidFill>
                  <a:srgbClr val="00B050"/>
                </a:solidFill>
                <a:effectLst/>
                <a:latin typeface="Calibri" panose="020F0502020204030204" pitchFamily="34" charset="0"/>
                <a:ea typeface="Times New Roman" panose="02020603050405020304" pitchFamily="18" charset="0"/>
              </a:rPr>
              <a:t>Estas preguntas son muy útiles para aplicar cualquier historia bíblica a la vida personal. Es la oración de Academia Cristo que ustedes las usen para aplicar ley y evangelio a sus propias vidas. </a:t>
            </a:r>
            <a:endParaRPr lang="es-ES" dirty="0"/>
          </a:p>
          <a:p>
            <a:pPr marL="0" lvl="0" indent="0" algn="l" rtl="0">
              <a:spcBef>
                <a:spcPts val="0"/>
              </a:spcBef>
              <a:spcAft>
                <a:spcPts val="0"/>
              </a:spcAft>
              <a:buNone/>
            </a:pPr>
            <a:endParaRPr dirty="0"/>
          </a:p>
        </p:txBody>
      </p:sp>
      <p:sp>
        <p:nvSpPr>
          <p:cNvPr id="183" name="Google Shape;18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Jesús ora a su Padre en Getsemaní, es arrestado y abandonado por sus discípulos.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sz="1200" dirty="0">
              <a:solidFill>
                <a:schemeClr val="dk1"/>
              </a:solidFill>
              <a:latin typeface="Calibri"/>
              <a:ea typeface="Calibri"/>
              <a:cs typeface="Calibri"/>
              <a:sym typeface="Calibri"/>
            </a:endParaRPr>
          </a:p>
        </p:txBody>
      </p:sp>
      <p:sp>
        <p:nvSpPr>
          <p:cNvPr id="193" name="Google Shape;19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 veces no velo, ni oro en la hora de tentación, o pienso que no es importante prepararme espiritualmente.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Me avergüenzo de ser seguidor de Cristo, igual que Pedro.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Clr>
                <a:schemeClr val="dk1"/>
              </a:buClr>
              <a:buSzPts val="1200"/>
              <a:buFont typeface="Arial"/>
              <a:buNone/>
            </a:pPr>
            <a:endParaRPr dirty="0"/>
          </a:p>
        </p:txBody>
      </p:sp>
      <p:sp>
        <p:nvSpPr>
          <p:cNvPr id="200" name="Google Shape;20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Jesús enfrentó una verdadera tentación de no hacer la voluntad de Dios, y siendo fortalecido por su Padre celestial permitió que le arrestaran, enjuiciaran, y crucificaran. Su victoria sobre la tentación es mi victoria sobre el pecado, la muerte, y Satanás. Tengo esta victoria mediante la fe en Jesucristo, mi Salvador. </a:t>
            </a:r>
            <a:endParaRPr lang="en-US" sz="1800" dirty="0">
              <a:effectLst/>
              <a:latin typeface="Times New Roman" panose="02020603050405020304" pitchFamily="18" charset="0"/>
              <a:ea typeface="Times New Roman" panose="02020603050405020304" pitchFamily="18" charset="0"/>
            </a:endParaRPr>
          </a:p>
          <a:p>
            <a:pPr marL="0" marR="0" lvl="0" indent="0" algn="l" rtl="0">
              <a:lnSpc>
                <a:spcPct val="100000"/>
              </a:lnSpc>
              <a:spcBef>
                <a:spcPts val="0"/>
              </a:spcBef>
              <a:spcAft>
                <a:spcPts val="0"/>
              </a:spcAft>
              <a:buClr>
                <a:schemeClr val="dk1"/>
              </a:buClr>
              <a:buSzPts val="1200"/>
              <a:buFont typeface="Arial"/>
              <a:buNone/>
            </a:pPr>
            <a:endParaRPr dirty="0"/>
          </a:p>
        </p:txBody>
      </p:sp>
      <p:sp>
        <p:nvSpPr>
          <p:cNvPr id="207" name="Google Shape;20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i="0" dirty="0">
                <a:solidFill>
                  <a:srgbClr val="00B050"/>
                </a:solidFill>
                <a:effectLst/>
                <a:latin typeface="Calibri" panose="020F0502020204030204" pitchFamily="34" charset="0"/>
                <a:ea typeface="Times New Roman" panose="02020603050405020304" pitchFamily="18" charset="0"/>
              </a:rPr>
              <a:t>Hermanos, empezaremos con una oración </a:t>
            </a:r>
            <a:endParaRPr lang="es-ES" sz="1800" b="1" i="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Times New Roman" panose="02020603050405020304" pitchFamily="18" charset="0"/>
              </a:rPr>
              <a:t>Oh, Señor, tu debiste tener un gran temor por el sufrimiento por el que sabías que ibas a tener que pasar. Pero lo hiciste voluntariamente, por mí, y por todo el mundo. Te pido que me perdones cuando no estoy dispuesto a hacer lo que tú me pides que haga, que me ayudes a apreciar todo lo que hiciste por mí y a estar siempre dispuesto a obedecerte en todo. Amén.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03" name="Google Shape;1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mí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Orar en la hora de tentación para que Dios me fortalezca para hacer su voluntad, confiado en la obra redentora de Jesucristo por mí. </a:t>
            </a:r>
            <a:endParaRPr lang="en-US" sz="180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214" name="Google Shape;21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Objetivos </a:t>
            </a:r>
            <a:r>
              <a:rPr lang="es-ES" sz="1800" i="1" dirty="0">
                <a:solidFill>
                  <a:srgbClr val="00B050"/>
                </a:solidFill>
                <a:effectLst/>
                <a:latin typeface="Calibri" panose="020F0502020204030204" pitchFamily="34" charset="0"/>
                <a:ea typeface="Times New Roman" panose="02020603050405020304" pitchFamily="18" charset="0"/>
              </a:rPr>
              <a:t>Presentar los objetivos de la Lección 5.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Lección 5: Getsemaní</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Usar el método de las Cuatro “C” para leer y entender Lucas 22:39-62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Analizar cuando sería una buena oportunidad de compartir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Identificar la diferencia entre Judas y Pedro</a:t>
            </a:r>
            <a:endParaRPr lang="en-US" sz="1800" dirty="0">
              <a:effectLst/>
              <a:latin typeface="Times New Roman" panose="02020603050405020304" pitchFamily="18" charset="0"/>
              <a:ea typeface="Times New Roman" panose="02020603050405020304" pitchFamily="18" charset="0"/>
            </a:endParaRPr>
          </a:p>
          <a:p>
            <a:pPr marL="457200" lvl="1" indent="0" algn="l" rtl="0">
              <a:spcBef>
                <a:spcPts val="0"/>
              </a:spcBef>
              <a:spcAft>
                <a:spcPts val="0"/>
              </a:spcAft>
              <a:buNone/>
            </a:pPr>
            <a:endParaRPr dirty="0"/>
          </a:p>
        </p:txBody>
      </p:sp>
      <p:sp>
        <p:nvSpPr>
          <p:cNvPr id="97" name="Google Shape;9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2805303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dirty="0"/>
          </a:p>
        </p:txBody>
      </p:sp>
      <p:sp>
        <p:nvSpPr>
          <p:cNvPr id="97" name="Google Shape;9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2400510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Objetivos </a:t>
            </a:r>
            <a:r>
              <a:rPr lang="es-ES" sz="1800" i="1" dirty="0">
                <a:solidFill>
                  <a:srgbClr val="00B050"/>
                </a:solidFill>
                <a:effectLst/>
                <a:latin typeface="Calibri" panose="020F0502020204030204" pitchFamily="34" charset="0"/>
                <a:ea typeface="Times New Roman" panose="02020603050405020304" pitchFamily="18" charset="0"/>
              </a:rPr>
              <a:t>Presentar los objetivos de la Lección 5.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Lección 5: Getsemaní</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Usar el método de las Cuatro “C” para leer y entender Lucas 22:39-62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Analizar cuando sería una buena oportunidad de compartir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Identificar la diferencia entre Judas y Pedro</a:t>
            </a:r>
            <a:endParaRPr lang="en-US" sz="1800" dirty="0">
              <a:effectLst/>
              <a:latin typeface="Times New Roman" panose="02020603050405020304" pitchFamily="18" charset="0"/>
              <a:ea typeface="Times New Roman" panose="02020603050405020304" pitchFamily="18" charset="0"/>
            </a:endParaRPr>
          </a:p>
          <a:p>
            <a:pPr marL="457200" lvl="1" indent="0" algn="l" rtl="0">
              <a:spcBef>
                <a:spcPts val="0"/>
              </a:spcBef>
              <a:spcAft>
                <a:spcPts val="0"/>
              </a:spcAft>
              <a:buNone/>
            </a:pPr>
            <a:endParaRPr dirty="0"/>
          </a:p>
        </p:txBody>
      </p:sp>
      <p:sp>
        <p:nvSpPr>
          <p:cNvPr id="97" name="Google Shape;9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2541832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200" b="1" dirty="0">
                <a:solidFill>
                  <a:srgbClr val="000000"/>
                </a:solidFill>
                <a:effectLst/>
                <a:latin typeface="Calibri" panose="020F0502020204030204" pitchFamily="34" charset="0"/>
                <a:ea typeface="Times New Roman" panose="02020603050405020304" pitchFamily="18" charset="0"/>
              </a:rPr>
              <a:t>¿Cuál es la diferencia entre Judas y Pedro?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¿Sus pecados?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Judas traicionó al Señor. Amó el dinero.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Pedro lo negó.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¿Uno es más grave que el otro? No. </a:t>
            </a:r>
            <a:endParaRPr lang="en-US" sz="12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233" name="Google Shape;23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¿Su reacción?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Los dos reconocieron su pecado</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Judas dice, “He pecado al entregar sangre inocente.”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Pedro salió llorando amargamente.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Se puede decir que los dos sintieron remordimiento. </a:t>
            </a:r>
            <a:endParaRPr lang="en-US" sz="12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233" name="Google Shape;23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3603739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La diferencia es … arrepentimiento en fe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Judas no tuvo fe, y se mató</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“Simón, Simón, Satanás ha pedido sacudirlos a ustedes como si fueran trigo; pero yo he rogado por ti, para que no te falte la fe. Y tú, cuando haya vuelto, deberás confirmar a tus hermanos.”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Podemos decir que Pedro siguió con fe en Jesús, se arrepintió. Jesús lo restauró, y llegó a ser columna de la iglesia. </a:t>
            </a:r>
            <a:endParaRPr lang="en-US" sz="12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s-ES" dirty="0"/>
              <a:t>¿Judas se arrepintió de su crimen? Por lo que sabemos, no lo parece. En Hechos se nos dice que otro fue seleccionado </a:t>
            </a:r>
            <a:r>
              <a:rPr lang="es-ES" b="1" dirty="0"/>
              <a:t>“para hacerse cargo de este ministerio apostólico, que Judas dejó para ir adonde le corresponde” (1:25). </a:t>
            </a:r>
            <a:r>
              <a:rPr lang="es-ES" dirty="0"/>
              <a:t>La determinación final con respecto a Judas está en manos del Señor. Todo lo que podemos hacer es examinar las acciones de Judas y aplicar las lecciones de sus experiencias a nuestros propios personajes. Nunca clamó a su Maestro: “¡Oh, Señor, perdona! ¡Lo siento, estaba tan equivocado!” No, sino que acudió a sus cómplices del crimen, los principales sacerdotes que no podía otorgar perdón. Su orgullo le impidió enfrentarse a sus hermanos y buscar su perdón y su ayuda para recuperarse de sus pecados. Cuando el Apóstol Pedro pecó al negar al Señor tres veces, humildemente volvió a sus hermanos y se arrepintió. Judas actuó con orgullo hasta el final. En su mente pensó que la única salida era suicidarse, porque dar marcha atrás habría significado admitir todo lo que estaba equivocado. No pensó en la asistencia especial del Espíritu Santo que se le proporcionó. Egoístamente terminó su pacto de negarse a sí mismo, tomar su cruz y seguir a Jesús. En cambio, se suicidó.</a:t>
            </a:r>
          </a:p>
          <a:p>
            <a:pPr marL="0" lvl="0" indent="0" algn="l" rtl="0">
              <a:spcBef>
                <a:spcPts val="0"/>
              </a:spcBef>
              <a:spcAft>
                <a:spcPts val="0"/>
              </a:spcAft>
              <a:buNone/>
            </a:pPr>
            <a:endParaRPr lang="es-ES" dirty="0"/>
          </a:p>
          <a:p>
            <a:pPr marL="0" lvl="0" indent="0" algn="l" rtl="0">
              <a:spcBef>
                <a:spcPts val="0"/>
              </a:spcBef>
              <a:spcAft>
                <a:spcPts val="0"/>
              </a:spcAft>
              <a:buNone/>
            </a:pPr>
            <a:r>
              <a:rPr lang="es-ES" dirty="0"/>
              <a:t>En el caso de Judas, Jesús ofreció muchas oportunidades para que Judas se arrepintiera. Jesús fue de un espíritu gentil y generoso con Judas hasta el último acto cuando Judas traicionó a Jesús con un beso. Judas todavía tenía la opción en ese momento de buscar el perdón de su Maestro. Debemos tomar en serio la lección de esta manera amable de Jesús cuando tratamos con aquellos que se oponen a nosotros. Debemos tener en cuenta que no somos los jueces de los corazones de nuestros hermanos. Tanto Pedro como Judas se opusieron al Señor, pero Jesús fue amoroso y paciente con ellos. Trabajó con ellos para ayudarlos a regresar a la armonía con Dios. Dios permitió que Pedro se desviara de la fe por un tiempo solo para mostrarle a Pedro la lección de su carne frágil.</a:t>
            </a:r>
          </a:p>
          <a:p>
            <a:pPr marL="0" lvl="0" indent="0" algn="l" rtl="0">
              <a:spcBef>
                <a:spcPts val="0"/>
              </a:spcBef>
              <a:spcAft>
                <a:spcPts val="0"/>
              </a:spcAft>
              <a:buNone/>
            </a:pPr>
            <a:endParaRPr lang="es-ES" dirty="0"/>
          </a:p>
          <a:p>
            <a:pPr marL="0" lvl="0" indent="0" algn="l" rtl="0">
              <a:spcBef>
                <a:spcPts val="0"/>
              </a:spcBef>
              <a:spcAft>
                <a:spcPts val="0"/>
              </a:spcAft>
              <a:buNone/>
            </a:pPr>
            <a:r>
              <a:rPr lang="es-ES" dirty="0"/>
              <a:t>Algunos de nuestros hermanos cristianos también pueden alejarse del Señor y, sin embargo, todavía hay esperanza para el final. Judas Iscariote tuvo todas las oportunidades para ser purificado por la verdad y ser útil en la obra del Señor, pero en cambio se convirtió en siervo de Satanás. Jesús dijo que de los doce apóstoles que le fueron dados por su Dios Padre, “Ninguno se ha perdido sino el destinado a la destrucción” (Juan 17:12). Jesús también dijo: “Pero ¡ay de aquel hombre que entrega al Hijo del Hombre! Más le valdría no haber nacido” (Mateo 26:24; Juan 6:70). Judas renunció a su privilegio como fiel seguidor de Jesús: uno que sería digno de ser llamado uno de los doce Apóstoles del Cordero. Aunque aprendemos lecciones de la vida de Judas Iscariote, no podemos reclamarlo como alguien que es un fundamento firme para la Iglesia. En cambio, el lugar de honor que habría ocupado como parte de la obra del Mesías fue ocupado por otro.</a:t>
            </a:r>
            <a:endParaRPr dirty="0"/>
          </a:p>
        </p:txBody>
      </p:sp>
      <p:sp>
        <p:nvSpPr>
          <p:cNvPr id="233" name="Google Shape;23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1733473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dirty="0">
                <a:solidFill>
                  <a:schemeClr val="hlink"/>
                </a:solidFill>
                <a:hlinkClick r:id="rId3"/>
              </a:rPr>
              <a:t>https://www.flickr.com/photos/125816678@N05/42653338904</a:t>
            </a:r>
            <a:endParaRPr dirty="0"/>
          </a:p>
        </p:txBody>
      </p:sp>
      <p:sp>
        <p:nvSpPr>
          <p:cNvPr id="255" name="Google Shape;25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MX" sz="1200" b="1" i="1" u="none" strike="noStrike" kern="1200" noProof="0" dirty="0">
                <a:solidFill>
                  <a:schemeClr val="tx1">
                    <a:lumMod val="50000"/>
                  </a:schemeClr>
                </a:solidFill>
                <a:effectLst/>
                <a:latin typeface="+mn-lt"/>
                <a:ea typeface="+mn-ea"/>
                <a:cs typeface="+mn-cs"/>
              </a:rPr>
              <a:t>El Señor te bendiga y te guarde. Haga el Señor resplandecer su rostro sobre ti y tenga de ti misericordia. Vuelve el Señor su rostro a ti, y te conceda la paz</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Amén</a:t>
            </a:r>
            <a:r>
              <a:rPr lang="en-US" sz="1200" b="1" i="1" u="none" strike="noStrike" kern="1200" dirty="0">
                <a:solidFill>
                  <a:schemeClr val="tx1">
                    <a:lumMod val="50000"/>
                  </a:schemeClr>
                </a:solidFill>
                <a:effectLst/>
                <a:latin typeface="+mn-lt"/>
                <a:ea typeface="+mn-ea"/>
                <a:cs typeface="+mn-cs"/>
              </a:rPr>
              <a:t>.</a:t>
            </a:r>
            <a:endParaRPr lang="es-ES" sz="1200" kern="1200" dirty="0">
              <a:solidFill>
                <a:schemeClr val="tx1">
                  <a:lumMod val="50000"/>
                </a:schemeClr>
              </a:solidFill>
              <a:effectLst/>
              <a:latin typeface="+mn-lt"/>
              <a:ea typeface="+mn-ea"/>
              <a:cs typeface="+mn-cs"/>
            </a:endParaRPr>
          </a:p>
          <a:p>
            <a:pPr marL="457200" lvl="1" indent="0" algn="l" rtl="0">
              <a:spcBef>
                <a:spcPts val="0"/>
              </a:spcBef>
              <a:spcAft>
                <a:spcPts val="0"/>
              </a:spcAft>
              <a:buNone/>
            </a:pPr>
            <a:endParaRPr lang="en-US" sz="1200" dirty="0">
              <a:solidFill>
                <a:schemeClr val="dk1"/>
              </a:solidFill>
              <a:latin typeface="Calibri"/>
              <a:ea typeface="Calibri"/>
              <a:cs typeface="Calibri"/>
              <a:sym typeface="Calibri"/>
            </a:endParaRPr>
          </a:p>
          <a:p>
            <a:pPr marL="457200" lvl="1" indent="0" algn="l" rtl="0">
              <a:spcBef>
                <a:spcPts val="0"/>
              </a:spcBef>
              <a:spcAft>
                <a:spcPts val="0"/>
              </a:spcAft>
              <a:buNone/>
            </a:pPr>
            <a:endParaRPr lang="en-US" sz="1200" dirty="0">
              <a:solidFill>
                <a:schemeClr val="dk1"/>
              </a:solidFill>
              <a:latin typeface="Calibri"/>
              <a:ea typeface="Calibri"/>
              <a:cs typeface="Calibri"/>
              <a:sym typeface="Calibri"/>
            </a:endParaRPr>
          </a:p>
          <a:p>
            <a:pPr marL="457200" lvl="1" indent="0" algn="l" rtl="0">
              <a:spcBef>
                <a:spcPts val="0"/>
              </a:spcBef>
              <a:spcAft>
                <a:spcPts val="0"/>
              </a:spcAft>
              <a:buNone/>
            </a:pPr>
            <a:r>
              <a:rPr lang="es-MX" sz="1200" noProof="0" dirty="0">
                <a:solidFill>
                  <a:schemeClr val="dk1"/>
                </a:solidFill>
                <a:latin typeface="Calibri"/>
                <a:ea typeface="Calibri"/>
                <a:cs typeface="Calibri"/>
                <a:sym typeface="Calibri"/>
              </a:rPr>
              <a:t>También se puede leer la oración de Jesús en Getsemaní </a:t>
            </a:r>
            <a:r>
              <a:rPr lang="en-US" sz="1200" dirty="0">
                <a:solidFill>
                  <a:schemeClr val="dk1"/>
                </a:solidFill>
                <a:latin typeface="Calibri"/>
                <a:ea typeface="Calibri"/>
                <a:cs typeface="Calibri"/>
                <a:sym typeface="Calibri"/>
              </a:rPr>
              <a:t>(Juan 17)</a:t>
            </a:r>
            <a:endParaRPr sz="1200" dirty="0">
              <a:solidFill>
                <a:schemeClr val="dk1"/>
              </a:solidFill>
              <a:latin typeface="Calibri"/>
              <a:ea typeface="Calibri"/>
              <a:cs typeface="Calibri"/>
              <a:sym typeface="Calibri"/>
            </a:endParaRPr>
          </a:p>
        </p:txBody>
      </p:sp>
      <p:sp>
        <p:nvSpPr>
          <p:cNvPr id="291" name="Google Shape;29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Objetivos Generales: </a:t>
            </a:r>
            <a:r>
              <a:rPr lang="es-ES" sz="1800" i="1" dirty="0">
                <a:solidFill>
                  <a:srgbClr val="00B050"/>
                </a:solidFill>
                <a:effectLst/>
                <a:latin typeface="Calibri" panose="020F0502020204030204" pitchFamily="34" charset="0"/>
                <a:ea typeface="Times New Roman" panose="02020603050405020304" pitchFamily="18" charset="0"/>
              </a:rPr>
              <a:t>Repasar los objetivos generales del curso.</a:t>
            </a:r>
            <a:r>
              <a:rPr lang="es-ES" sz="1800" b="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Leer y entender historias clave de la vida, muerte, y resurrección de Jesús utilizando el método de las Cuatro “C”: Captar, Contar, Considerar, Consolidar.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Compartir una historia clave de la vida, muerte y resurrección de Jesús utilizando el método de las Cuatro “C”:  Captar, Contar, Considerar, Consolidar.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l" rtl="0">
              <a:spcBef>
                <a:spcPts val="0"/>
              </a:spcBef>
              <a:spcAft>
                <a:spcPts val="0"/>
              </a:spcAft>
              <a:buNone/>
            </a:pPr>
            <a:endParaRPr dirty="0"/>
          </a:p>
        </p:txBody>
      </p:sp>
      <p:sp>
        <p:nvSpPr>
          <p:cNvPr id="97" name="Google Shape;9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3326605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Despedidas</a:t>
            </a:r>
            <a:endParaRPr/>
          </a:p>
        </p:txBody>
      </p:sp>
      <p:sp>
        <p:nvSpPr>
          <p:cNvPr id="271" name="Google Shape;27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dirty="0"/>
          </a:p>
        </p:txBody>
      </p:sp>
      <p:sp>
        <p:nvSpPr>
          <p:cNvPr id="97" name="Google Shape;9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Objetivos </a:t>
            </a:r>
            <a:r>
              <a:rPr lang="es-ES" sz="1800" i="1" dirty="0">
                <a:solidFill>
                  <a:srgbClr val="00B050"/>
                </a:solidFill>
                <a:effectLst/>
                <a:latin typeface="Calibri" panose="020F0502020204030204" pitchFamily="34" charset="0"/>
                <a:ea typeface="Times New Roman" panose="02020603050405020304" pitchFamily="18" charset="0"/>
              </a:rPr>
              <a:t>Presentar los objetivos de la Lección 5.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Lección 5: Getsemaní</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Usar el método de las Cuatro “C” para leer y entender Lucas 22:39-62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Analizar cuando sería una buena oportunidad de compartir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Identificar la diferencia entre Judas y Pedro</a:t>
            </a:r>
            <a:endParaRPr lang="en-US" sz="1800" dirty="0">
              <a:effectLst/>
              <a:latin typeface="Times New Roman" panose="02020603050405020304" pitchFamily="18" charset="0"/>
              <a:ea typeface="Times New Roman" panose="02020603050405020304" pitchFamily="18" charset="0"/>
            </a:endParaRPr>
          </a:p>
          <a:p>
            <a:pPr marL="457200" lvl="1" indent="0" algn="l" rtl="0">
              <a:spcBef>
                <a:spcPts val="0"/>
              </a:spcBef>
              <a:spcAft>
                <a:spcPts val="0"/>
              </a:spcAft>
              <a:buNone/>
            </a:pPr>
            <a:endParaRPr dirty="0"/>
          </a:p>
        </p:txBody>
      </p:sp>
      <p:sp>
        <p:nvSpPr>
          <p:cNvPr id="97" name="Google Shape;9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2403902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6</a:t>
            </a:fld>
            <a:endParaRPr lang="en-US"/>
          </a:p>
        </p:txBody>
      </p:sp>
    </p:spTree>
    <p:extLst>
      <p:ext uri="{BB962C8B-B14F-4D97-AF65-F5344CB8AC3E}">
        <p14:creationId xmlns:p14="http://schemas.microsoft.com/office/powerpoint/2010/main" val="3161836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dirty="0"/>
          </a:p>
        </p:txBody>
      </p:sp>
      <p:sp>
        <p:nvSpPr>
          <p:cNvPr id="97" name="Google Shape;9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368661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dirty="0">
                <a:effectLst/>
                <a:latin typeface="Calibri" panose="020F0502020204030204" pitchFamily="34" charset="0"/>
                <a:ea typeface="Times New Roman" panose="02020603050405020304" pitchFamily="18" charset="0"/>
              </a:rPr>
              <a:t>Luego (Después de la Santa Cena) Jesús salió y, según su costumbre, se fue al Monte de los Olivos; y los discípulos lo siguieron. </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8</a:t>
            </a:fld>
            <a:endParaRPr lang="en-US"/>
          </a:p>
        </p:txBody>
      </p:sp>
    </p:spTree>
    <p:extLst>
      <p:ext uri="{BB962C8B-B14F-4D97-AF65-F5344CB8AC3E}">
        <p14:creationId xmlns:p14="http://schemas.microsoft.com/office/powerpoint/2010/main" val="3292331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i="1" dirty="0">
                <a:solidFill>
                  <a:srgbClr val="00B050"/>
                </a:solidFill>
                <a:effectLst/>
                <a:latin typeface="Calibri" panose="020F0502020204030204" pitchFamily="34" charset="0"/>
                <a:ea typeface="Times New Roman" panose="02020603050405020304" pitchFamily="18" charset="0"/>
              </a:rPr>
              <a:t>Explique que ahora va a repasar la historia de Lucas 22:39-62 y que demostrará como contar una historia bíblica. Trate de tener la historia memorizada. Concéntrese en contar la historia con sus propias palabras, PERO asegúrese de que los detalles sean precisos. También se puede invitar a un estudiante a contar la historia. </a:t>
            </a:r>
          </a:p>
          <a:p>
            <a:pPr marL="0" marR="0">
              <a:spcBef>
                <a:spcPts val="0"/>
              </a:spcBef>
              <a:spcAft>
                <a:spcPts val="0"/>
              </a:spcAft>
            </a:pPr>
            <a:endParaRPr lang="es-ES" sz="1800" b="1" i="1" dirty="0">
              <a:solidFill>
                <a:srgbClr val="00B050"/>
              </a:solidFill>
              <a:effectLst/>
              <a:latin typeface="Calibri" panose="020F0502020204030204" pitchFamily="34" charset="0"/>
              <a:ea typeface="Times New Roman" panose="02020603050405020304" pitchFamily="18" charset="0"/>
            </a:endParaRPr>
          </a:p>
          <a:p>
            <a:pPr marL="0" marR="0">
              <a:spcBef>
                <a:spcPts val="0"/>
              </a:spcBef>
              <a:spcAft>
                <a:spcPts val="0"/>
              </a:spcAft>
              <a:tabLst>
                <a:tab pos="3137535" algn="l"/>
              </a:tabLst>
            </a:pPr>
            <a:r>
              <a:rPr lang="es-ES" sz="1800" dirty="0">
                <a:solidFill>
                  <a:srgbClr val="000000"/>
                </a:solidFill>
                <a:effectLst/>
                <a:latin typeface="Calibri" panose="020F0502020204030204" pitchFamily="34" charset="0"/>
                <a:ea typeface="Times New Roman" panose="02020603050405020304" pitchFamily="18" charset="0"/>
              </a:rPr>
              <a:t>Lucas 22:39-62 </a:t>
            </a:r>
            <a:r>
              <a:rPr lang="es-ES" sz="1800" dirty="0">
                <a:effectLst/>
                <a:latin typeface="Calibri" panose="020F0502020204030204" pitchFamily="34" charset="0"/>
                <a:ea typeface="Times New Roman" panose="02020603050405020304" pitchFamily="18" charset="0"/>
              </a:rPr>
              <a:t>(Adaptado de Dios Habla Hoy)</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137535" algn="l"/>
              </a:tabLst>
            </a:pP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137535" algn="l"/>
              </a:tabLst>
            </a:pPr>
            <a:r>
              <a:rPr lang="es-ES" sz="1800" dirty="0">
                <a:effectLst/>
                <a:latin typeface="Calibri" panose="020F0502020204030204" pitchFamily="34" charset="0"/>
                <a:ea typeface="Times New Roman" panose="02020603050405020304" pitchFamily="18" charset="0"/>
              </a:rPr>
              <a:t>Luego (Después de la Santa Cena) Jesús salió y, según su costumbre, se fue al Monte de los Olivos; y los discípulos lo siguieron. Al llegar al lugar, les dijo: </a:t>
            </a:r>
            <a:r>
              <a:rPr lang="es-ES" sz="1800" b="1" dirty="0">
                <a:effectLst/>
                <a:latin typeface="Calibri" panose="020F0502020204030204" pitchFamily="34" charset="0"/>
                <a:ea typeface="Times New Roman" panose="02020603050405020304" pitchFamily="18" charset="0"/>
              </a:rPr>
              <a:t>Oren, para que no caigan en tentación.</a:t>
            </a: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137535" algn="l"/>
              </a:tabLst>
            </a:pP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137535" algn="l"/>
              </a:tabLst>
            </a:pPr>
            <a:r>
              <a:rPr lang="es-ES" sz="1800" dirty="0">
                <a:effectLst/>
                <a:latin typeface="Calibri" panose="020F0502020204030204" pitchFamily="34" charset="0"/>
                <a:ea typeface="Times New Roman" panose="02020603050405020304" pitchFamily="18" charset="0"/>
              </a:rPr>
              <a:t>Se alejó de ellos como a la distancia de un tiro de piedra, y se puso de rodillas para orar. Dijo: </a:t>
            </a:r>
            <a:r>
              <a:rPr lang="es-ES" sz="1800" b="1" dirty="0">
                <a:effectLst/>
                <a:latin typeface="Calibri" panose="020F0502020204030204" pitchFamily="34" charset="0"/>
                <a:ea typeface="Times New Roman" panose="02020603050405020304" pitchFamily="18" charset="0"/>
              </a:rPr>
              <a:t>Padre, si quieres, líbrame de este trago amargo; pero que no se haga mi voluntad, sino la tuya.</a:t>
            </a:r>
            <a:r>
              <a:rPr lang="es-ES" sz="1800" dirty="0">
                <a:effectLst/>
                <a:latin typeface="Calibri" panose="020F0502020204030204" pitchFamily="34" charset="0"/>
                <a:ea typeface="Times New Roman" panose="02020603050405020304" pitchFamily="18" charset="0"/>
              </a:rPr>
              <a:t> En esto se le apareció un ángel del cielo, para darle fuerzas. En medio de su gran sufrimiento, Jesús oraba aún más intensamente, y el sudor le caía a tierra como grandes gotas de sangre.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137535" algn="l"/>
              </a:tabLst>
            </a:pP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137535" algn="l"/>
              </a:tabLst>
            </a:pPr>
            <a:r>
              <a:rPr lang="es-ES" sz="1800" dirty="0">
                <a:effectLst/>
                <a:latin typeface="Calibri" panose="020F0502020204030204" pitchFamily="34" charset="0"/>
                <a:ea typeface="Times New Roman" panose="02020603050405020304" pitchFamily="18" charset="0"/>
              </a:rPr>
              <a:t>Cuando se levantó de la oración fue a donde estaban los discípulos y los encontró dormidos, vencidos por la tristeza. Les dijo: </a:t>
            </a:r>
            <a:r>
              <a:rPr lang="es-ES" sz="1800" b="1" dirty="0">
                <a:effectLst/>
                <a:latin typeface="Calibri" panose="020F0502020204030204" pitchFamily="34" charset="0"/>
                <a:ea typeface="Times New Roman" panose="02020603050405020304" pitchFamily="18" charset="0"/>
              </a:rPr>
              <a:t>¿Por qué están durmiendo? Levántense y oren, para que no caigan en tentación.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137535" algn="l"/>
              </a:tabLst>
            </a:pPr>
            <a:r>
              <a:rPr lang="es-E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137535" algn="l"/>
              </a:tabLst>
            </a:pPr>
            <a:r>
              <a:rPr lang="es-ES" sz="1800" dirty="0">
                <a:effectLst/>
                <a:latin typeface="Calibri" panose="020F0502020204030204" pitchFamily="34" charset="0"/>
                <a:ea typeface="Times New Roman" panose="02020603050405020304" pitchFamily="18" charset="0"/>
              </a:rPr>
              <a:t>Todavía estaba hablando Jesús, cuando llegó mucha gente. El que se llamaba Judas, que era uno de los doce discípulos, iba a la cabeza. Éste se acercó a besar a Jesús, pero Jesús le dijo: </a:t>
            </a:r>
            <a:r>
              <a:rPr lang="es-ES" sz="1800" b="1" dirty="0">
                <a:effectLst/>
                <a:latin typeface="Calibri" panose="020F0502020204030204" pitchFamily="34" charset="0"/>
                <a:ea typeface="Times New Roman" panose="02020603050405020304" pitchFamily="18" charset="0"/>
              </a:rPr>
              <a:t>Judas, ¿con un beso traicionas al Hijo del hombre?</a:t>
            </a: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137535" algn="l"/>
              </a:tabLst>
            </a:pP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137535" algn="l"/>
              </a:tabLst>
            </a:pPr>
            <a:r>
              <a:rPr lang="es-ES" sz="1800" dirty="0">
                <a:effectLst/>
                <a:latin typeface="Calibri" panose="020F0502020204030204" pitchFamily="34" charset="0"/>
                <a:ea typeface="Times New Roman" panose="02020603050405020304" pitchFamily="18" charset="0"/>
              </a:rPr>
              <a:t>Los que estaban con Jesús, al ver lo que pasaba, le preguntaron: </a:t>
            </a:r>
            <a:r>
              <a:rPr lang="es-ES" sz="1800" b="1" dirty="0">
                <a:effectLst/>
                <a:latin typeface="Calibri" panose="020F0502020204030204" pitchFamily="34" charset="0"/>
                <a:ea typeface="Times New Roman" panose="02020603050405020304" pitchFamily="18" charset="0"/>
              </a:rPr>
              <a:t>Señor, ¿atacamos con espada? </a:t>
            </a:r>
            <a:r>
              <a:rPr lang="es-ES" sz="1800" dirty="0">
                <a:effectLst/>
                <a:latin typeface="Calibri" panose="020F0502020204030204" pitchFamily="34" charset="0"/>
                <a:ea typeface="Times New Roman" panose="02020603050405020304" pitchFamily="18" charset="0"/>
              </a:rPr>
              <a:t>Y uno de ellos hirió al criado del sumo sacerdote, cortándole la oreja derecha.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137535" algn="l"/>
              </a:tabLst>
            </a:pP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137535" algn="l"/>
              </a:tabLst>
            </a:pPr>
            <a:r>
              <a:rPr lang="es-ES" sz="1800" dirty="0">
                <a:effectLst/>
                <a:latin typeface="Calibri" panose="020F0502020204030204" pitchFamily="34" charset="0"/>
                <a:ea typeface="Times New Roman" panose="02020603050405020304" pitchFamily="18" charset="0"/>
              </a:rPr>
              <a:t>Jesús dijo: </a:t>
            </a:r>
            <a:r>
              <a:rPr lang="es-ES" sz="1800" b="1" dirty="0">
                <a:effectLst/>
                <a:latin typeface="Calibri" panose="020F0502020204030204" pitchFamily="34" charset="0"/>
                <a:ea typeface="Times New Roman" panose="02020603050405020304" pitchFamily="18" charset="0"/>
              </a:rPr>
              <a:t>Déjenlos; ya basta.</a:t>
            </a:r>
            <a:r>
              <a:rPr lang="es-ES" sz="1800" dirty="0">
                <a:effectLst/>
                <a:latin typeface="Calibri" panose="020F0502020204030204" pitchFamily="34" charset="0"/>
                <a:ea typeface="Times New Roman" panose="02020603050405020304" pitchFamily="18" charset="0"/>
              </a:rPr>
              <a:t> Y le tocó la oreja al criado, y lo sanó. Luego dijo a los jefes de los sacerdotes, a los oficiales, del templo y a los ancianos, que habían venido a llevárselo: </a:t>
            </a:r>
            <a:r>
              <a:rPr lang="es-ES" sz="1800" b="1" dirty="0">
                <a:effectLst/>
                <a:latin typeface="Calibri" panose="020F0502020204030204" pitchFamily="34" charset="0"/>
                <a:ea typeface="Times New Roman" panose="02020603050405020304" pitchFamily="18" charset="0"/>
              </a:rPr>
              <a:t>¿Por qué han venido usted con espadas y con palos, como si yo fuera un bandido? Todos los días he estado con ustedes en el templo, y no trataron de arrestarme. Pero ésta es la hora de ustedes, la hora del poder de las tinieblas.</a:t>
            </a: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137535" algn="l"/>
              </a:tabLst>
            </a:pP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137535" algn="l"/>
              </a:tabLst>
            </a:pPr>
            <a:r>
              <a:rPr lang="es-ES" sz="1800" dirty="0">
                <a:effectLst/>
                <a:latin typeface="Calibri" panose="020F0502020204030204" pitchFamily="34" charset="0"/>
                <a:ea typeface="Times New Roman" panose="02020603050405020304" pitchFamily="18" charset="0"/>
              </a:rPr>
              <a:t>Arrestaron entonces a Jesús y lo llevaron a la casa del sumo sacerdote. Pedro lo seguía de lejos. Allí, en medio del patio, habían hecho fuego, y se sentaron alrededor; y Pedro se sentó también entre ellos. En esto, una sirvienta, al verlo sentado junto al fuego, se quedó mirándolo y dijo: </a:t>
            </a:r>
            <a:r>
              <a:rPr lang="es-ES" sz="1800" b="1" dirty="0">
                <a:effectLst/>
                <a:latin typeface="Calibri" panose="020F0502020204030204" pitchFamily="34" charset="0"/>
                <a:ea typeface="Times New Roman" panose="02020603050405020304" pitchFamily="18" charset="0"/>
              </a:rPr>
              <a:t>También éste estaba con él.</a:t>
            </a: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137535" algn="l"/>
              </a:tabLst>
            </a:pP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137535" algn="l"/>
              </a:tabLst>
            </a:pPr>
            <a:r>
              <a:rPr lang="es-ES" sz="1800" dirty="0">
                <a:effectLst/>
                <a:latin typeface="Calibri" panose="020F0502020204030204" pitchFamily="34" charset="0"/>
                <a:ea typeface="Times New Roman" panose="02020603050405020304" pitchFamily="18" charset="0"/>
              </a:rPr>
              <a:t>Pero Pedro lo negó, diciendo: </a:t>
            </a:r>
            <a:r>
              <a:rPr lang="es-ES" sz="1800" b="1" dirty="0">
                <a:effectLst/>
                <a:latin typeface="Calibri" panose="020F0502020204030204" pitchFamily="34" charset="0"/>
                <a:ea typeface="Times New Roman" panose="02020603050405020304" pitchFamily="18" charset="0"/>
              </a:rPr>
              <a:t>Mujer, yo no lo conozco.</a:t>
            </a: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137535" algn="l"/>
              </a:tabLst>
            </a:pP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137535" algn="l"/>
              </a:tabLst>
            </a:pPr>
            <a:r>
              <a:rPr lang="es-ES" sz="1800" dirty="0">
                <a:effectLst/>
                <a:latin typeface="Calibri" panose="020F0502020204030204" pitchFamily="34" charset="0"/>
                <a:ea typeface="Times New Roman" panose="02020603050405020304" pitchFamily="18" charset="0"/>
              </a:rPr>
              <a:t>Poco después, otro lo vio y dijo: </a:t>
            </a:r>
            <a:r>
              <a:rPr lang="es-ES" sz="1800" b="1" dirty="0">
                <a:effectLst/>
                <a:latin typeface="Calibri" panose="020F0502020204030204" pitchFamily="34" charset="0"/>
                <a:ea typeface="Times New Roman" panose="02020603050405020304" pitchFamily="18" charset="0"/>
              </a:rPr>
              <a:t>Tú también eres de ellos.</a:t>
            </a:r>
            <a:r>
              <a:rPr lang="es-ES" sz="1800" dirty="0">
                <a:effectLst/>
                <a:latin typeface="Calibri" panose="020F0502020204030204" pitchFamily="34" charset="0"/>
                <a:ea typeface="Times New Roman" panose="02020603050405020304" pitchFamily="18" charset="0"/>
              </a:rPr>
              <a:t> Pedro contestó: </a:t>
            </a:r>
            <a:r>
              <a:rPr lang="es-ES" sz="1800" b="1" dirty="0">
                <a:effectLst/>
                <a:latin typeface="Calibri" panose="020F0502020204030204" pitchFamily="34" charset="0"/>
                <a:ea typeface="Times New Roman" panose="02020603050405020304" pitchFamily="18" charset="0"/>
              </a:rPr>
              <a:t>No, hombre, no lo soy.</a:t>
            </a: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137535" algn="l"/>
              </a:tabLst>
            </a:pP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137535" algn="l"/>
              </a:tabLst>
            </a:pPr>
            <a:r>
              <a:rPr lang="es-ES" sz="1800" dirty="0">
                <a:effectLst/>
                <a:latin typeface="Calibri" panose="020F0502020204030204" pitchFamily="34" charset="0"/>
                <a:ea typeface="Times New Roman" panose="02020603050405020304" pitchFamily="18" charset="0"/>
              </a:rPr>
              <a:t>Como una hora después, otro insistió: </a:t>
            </a:r>
            <a:r>
              <a:rPr lang="es-ES" sz="1800" b="1" dirty="0">
                <a:effectLst/>
                <a:latin typeface="Calibri" panose="020F0502020204030204" pitchFamily="34" charset="0"/>
                <a:ea typeface="Times New Roman" panose="02020603050405020304" pitchFamily="18" charset="0"/>
              </a:rPr>
              <a:t>Seguro que éste estaba con él. Además, es de Galilea.</a:t>
            </a:r>
            <a:r>
              <a:rPr lang="es-ES" sz="1800" dirty="0">
                <a:effectLst/>
                <a:latin typeface="Calibri" panose="020F0502020204030204" pitchFamily="34" charset="0"/>
                <a:ea typeface="Times New Roman" panose="02020603050405020304" pitchFamily="18" charset="0"/>
              </a:rPr>
              <a:t> Pedro dijo: </a:t>
            </a:r>
            <a:r>
              <a:rPr lang="es-ES" sz="1800" b="1" dirty="0">
                <a:effectLst/>
                <a:latin typeface="Calibri" panose="020F0502020204030204" pitchFamily="34" charset="0"/>
                <a:ea typeface="Times New Roman" panose="02020603050405020304" pitchFamily="18" charset="0"/>
              </a:rPr>
              <a:t>Hombre, no sé de qué hablas.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137535" algn="l"/>
              </a:tabLst>
            </a:pPr>
            <a:r>
              <a:rPr lang="es-E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3137535" algn="l"/>
              </a:tabLst>
            </a:pPr>
            <a:r>
              <a:rPr lang="es-ES" sz="1800" dirty="0">
                <a:effectLst/>
                <a:latin typeface="Calibri" panose="020F0502020204030204" pitchFamily="34" charset="0"/>
                <a:ea typeface="Times New Roman" panose="02020603050405020304" pitchFamily="18" charset="0"/>
              </a:rPr>
              <a:t>En ese mismo momento, mientras Pedro aún estaba hablando, cantó un gallo. Entonces el Señor se volvió y miró a Pedro, y Pedro se acordó de que el Señor le había dicho: </a:t>
            </a:r>
            <a:r>
              <a:rPr lang="es-ES" sz="1800" b="1" dirty="0">
                <a:effectLst/>
                <a:latin typeface="Calibri" panose="020F0502020204030204" pitchFamily="34" charset="0"/>
                <a:ea typeface="Times New Roman" panose="02020603050405020304" pitchFamily="18" charset="0"/>
              </a:rPr>
              <a:t>Hoy, antes que el gallo cante, me negarás tres veces</a:t>
            </a:r>
            <a:r>
              <a:rPr lang="es-ES" sz="1800" dirty="0">
                <a:effectLst/>
                <a:latin typeface="Calibri" panose="020F0502020204030204" pitchFamily="34" charset="0"/>
                <a:ea typeface="Times New Roman" panose="02020603050405020304" pitchFamily="18" charset="0"/>
              </a:rPr>
              <a:t>. Y salió Pedro de allí y lloró amargamente.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rPr>
              <a:t> </a:t>
            </a:r>
            <a:r>
              <a:rPr lang="es-ES" sz="1800" i="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9</a:t>
            </a:fld>
            <a:endParaRPr lang="en-US"/>
          </a:p>
        </p:txBody>
      </p:sp>
    </p:spTree>
    <p:extLst>
      <p:ext uri="{BB962C8B-B14F-4D97-AF65-F5344CB8AC3E}">
        <p14:creationId xmlns:p14="http://schemas.microsoft.com/office/powerpoint/2010/main" val="2723977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Overlock"/>
              <a:buNone/>
              <a:defRPr sz="6000">
                <a:latin typeface="Overlock"/>
                <a:ea typeface="Overlock"/>
                <a:cs typeface="Overlock"/>
                <a:sym typeface="Overlo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571500" algn="l">
              <a:lnSpc>
                <a:spcPct val="90000"/>
              </a:lnSpc>
              <a:spcBef>
                <a:spcPts val="1000"/>
              </a:spcBef>
              <a:spcAft>
                <a:spcPts val="0"/>
              </a:spcAft>
              <a:buClr>
                <a:schemeClr val="dk1"/>
              </a:buClr>
              <a:buSzPts val="5400"/>
              <a:buChar char="•"/>
              <a:defRPr sz="5400">
                <a:latin typeface="Overlock"/>
                <a:ea typeface="Overlock"/>
                <a:cs typeface="Overlock"/>
                <a:sym typeface="Overlock"/>
              </a:defRPr>
            </a:lvl1pPr>
            <a:lvl2pPr marL="914400" lvl="1" indent="-533400" algn="l">
              <a:lnSpc>
                <a:spcPct val="90000"/>
              </a:lnSpc>
              <a:spcBef>
                <a:spcPts val="500"/>
              </a:spcBef>
              <a:spcAft>
                <a:spcPts val="0"/>
              </a:spcAft>
              <a:buClr>
                <a:schemeClr val="dk1"/>
              </a:buClr>
              <a:buSzPts val="4800"/>
              <a:buChar char="•"/>
              <a:defRPr sz="4800">
                <a:latin typeface="Overlock"/>
                <a:ea typeface="Overlock"/>
                <a:cs typeface="Overlock"/>
                <a:sym typeface="Overlock"/>
              </a:defRPr>
            </a:lvl2pPr>
            <a:lvl3pPr marL="1371600" lvl="2" indent="-508000" algn="l">
              <a:lnSpc>
                <a:spcPct val="90000"/>
              </a:lnSpc>
              <a:spcBef>
                <a:spcPts val="500"/>
              </a:spcBef>
              <a:spcAft>
                <a:spcPts val="0"/>
              </a:spcAft>
              <a:buClr>
                <a:schemeClr val="dk1"/>
              </a:buClr>
              <a:buSzPts val="4400"/>
              <a:buChar char="•"/>
              <a:defRPr sz="4400">
                <a:latin typeface="Overlock"/>
                <a:ea typeface="Overlock"/>
                <a:cs typeface="Overlock"/>
                <a:sym typeface="Overlock"/>
              </a:defRPr>
            </a:lvl3pPr>
            <a:lvl4pPr marL="1828800" lvl="3" indent="-482600" algn="l">
              <a:lnSpc>
                <a:spcPct val="90000"/>
              </a:lnSpc>
              <a:spcBef>
                <a:spcPts val="500"/>
              </a:spcBef>
              <a:spcAft>
                <a:spcPts val="0"/>
              </a:spcAft>
              <a:buClr>
                <a:schemeClr val="dk1"/>
              </a:buClr>
              <a:buSzPts val="4000"/>
              <a:buChar char="•"/>
              <a:defRPr sz="4000">
                <a:latin typeface="Overlock"/>
                <a:ea typeface="Overlock"/>
                <a:cs typeface="Overlock"/>
                <a:sym typeface="Overlock"/>
              </a:defRPr>
            </a:lvl4pPr>
            <a:lvl5pPr marL="2286000" lvl="4" indent="-482600" algn="l">
              <a:lnSpc>
                <a:spcPct val="90000"/>
              </a:lnSpc>
              <a:spcBef>
                <a:spcPts val="500"/>
              </a:spcBef>
              <a:spcAft>
                <a:spcPts val="0"/>
              </a:spcAft>
              <a:buClr>
                <a:schemeClr val="dk1"/>
              </a:buClr>
              <a:buSzPts val="4000"/>
              <a:buChar char="•"/>
              <a:defRPr sz="4000">
                <a:latin typeface="Overlock"/>
                <a:ea typeface="Overlock"/>
                <a:cs typeface="Overlock"/>
                <a:sym typeface="Overlock"/>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32" descr="A close up of a sign&#10;&#10;Description automatically generated"/>
          <p:cNvPicPr preferRelativeResize="0"/>
          <p:nvPr/>
        </p:nvPicPr>
        <p:blipFill rotWithShape="1">
          <a:blip r:embed="rId2">
            <a:alphaModFix/>
          </a:blip>
          <a:srcRect/>
          <a:stretch/>
        </p:blipFill>
        <p:spPr>
          <a:xfrm>
            <a:off x="10727866" y="5930283"/>
            <a:ext cx="1464133" cy="9239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2" name="Google Shape;32;p33" descr="A close up of a sign&#10;&#10;Description automatically generated"/>
          <p:cNvPicPr preferRelativeResize="0"/>
          <p:nvPr/>
        </p:nvPicPr>
        <p:blipFill rotWithShape="1">
          <a:blip r:embed="rId2">
            <a:alphaModFix/>
          </a:blip>
          <a:srcRect/>
          <a:stretch/>
        </p:blipFill>
        <p:spPr>
          <a:xfrm>
            <a:off x="10727866" y="5930283"/>
            <a:ext cx="1464133" cy="92390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9"/>
          <p:cNvSpPr>
            <a:spLocks noGrp="1"/>
          </p:cNvSpPr>
          <p:nvPr>
            <p:ph type="pic" idx="2"/>
          </p:nvPr>
        </p:nvSpPr>
        <p:spPr>
          <a:xfrm>
            <a:off x="5183188" y="987425"/>
            <a:ext cx="6172200" cy="4873625"/>
          </a:xfrm>
          <a:prstGeom prst="rect">
            <a:avLst/>
          </a:prstGeom>
          <a:noFill/>
          <a:ln>
            <a:noFill/>
          </a:ln>
        </p:spPr>
      </p:sp>
      <p:sp>
        <p:nvSpPr>
          <p:cNvPr id="70" name="Google Shape;70;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Overlock"/>
              <a:buNone/>
              <a:defRPr sz="5400" b="0" i="0" u="none" strike="noStrike" cap="none">
                <a:solidFill>
                  <a:schemeClr val="dk1"/>
                </a:solidFill>
                <a:latin typeface="Overlock"/>
                <a:ea typeface="Overlock"/>
                <a:cs typeface="Overlock"/>
                <a:sym typeface="Overlo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571500" algn="l" rtl="0">
              <a:lnSpc>
                <a:spcPct val="90000"/>
              </a:lnSpc>
              <a:spcBef>
                <a:spcPts val="1000"/>
              </a:spcBef>
              <a:spcAft>
                <a:spcPts val="0"/>
              </a:spcAft>
              <a:buClr>
                <a:schemeClr val="dk1"/>
              </a:buClr>
              <a:buSzPts val="5400"/>
              <a:buFont typeface="Arial"/>
              <a:buChar char="•"/>
              <a:defRPr sz="5400" b="0" i="0" u="none" strike="noStrike" cap="none">
                <a:solidFill>
                  <a:schemeClr val="dk1"/>
                </a:solidFill>
                <a:latin typeface="Overlock"/>
                <a:ea typeface="Overlock"/>
                <a:cs typeface="Overlock"/>
                <a:sym typeface="Overlock"/>
              </a:defRPr>
            </a:lvl1pPr>
            <a:lvl2pPr marL="914400" marR="0" lvl="1" indent="-533400" algn="l" rtl="0">
              <a:lnSpc>
                <a:spcPct val="90000"/>
              </a:lnSpc>
              <a:spcBef>
                <a:spcPts val="500"/>
              </a:spcBef>
              <a:spcAft>
                <a:spcPts val="0"/>
              </a:spcAft>
              <a:buClr>
                <a:schemeClr val="dk1"/>
              </a:buClr>
              <a:buSzPts val="4800"/>
              <a:buFont typeface="Arial"/>
              <a:buChar char="•"/>
              <a:defRPr sz="4800" b="0" i="0" u="none" strike="noStrike" cap="none">
                <a:solidFill>
                  <a:schemeClr val="dk1"/>
                </a:solidFill>
                <a:latin typeface="Overlock"/>
                <a:ea typeface="Overlock"/>
                <a:cs typeface="Overlock"/>
                <a:sym typeface="Overlock"/>
              </a:defRPr>
            </a:lvl2pPr>
            <a:lvl3pPr marL="1371600" marR="0" lvl="2" indent="-508000" algn="l" rtl="0">
              <a:lnSpc>
                <a:spcPct val="90000"/>
              </a:lnSpc>
              <a:spcBef>
                <a:spcPts val="500"/>
              </a:spcBef>
              <a:spcAft>
                <a:spcPts val="0"/>
              </a:spcAft>
              <a:buClr>
                <a:schemeClr val="dk1"/>
              </a:buClr>
              <a:buSzPts val="4400"/>
              <a:buFont typeface="Arial"/>
              <a:buChar char="•"/>
              <a:defRPr sz="4400" b="0" i="0" u="none" strike="noStrike" cap="none">
                <a:solidFill>
                  <a:schemeClr val="dk1"/>
                </a:solidFill>
                <a:latin typeface="Overlock"/>
                <a:ea typeface="Overlock"/>
                <a:cs typeface="Overlock"/>
                <a:sym typeface="Overlock"/>
              </a:defRPr>
            </a:lvl3pPr>
            <a:lvl4pPr marL="1828800" marR="0" lvl="3"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Overlock"/>
                <a:ea typeface="Overlock"/>
                <a:cs typeface="Overlock"/>
                <a:sym typeface="Overlock"/>
              </a:defRPr>
            </a:lvl4pPr>
            <a:lvl5pPr marL="2286000" marR="0" lvl="4"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Overlock"/>
                <a:ea typeface="Overlock"/>
                <a:cs typeface="Overlock"/>
                <a:sym typeface="Overlock"/>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Overlock"/>
              <a:buNone/>
            </a:pPr>
            <a:endParaRPr/>
          </a:p>
        </p:txBody>
      </p:sp>
      <p:sp>
        <p:nvSpPr>
          <p:cNvPr id="91" name="Google Shape;91;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92" name="Google Shape;92;p1" descr="A picture containing text, sign&#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9"/>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9"/>
          <p:cNvSpPr/>
          <p:nvPr/>
        </p:nvSpPr>
        <p:spPr>
          <a:xfrm>
            <a:off x="0" y="0"/>
            <a:ext cx="2013557" cy="6858000"/>
          </a:xfrm>
          <a:prstGeom prst="rect">
            <a:avLst/>
          </a:prstGeom>
          <a:solidFill>
            <a:srgbClr val="3846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9"/>
          <p:cNvSpPr>
            <a:spLocks noGrp="1"/>
          </p:cNvSpPr>
          <p:nvPr>
            <p:ph type="title"/>
          </p:nvPr>
        </p:nvSpPr>
        <p:spPr>
          <a:xfrm>
            <a:off x="46211" y="1583579"/>
            <a:ext cx="3934691" cy="3687452"/>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900"/>
              <a:buFont typeface="Overlock"/>
              <a:buNone/>
            </a:pPr>
            <a:r>
              <a:rPr lang="en-US" sz="3200" dirty="0">
                <a:solidFill>
                  <a:srgbClr val="FFFFFF"/>
                </a:solidFill>
                <a:effectLst>
                  <a:outerShdw blurRad="38100" dist="38100" dir="2700000" algn="tl">
                    <a:srgbClr val="000000">
                      <a:alpha val="43137"/>
                    </a:srgbClr>
                  </a:outerShdw>
                </a:effectLst>
              </a:rPr>
              <a:t>CONSIDERAR  Lucas 22:39-62</a:t>
            </a:r>
            <a:endParaRPr sz="6600" dirty="0">
              <a:effectLst>
                <a:outerShdw blurRad="38100" dist="38100" dir="2700000" algn="tl">
                  <a:srgbClr val="000000">
                    <a:alpha val="43137"/>
                  </a:srgbClr>
                </a:outerShdw>
              </a:effectLst>
            </a:endParaRPr>
          </a:p>
        </p:txBody>
      </p:sp>
      <p:pic>
        <p:nvPicPr>
          <p:cNvPr id="131" name="Google Shape;131;p9"/>
          <p:cNvPicPr preferRelativeResize="0"/>
          <p:nvPr/>
        </p:nvPicPr>
        <p:blipFill rotWithShape="1">
          <a:blip r:embed="rId3">
            <a:alphaModFix/>
          </a:blip>
          <a:srcRect b="18478"/>
          <a:stretch/>
        </p:blipFill>
        <p:spPr>
          <a:xfrm>
            <a:off x="4038600" y="1405619"/>
            <a:ext cx="7188199" cy="404337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ct val="100000"/>
              <a:buFont typeface="Overlock"/>
              <a:buNone/>
            </a:pPr>
            <a:r>
              <a:rPr lang="es-MX" sz="4400" dirty="0">
                <a:solidFill>
                  <a:srgbClr val="613318"/>
                </a:solidFill>
                <a:effectLst>
                  <a:outerShdw blurRad="38100" dist="38100" dir="2700000" algn="tl">
                    <a:srgbClr val="000000">
                      <a:alpha val="43137"/>
                    </a:srgbClr>
                  </a:outerShdw>
                </a:effectLst>
              </a:rPr>
              <a:t>CONSIDERAR – Lucas 22:39-62</a:t>
            </a:r>
            <a:endParaRPr lang="es-MX" sz="4400" dirty="0">
              <a:effectLst>
                <a:outerShdw blurRad="38100" dist="38100" dir="2700000" algn="tl">
                  <a:srgbClr val="000000">
                    <a:alpha val="43137"/>
                  </a:srgbClr>
                </a:outerShdw>
              </a:effectLst>
            </a:endParaRPr>
          </a:p>
        </p:txBody>
      </p:sp>
      <p:sp>
        <p:nvSpPr>
          <p:cNvPr id="138" name="Google Shape;138;p10"/>
          <p:cNvSpPr txBox="1">
            <a:spLocks noGrp="1"/>
          </p:cNvSpPr>
          <p:nvPr>
            <p:ph type="body" idx="1"/>
          </p:nvPr>
        </p:nvSpPr>
        <p:spPr>
          <a:xfrm>
            <a:off x="838200" y="3062288"/>
            <a:ext cx="9805988" cy="4486275"/>
          </a:xfrm>
          <a:prstGeom prst="rect">
            <a:avLst/>
          </a:prstGeom>
          <a:noFill/>
          <a:ln>
            <a:noFill/>
          </a:ln>
        </p:spPr>
        <p:txBody>
          <a:bodyPr spcFirstLastPara="1" wrap="square" lIns="91425" tIns="45700" rIns="91425" bIns="45700" anchor="t" anchorCtr="0">
            <a:noAutofit/>
          </a:bodyPr>
          <a:lstStyle/>
          <a:p>
            <a:pPr marL="514350" lvl="0" indent="-514350" algn="ctr" rtl="0">
              <a:lnSpc>
                <a:spcPct val="90000"/>
              </a:lnSpc>
              <a:spcBef>
                <a:spcPts val="0"/>
              </a:spcBef>
              <a:spcAft>
                <a:spcPts val="0"/>
              </a:spcAft>
              <a:buClr>
                <a:srgbClr val="008000"/>
              </a:buClr>
              <a:buSzPts val="5400"/>
              <a:buAutoNum type="arabicPeriod"/>
            </a:pPr>
            <a:r>
              <a:rPr lang="es-MX" sz="4800">
                <a:solidFill>
                  <a:srgbClr val="008000"/>
                </a:solidFill>
                <a:effectLst>
                  <a:outerShdw blurRad="38100" dist="38100" dir="2700000" algn="tl">
                    <a:srgbClr val="000000">
                      <a:alpha val="43137"/>
                    </a:srgbClr>
                  </a:outerShdw>
                </a:effectLst>
              </a:rPr>
              <a:t>¿</a:t>
            </a:r>
            <a:r>
              <a:rPr lang="es-MX" sz="4800" u="sng">
                <a:solidFill>
                  <a:srgbClr val="008000"/>
                </a:solidFill>
                <a:effectLst>
                  <a:outerShdw blurRad="38100" dist="38100" dir="2700000" algn="tl">
                    <a:srgbClr val="000000">
                      <a:alpha val="43137"/>
                    </a:srgbClr>
                  </a:outerShdw>
                </a:effectLst>
              </a:rPr>
              <a:t>Quiénes</a:t>
            </a:r>
            <a:r>
              <a:rPr lang="es-MX" sz="4800">
                <a:solidFill>
                  <a:srgbClr val="008000"/>
                </a:solidFill>
                <a:effectLst>
                  <a:outerShdw blurRad="38100" dist="38100" dir="2700000" algn="tl">
                    <a:srgbClr val="000000">
                      <a:alpha val="43137"/>
                    </a:srgbClr>
                  </a:outerShdw>
                </a:effectLst>
              </a:rPr>
              <a:t> son los personajes de esta historia? </a:t>
            </a:r>
            <a:endParaRPr lang="es-MX" sz="4800">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ct val="100000"/>
              <a:buFont typeface="Overlock"/>
              <a:buNone/>
            </a:pPr>
            <a:r>
              <a:rPr lang="en-US" sz="4400" dirty="0">
                <a:solidFill>
                  <a:srgbClr val="613318"/>
                </a:solidFill>
                <a:effectLst>
                  <a:outerShdw blurRad="38100" dist="38100" dir="2700000" algn="tl">
                    <a:srgbClr val="000000">
                      <a:alpha val="43137"/>
                    </a:srgbClr>
                  </a:outerShdw>
                </a:effectLst>
              </a:rPr>
              <a:t>CONSIDERAR – Lucas 22:39-62</a:t>
            </a:r>
            <a:endParaRPr sz="4400" dirty="0">
              <a:effectLst>
                <a:outerShdw blurRad="38100" dist="38100" dir="2700000" algn="tl">
                  <a:srgbClr val="000000">
                    <a:alpha val="43137"/>
                  </a:srgbClr>
                </a:outerShdw>
              </a:effectLst>
            </a:endParaRPr>
          </a:p>
        </p:txBody>
      </p:sp>
      <p:sp>
        <p:nvSpPr>
          <p:cNvPr id="145" name="Google Shape;145;p11"/>
          <p:cNvSpPr txBox="1">
            <a:spLocks noGrp="1"/>
          </p:cNvSpPr>
          <p:nvPr>
            <p:ph type="body" idx="1"/>
          </p:nvPr>
        </p:nvSpPr>
        <p:spPr>
          <a:xfrm>
            <a:off x="1050131" y="2996974"/>
            <a:ext cx="10091738" cy="44862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8000"/>
              </a:buClr>
              <a:buSzPts val="5400"/>
              <a:buNone/>
            </a:pPr>
            <a:r>
              <a:rPr lang="es-MX" sz="4800" dirty="0">
                <a:solidFill>
                  <a:srgbClr val="008000"/>
                </a:solidFill>
                <a:effectLst>
                  <a:outerShdw blurRad="38100" dist="38100" dir="2700000" algn="tl">
                    <a:srgbClr val="000000">
                      <a:alpha val="43137"/>
                    </a:srgbClr>
                  </a:outerShdw>
                </a:effectLst>
              </a:rPr>
              <a:t>2. ¿</a:t>
            </a:r>
            <a:r>
              <a:rPr lang="es-MX" sz="4800" u="sng" dirty="0">
                <a:solidFill>
                  <a:srgbClr val="008000"/>
                </a:solidFill>
                <a:effectLst>
                  <a:outerShdw blurRad="38100" dist="38100" dir="2700000" algn="tl">
                    <a:srgbClr val="000000">
                      <a:alpha val="43137"/>
                    </a:srgbClr>
                  </a:outerShdw>
                </a:effectLst>
              </a:rPr>
              <a:t>Cuáles</a:t>
            </a:r>
            <a:r>
              <a:rPr lang="es-MX" sz="4800" dirty="0">
                <a:solidFill>
                  <a:srgbClr val="008000"/>
                </a:solidFill>
                <a:effectLst>
                  <a:outerShdw blurRad="38100" dist="38100" dir="2700000" algn="tl">
                    <a:srgbClr val="000000">
                      <a:alpha val="43137"/>
                    </a:srgbClr>
                  </a:outerShdw>
                </a:effectLst>
              </a:rPr>
              <a:t> son los </a:t>
            </a:r>
            <a:r>
              <a:rPr lang="es-MX" sz="4800" u="sng" dirty="0">
                <a:solidFill>
                  <a:srgbClr val="008000"/>
                </a:solidFill>
                <a:effectLst>
                  <a:outerShdw blurRad="38100" dist="38100" dir="2700000" algn="tl">
                    <a:srgbClr val="000000">
                      <a:alpha val="43137"/>
                    </a:srgbClr>
                  </a:outerShdw>
                </a:effectLst>
              </a:rPr>
              <a:t>objetos</a:t>
            </a:r>
            <a:r>
              <a:rPr lang="es-MX" sz="4800" dirty="0">
                <a:solidFill>
                  <a:srgbClr val="008000"/>
                </a:solidFill>
                <a:effectLst>
                  <a:outerShdw blurRad="38100" dist="38100" dir="2700000" algn="tl">
                    <a:srgbClr val="000000">
                      <a:alpha val="43137"/>
                    </a:srgbClr>
                  </a:outerShdw>
                </a:effectLst>
              </a:rPr>
              <a:t> de esta historia? </a:t>
            </a:r>
            <a:endParaRPr lang="es-MX" sz="4800" dirty="0">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ct val="100000"/>
              <a:buFont typeface="Overlock"/>
              <a:buNone/>
            </a:pPr>
            <a:r>
              <a:rPr lang="en-US" sz="4400" dirty="0">
                <a:solidFill>
                  <a:srgbClr val="613318"/>
                </a:solidFill>
                <a:effectLst>
                  <a:outerShdw blurRad="38100" dist="38100" dir="2700000" algn="tl">
                    <a:srgbClr val="000000">
                      <a:alpha val="43137"/>
                    </a:srgbClr>
                  </a:outerShdw>
                </a:effectLst>
              </a:rPr>
              <a:t>CONSIDERAR – Lucas 22:39-62</a:t>
            </a:r>
            <a:endParaRPr sz="4400" dirty="0">
              <a:effectLst>
                <a:outerShdw blurRad="38100" dist="38100" dir="2700000" algn="tl">
                  <a:srgbClr val="000000">
                    <a:alpha val="43137"/>
                  </a:srgbClr>
                </a:outerShdw>
              </a:effectLst>
            </a:endParaRPr>
          </a:p>
        </p:txBody>
      </p:sp>
      <p:sp>
        <p:nvSpPr>
          <p:cNvPr id="152" name="Google Shape;152;p12"/>
          <p:cNvSpPr txBox="1">
            <a:spLocks noGrp="1"/>
          </p:cNvSpPr>
          <p:nvPr>
            <p:ph type="body" idx="1"/>
          </p:nvPr>
        </p:nvSpPr>
        <p:spPr>
          <a:xfrm>
            <a:off x="838200" y="3192917"/>
            <a:ext cx="10091738" cy="44862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8000"/>
              </a:buClr>
              <a:buSzPts val="5400"/>
              <a:buNone/>
            </a:pPr>
            <a:r>
              <a:rPr lang="es-MX" sz="4800" dirty="0">
                <a:solidFill>
                  <a:srgbClr val="008000"/>
                </a:solidFill>
                <a:effectLst>
                  <a:outerShdw blurRad="38100" dist="38100" dir="2700000" algn="tl">
                    <a:srgbClr val="000000">
                      <a:alpha val="43137"/>
                    </a:srgbClr>
                  </a:outerShdw>
                </a:effectLst>
              </a:rPr>
              <a:t>3. ¿</a:t>
            </a:r>
            <a:r>
              <a:rPr lang="es-MX" sz="4800" u="sng" dirty="0">
                <a:solidFill>
                  <a:srgbClr val="008000"/>
                </a:solidFill>
                <a:effectLst>
                  <a:outerShdw blurRad="38100" dist="38100" dir="2700000" algn="tl">
                    <a:srgbClr val="000000">
                      <a:alpha val="43137"/>
                    </a:srgbClr>
                  </a:outerShdw>
                </a:effectLst>
              </a:rPr>
              <a:t>Dónde</a:t>
            </a:r>
            <a:r>
              <a:rPr lang="es-MX" sz="4800" dirty="0">
                <a:solidFill>
                  <a:srgbClr val="008000"/>
                </a:solidFill>
                <a:effectLst>
                  <a:outerShdw blurRad="38100" dist="38100" dir="2700000" algn="tl">
                    <a:srgbClr val="000000">
                      <a:alpha val="43137"/>
                    </a:srgbClr>
                  </a:outerShdw>
                </a:effectLst>
              </a:rPr>
              <a:t> ocurrió la historia? </a:t>
            </a:r>
            <a:endParaRPr lang="es-MX" sz="4800" dirty="0">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ct val="100000"/>
              <a:buFont typeface="Overlock"/>
              <a:buNone/>
            </a:pPr>
            <a:r>
              <a:rPr lang="en-US" sz="4400" dirty="0">
                <a:solidFill>
                  <a:srgbClr val="613318"/>
                </a:solidFill>
                <a:effectLst>
                  <a:outerShdw blurRad="38100" dist="38100" dir="2700000" algn="tl">
                    <a:srgbClr val="000000">
                      <a:alpha val="43137"/>
                    </a:srgbClr>
                  </a:outerShdw>
                </a:effectLst>
              </a:rPr>
              <a:t>CONSIDERAR – Lucas 22:39-62</a:t>
            </a:r>
            <a:endParaRPr sz="4400" dirty="0">
              <a:effectLst>
                <a:outerShdw blurRad="38100" dist="38100" dir="2700000" algn="tl">
                  <a:srgbClr val="000000">
                    <a:alpha val="43137"/>
                  </a:srgbClr>
                </a:outerShdw>
              </a:effectLst>
            </a:endParaRPr>
          </a:p>
        </p:txBody>
      </p:sp>
      <p:sp>
        <p:nvSpPr>
          <p:cNvPr id="159" name="Google Shape;159;p13"/>
          <p:cNvSpPr txBox="1">
            <a:spLocks noGrp="1"/>
          </p:cNvSpPr>
          <p:nvPr>
            <p:ph type="body" idx="1"/>
          </p:nvPr>
        </p:nvSpPr>
        <p:spPr>
          <a:xfrm>
            <a:off x="1050131" y="3192917"/>
            <a:ext cx="10091738" cy="44862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8000"/>
              </a:buClr>
              <a:buSzPts val="5400"/>
              <a:buNone/>
            </a:pPr>
            <a:r>
              <a:rPr lang="es-MX" sz="4800" dirty="0">
                <a:solidFill>
                  <a:srgbClr val="008000"/>
                </a:solidFill>
                <a:effectLst>
                  <a:outerShdw blurRad="38100" dist="38100" dir="2700000" algn="tl">
                    <a:srgbClr val="000000">
                      <a:alpha val="43137"/>
                    </a:srgbClr>
                  </a:outerShdw>
                </a:effectLst>
              </a:rPr>
              <a:t>4. ¿</a:t>
            </a:r>
            <a:r>
              <a:rPr lang="es-MX" sz="4800" u="sng" dirty="0">
                <a:solidFill>
                  <a:srgbClr val="008000"/>
                </a:solidFill>
                <a:effectLst>
                  <a:outerShdw blurRad="38100" dist="38100" dir="2700000" algn="tl">
                    <a:srgbClr val="000000">
                      <a:alpha val="43137"/>
                    </a:srgbClr>
                  </a:outerShdw>
                </a:effectLst>
              </a:rPr>
              <a:t>Cuándo</a:t>
            </a:r>
            <a:r>
              <a:rPr lang="es-MX" sz="4800" dirty="0">
                <a:solidFill>
                  <a:srgbClr val="008000"/>
                </a:solidFill>
                <a:effectLst>
                  <a:outerShdw blurRad="38100" dist="38100" dir="2700000" algn="tl">
                    <a:srgbClr val="000000">
                      <a:alpha val="43137"/>
                    </a:srgbClr>
                  </a:outerShdw>
                </a:effectLst>
              </a:rPr>
              <a:t> ocurrió la historia?</a:t>
            </a:r>
            <a:endParaRPr lang="es-MX" sz="4800"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ct val="100000"/>
              <a:buFont typeface="Overlock"/>
              <a:buNone/>
            </a:pPr>
            <a:r>
              <a:rPr lang="en-US" sz="4400" dirty="0">
                <a:solidFill>
                  <a:srgbClr val="613318"/>
                </a:solidFill>
                <a:effectLst>
                  <a:outerShdw blurRad="38100" dist="38100" dir="2700000" algn="tl">
                    <a:srgbClr val="000000">
                      <a:alpha val="43137"/>
                    </a:srgbClr>
                  </a:outerShdw>
                </a:effectLst>
              </a:rPr>
              <a:t>CONSIDERAR – Lucas 22:39-62</a:t>
            </a:r>
            <a:endParaRPr sz="4400" dirty="0">
              <a:effectLst>
                <a:outerShdw blurRad="38100" dist="38100" dir="2700000" algn="tl">
                  <a:srgbClr val="000000">
                    <a:alpha val="43137"/>
                  </a:srgbClr>
                </a:outerShdw>
              </a:effectLst>
            </a:endParaRPr>
          </a:p>
        </p:txBody>
      </p:sp>
      <p:sp>
        <p:nvSpPr>
          <p:cNvPr id="166" name="Google Shape;166;p14"/>
          <p:cNvSpPr txBox="1">
            <a:spLocks noGrp="1"/>
          </p:cNvSpPr>
          <p:nvPr>
            <p:ph type="body" idx="1"/>
          </p:nvPr>
        </p:nvSpPr>
        <p:spPr>
          <a:xfrm>
            <a:off x="1050131" y="3122195"/>
            <a:ext cx="10091738" cy="408346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8000"/>
              </a:buClr>
              <a:buSzPts val="5400"/>
              <a:buNone/>
            </a:pPr>
            <a:r>
              <a:rPr lang="es-MX" sz="4800" dirty="0">
                <a:solidFill>
                  <a:srgbClr val="008000"/>
                </a:solidFill>
                <a:effectLst>
                  <a:outerShdw blurRad="38100" dist="38100" dir="2700000" algn="tl">
                    <a:srgbClr val="000000">
                      <a:alpha val="43137"/>
                    </a:srgbClr>
                  </a:outerShdw>
                </a:effectLst>
              </a:rPr>
              <a:t>5. ¿</a:t>
            </a:r>
            <a:r>
              <a:rPr lang="es-MX" sz="4800" u="sng" dirty="0">
                <a:solidFill>
                  <a:srgbClr val="008000"/>
                </a:solidFill>
                <a:effectLst>
                  <a:outerShdw blurRad="38100" dist="38100" dir="2700000" algn="tl">
                    <a:srgbClr val="000000">
                      <a:alpha val="43137"/>
                    </a:srgbClr>
                  </a:outerShdw>
                </a:effectLst>
              </a:rPr>
              <a:t>Cuál</a:t>
            </a:r>
            <a:r>
              <a:rPr lang="es-MX" sz="4800" dirty="0">
                <a:solidFill>
                  <a:srgbClr val="008000"/>
                </a:solidFill>
                <a:effectLst>
                  <a:outerShdw blurRad="38100" dist="38100" dir="2700000" algn="tl">
                    <a:srgbClr val="000000">
                      <a:alpha val="43137"/>
                    </a:srgbClr>
                  </a:outerShdw>
                </a:effectLst>
              </a:rPr>
              <a:t> es el problema? </a:t>
            </a:r>
          </a:p>
          <a:p>
            <a:pPr marL="0" lvl="0" indent="0" algn="ctr" rtl="0">
              <a:lnSpc>
                <a:spcPct val="90000"/>
              </a:lnSpc>
              <a:spcBef>
                <a:spcPts val="0"/>
              </a:spcBef>
              <a:spcAft>
                <a:spcPts val="0"/>
              </a:spcAft>
              <a:buClr>
                <a:srgbClr val="008000"/>
              </a:buClr>
              <a:buSzPts val="5400"/>
              <a:buNone/>
            </a:pPr>
            <a:r>
              <a:rPr lang="es-MX" sz="4800" dirty="0">
                <a:solidFill>
                  <a:srgbClr val="008000"/>
                </a:solidFill>
                <a:effectLst>
                  <a:outerShdw blurRad="38100" dist="38100" dir="2700000" algn="tl">
                    <a:srgbClr val="000000">
                      <a:alpha val="43137"/>
                    </a:srgbClr>
                  </a:outerShdw>
                </a:effectLst>
              </a:rPr>
              <a:t>6. ¿</a:t>
            </a:r>
            <a:r>
              <a:rPr lang="es-MX" sz="4800" u="sng" dirty="0">
                <a:solidFill>
                  <a:srgbClr val="008000"/>
                </a:solidFill>
                <a:effectLst>
                  <a:outerShdw blurRad="38100" dist="38100" dir="2700000" algn="tl">
                    <a:srgbClr val="000000">
                      <a:alpha val="43137"/>
                    </a:srgbClr>
                  </a:outerShdw>
                </a:effectLst>
              </a:rPr>
              <a:t>Se soluciona </a:t>
            </a:r>
            <a:r>
              <a:rPr lang="es-MX" sz="4800" dirty="0">
                <a:solidFill>
                  <a:srgbClr val="008000"/>
                </a:solidFill>
                <a:effectLst>
                  <a:outerShdw blurRad="38100" dist="38100" dir="2700000" algn="tl">
                    <a:srgbClr val="000000">
                      <a:alpha val="43137"/>
                    </a:srgbClr>
                  </a:outerShdw>
                </a:effectLst>
              </a:rPr>
              <a:t>el problema? </a:t>
            </a:r>
            <a:endParaRPr lang="es-MX" sz="4800" dirty="0">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pic>
        <p:nvPicPr>
          <p:cNvPr id="185" name="Google Shape;185;p17"/>
          <p:cNvPicPr preferRelativeResize="0"/>
          <p:nvPr/>
        </p:nvPicPr>
        <p:blipFill rotWithShape="1">
          <a:blip r:embed="rId3">
            <a:alphaModFix/>
          </a:blip>
          <a:srcRect t="7211" b="2426"/>
          <a:stretch/>
        </p:blipFill>
        <p:spPr>
          <a:xfrm>
            <a:off x="20" y="10"/>
            <a:ext cx="12191980" cy="6857990"/>
          </a:xfrm>
          <a:prstGeom prst="rect">
            <a:avLst/>
          </a:prstGeom>
          <a:noFill/>
          <a:ln>
            <a:noFill/>
          </a:ln>
        </p:spPr>
      </p:pic>
      <p:sp>
        <p:nvSpPr>
          <p:cNvPr id="186" name="Google Shape;186;p17"/>
          <p:cNvSpPr/>
          <p:nvPr/>
        </p:nvSpPr>
        <p:spPr>
          <a:xfrm>
            <a:off x="0" y="5320142"/>
            <a:ext cx="12192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17"/>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4000"/>
              <a:buFont typeface="Overlock"/>
              <a:buNone/>
            </a:pPr>
            <a:r>
              <a:rPr lang="es-MX" sz="4400" dirty="0">
                <a:solidFill>
                  <a:srgbClr val="613318"/>
                </a:solidFill>
                <a:effectLst>
                  <a:outerShdw blurRad="38100" dist="38100" dir="2700000" algn="tl">
                    <a:srgbClr val="000000">
                      <a:alpha val="43137"/>
                    </a:srgbClr>
                  </a:outerShdw>
                </a:effectLst>
              </a:rPr>
              <a:t>Consolidar-Lucas 22:39-62</a:t>
            </a:r>
            <a:endParaRPr lang="es-MX" sz="6600" dirty="0">
              <a:effectLst>
                <a:outerShdw blurRad="38100" dist="38100" dir="2700000" algn="tl">
                  <a:srgbClr val="000000">
                    <a:alpha val="43137"/>
                  </a:srgbClr>
                </a:outerShdw>
              </a:effectLst>
            </a:endParaRPr>
          </a:p>
        </p:txBody>
      </p:sp>
      <p:cxnSp>
        <p:nvCxnSpPr>
          <p:cNvPr id="188" name="Google Shape;188;p17"/>
          <p:cNvCxnSpPr/>
          <p:nvPr/>
        </p:nvCxnSpPr>
        <p:spPr>
          <a:xfrm>
            <a:off x="0" y="5241983"/>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189" name="Google Shape;189;p17"/>
          <p:cNvCxnSpPr/>
          <p:nvPr/>
        </p:nvCxnSpPr>
        <p:spPr>
          <a:xfrm>
            <a:off x="0" y="6134852"/>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s-MX" sz="4400" dirty="0">
                <a:solidFill>
                  <a:srgbClr val="613318"/>
                </a:solidFill>
                <a:effectLst>
                  <a:outerShdw blurRad="38100" dist="38100" dir="2700000" algn="tl">
                    <a:srgbClr val="000000">
                      <a:alpha val="43137"/>
                    </a:srgbClr>
                  </a:outerShdw>
                </a:effectLst>
              </a:rPr>
              <a:t>Consolidar- Lucas 22:39-62</a:t>
            </a:r>
            <a:endParaRPr lang="es-MX" sz="4400" dirty="0">
              <a:effectLst>
                <a:outerShdw blurRad="38100" dist="38100" dir="2700000" algn="tl">
                  <a:srgbClr val="000000">
                    <a:alpha val="43137"/>
                  </a:srgbClr>
                </a:outerShdw>
              </a:effectLst>
            </a:endParaRPr>
          </a:p>
        </p:txBody>
      </p:sp>
      <p:sp>
        <p:nvSpPr>
          <p:cNvPr id="196" name="Google Shape;196;p18"/>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8000"/>
              </a:buClr>
              <a:buSzPts val="5400"/>
              <a:buNone/>
            </a:pPr>
            <a:r>
              <a:rPr lang="es-MX" sz="4400" dirty="0">
                <a:solidFill>
                  <a:srgbClr val="008000"/>
                </a:solidFill>
                <a:effectLst>
                  <a:outerShdw blurRad="38100" dist="38100" dir="2700000" algn="tl">
                    <a:srgbClr val="000000">
                      <a:alpha val="43137"/>
                    </a:srgbClr>
                  </a:outerShdw>
                </a:effectLst>
              </a:rPr>
              <a:t>1. ¿Cuál es el punto principal de la historia?</a:t>
            </a:r>
            <a:endParaRPr sz="4000" dirty="0"/>
          </a:p>
        </p:txBody>
      </p:sp>
      <p:sp>
        <p:nvSpPr>
          <p:cNvPr id="2" name="TextBox 1">
            <a:extLst>
              <a:ext uri="{FF2B5EF4-FFF2-40B4-BE49-F238E27FC236}">
                <a16:creationId xmlns:a16="http://schemas.microsoft.com/office/drawing/2014/main" id="{F44C76E7-74E8-792C-7019-B5072998699D}"/>
              </a:ext>
            </a:extLst>
          </p:cNvPr>
          <p:cNvSpPr txBox="1"/>
          <p:nvPr/>
        </p:nvSpPr>
        <p:spPr>
          <a:xfrm>
            <a:off x="838200" y="3429000"/>
            <a:ext cx="10515600" cy="1323439"/>
          </a:xfrm>
          <a:prstGeom prst="rect">
            <a:avLst/>
          </a:prstGeom>
          <a:noFill/>
        </p:spPr>
        <p:txBody>
          <a:bodyPr wrap="square" rtlCol="0">
            <a:spAutoFit/>
          </a:bodyPr>
          <a:lstStyle/>
          <a:p>
            <a:pPr algn="ctr"/>
            <a:r>
              <a:rPr lang="es-ES" sz="4000" b="1" dirty="0">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Jesús </a:t>
            </a:r>
            <a:r>
              <a:rPr lang="es-ES" sz="40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oro a su Padre en Getsemaní, es arrestado y abandonado por sus discípulos. </a:t>
            </a:r>
            <a:endParaRPr lang="en-US" dirty="0">
              <a:effectLst>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s-MX" sz="4400" dirty="0">
                <a:solidFill>
                  <a:srgbClr val="613318"/>
                </a:solidFill>
                <a:effectLst>
                  <a:outerShdw blurRad="38100" dist="38100" dir="2700000" algn="tl">
                    <a:srgbClr val="000000">
                      <a:alpha val="43137"/>
                    </a:srgbClr>
                  </a:outerShdw>
                </a:effectLst>
              </a:rPr>
              <a:t>Consolidar- Lucas 22:39-62</a:t>
            </a:r>
            <a:endParaRPr lang="es-MX" sz="4400" dirty="0">
              <a:effectLst>
                <a:outerShdw blurRad="38100" dist="38100" dir="2700000" algn="tl">
                  <a:srgbClr val="000000">
                    <a:alpha val="43137"/>
                  </a:srgbClr>
                </a:outerShdw>
              </a:effectLst>
            </a:endParaRPr>
          </a:p>
        </p:txBody>
      </p:sp>
      <p:sp>
        <p:nvSpPr>
          <p:cNvPr id="203" name="Google Shape;203;p19"/>
          <p:cNvSpPr txBox="1">
            <a:spLocks noGrp="1"/>
          </p:cNvSpPr>
          <p:nvPr>
            <p:ph type="body" idx="1"/>
          </p:nvPr>
        </p:nvSpPr>
        <p:spPr>
          <a:xfrm>
            <a:off x="1050131" y="2371725"/>
            <a:ext cx="10091738" cy="44862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8000"/>
              </a:buClr>
              <a:buSzPts val="5400"/>
              <a:buNone/>
            </a:pPr>
            <a:r>
              <a:rPr lang="es-MX" sz="4800" dirty="0">
                <a:solidFill>
                  <a:srgbClr val="008000"/>
                </a:solidFill>
                <a:effectLst>
                  <a:outerShdw blurRad="38100" dist="38100" dir="2700000" algn="tl">
                    <a:srgbClr val="000000">
                      <a:alpha val="43137"/>
                    </a:srgbClr>
                  </a:outerShdw>
                </a:effectLst>
              </a:rPr>
              <a:t>2. ¿Qué pecado veo en esta historia y confieso en mi vida?</a:t>
            </a:r>
            <a:r>
              <a:rPr lang="en-US" sz="4000" dirty="0"/>
              <a:t> </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s-MX" sz="4400" dirty="0">
                <a:solidFill>
                  <a:srgbClr val="613318"/>
                </a:solidFill>
                <a:effectLst>
                  <a:outerShdw blurRad="38100" dist="38100" dir="2700000" algn="tl">
                    <a:srgbClr val="000000">
                      <a:alpha val="43137"/>
                    </a:srgbClr>
                  </a:outerShdw>
                </a:effectLst>
              </a:rPr>
              <a:t>Consolidar- Lucas 22:39-62</a:t>
            </a:r>
            <a:endParaRPr lang="es-MX" sz="4400" dirty="0">
              <a:effectLst>
                <a:outerShdw blurRad="38100" dist="38100" dir="2700000" algn="tl">
                  <a:srgbClr val="000000">
                    <a:alpha val="43137"/>
                  </a:srgbClr>
                </a:outerShdw>
              </a:effectLst>
            </a:endParaRPr>
          </a:p>
        </p:txBody>
      </p:sp>
      <p:sp>
        <p:nvSpPr>
          <p:cNvPr id="210" name="Google Shape;210;p20"/>
          <p:cNvSpPr txBox="1">
            <a:spLocks noGrp="1"/>
          </p:cNvSpPr>
          <p:nvPr>
            <p:ph type="body" idx="1"/>
          </p:nvPr>
        </p:nvSpPr>
        <p:spPr>
          <a:xfrm>
            <a:off x="1050131" y="2635894"/>
            <a:ext cx="10091738" cy="410323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8000"/>
              </a:buClr>
              <a:buSzPts val="5400"/>
              <a:buNone/>
            </a:pPr>
            <a:r>
              <a:rPr lang="es-MX" sz="4800" dirty="0">
                <a:solidFill>
                  <a:srgbClr val="008000"/>
                </a:solidFill>
                <a:effectLst>
                  <a:outerShdw blurRad="38100" dist="38100" dir="2700000" algn="tl">
                    <a:srgbClr val="000000">
                      <a:alpha val="43137"/>
                    </a:srgbClr>
                  </a:outerShdw>
                </a:effectLst>
              </a:rPr>
              <a:t>3. ¿En qué versos y palabras de esta historia veo el amor de Dios para conmigo?</a:t>
            </a:r>
            <a:r>
              <a:rPr lang="en-US" sz="4800" dirty="0">
                <a:effectLst>
                  <a:outerShdw blurRad="38100" dist="38100" dir="2700000" algn="tl">
                    <a:srgbClr val="000000">
                      <a:alpha val="43137"/>
                    </a:srgbClr>
                  </a:outerShdw>
                </a:effectLst>
              </a:rPr>
              <a:t> </a:t>
            </a:r>
            <a:endParaRPr sz="6600"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xfrm>
            <a:off x="838200" y="276621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s-MX" sz="8000" b="1" dirty="0">
                <a:solidFill>
                  <a:srgbClr val="00B050"/>
                </a:solidFill>
                <a:effectLst>
                  <a:outerShdw blurRad="38100" dist="38100" dir="2700000" algn="tl">
                    <a:srgbClr val="000000">
                      <a:alpha val="43137"/>
                    </a:srgbClr>
                  </a:outerShdw>
                </a:effectLst>
              </a:rPr>
              <a:t>Oremos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s-MX" sz="4400" dirty="0">
                <a:solidFill>
                  <a:srgbClr val="613318"/>
                </a:solidFill>
                <a:effectLst>
                  <a:outerShdw blurRad="38100" dist="38100" dir="2700000" algn="tl">
                    <a:srgbClr val="000000">
                      <a:alpha val="43137"/>
                    </a:srgbClr>
                  </a:outerShdw>
                </a:effectLst>
              </a:rPr>
              <a:t>Consolidar- Lucas 22:39-62</a:t>
            </a:r>
            <a:endParaRPr lang="es-MX" sz="4400" dirty="0">
              <a:effectLst>
                <a:outerShdw blurRad="38100" dist="38100" dir="2700000" algn="tl">
                  <a:srgbClr val="000000">
                    <a:alpha val="43137"/>
                  </a:srgbClr>
                </a:outerShdw>
              </a:effectLst>
            </a:endParaRPr>
          </a:p>
        </p:txBody>
      </p:sp>
      <p:sp>
        <p:nvSpPr>
          <p:cNvPr id="217" name="Google Shape;217;p21"/>
          <p:cNvSpPr txBox="1">
            <a:spLocks noGrp="1"/>
          </p:cNvSpPr>
          <p:nvPr>
            <p:ph type="body" idx="1"/>
          </p:nvPr>
        </p:nvSpPr>
        <p:spPr>
          <a:xfrm>
            <a:off x="1050131" y="2371725"/>
            <a:ext cx="10091738" cy="4486275"/>
          </a:xfrm>
          <a:prstGeom prst="rect">
            <a:avLst/>
          </a:prstGeom>
          <a:noFill/>
          <a:ln>
            <a:noFill/>
          </a:ln>
        </p:spPr>
        <p:txBody>
          <a:bodyPr spcFirstLastPara="1" wrap="square" lIns="91425" tIns="45700" rIns="91425" bIns="45700" anchor="t" anchorCtr="0">
            <a:noAutofit/>
          </a:bodyPr>
          <a:lstStyle/>
          <a:p>
            <a:pPr marL="0" indent="0" algn="ctr">
              <a:spcBef>
                <a:spcPts val="0"/>
              </a:spcBef>
              <a:buClr>
                <a:srgbClr val="008000"/>
              </a:buClr>
              <a:buNone/>
            </a:pPr>
            <a:r>
              <a:rPr lang="es-MX" sz="4800" dirty="0">
                <a:solidFill>
                  <a:srgbClr val="008000"/>
                </a:solidFill>
                <a:effectLst>
                  <a:outerShdw blurRad="38100" dist="38100" dir="2700000" algn="tl">
                    <a:srgbClr val="000000">
                      <a:alpha val="43137"/>
                    </a:srgbClr>
                  </a:outerShdw>
                </a:effectLst>
              </a:rPr>
              <a:t>4. ¿Qué pediré que Dios obre en mí para poner en práctica esta palabra de Dios?</a:t>
            </a:r>
            <a:endParaRPr sz="4800" dirty="0">
              <a:effectLst>
                <a:outerShdw blurRad="38100" dist="38100" dir="2700000" algn="tl">
                  <a:srgbClr val="000000">
                    <a:alpha val="43137"/>
                  </a:srgbClr>
                </a:outerShdw>
              </a:effectLst>
            </a:endParaRPr>
          </a:p>
          <a:p>
            <a:pPr marL="0" lvl="0" indent="0" algn="l" rtl="0">
              <a:lnSpc>
                <a:spcPct val="90000"/>
              </a:lnSpc>
              <a:spcBef>
                <a:spcPts val="1000"/>
              </a:spcBef>
              <a:spcAft>
                <a:spcPts val="0"/>
              </a:spcAft>
              <a:buClr>
                <a:schemeClr val="dk1"/>
              </a:buClr>
              <a:buSzPts val="4000"/>
              <a:buNone/>
            </a:pPr>
            <a:r>
              <a:rPr lang="en-US" sz="4000" dirty="0"/>
              <a:t> </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C54618B-B354-A9BC-FBDA-C369E8EA9F7B}"/>
              </a:ext>
            </a:extLst>
          </p:cNvPr>
          <p:cNvGraphicFramePr>
            <a:graphicFrameLocks noGrp="1"/>
          </p:cNvGraphicFramePr>
          <p:nvPr>
            <p:extLst>
              <p:ext uri="{D42A27DB-BD31-4B8C-83A1-F6EECF244321}">
                <p14:modId xmlns:p14="http://schemas.microsoft.com/office/powerpoint/2010/main" val="1223623963"/>
              </p:ext>
            </p:extLst>
          </p:nvPr>
        </p:nvGraphicFramePr>
        <p:xfrm>
          <a:off x="128504" y="262067"/>
          <a:ext cx="11872996" cy="5354962"/>
        </p:xfrm>
        <a:graphic>
          <a:graphicData uri="http://schemas.openxmlformats.org/drawingml/2006/table">
            <a:tbl>
              <a:tblPr firstRow="1" bandRow="1">
                <a:tableStyleId>{10A1B5D5-9B99-4C35-A422-299274C87663}</a:tableStyleId>
              </a:tblPr>
              <a:tblGrid>
                <a:gridCol w="11872996">
                  <a:extLst>
                    <a:ext uri="{9D8B030D-6E8A-4147-A177-3AD203B41FA5}">
                      <a16:colId xmlns:a16="http://schemas.microsoft.com/office/drawing/2014/main" val="1551519008"/>
                    </a:ext>
                  </a:extLst>
                </a:gridCol>
              </a:tblGrid>
              <a:tr h="1009542">
                <a:tc>
                  <a:txBody>
                    <a:bodyPr/>
                    <a:lstStyle/>
                    <a:p>
                      <a:pPr algn="ctr"/>
                      <a:r>
                        <a:rPr lang="es-MX" sz="4000" b="0" noProof="0" dirty="0">
                          <a:effectLst>
                            <a:outerShdw blurRad="38100" dist="38100" dir="2700000" algn="tl">
                              <a:srgbClr val="000000">
                                <a:alpha val="43137"/>
                              </a:srgbClr>
                            </a:outerShdw>
                          </a:effectLst>
                        </a:rPr>
                        <a:t>Objetivos de la Lección</a:t>
                      </a:r>
                    </a:p>
                  </a:txBody>
                  <a:tcPr/>
                </a:tc>
                <a:extLst>
                  <a:ext uri="{0D108BD9-81ED-4DB2-BD59-A6C34878D82A}">
                    <a16:rowId xmlns:a16="http://schemas.microsoft.com/office/drawing/2014/main" val="3765441680"/>
                  </a:ext>
                </a:extLst>
              </a:tr>
              <a:tr h="1711832">
                <a:tc>
                  <a:txBody>
                    <a:bodyPr/>
                    <a:lstStyle/>
                    <a:p>
                      <a:r>
                        <a:rPr lang="es-MX" sz="3600" b="0" noProof="0" dirty="0">
                          <a:effectLst>
                            <a:outerShdw blurRad="38100" dist="38100" dir="2700000" algn="tl">
                              <a:srgbClr val="000000">
                                <a:alpha val="43137"/>
                              </a:srgbClr>
                            </a:outerShdw>
                          </a:effectLst>
                        </a:rPr>
                        <a:t>1. Usar el método de las Cuatro “C” para leer y entender Lucas 22:39-62</a:t>
                      </a:r>
                    </a:p>
                  </a:txBody>
                  <a:tcPr/>
                </a:tc>
                <a:extLst>
                  <a:ext uri="{0D108BD9-81ED-4DB2-BD59-A6C34878D82A}">
                    <a16:rowId xmlns:a16="http://schemas.microsoft.com/office/drawing/2014/main" val="474787927"/>
                  </a:ext>
                </a:extLst>
              </a:tr>
              <a:tr h="1711832">
                <a:tc>
                  <a:txBody>
                    <a:bodyPr/>
                    <a:lstStyle/>
                    <a:p>
                      <a:r>
                        <a:rPr lang="es-MX" sz="3600" b="1" noProof="0" dirty="0">
                          <a:effectLst>
                            <a:outerShdw blurRad="38100" dist="38100" dir="2700000" algn="tl">
                              <a:srgbClr val="000000">
                                <a:alpha val="43137"/>
                              </a:srgbClr>
                            </a:outerShdw>
                          </a:effectLst>
                        </a:rPr>
                        <a:t>2. Analizar cuando sería una buena oportunidad de compartir esta historia</a:t>
                      </a:r>
                    </a:p>
                  </a:txBody>
                  <a:tcPr/>
                </a:tc>
                <a:extLst>
                  <a:ext uri="{0D108BD9-81ED-4DB2-BD59-A6C34878D82A}">
                    <a16:rowId xmlns:a16="http://schemas.microsoft.com/office/drawing/2014/main" val="1227854286"/>
                  </a:ext>
                </a:extLst>
              </a:tr>
              <a:tr h="921756">
                <a:tc>
                  <a:txBody>
                    <a:bodyPr/>
                    <a:lstStyle/>
                    <a:p>
                      <a:r>
                        <a:rPr lang="es-MX" sz="3600" b="0" noProof="0" dirty="0">
                          <a:effectLst>
                            <a:outerShdw blurRad="38100" dist="38100" dir="2700000" algn="tl">
                              <a:srgbClr val="000000">
                                <a:alpha val="43137"/>
                              </a:srgbClr>
                            </a:outerShdw>
                          </a:effectLst>
                        </a:rPr>
                        <a:t>3. Identificar la diferencia entre Judas y Pedro</a:t>
                      </a:r>
                    </a:p>
                  </a:txBody>
                  <a:tcPr/>
                </a:tc>
                <a:extLst>
                  <a:ext uri="{0D108BD9-81ED-4DB2-BD59-A6C34878D82A}">
                    <a16:rowId xmlns:a16="http://schemas.microsoft.com/office/drawing/2014/main" val="2243863451"/>
                  </a:ext>
                </a:extLst>
              </a:tr>
            </a:tbl>
          </a:graphicData>
        </a:graphic>
      </p:graphicFrame>
    </p:spTree>
    <p:extLst>
      <p:ext uri="{BB962C8B-B14F-4D97-AF65-F5344CB8AC3E}">
        <p14:creationId xmlns:p14="http://schemas.microsoft.com/office/powerpoint/2010/main" val="4285124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5122" name="Picture 2" descr="Conversation Clipart, HD Png Download , Transparent Png Image - PNGitem">
            <a:extLst>
              <a:ext uri="{FF2B5EF4-FFF2-40B4-BE49-F238E27FC236}">
                <a16:creationId xmlns:a16="http://schemas.microsoft.com/office/drawing/2014/main" id="{5D9ECB6F-15DF-2E31-A7F1-6C25C71EE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 y="0"/>
            <a:ext cx="1024127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232DBD9-03CE-3FBE-74E4-E80506AA085A}"/>
              </a:ext>
            </a:extLst>
          </p:cNvPr>
          <p:cNvSpPr txBox="1"/>
          <p:nvPr/>
        </p:nvSpPr>
        <p:spPr>
          <a:xfrm>
            <a:off x="4306316" y="4026420"/>
            <a:ext cx="4807132" cy="923330"/>
          </a:xfrm>
          <a:prstGeom prst="rect">
            <a:avLst/>
          </a:prstGeom>
          <a:noFill/>
        </p:spPr>
        <p:txBody>
          <a:bodyPr wrap="square" rtlCol="0">
            <a:spAutoFit/>
          </a:bodyPr>
          <a:lstStyle/>
          <a:p>
            <a:r>
              <a:rPr lang="es-ES" sz="5400" b="1" dirty="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1279201F-D89E-D844-3A05-D5B4191B661B}"/>
              </a:ext>
            </a:extLst>
          </p:cNvPr>
          <p:cNvSpPr txBox="1"/>
          <p:nvPr/>
        </p:nvSpPr>
        <p:spPr>
          <a:xfrm>
            <a:off x="4885928" y="951381"/>
            <a:ext cx="5319955" cy="2123658"/>
          </a:xfrm>
          <a:prstGeom prst="rect">
            <a:avLst/>
          </a:prstGeom>
          <a:noFill/>
        </p:spPr>
        <p:txBody>
          <a:bodyPr wrap="square" rtlCol="0">
            <a:spAutoFit/>
          </a:bodyPr>
          <a:lstStyle/>
          <a:p>
            <a:pPr algn="r"/>
            <a:r>
              <a:rPr lang="es-ES" sz="4400" dirty="0">
                <a:effectLst>
                  <a:outerShdw blurRad="38100" dist="38100" dir="2700000" algn="tl">
                    <a:srgbClr val="000000">
                      <a:alpha val="43137"/>
                    </a:srgbClr>
                  </a:outerShdw>
                </a:effectLst>
              </a:rPr>
              <a:t>¿Puedo compartir una historia bíblica con usted?</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1210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C54618B-B354-A9BC-FBDA-C369E8EA9F7B}"/>
              </a:ext>
            </a:extLst>
          </p:cNvPr>
          <p:cNvGraphicFramePr>
            <a:graphicFrameLocks noGrp="1"/>
          </p:cNvGraphicFramePr>
          <p:nvPr>
            <p:extLst>
              <p:ext uri="{D42A27DB-BD31-4B8C-83A1-F6EECF244321}">
                <p14:modId xmlns:p14="http://schemas.microsoft.com/office/powerpoint/2010/main" val="1582194513"/>
              </p:ext>
            </p:extLst>
          </p:nvPr>
        </p:nvGraphicFramePr>
        <p:xfrm>
          <a:off x="161161" y="196753"/>
          <a:ext cx="11872995" cy="5436605"/>
        </p:xfrm>
        <a:graphic>
          <a:graphicData uri="http://schemas.openxmlformats.org/drawingml/2006/table">
            <a:tbl>
              <a:tblPr firstRow="1" bandRow="1">
                <a:tableStyleId>{10A1B5D5-9B99-4C35-A422-299274C87663}</a:tableStyleId>
              </a:tblPr>
              <a:tblGrid>
                <a:gridCol w="11872995">
                  <a:extLst>
                    <a:ext uri="{9D8B030D-6E8A-4147-A177-3AD203B41FA5}">
                      <a16:colId xmlns:a16="http://schemas.microsoft.com/office/drawing/2014/main" val="1551519008"/>
                    </a:ext>
                  </a:extLst>
                </a:gridCol>
              </a:tblGrid>
              <a:tr h="1024934">
                <a:tc>
                  <a:txBody>
                    <a:bodyPr/>
                    <a:lstStyle/>
                    <a:p>
                      <a:pPr algn="ctr"/>
                      <a:r>
                        <a:rPr lang="es-MX" sz="4000" b="0" noProof="0" dirty="0">
                          <a:effectLst>
                            <a:outerShdw blurRad="38100" dist="38100" dir="2700000" algn="tl">
                              <a:srgbClr val="000000">
                                <a:alpha val="43137"/>
                              </a:srgbClr>
                            </a:outerShdw>
                          </a:effectLst>
                        </a:rPr>
                        <a:t>Objetivos de la Lección</a:t>
                      </a:r>
                    </a:p>
                  </a:txBody>
                  <a:tcPr/>
                </a:tc>
                <a:extLst>
                  <a:ext uri="{0D108BD9-81ED-4DB2-BD59-A6C34878D82A}">
                    <a16:rowId xmlns:a16="http://schemas.microsoft.com/office/drawing/2014/main" val="3765441680"/>
                  </a:ext>
                </a:extLst>
              </a:tr>
              <a:tr h="1737931">
                <a:tc>
                  <a:txBody>
                    <a:bodyPr/>
                    <a:lstStyle/>
                    <a:p>
                      <a:r>
                        <a:rPr lang="es-MX" sz="3600" b="0" noProof="0" dirty="0">
                          <a:effectLst>
                            <a:outerShdw blurRad="38100" dist="38100" dir="2700000" algn="tl">
                              <a:srgbClr val="000000">
                                <a:alpha val="43137"/>
                              </a:srgbClr>
                            </a:outerShdw>
                          </a:effectLst>
                        </a:rPr>
                        <a:t>1. Usar el método de las Cuatro “C” para leer y entender Lucas 22:39-62</a:t>
                      </a:r>
                    </a:p>
                  </a:txBody>
                  <a:tcPr/>
                </a:tc>
                <a:extLst>
                  <a:ext uri="{0D108BD9-81ED-4DB2-BD59-A6C34878D82A}">
                    <a16:rowId xmlns:a16="http://schemas.microsoft.com/office/drawing/2014/main" val="474787927"/>
                  </a:ext>
                </a:extLst>
              </a:tr>
              <a:tr h="1737931">
                <a:tc>
                  <a:txBody>
                    <a:bodyPr/>
                    <a:lstStyle/>
                    <a:p>
                      <a:r>
                        <a:rPr lang="es-MX" sz="3600" b="0" noProof="0" dirty="0">
                          <a:effectLst>
                            <a:outerShdw blurRad="38100" dist="38100" dir="2700000" algn="tl">
                              <a:srgbClr val="000000">
                                <a:alpha val="43137"/>
                              </a:srgbClr>
                            </a:outerShdw>
                          </a:effectLst>
                        </a:rPr>
                        <a:t>2. Analizar cuando sería una buena oportunidad de compartir esta historia</a:t>
                      </a:r>
                    </a:p>
                  </a:txBody>
                  <a:tcPr/>
                </a:tc>
                <a:extLst>
                  <a:ext uri="{0D108BD9-81ED-4DB2-BD59-A6C34878D82A}">
                    <a16:rowId xmlns:a16="http://schemas.microsoft.com/office/drawing/2014/main" val="1227854286"/>
                  </a:ext>
                </a:extLst>
              </a:tr>
              <a:tr h="935809">
                <a:tc>
                  <a:txBody>
                    <a:bodyPr/>
                    <a:lstStyle/>
                    <a:p>
                      <a:r>
                        <a:rPr lang="es-MX" sz="3600" b="1" noProof="0" dirty="0">
                          <a:effectLst>
                            <a:outerShdw blurRad="38100" dist="38100" dir="2700000" algn="tl">
                              <a:srgbClr val="000000">
                                <a:alpha val="43137"/>
                              </a:srgbClr>
                            </a:outerShdw>
                          </a:effectLst>
                        </a:rPr>
                        <a:t>3. Identificar la diferencia entre Judas y Pedro</a:t>
                      </a:r>
                    </a:p>
                  </a:txBody>
                  <a:tcPr/>
                </a:tc>
                <a:extLst>
                  <a:ext uri="{0D108BD9-81ED-4DB2-BD59-A6C34878D82A}">
                    <a16:rowId xmlns:a16="http://schemas.microsoft.com/office/drawing/2014/main" val="2243863451"/>
                  </a:ext>
                </a:extLst>
              </a:tr>
            </a:tbl>
          </a:graphicData>
        </a:graphic>
      </p:graphicFrame>
    </p:spTree>
    <p:extLst>
      <p:ext uri="{BB962C8B-B14F-4D97-AF65-F5344CB8AC3E}">
        <p14:creationId xmlns:p14="http://schemas.microsoft.com/office/powerpoint/2010/main" val="2137437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3"/>
          <p:cNvSpPr txBox="1">
            <a:spLocks noGrp="1"/>
          </p:cNvSpPr>
          <p:nvPr>
            <p:ph type="title"/>
          </p:nvPr>
        </p:nvSpPr>
        <p:spPr>
          <a:xfrm>
            <a:off x="838200" y="2627594"/>
            <a:ext cx="10515600" cy="2386583"/>
          </a:xfrm>
          <a:prstGeom prst="rect">
            <a:avLst/>
          </a:prstGeom>
          <a:noFill/>
          <a:ln>
            <a:noFill/>
          </a:ln>
        </p:spPr>
        <p:txBody>
          <a:bodyPr spcFirstLastPara="1" wrap="square" lIns="91425" tIns="45700" rIns="91425" bIns="45700" anchor="ctr" anchorCtr="0">
            <a:noAutofit/>
          </a:bodyPr>
          <a:lstStyle/>
          <a:p>
            <a:pPr algn="ctr">
              <a:buClr>
                <a:srgbClr val="008000"/>
              </a:buClr>
              <a:buSzPts val="8800"/>
            </a:pPr>
            <a:r>
              <a:rPr lang="es-ES" sz="6600" b="1" dirty="0">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¿Cuál es la diferencia entre </a:t>
            </a:r>
            <a:br>
              <a:rPr lang="es-ES" sz="6600" b="1" dirty="0">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br>
            <a:r>
              <a:rPr lang="es-ES" sz="6600" b="1" dirty="0">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Judas y Pedro? </a:t>
            </a:r>
            <a:br>
              <a:rPr lang="en-US" sz="1800" dirty="0">
                <a:effectLst/>
                <a:latin typeface="Times New Roman" panose="02020603050405020304" pitchFamily="18" charset="0"/>
                <a:ea typeface="Times New Roman" panose="02020603050405020304" pitchFamily="18" charset="0"/>
              </a:rPr>
            </a:br>
            <a:endParaRPr sz="4800" dirty="0">
              <a:solidFill>
                <a:srgbClr val="008000"/>
              </a:solidFill>
              <a:latin typeface="Overlock"/>
              <a:ea typeface="Overlock"/>
              <a:cs typeface="Overlock"/>
              <a:sym typeface="Overlock"/>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2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6" name="Google Shape;236;p24"/>
          <p:cNvPicPr preferRelativeResize="0"/>
          <p:nvPr/>
        </p:nvPicPr>
        <p:blipFill rotWithShape="1">
          <a:blip r:embed="rId3">
            <a:alphaModFix/>
          </a:blip>
          <a:srcRect t="1387" r="-2" b="22512"/>
          <a:stretch/>
        </p:blipFill>
        <p:spPr>
          <a:xfrm>
            <a:off x="4883025" y="10"/>
            <a:ext cx="7308975" cy="3364982"/>
          </a:xfrm>
          <a:custGeom>
            <a:avLst/>
            <a:gdLst/>
            <a:ahLst/>
            <a:cxnLst/>
            <a:rect l="l" t="t" r="r" b="b"/>
            <a:pathLst>
              <a:path w="7308975" h="3364992" extrusionOk="0">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ln>
            <a:noFill/>
          </a:ln>
        </p:spPr>
      </p:pic>
      <p:pic>
        <p:nvPicPr>
          <p:cNvPr id="237" name="Google Shape;237;p24"/>
          <p:cNvPicPr preferRelativeResize="0"/>
          <p:nvPr/>
        </p:nvPicPr>
        <p:blipFill rotWithShape="1">
          <a:blip r:embed="rId4">
            <a:alphaModFix/>
          </a:blip>
          <a:srcRect t="1731" r="-2" b="27163"/>
          <a:stretch/>
        </p:blipFill>
        <p:spPr>
          <a:xfrm>
            <a:off x="4883025" y="3493008"/>
            <a:ext cx="7308975" cy="3364992"/>
          </a:xfrm>
          <a:custGeom>
            <a:avLst/>
            <a:gdLst/>
            <a:ahLst/>
            <a:cxnLst/>
            <a:rect l="l" t="t" r="r" b="b"/>
            <a:pathLst>
              <a:path w="7308975" h="3364992" extrusionOk="0">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ln>
            <a:noFill/>
          </a:ln>
        </p:spPr>
      </p:pic>
      <p:sp>
        <p:nvSpPr>
          <p:cNvPr id="238" name="Google Shape;238;p24"/>
          <p:cNvSpPr/>
          <p:nvPr/>
        </p:nvSpPr>
        <p:spPr>
          <a:xfrm>
            <a:off x="0" y="0"/>
            <a:ext cx="6096001" cy="6858000"/>
          </a:xfrm>
          <a:custGeom>
            <a:avLst/>
            <a:gdLst/>
            <a:ahLst/>
            <a:cxnLst/>
            <a:rect l="l" t="t" r="r" b="b"/>
            <a:pathLst>
              <a:path w="6096001" h="6858000" extrusionOk="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9" name="Google Shape;239;p24"/>
          <p:cNvSpPr/>
          <p:nvPr/>
        </p:nvSpPr>
        <p:spPr>
          <a:xfrm>
            <a:off x="1" y="0"/>
            <a:ext cx="6087332" cy="6858000"/>
          </a:xfrm>
          <a:custGeom>
            <a:avLst/>
            <a:gdLst/>
            <a:ahLst/>
            <a:cxnLst/>
            <a:rect l="l" t="t" r="r" b="b"/>
            <a:pathLst>
              <a:path w="6087332" h="6858000" extrusionOk="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0" name="Google Shape;240;p24"/>
          <p:cNvSpPr txBox="1">
            <a:spLocks noGrp="1"/>
          </p:cNvSpPr>
          <p:nvPr>
            <p:ph type="title"/>
          </p:nvPr>
        </p:nvSpPr>
        <p:spPr>
          <a:xfrm>
            <a:off x="448056" y="859536"/>
            <a:ext cx="4832802" cy="124358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5400"/>
              <a:buFont typeface="Overlock"/>
              <a:buNone/>
            </a:pPr>
            <a:r>
              <a:rPr lang="en-US" sz="4400" dirty="0">
                <a:solidFill>
                  <a:srgbClr val="613318"/>
                </a:solidFill>
                <a:effectLst>
                  <a:outerShdw blurRad="38100" dist="38100" dir="2700000" algn="tl">
                    <a:srgbClr val="000000">
                      <a:alpha val="43137"/>
                    </a:srgbClr>
                  </a:outerShdw>
                </a:effectLst>
              </a:rPr>
              <a:t>Judas y Pedro</a:t>
            </a:r>
            <a:endParaRPr sz="4800" dirty="0">
              <a:effectLst>
                <a:outerShdw blurRad="38100" dist="38100" dir="2700000" algn="tl">
                  <a:srgbClr val="000000">
                    <a:alpha val="43137"/>
                  </a:srgbClr>
                </a:outerShdw>
              </a:effectLst>
            </a:endParaRPr>
          </a:p>
        </p:txBody>
      </p:sp>
      <p:sp>
        <p:nvSpPr>
          <p:cNvPr id="241" name="Google Shape;241;p24"/>
          <p:cNvSpPr/>
          <p:nvPr/>
        </p:nvSpPr>
        <p:spPr>
          <a:xfrm>
            <a:off x="0" y="1152144"/>
            <a:ext cx="128016" cy="6539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2" name="Google Shape;242;p24"/>
          <p:cNvSpPr/>
          <p:nvPr/>
        </p:nvSpPr>
        <p:spPr>
          <a:xfrm>
            <a:off x="449544" y="2194560"/>
            <a:ext cx="48920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3" name="Google Shape;243;p24"/>
          <p:cNvSpPr/>
          <p:nvPr/>
        </p:nvSpPr>
        <p:spPr>
          <a:xfrm>
            <a:off x="449544" y="2194560"/>
            <a:ext cx="48920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4" name="Google Shape;244;p24"/>
          <p:cNvSpPr txBox="1">
            <a:spLocks noGrp="1"/>
          </p:cNvSpPr>
          <p:nvPr>
            <p:ph type="body" idx="1"/>
          </p:nvPr>
        </p:nvSpPr>
        <p:spPr>
          <a:xfrm>
            <a:off x="448056" y="2512611"/>
            <a:ext cx="5374520" cy="3664351"/>
          </a:xfrm>
          <a:prstGeom prst="rect">
            <a:avLst/>
          </a:prstGeom>
          <a:noFill/>
          <a:ln>
            <a:noFill/>
          </a:ln>
        </p:spPr>
        <p:txBody>
          <a:bodyPr spcFirstLastPara="1" wrap="square" lIns="91425" tIns="45700" rIns="91425" bIns="45700" anchor="t" anchorCtr="0">
            <a:noAutofit/>
          </a:bodyPr>
          <a:lstStyle/>
          <a:p>
            <a:pPr marL="228600" lvl="0" indent="-228600" algn="ctr" rtl="0">
              <a:lnSpc>
                <a:spcPct val="90000"/>
              </a:lnSpc>
              <a:spcBef>
                <a:spcPts val="0"/>
              </a:spcBef>
              <a:spcAft>
                <a:spcPts val="0"/>
              </a:spcAft>
              <a:buClr>
                <a:srgbClr val="008000"/>
              </a:buClr>
              <a:buSzPts val="3600"/>
              <a:buChar char="•"/>
            </a:pPr>
            <a:r>
              <a:rPr lang="es-MX" dirty="0">
                <a:solidFill>
                  <a:srgbClr val="008000"/>
                </a:solidFill>
                <a:effectLst>
                  <a:outerShdw blurRad="38100" dist="38100" dir="2700000" algn="tl">
                    <a:srgbClr val="000000">
                      <a:alpha val="43137"/>
                    </a:srgbClr>
                  </a:outerShdw>
                </a:effectLst>
              </a:rPr>
              <a:t>¿Sus pecados?</a:t>
            </a:r>
          </a:p>
          <a:p>
            <a:pPr marL="228600" lvl="0" indent="-228600" algn="l" rtl="0">
              <a:lnSpc>
                <a:spcPct val="90000"/>
              </a:lnSpc>
              <a:spcBef>
                <a:spcPts val="0"/>
              </a:spcBef>
              <a:spcAft>
                <a:spcPts val="0"/>
              </a:spcAft>
              <a:buClr>
                <a:srgbClr val="008000"/>
              </a:buClr>
              <a:buSzPts val="3600"/>
              <a:buChar char="•"/>
            </a:pPr>
            <a:endParaRPr sz="4000" dirty="0">
              <a:solidFill>
                <a:srgbClr val="008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2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6" name="Google Shape;236;p24"/>
          <p:cNvPicPr preferRelativeResize="0"/>
          <p:nvPr/>
        </p:nvPicPr>
        <p:blipFill rotWithShape="1">
          <a:blip r:embed="rId3">
            <a:alphaModFix/>
          </a:blip>
          <a:srcRect t="1387" r="-2" b="22512"/>
          <a:stretch/>
        </p:blipFill>
        <p:spPr>
          <a:xfrm>
            <a:off x="4883025" y="10"/>
            <a:ext cx="7308975" cy="3364982"/>
          </a:xfrm>
          <a:custGeom>
            <a:avLst/>
            <a:gdLst/>
            <a:ahLst/>
            <a:cxnLst/>
            <a:rect l="l" t="t" r="r" b="b"/>
            <a:pathLst>
              <a:path w="7308975" h="3364992" extrusionOk="0">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ln>
            <a:noFill/>
          </a:ln>
        </p:spPr>
      </p:pic>
      <p:pic>
        <p:nvPicPr>
          <p:cNvPr id="237" name="Google Shape;237;p24"/>
          <p:cNvPicPr preferRelativeResize="0"/>
          <p:nvPr/>
        </p:nvPicPr>
        <p:blipFill rotWithShape="1">
          <a:blip r:embed="rId4">
            <a:alphaModFix/>
          </a:blip>
          <a:srcRect t="1731" r="-2" b="27163"/>
          <a:stretch/>
        </p:blipFill>
        <p:spPr>
          <a:xfrm>
            <a:off x="4883025" y="3493008"/>
            <a:ext cx="7308975" cy="3364992"/>
          </a:xfrm>
          <a:custGeom>
            <a:avLst/>
            <a:gdLst/>
            <a:ahLst/>
            <a:cxnLst/>
            <a:rect l="l" t="t" r="r" b="b"/>
            <a:pathLst>
              <a:path w="7308975" h="3364992" extrusionOk="0">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ln>
            <a:noFill/>
          </a:ln>
        </p:spPr>
      </p:pic>
      <p:sp>
        <p:nvSpPr>
          <p:cNvPr id="238" name="Google Shape;238;p24"/>
          <p:cNvSpPr/>
          <p:nvPr/>
        </p:nvSpPr>
        <p:spPr>
          <a:xfrm>
            <a:off x="0" y="0"/>
            <a:ext cx="6096001" cy="6858000"/>
          </a:xfrm>
          <a:custGeom>
            <a:avLst/>
            <a:gdLst/>
            <a:ahLst/>
            <a:cxnLst/>
            <a:rect l="l" t="t" r="r" b="b"/>
            <a:pathLst>
              <a:path w="6096001" h="6858000" extrusionOk="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9" name="Google Shape;239;p24"/>
          <p:cNvSpPr/>
          <p:nvPr/>
        </p:nvSpPr>
        <p:spPr>
          <a:xfrm>
            <a:off x="-378125" y="64008"/>
            <a:ext cx="6087332" cy="6858000"/>
          </a:xfrm>
          <a:custGeom>
            <a:avLst/>
            <a:gdLst/>
            <a:ahLst/>
            <a:cxnLst/>
            <a:rect l="l" t="t" r="r" b="b"/>
            <a:pathLst>
              <a:path w="6087332" h="6858000" extrusionOk="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0" name="Google Shape;240;p24"/>
          <p:cNvSpPr txBox="1">
            <a:spLocks noGrp="1"/>
          </p:cNvSpPr>
          <p:nvPr>
            <p:ph type="title"/>
          </p:nvPr>
        </p:nvSpPr>
        <p:spPr>
          <a:xfrm>
            <a:off x="448056" y="859536"/>
            <a:ext cx="4832802" cy="124358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5400"/>
              <a:buFont typeface="Overlock"/>
              <a:buNone/>
            </a:pPr>
            <a:r>
              <a:rPr lang="en-US" sz="4400" dirty="0">
                <a:solidFill>
                  <a:srgbClr val="613318"/>
                </a:solidFill>
                <a:effectLst>
                  <a:outerShdw blurRad="38100" dist="38100" dir="2700000" algn="tl">
                    <a:srgbClr val="000000">
                      <a:alpha val="43137"/>
                    </a:srgbClr>
                  </a:outerShdw>
                </a:effectLst>
              </a:rPr>
              <a:t>Judas y Pedro</a:t>
            </a:r>
            <a:endParaRPr sz="4800" dirty="0">
              <a:effectLst>
                <a:outerShdw blurRad="38100" dist="38100" dir="2700000" algn="tl">
                  <a:srgbClr val="000000">
                    <a:alpha val="43137"/>
                  </a:srgbClr>
                </a:outerShdw>
              </a:effectLst>
            </a:endParaRPr>
          </a:p>
        </p:txBody>
      </p:sp>
      <p:sp>
        <p:nvSpPr>
          <p:cNvPr id="241" name="Google Shape;241;p24"/>
          <p:cNvSpPr/>
          <p:nvPr/>
        </p:nvSpPr>
        <p:spPr>
          <a:xfrm>
            <a:off x="0" y="1152144"/>
            <a:ext cx="128016" cy="6539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2" name="Google Shape;242;p24"/>
          <p:cNvSpPr/>
          <p:nvPr/>
        </p:nvSpPr>
        <p:spPr>
          <a:xfrm>
            <a:off x="449544" y="2194560"/>
            <a:ext cx="48920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3" name="Google Shape;243;p24"/>
          <p:cNvSpPr/>
          <p:nvPr/>
        </p:nvSpPr>
        <p:spPr>
          <a:xfrm>
            <a:off x="449544" y="2194560"/>
            <a:ext cx="48920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4" name="Google Shape;244;p24"/>
          <p:cNvSpPr txBox="1">
            <a:spLocks noGrp="1"/>
          </p:cNvSpPr>
          <p:nvPr>
            <p:ph type="body" idx="1"/>
          </p:nvPr>
        </p:nvSpPr>
        <p:spPr>
          <a:xfrm>
            <a:off x="448056" y="2512611"/>
            <a:ext cx="5374520" cy="366435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8000"/>
              </a:buClr>
              <a:buSzPts val="3600"/>
              <a:buChar char="•"/>
            </a:pPr>
            <a:r>
              <a:rPr lang="es-MX" dirty="0">
                <a:solidFill>
                  <a:srgbClr val="008000"/>
                </a:solidFill>
                <a:effectLst>
                  <a:outerShdw blurRad="38100" dist="38100" dir="2700000" algn="tl">
                    <a:srgbClr val="000000">
                      <a:alpha val="43137"/>
                    </a:srgbClr>
                  </a:outerShdw>
                </a:effectLst>
              </a:rPr>
              <a:t>¿Sus pecados?</a:t>
            </a:r>
          </a:p>
          <a:p>
            <a:pPr marL="228600" indent="-228600">
              <a:spcBef>
                <a:spcPts val="0"/>
              </a:spcBef>
              <a:buClr>
                <a:srgbClr val="008000"/>
              </a:buClr>
              <a:buSzPts val="3600"/>
            </a:pPr>
            <a:r>
              <a:rPr lang="es-MX" dirty="0">
                <a:solidFill>
                  <a:srgbClr val="008000"/>
                </a:solidFill>
                <a:effectLst>
                  <a:outerShdw blurRad="38100" dist="38100" dir="2700000" algn="tl">
                    <a:srgbClr val="000000">
                      <a:alpha val="43137"/>
                    </a:srgbClr>
                  </a:outerShdw>
                </a:effectLst>
              </a:rPr>
              <a:t>¿Su reacción?</a:t>
            </a:r>
          </a:p>
          <a:p>
            <a:pPr marL="228600" lvl="0" indent="-228600" algn="l" rtl="0">
              <a:lnSpc>
                <a:spcPct val="90000"/>
              </a:lnSpc>
              <a:spcBef>
                <a:spcPts val="0"/>
              </a:spcBef>
              <a:spcAft>
                <a:spcPts val="0"/>
              </a:spcAft>
              <a:buClr>
                <a:srgbClr val="008000"/>
              </a:buClr>
              <a:buSzPts val="3600"/>
              <a:buChar char="•"/>
            </a:pPr>
            <a:endParaRPr sz="4000" dirty="0">
              <a:solidFill>
                <a:srgbClr val="008000"/>
              </a:solidFill>
            </a:endParaRPr>
          </a:p>
        </p:txBody>
      </p:sp>
    </p:spTree>
    <p:extLst>
      <p:ext uri="{BB962C8B-B14F-4D97-AF65-F5344CB8AC3E}">
        <p14:creationId xmlns:p14="http://schemas.microsoft.com/office/powerpoint/2010/main" val="2237485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2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6" name="Google Shape;236;p24"/>
          <p:cNvPicPr preferRelativeResize="0"/>
          <p:nvPr/>
        </p:nvPicPr>
        <p:blipFill rotWithShape="1">
          <a:blip r:embed="rId3">
            <a:alphaModFix/>
          </a:blip>
          <a:srcRect t="1387" r="-2" b="22512"/>
          <a:stretch/>
        </p:blipFill>
        <p:spPr>
          <a:xfrm>
            <a:off x="4883025" y="10"/>
            <a:ext cx="7308975" cy="3364982"/>
          </a:xfrm>
          <a:custGeom>
            <a:avLst/>
            <a:gdLst/>
            <a:ahLst/>
            <a:cxnLst/>
            <a:rect l="l" t="t" r="r" b="b"/>
            <a:pathLst>
              <a:path w="7308975" h="3364992" extrusionOk="0">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ln>
            <a:noFill/>
          </a:ln>
        </p:spPr>
      </p:pic>
      <p:pic>
        <p:nvPicPr>
          <p:cNvPr id="237" name="Google Shape;237;p24"/>
          <p:cNvPicPr preferRelativeResize="0"/>
          <p:nvPr/>
        </p:nvPicPr>
        <p:blipFill rotWithShape="1">
          <a:blip r:embed="rId4">
            <a:alphaModFix/>
          </a:blip>
          <a:srcRect t="1731" r="-2" b="27163"/>
          <a:stretch/>
        </p:blipFill>
        <p:spPr>
          <a:xfrm>
            <a:off x="4883025" y="3493008"/>
            <a:ext cx="7308975" cy="3364992"/>
          </a:xfrm>
          <a:custGeom>
            <a:avLst/>
            <a:gdLst/>
            <a:ahLst/>
            <a:cxnLst/>
            <a:rect l="l" t="t" r="r" b="b"/>
            <a:pathLst>
              <a:path w="7308975" h="3364992" extrusionOk="0">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ln>
            <a:noFill/>
          </a:ln>
        </p:spPr>
      </p:pic>
      <p:sp>
        <p:nvSpPr>
          <p:cNvPr id="238" name="Google Shape;238;p24"/>
          <p:cNvSpPr/>
          <p:nvPr/>
        </p:nvSpPr>
        <p:spPr>
          <a:xfrm>
            <a:off x="0" y="0"/>
            <a:ext cx="6096001" cy="6858000"/>
          </a:xfrm>
          <a:custGeom>
            <a:avLst/>
            <a:gdLst/>
            <a:ahLst/>
            <a:cxnLst/>
            <a:rect l="l" t="t" r="r" b="b"/>
            <a:pathLst>
              <a:path w="6096001" h="6858000" extrusionOk="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9" name="Google Shape;239;p24"/>
          <p:cNvSpPr/>
          <p:nvPr/>
        </p:nvSpPr>
        <p:spPr>
          <a:xfrm>
            <a:off x="1" y="0"/>
            <a:ext cx="6087332" cy="6858000"/>
          </a:xfrm>
          <a:custGeom>
            <a:avLst/>
            <a:gdLst/>
            <a:ahLst/>
            <a:cxnLst/>
            <a:rect l="l" t="t" r="r" b="b"/>
            <a:pathLst>
              <a:path w="6087332" h="6858000" extrusionOk="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0" name="Google Shape;240;p24"/>
          <p:cNvSpPr txBox="1">
            <a:spLocks noGrp="1"/>
          </p:cNvSpPr>
          <p:nvPr>
            <p:ph type="title"/>
          </p:nvPr>
        </p:nvSpPr>
        <p:spPr>
          <a:xfrm>
            <a:off x="448056" y="859536"/>
            <a:ext cx="4832802" cy="124358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5400"/>
              <a:buFont typeface="Overlock"/>
              <a:buNone/>
            </a:pPr>
            <a:r>
              <a:rPr lang="en-US" sz="4400" dirty="0">
                <a:solidFill>
                  <a:srgbClr val="613318"/>
                </a:solidFill>
                <a:effectLst>
                  <a:outerShdw blurRad="38100" dist="38100" dir="2700000" algn="tl">
                    <a:srgbClr val="000000">
                      <a:alpha val="43137"/>
                    </a:srgbClr>
                  </a:outerShdw>
                </a:effectLst>
              </a:rPr>
              <a:t>Judas y Pedro</a:t>
            </a:r>
            <a:endParaRPr sz="4800" dirty="0">
              <a:effectLst>
                <a:outerShdw blurRad="38100" dist="38100" dir="2700000" algn="tl">
                  <a:srgbClr val="000000">
                    <a:alpha val="43137"/>
                  </a:srgbClr>
                </a:outerShdw>
              </a:effectLst>
            </a:endParaRPr>
          </a:p>
        </p:txBody>
      </p:sp>
      <p:sp>
        <p:nvSpPr>
          <p:cNvPr id="241" name="Google Shape;241;p24"/>
          <p:cNvSpPr/>
          <p:nvPr/>
        </p:nvSpPr>
        <p:spPr>
          <a:xfrm>
            <a:off x="0" y="1152144"/>
            <a:ext cx="128016" cy="6539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2" name="Google Shape;242;p24"/>
          <p:cNvSpPr/>
          <p:nvPr/>
        </p:nvSpPr>
        <p:spPr>
          <a:xfrm>
            <a:off x="449544" y="2194560"/>
            <a:ext cx="48920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3" name="Google Shape;243;p24"/>
          <p:cNvSpPr/>
          <p:nvPr/>
        </p:nvSpPr>
        <p:spPr>
          <a:xfrm>
            <a:off x="449544" y="2194560"/>
            <a:ext cx="48920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4" name="Google Shape;244;p24"/>
          <p:cNvSpPr txBox="1">
            <a:spLocks noGrp="1"/>
          </p:cNvSpPr>
          <p:nvPr>
            <p:ph type="body" idx="1"/>
          </p:nvPr>
        </p:nvSpPr>
        <p:spPr>
          <a:xfrm>
            <a:off x="448056" y="2512611"/>
            <a:ext cx="5374520" cy="366435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8000"/>
              </a:buClr>
              <a:buSzPts val="3600"/>
              <a:buChar char="•"/>
            </a:pPr>
            <a:r>
              <a:rPr lang="es-MX" dirty="0">
                <a:solidFill>
                  <a:srgbClr val="008000"/>
                </a:solidFill>
                <a:effectLst>
                  <a:outerShdw blurRad="38100" dist="38100" dir="2700000" algn="tl">
                    <a:srgbClr val="000000">
                      <a:alpha val="43137"/>
                    </a:srgbClr>
                  </a:outerShdw>
                </a:effectLst>
              </a:rPr>
              <a:t>¿Sus pecados?</a:t>
            </a:r>
          </a:p>
          <a:p>
            <a:pPr marL="228600" indent="-228600">
              <a:spcBef>
                <a:spcPts val="0"/>
              </a:spcBef>
              <a:buClr>
                <a:srgbClr val="008000"/>
              </a:buClr>
              <a:buSzPts val="3600"/>
            </a:pPr>
            <a:r>
              <a:rPr lang="es-MX" dirty="0">
                <a:solidFill>
                  <a:srgbClr val="008000"/>
                </a:solidFill>
                <a:effectLst>
                  <a:outerShdw blurRad="38100" dist="38100" dir="2700000" algn="tl">
                    <a:srgbClr val="000000">
                      <a:alpha val="43137"/>
                    </a:srgbClr>
                  </a:outerShdw>
                </a:effectLst>
              </a:rPr>
              <a:t>¿Su reacción?</a:t>
            </a:r>
          </a:p>
          <a:p>
            <a:pPr marL="228600" indent="-228600">
              <a:spcBef>
                <a:spcPts val="0"/>
              </a:spcBef>
              <a:buClr>
                <a:srgbClr val="008000"/>
              </a:buClr>
              <a:buSzPts val="3600"/>
            </a:pPr>
            <a:r>
              <a:rPr lang="es-MX" dirty="0">
                <a:solidFill>
                  <a:srgbClr val="008000"/>
                </a:solidFill>
                <a:effectLst>
                  <a:outerShdw blurRad="38100" dist="38100" dir="2700000" algn="tl">
                    <a:srgbClr val="000000">
                      <a:alpha val="43137"/>
                    </a:srgbClr>
                  </a:outerShdw>
                </a:effectLst>
              </a:rPr>
              <a:t>Entonces la diferencia es…</a:t>
            </a:r>
          </a:p>
          <a:p>
            <a:pPr marL="228600" lvl="0" indent="-228600" algn="l" rtl="0">
              <a:lnSpc>
                <a:spcPct val="90000"/>
              </a:lnSpc>
              <a:spcBef>
                <a:spcPts val="0"/>
              </a:spcBef>
              <a:spcAft>
                <a:spcPts val="0"/>
              </a:spcAft>
              <a:buClr>
                <a:srgbClr val="008000"/>
              </a:buClr>
              <a:buSzPts val="3600"/>
              <a:buChar char="•"/>
            </a:pPr>
            <a:endParaRPr sz="4000" dirty="0">
              <a:solidFill>
                <a:srgbClr val="008000"/>
              </a:solidFill>
            </a:endParaRPr>
          </a:p>
        </p:txBody>
      </p:sp>
    </p:spTree>
    <p:extLst>
      <p:ext uri="{BB962C8B-B14F-4D97-AF65-F5344CB8AC3E}">
        <p14:creationId xmlns:p14="http://schemas.microsoft.com/office/powerpoint/2010/main" val="3440160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pic>
        <p:nvPicPr>
          <p:cNvPr id="257" name="Google Shape;257;p26" descr="A picture containing using, holding, woman, knife&#10;&#10;Description automatically generated"/>
          <p:cNvPicPr preferRelativeResize="0"/>
          <p:nvPr/>
        </p:nvPicPr>
        <p:blipFill rotWithShape="1">
          <a:blip r:embed="rId3">
            <a:alphaModFix/>
          </a:blip>
          <a:srcRect l="6204" r="31560" b="-1"/>
          <a:stretch/>
        </p:blipFill>
        <p:spPr>
          <a:xfrm>
            <a:off x="5797543" y="10"/>
            <a:ext cx="6394152" cy="6857990"/>
          </a:xfrm>
          <a:prstGeom prst="rect">
            <a:avLst/>
          </a:prstGeom>
          <a:noFill/>
          <a:ln>
            <a:noFill/>
          </a:ln>
        </p:spPr>
      </p:pic>
      <p:pic>
        <p:nvPicPr>
          <p:cNvPr id="258" name="Google Shape;258;p26"/>
          <p:cNvPicPr preferRelativeResize="0"/>
          <p:nvPr/>
        </p:nvPicPr>
        <p:blipFill rotWithShape="1">
          <a:blip r:embed="rId4">
            <a:alphaModFix/>
          </a:blip>
          <a:srcRect/>
          <a:stretch/>
        </p:blipFill>
        <p:spPr>
          <a:xfrm rot="10800000">
            <a:off x="0" y="0"/>
            <a:ext cx="12192000" cy="6858000"/>
          </a:xfrm>
          <a:prstGeom prst="rect">
            <a:avLst/>
          </a:prstGeom>
          <a:noFill/>
          <a:ln>
            <a:noFill/>
          </a:ln>
        </p:spPr>
      </p:pic>
      <p:sp>
        <p:nvSpPr>
          <p:cNvPr id="259" name="Google Shape;259;p26"/>
          <p:cNvSpPr txBox="1">
            <a:spLocks noGrp="1"/>
          </p:cNvSpPr>
          <p:nvPr>
            <p:ph type="title"/>
          </p:nvPr>
        </p:nvSpPr>
        <p:spPr>
          <a:xfrm>
            <a:off x="804998" y="638988"/>
            <a:ext cx="4803636" cy="13116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13318"/>
              </a:buClr>
              <a:buSzPts val="5400"/>
              <a:buFont typeface="Overlock"/>
              <a:buNone/>
            </a:pPr>
            <a:r>
              <a:rPr lang="es-MX" sz="6000" dirty="0">
                <a:solidFill>
                  <a:srgbClr val="613318"/>
                </a:solidFill>
                <a:effectLst>
                  <a:outerShdw blurRad="38100" dist="38100" dir="2700000" algn="tl">
                    <a:srgbClr val="000000">
                      <a:alpha val="43137"/>
                    </a:srgbClr>
                  </a:outerShdw>
                </a:effectLst>
                <a:latin typeface="Overlock"/>
                <a:ea typeface="Overlock"/>
                <a:cs typeface="Overlock"/>
                <a:sym typeface="Overlock"/>
              </a:rPr>
              <a:t>La Tarea</a:t>
            </a:r>
          </a:p>
        </p:txBody>
      </p:sp>
      <p:sp>
        <p:nvSpPr>
          <p:cNvPr id="260" name="Google Shape;260;p26"/>
          <p:cNvSpPr txBox="1">
            <a:spLocks noGrp="1"/>
          </p:cNvSpPr>
          <p:nvPr>
            <p:ph type="body" idx="2"/>
          </p:nvPr>
        </p:nvSpPr>
        <p:spPr>
          <a:xfrm>
            <a:off x="804998" y="2589640"/>
            <a:ext cx="4706803" cy="3788830"/>
          </a:xfrm>
          <a:prstGeom prst="rect">
            <a:avLst/>
          </a:prstGeom>
          <a:noFill/>
          <a:ln>
            <a:noFill/>
          </a:ln>
        </p:spPr>
        <p:txBody>
          <a:bodyPr spcFirstLastPara="1" wrap="square" lIns="91425" tIns="45700" rIns="91425" bIns="45700" anchor="ctr" anchorCtr="0">
            <a:normAutofit fontScale="92500" lnSpcReduction="20000"/>
          </a:bodyPr>
          <a:lstStyle/>
          <a:p>
            <a:pPr marL="228600" lvl="0" indent="-240030" algn="l" rtl="0">
              <a:lnSpc>
                <a:spcPct val="90000"/>
              </a:lnSpc>
              <a:spcBef>
                <a:spcPts val="0"/>
              </a:spcBef>
              <a:spcAft>
                <a:spcPts val="0"/>
              </a:spcAft>
              <a:buClr>
                <a:srgbClr val="008000"/>
              </a:buClr>
              <a:buSzPct val="100000"/>
              <a:buChar char="•"/>
            </a:pPr>
            <a:r>
              <a:rPr lang="es-MX" sz="5700" b="1" dirty="0">
                <a:solidFill>
                  <a:srgbClr val="008000"/>
                </a:solidFill>
                <a:effectLst>
                  <a:outerShdw blurRad="38100" dist="38100" dir="2700000" algn="tl">
                    <a:srgbClr val="000000">
                      <a:alpha val="43137"/>
                    </a:srgbClr>
                  </a:outerShdw>
                </a:effectLst>
              </a:rPr>
              <a:t>Ver</a:t>
            </a:r>
            <a:r>
              <a:rPr lang="es-MX" sz="5700" dirty="0">
                <a:solidFill>
                  <a:srgbClr val="008000"/>
                </a:solidFill>
                <a:effectLst>
                  <a:outerShdw blurRad="38100" dist="38100" dir="2700000" algn="tl">
                    <a:srgbClr val="000000">
                      <a:alpha val="43137"/>
                    </a:srgbClr>
                  </a:outerShdw>
                </a:effectLst>
              </a:rPr>
              <a:t> el video para la lección 6 </a:t>
            </a:r>
            <a:endParaRPr lang="es-MX" sz="5700" dirty="0">
              <a:effectLst>
                <a:outerShdw blurRad="38100" dist="38100" dir="2700000" algn="tl">
                  <a:srgbClr val="000000">
                    <a:alpha val="43137"/>
                  </a:srgbClr>
                </a:outerShdw>
              </a:effectLst>
            </a:endParaRPr>
          </a:p>
          <a:p>
            <a:pPr marL="228600" lvl="0" indent="-240030" algn="l" rtl="0">
              <a:lnSpc>
                <a:spcPct val="90000"/>
              </a:lnSpc>
              <a:spcBef>
                <a:spcPts val="1000"/>
              </a:spcBef>
              <a:spcAft>
                <a:spcPts val="0"/>
              </a:spcAft>
              <a:buClr>
                <a:srgbClr val="008000"/>
              </a:buClr>
              <a:buSzPct val="100000"/>
              <a:buChar char="•"/>
            </a:pPr>
            <a:r>
              <a:rPr lang="es-MX" sz="5700" b="1" dirty="0">
                <a:solidFill>
                  <a:srgbClr val="008000"/>
                </a:solidFill>
                <a:effectLst>
                  <a:outerShdw blurRad="38100" dist="38100" dir="2700000" algn="tl">
                    <a:srgbClr val="000000">
                      <a:alpha val="43137"/>
                    </a:srgbClr>
                  </a:outerShdw>
                </a:effectLst>
              </a:rPr>
              <a:t>Leer</a:t>
            </a:r>
            <a:r>
              <a:rPr lang="es-MX" sz="5700" dirty="0">
                <a:solidFill>
                  <a:srgbClr val="008000"/>
                </a:solidFill>
                <a:effectLst>
                  <a:outerShdw blurRad="38100" dist="38100" dir="2700000" algn="tl">
                    <a:srgbClr val="000000">
                      <a:alpha val="43137"/>
                    </a:srgbClr>
                  </a:outerShdw>
                </a:effectLst>
              </a:rPr>
              <a:t> Lucas 23:13-24 en sus Biblias</a:t>
            </a:r>
            <a:endParaRPr lang="es-MX" sz="5700" dirty="0">
              <a:effectLst>
                <a:outerShdw blurRad="38100" dist="38100" dir="2700000" algn="tl">
                  <a:srgbClr val="000000">
                    <a:alpha val="43137"/>
                  </a:srgbClr>
                </a:outerShdw>
              </a:effectLst>
            </a:endParaRPr>
          </a:p>
          <a:p>
            <a:pPr marL="228600" lvl="0" indent="0" algn="l" rtl="0">
              <a:lnSpc>
                <a:spcPct val="90000"/>
              </a:lnSpc>
              <a:spcBef>
                <a:spcPts val="1000"/>
              </a:spcBef>
              <a:spcAft>
                <a:spcPts val="0"/>
              </a:spcAft>
              <a:buClr>
                <a:schemeClr val="dk1"/>
              </a:buClr>
              <a:buSzPct val="100000"/>
              <a:buNone/>
            </a:pPr>
            <a:endParaRPr dirty="0">
              <a:solidFill>
                <a:srgbClr val="008000"/>
              </a:solidFill>
            </a:endParaRPr>
          </a:p>
          <a:p>
            <a:pPr marL="228600" lvl="0" indent="-139700" algn="l" rtl="0">
              <a:lnSpc>
                <a:spcPct val="90000"/>
              </a:lnSpc>
              <a:spcBef>
                <a:spcPts val="1000"/>
              </a:spcBef>
              <a:spcAft>
                <a:spcPts val="0"/>
              </a:spcAft>
              <a:buClr>
                <a:schemeClr val="dk1"/>
              </a:buClr>
              <a:buSzPct val="100000"/>
              <a:buNone/>
            </a:pPr>
            <a:endParaRPr sz="2000" dirty="0">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30" descr="A picture containing sand&#10;&#10;Description automatically generated"/>
          <p:cNvPicPr preferRelativeResize="0"/>
          <p:nvPr/>
        </p:nvPicPr>
        <p:blipFill rotWithShape="1">
          <a:blip r:embed="rId3">
            <a:alphaModFix/>
          </a:blip>
          <a:srcRect/>
          <a:stretch/>
        </p:blipFill>
        <p:spPr>
          <a:xfrm>
            <a:off x="23812" y="0"/>
            <a:ext cx="12144375" cy="6858000"/>
          </a:xfrm>
          <a:prstGeom prst="rect">
            <a:avLst/>
          </a:prstGeom>
          <a:noFill/>
          <a:ln>
            <a:noFill/>
          </a:ln>
        </p:spPr>
      </p:pic>
      <p:sp>
        <p:nvSpPr>
          <p:cNvPr id="294" name="Google Shape;294;p30"/>
          <p:cNvSpPr txBox="1">
            <a:spLocks noGrp="1"/>
          </p:cNvSpPr>
          <p:nvPr>
            <p:ph type="body" idx="1"/>
          </p:nvPr>
        </p:nvSpPr>
        <p:spPr>
          <a:xfrm>
            <a:off x="6096000" y="398034"/>
            <a:ext cx="5995595" cy="857988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8000"/>
              <a:buNone/>
            </a:pPr>
            <a:r>
              <a:rPr lang="es-MX" sz="8000" dirty="0">
                <a:solidFill>
                  <a:schemeClr val="lt1"/>
                </a:solidFill>
                <a:effectLst>
                  <a:outerShdw blurRad="38100" dist="38100" dir="2700000" algn="tl">
                    <a:srgbClr val="000000">
                      <a:alpha val="43137"/>
                    </a:srgbClr>
                  </a:outerShdw>
                </a:effectLst>
                <a:latin typeface="Overlock"/>
                <a:ea typeface="Overlock"/>
                <a:cs typeface="Overlock"/>
                <a:sym typeface="Overlock"/>
              </a:rPr>
              <a:t>La </a:t>
            </a:r>
            <a:r>
              <a:rPr lang="es-MX" sz="8000" dirty="0">
                <a:solidFill>
                  <a:schemeClr val="lt1"/>
                </a:solidFill>
                <a:effectLst>
                  <a:outerShdw blurRad="38100" dist="38100" dir="2700000" algn="tl">
                    <a:srgbClr val="000000">
                      <a:alpha val="43137"/>
                    </a:srgbClr>
                  </a:outerShdw>
                </a:effectLst>
              </a:rPr>
              <a:t>Bendición</a:t>
            </a:r>
            <a:endParaRPr lang="es-MX"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
          <p:cNvSpPr txBox="1"/>
          <p:nvPr/>
        </p:nvSpPr>
        <p:spPr>
          <a:xfrm>
            <a:off x="747202" y="-368452"/>
            <a:ext cx="10697593" cy="26160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lang="en-US" sz="4400" b="1" dirty="0">
              <a:solidFill>
                <a:schemeClr val="tx1"/>
              </a:solidFill>
              <a:latin typeface="Overlock"/>
              <a:ea typeface="Overlock"/>
              <a:cs typeface="Al Nile" pitchFamily="2" charset="-78"/>
              <a:sym typeface="Overlock"/>
            </a:endParaRPr>
          </a:p>
          <a:p>
            <a:pPr marL="0" marR="0" lvl="0" indent="0" algn="ctr" rtl="0">
              <a:spcBef>
                <a:spcPts val="0"/>
              </a:spcBef>
              <a:spcAft>
                <a:spcPts val="0"/>
              </a:spcAft>
              <a:buNone/>
            </a:pPr>
            <a:r>
              <a:rPr lang="es-MX" sz="5400" b="1" dirty="0">
                <a:solidFill>
                  <a:srgbClr val="00B050"/>
                </a:solidFill>
                <a:effectLst>
                  <a:outerShdw blurRad="38100" dist="38100" dir="2700000" algn="tl">
                    <a:srgbClr val="000000">
                      <a:alpha val="43137"/>
                    </a:srgbClr>
                  </a:outerShdw>
                </a:effectLst>
                <a:latin typeface="Overlock"/>
                <a:ea typeface="Overlock"/>
                <a:cs typeface="Al Nile" pitchFamily="2" charset="-78"/>
                <a:sym typeface="Overlock"/>
              </a:rPr>
              <a:t>Objetivos del Curso</a:t>
            </a:r>
          </a:p>
          <a:p>
            <a:pPr marL="0" marR="0" lvl="0" indent="0" algn="ctr" rtl="0">
              <a:spcBef>
                <a:spcPts val="0"/>
              </a:spcBef>
              <a:spcAft>
                <a:spcPts val="0"/>
              </a:spcAft>
              <a:buNone/>
            </a:pPr>
            <a:endParaRPr sz="6000" dirty="0">
              <a:solidFill>
                <a:srgbClr val="613318"/>
              </a:solidFill>
              <a:latin typeface="Overlock"/>
              <a:ea typeface="Overlock"/>
              <a:cs typeface="Overlock"/>
              <a:sym typeface="Overlock"/>
            </a:endParaRPr>
          </a:p>
        </p:txBody>
      </p:sp>
      <p:graphicFrame>
        <p:nvGraphicFramePr>
          <p:cNvPr id="6" name="Table 6">
            <a:extLst>
              <a:ext uri="{FF2B5EF4-FFF2-40B4-BE49-F238E27FC236}">
                <a16:creationId xmlns:a16="http://schemas.microsoft.com/office/drawing/2014/main" id="{75CA5560-BEAB-01FE-03D3-0F9DCAF0FFD1}"/>
              </a:ext>
            </a:extLst>
          </p:cNvPr>
          <p:cNvGraphicFramePr>
            <a:graphicFrameLocks noGrp="1"/>
          </p:cNvGraphicFramePr>
          <p:nvPr>
            <p:extLst>
              <p:ext uri="{D42A27DB-BD31-4B8C-83A1-F6EECF244321}">
                <p14:modId xmlns:p14="http://schemas.microsoft.com/office/powerpoint/2010/main" val="2881217573"/>
              </p:ext>
            </p:extLst>
          </p:nvPr>
        </p:nvGraphicFramePr>
        <p:xfrm>
          <a:off x="747201" y="1516239"/>
          <a:ext cx="10697594" cy="5029200"/>
        </p:xfrm>
        <a:graphic>
          <a:graphicData uri="http://schemas.openxmlformats.org/drawingml/2006/table">
            <a:tbl>
              <a:tblPr firstRow="1" bandRow="1">
                <a:tableStyleId>{10A1B5D5-9B99-4C35-A422-299274C87663}</a:tableStyleId>
              </a:tblPr>
              <a:tblGrid>
                <a:gridCol w="5348797">
                  <a:extLst>
                    <a:ext uri="{9D8B030D-6E8A-4147-A177-3AD203B41FA5}">
                      <a16:colId xmlns:a16="http://schemas.microsoft.com/office/drawing/2014/main" val="1463994772"/>
                    </a:ext>
                  </a:extLst>
                </a:gridCol>
                <a:gridCol w="5348797">
                  <a:extLst>
                    <a:ext uri="{9D8B030D-6E8A-4147-A177-3AD203B41FA5}">
                      <a16:colId xmlns:a16="http://schemas.microsoft.com/office/drawing/2014/main" val="3465856750"/>
                    </a:ext>
                  </a:extLst>
                </a:gridCol>
              </a:tblGrid>
              <a:tr h="295125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3600" b="1" i="0" u="none" strike="noStrike" cap="none" dirty="0">
                          <a:solidFill>
                            <a:schemeClr val="lt1"/>
                          </a:solidFill>
                          <a:effectLst>
                            <a:outerShdw blurRad="38100" dist="38100" dir="2700000" algn="tl">
                              <a:srgbClr val="000000">
                                <a:alpha val="43137"/>
                              </a:srgbClr>
                            </a:outerShdw>
                          </a:effectLst>
                          <a:latin typeface="+mn-lt"/>
                          <a:ea typeface="+mn-ea"/>
                          <a:cs typeface="+mn-cs"/>
                          <a:sym typeface="Arial"/>
                        </a:rPr>
                        <a:t>1. Leer y entender historias clave de la vida, muerte, y resurrección de Jesús utilizando el método de las Cuatro “C”</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s-ES" sz="3600" b="1" i="0" u="none" strike="noStrike" cap="none" dirty="0">
                        <a:solidFill>
                          <a:schemeClr val="lt1"/>
                        </a:solidFill>
                        <a:effectLst/>
                        <a:latin typeface="+mn-lt"/>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s-ES" sz="3600" b="1" i="0" u="none" strike="noStrike" cap="none" dirty="0">
                        <a:solidFill>
                          <a:schemeClr val="lt1"/>
                        </a:solidFill>
                        <a:effectLst/>
                        <a:latin typeface="+mn-lt"/>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36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3600" b="1" i="0" u="none" strike="noStrike" cap="none" dirty="0">
                          <a:solidFill>
                            <a:schemeClr val="lt1"/>
                          </a:solidFill>
                          <a:effectLst>
                            <a:outerShdw blurRad="38100" dist="38100" dir="2700000" algn="tl">
                              <a:srgbClr val="000000">
                                <a:alpha val="43137"/>
                              </a:srgbClr>
                            </a:outerShdw>
                          </a:effectLst>
                          <a:latin typeface="+mn-lt"/>
                          <a:ea typeface="+mn-ea"/>
                          <a:cs typeface="+mn-cs"/>
                          <a:sym typeface="Arial"/>
                        </a:rPr>
                        <a:t>2. Compartir una historia clave de la vida, muerte y resurrección de Jesús utilizando el método de las Cuatro “C”</a:t>
                      </a:r>
                      <a:endParaRPr lang="en-US" sz="36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533563969"/>
                  </a:ext>
                </a:extLst>
              </a:tr>
            </a:tbl>
          </a:graphicData>
        </a:graphic>
      </p:graphicFrame>
      <p:pic>
        <p:nvPicPr>
          <p:cNvPr id="3074" name="Picture 2" descr="Download Globe Clipart Bible - Black And White Bible Png PNG Image with No  Background - PNGkey.com">
            <a:extLst>
              <a:ext uri="{FF2B5EF4-FFF2-40B4-BE49-F238E27FC236}">
                <a16:creationId xmlns:a16="http://schemas.microsoft.com/office/drawing/2014/main" id="{108B9A77-5DE6-F4C5-0A18-0C6C2D13F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4822" y="5010929"/>
            <a:ext cx="1642292" cy="137680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hat bubbles couple hand drawn outlines - Free interface icons">
            <a:extLst>
              <a:ext uri="{FF2B5EF4-FFF2-40B4-BE49-F238E27FC236}">
                <a16:creationId xmlns:a16="http://schemas.microsoft.com/office/drawing/2014/main" id="{DA1A8160-BABA-E823-2313-4BB1997F32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4100" y="4788063"/>
            <a:ext cx="2069807" cy="2069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729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Overlock"/>
              <a:buNone/>
            </a:pPr>
            <a:endParaRPr/>
          </a:p>
        </p:txBody>
      </p:sp>
      <p:sp>
        <p:nvSpPr>
          <p:cNvPr id="274" name="Google Shape;274;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275" name="Google Shape;275;p28" descr="Screen Clipping"/>
          <p:cNvPicPr preferRelativeResize="0"/>
          <p:nvPr/>
        </p:nvPicPr>
        <p:blipFill rotWithShape="1">
          <a:blip r:embed="rId3">
            <a:alphaModFix/>
          </a:blip>
          <a:srcRect/>
          <a:stretch/>
        </p:blipFill>
        <p:spPr>
          <a:xfrm>
            <a:off x="1011936" y="265451"/>
            <a:ext cx="10168128" cy="66731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n-US" sz="4400" dirty="0">
                <a:solidFill>
                  <a:srgbClr val="613318"/>
                </a:solidFill>
                <a:effectLst>
                  <a:outerShdw blurRad="38100" dist="38100" dir="2700000" algn="tl">
                    <a:srgbClr val="000000">
                      <a:alpha val="43137"/>
                    </a:srgbClr>
                  </a:outerShdw>
                </a:effectLst>
              </a:rPr>
              <a:t>Proyecto Final</a:t>
            </a:r>
            <a:endParaRPr sz="4400" dirty="0">
              <a:effectLst>
                <a:outerShdw blurRad="38100" dist="38100" dir="2700000" algn="tl">
                  <a:srgbClr val="000000">
                    <a:alpha val="43137"/>
                  </a:srgbClr>
                </a:outerShdw>
              </a:effectLst>
            </a:endParaRPr>
          </a:p>
        </p:txBody>
      </p:sp>
      <p:sp>
        <p:nvSpPr>
          <p:cNvPr id="123" name="Google Shape;1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65747" algn="l" rtl="0">
              <a:lnSpc>
                <a:spcPct val="90000"/>
              </a:lnSpc>
              <a:spcBef>
                <a:spcPts val="0"/>
              </a:spcBef>
              <a:spcAft>
                <a:spcPts val="0"/>
              </a:spcAft>
              <a:buClr>
                <a:srgbClr val="008000"/>
              </a:buClr>
              <a:buSzPct val="100000"/>
              <a:buChar char="•"/>
            </a:pPr>
            <a:r>
              <a:rPr lang="es-MX" sz="4000" dirty="0">
                <a:solidFill>
                  <a:srgbClr val="008000"/>
                </a:solidFill>
                <a:effectLst>
                  <a:outerShdw blurRad="38100" dist="38100" dir="2700000" algn="tl">
                    <a:srgbClr val="000000">
                      <a:alpha val="43137"/>
                    </a:srgbClr>
                  </a:outerShdw>
                </a:effectLst>
              </a:rPr>
              <a:t>Formar un plan para compartir una historia bíblica. </a:t>
            </a:r>
            <a:endParaRPr lang="es-MX" sz="4000" dirty="0">
              <a:effectLst>
                <a:outerShdw blurRad="38100" dist="38100" dir="2700000" algn="tl">
                  <a:srgbClr val="000000">
                    <a:alpha val="43137"/>
                  </a:srgbClr>
                </a:outerShdw>
              </a:effectLst>
            </a:endParaRPr>
          </a:p>
          <a:p>
            <a:pPr marL="228600" lvl="0" indent="-265747" algn="l" rtl="0">
              <a:lnSpc>
                <a:spcPct val="90000"/>
              </a:lnSpc>
              <a:spcBef>
                <a:spcPts val="1000"/>
              </a:spcBef>
              <a:spcAft>
                <a:spcPts val="0"/>
              </a:spcAft>
              <a:buClr>
                <a:srgbClr val="008000"/>
              </a:buClr>
              <a:buSzPct val="100000"/>
              <a:buChar char="•"/>
            </a:pPr>
            <a:r>
              <a:rPr lang="es-MX" sz="4000" dirty="0">
                <a:solidFill>
                  <a:srgbClr val="008000"/>
                </a:solidFill>
                <a:effectLst>
                  <a:outerShdw blurRad="38100" dist="38100" dir="2700000" algn="tl">
                    <a:srgbClr val="000000">
                      <a:alpha val="43137"/>
                    </a:srgbClr>
                  </a:outerShdw>
                </a:effectLst>
              </a:rPr>
              <a:t>Programar una junta con un grupo de personas. </a:t>
            </a:r>
            <a:endParaRPr lang="es-MX" sz="4000" dirty="0">
              <a:effectLst>
                <a:outerShdw blurRad="38100" dist="38100" dir="2700000" algn="tl">
                  <a:srgbClr val="000000">
                    <a:alpha val="43137"/>
                  </a:srgbClr>
                </a:outerShdw>
              </a:effectLst>
            </a:endParaRPr>
          </a:p>
          <a:p>
            <a:pPr marL="228600" lvl="0" indent="-265747" algn="l" rtl="0">
              <a:lnSpc>
                <a:spcPct val="90000"/>
              </a:lnSpc>
              <a:spcBef>
                <a:spcPts val="1000"/>
              </a:spcBef>
              <a:spcAft>
                <a:spcPts val="0"/>
              </a:spcAft>
              <a:buClr>
                <a:srgbClr val="008000"/>
              </a:buClr>
              <a:buSzPct val="100000"/>
              <a:buChar char="•"/>
            </a:pPr>
            <a:r>
              <a:rPr lang="es-MX" sz="4000" dirty="0">
                <a:solidFill>
                  <a:srgbClr val="008000"/>
                </a:solidFill>
                <a:effectLst>
                  <a:outerShdw blurRad="38100" dist="38100" dir="2700000" algn="tl">
                    <a:srgbClr val="000000">
                      <a:alpha val="43137"/>
                    </a:srgbClr>
                  </a:outerShdw>
                </a:effectLst>
              </a:rPr>
              <a:t>Comparta esta historia utilizando el método de las 4 C. </a:t>
            </a:r>
            <a:endParaRPr lang="es-MX" sz="4000" dirty="0">
              <a:effectLst>
                <a:outerShdw blurRad="38100" dist="38100" dir="2700000" algn="tl">
                  <a:srgbClr val="000000">
                    <a:alpha val="43137"/>
                  </a:srgbClr>
                </a:outerShdw>
              </a:effectLst>
            </a:endParaRPr>
          </a:p>
          <a:p>
            <a:pPr marL="228600" lvl="0" indent="-265747" algn="l" rtl="0">
              <a:lnSpc>
                <a:spcPct val="90000"/>
              </a:lnSpc>
              <a:spcBef>
                <a:spcPts val="1000"/>
              </a:spcBef>
              <a:spcAft>
                <a:spcPts val="0"/>
              </a:spcAft>
              <a:buClr>
                <a:srgbClr val="008000"/>
              </a:buClr>
              <a:buSzPct val="100000"/>
              <a:buChar char="•"/>
            </a:pPr>
            <a:r>
              <a:rPr lang="es-MX" sz="4000" dirty="0">
                <a:solidFill>
                  <a:srgbClr val="008000"/>
                </a:solidFill>
                <a:effectLst>
                  <a:outerShdw blurRad="38100" dist="38100" dir="2700000" algn="tl">
                    <a:srgbClr val="000000">
                      <a:alpha val="43137"/>
                    </a:srgbClr>
                  </a:outerShdw>
                </a:effectLst>
              </a:rPr>
              <a:t>Hagan una grabación de su proyecto. Comparta la grabación con el maestro.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
          <p:cNvSpPr txBox="1"/>
          <p:nvPr/>
        </p:nvSpPr>
        <p:spPr>
          <a:xfrm>
            <a:off x="747203" y="334105"/>
            <a:ext cx="10697593" cy="57553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rgbClr val="00B050"/>
                </a:solidFill>
                <a:effectLst>
                  <a:outerShdw blurRad="38100" dist="38100" dir="2700000" algn="tl">
                    <a:srgbClr val="000000">
                      <a:alpha val="43137"/>
                    </a:srgbClr>
                  </a:outerShdw>
                </a:effectLst>
                <a:latin typeface="Overlock"/>
                <a:ea typeface="Overlock"/>
                <a:cs typeface="Al Nile" pitchFamily="2" charset="-78"/>
                <a:sym typeface="Overlock"/>
              </a:rPr>
              <a:t>La Biblia: </a:t>
            </a:r>
            <a:endParaRPr sz="4400" dirty="0">
              <a:solidFill>
                <a:srgbClr val="00B050"/>
              </a:solidFill>
              <a:effectLst>
                <a:outerShdw blurRad="38100" dist="38100" dir="2700000" algn="tl">
                  <a:srgbClr val="000000">
                    <a:alpha val="43137"/>
                  </a:srgbClr>
                </a:outerShdw>
              </a:effectLst>
            </a:endParaRPr>
          </a:p>
          <a:p>
            <a:pPr marL="0" marR="0" lvl="0" indent="0" algn="ctr" rtl="0">
              <a:spcBef>
                <a:spcPts val="0"/>
              </a:spcBef>
              <a:spcAft>
                <a:spcPts val="0"/>
              </a:spcAft>
              <a:buNone/>
            </a:pPr>
            <a:r>
              <a:rPr lang="en-US" sz="4400" dirty="0">
                <a:solidFill>
                  <a:srgbClr val="00B050"/>
                </a:solidFill>
                <a:effectLst>
                  <a:outerShdw blurRad="38100" dist="38100" dir="2700000" algn="tl">
                    <a:srgbClr val="000000">
                      <a:alpha val="43137"/>
                    </a:srgbClr>
                  </a:outerShdw>
                </a:effectLst>
                <a:latin typeface="Overlock"/>
                <a:ea typeface="Overlock"/>
                <a:cs typeface="Al Nile" pitchFamily="2" charset="-78"/>
                <a:sym typeface="Overlock"/>
              </a:rPr>
              <a:t>La </a:t>
            </a:r>
            <a:r>
              <a:rPr lang="es-MX" sz="4400" dirty="0">
                <a:solidFill>
                  <a:srgbClr val="00B050"/>
                </a:solidFill>
                <a:effectLst>
                  <a:outerShdw blurRad="38100" dist="38100" dir="2700000" algn="tl">
                    <a:srgbClr val="000000">
                      <a:alpha val="43137"/>
                    </a:srgbClr>
                  </a:outerShdw>
                </a:effectLst>
                <a:latin typeface="Overlock"/>
                <a:ea typeface="Overlock"/>
                <a:cs typeface="Al Nile" pitchFamily="2" charset="-78"/>
                <a:sym typeface="Overlock"/>
              </a:rPr>
              <a:t>Obra</a:t>
            </a:r>
            <a:r>
              <a:rPr lang="en-US" sz="4400" dirty="0">
                <a:solidFill>
                  <a:srgbClr val="00B050"/>
                </a:solidFill>
                <a:effectLst>
                  <a:outerShdw blurRad="38100" dist="38100" dir="2700000" algn="tl">
                    <a:srgbClr val="000000">
                      <a:alpha val="43137"/>
                    </a:srgbClr>
                  </a:outerShdw>
                </a:effectLst>
                <a:latin typeface="Overlock"/>
                <a:ea typeface="Overlock"/>
                <a:cs typeface="Al Nile" pitchFamily="2" charset="-78"/>
                <a:sym typeface="Overlock"/>
              </a:rPr>
              <a:t> del Salvador</a:t>
            </a:r>
          </a:p>
          <a:p>
            <a:pPr marL="0" marR="0" lvl="0" indent="0" algn="ctr" rtl="0">
              <a:spcBef>
                <a:spcPts val="0"/>
              </a:spcBef>
              <a:spcAft>
                <a:spcPts val="0"/>
              </a:spcAft>
              <a:buNone/>
            </a:pPr>
            <a:endParaRPr sz="4000" dirty="0">
              <a:solidFill>
                <a:srgbClr val="00B050"/>
              </a:solidFill>
            </a:endParaRPr>
          </a:p>
          <a:p>
            <a:pPr marL="0" marR="0" lvl="0" indent="0" algn="ctr" rtl="0">
              <a:spcBef>
                <a:spcPts val="0"/>
              </a:spcBef>
              <a:spcAft>
                <a:spcPts val="0"/>
              </a:spcAft>
              <a:buNone/>
            </a:pPr>
            <a:r>
              <a:rPr lang="es-MX" sz="6000" b="1" dirty="0">
                <a:solidFill>
                  <a:schemeClr val="tx1"/>
                </a:solidFill>
                <a:effectLst>
                  <a:outerShdw blurRad="38100" dist="38100" dir="2700000" algn="tl">
                    <a:srgbClr val="000000">
                      <a:alpha val="43137"/>
                    </a:srgbClr>
                  </a:outerShdw>
                </a:effectLst>
                <a:latin typeface="Overlock"/>
                <a:ea typeface="Overlock"/>
                <a:cs typeface="Al Nile" pitchFamily="2" charset="-78"/>
                <a:sym typeface="Overlock"/>
              </a:rPr>
              <a:t>Lección 5:</a:t>
            </a:r>
          </a:p>
          <a:p>
            <a:pPr marL="0" marR="0" lvl="0" indent="0" algn="ctr" rtl="0">
              <a:spcBef>
                <a:spcPts val="0"/>
              </a:spcBef>
              <a:spcAft>
                <a:spcPts val="0"/>
              </a:spcAft>
              <a:buNone/>
            </a:pPr>
            <a:r>
              <a:rPr lang="es-MX" sz="6000" b="1" dirty="0">
                <a:solidFill>
                  <a:schemeClr val="tx1"/>
                </a:solidFill>
                <a:effectLst>
                  <a:outerShdw blurRad="38100" dist="38100" dir="2700000" algn="tl">
                    <a:srgbClr val="000000">
                      <a:alpha val="43137"/>
                    </a:srgbClr>
                  </a:outerShdw>
                </a:effectLst>
                <a:latin typeface="Overlock"/>
                <a:ea typeface="Overlock"/>
                <a:cs typeface="Al Nile" pitchFamily="2" charset="-78"/>
                <a:sym typeface="Overlock"/>
              </a:rPr>
              <a:t> Getsemaní</a:t>
            </a:r>
          </a:p>
          <a:p>
            <a:pPr marL="0" marR="0" lvl="0" indent="0" algn="ctr" rtl="0">
              <a:spcBef>
                <a:spcPts val="0"/>
              </a:spcBef>
              <a:spcAft>
                <a:spcPts val="0"/>
              </a:spcAft>
              <a:buNone/>
            </a:pPr>
            <a:r>
              <a:rPr lang="es-MX" sz="6000" b="1" dirty="0">
                <a:solidFill>
                  <a:schemeClr val="tx1"/>
                </a:solidFill>
                <a:effectLst>
                  <a:outerShdw blurRad="38100" dist="38100" dir="2700000" algn="tl">
                    <a:srgbClr val="000000">
                      <a:alpha val="43137"/>
                    </a:srgbClr>
                  </a:outerShdw>
                </a:effectLst>
                <a:latin typeface="Overlock"/>
                <a:ea typeface="Overlock"/>
                <a:cs typeface="Al Nile" pitchFamily="2" charset="-78"/>
                <a:sym typeface="Overlock"/>
              </a:rPr>
              <a:t>Lucas 22:39-62</a:t>
            </a:r>
            <a:endParaRPr lang="es-MX" sz="6000" b="1" dirty="0">
              <a:solidFill>
                <a:schemeClr val="tx1"/>
              </a:solidFill>
              <a:effectLst>
                <a:outerShdw blurRad="38100" dist="38100" dir="2700000" algn="tl">
                  <a:srgbClr val="000000">
                    <a:alpha val="43137"/>
                  </a:srgbClr>
                </a:outerShdw>
              </a:effectLst>
            </a:endParaRPr>
          </a:p>
          <a:p>
            <a:pPr marL="0" marR="0" lvl="0" indent="0" algn="ctr" rtl="0">
              <a:spcBef>
                <a:spcPts val="0"/>
              </a:spcBef>
              <a:spcAft>
                <a:spcPts val="0"/>
              </a:spcAft>
              <a:buNone/>
            </a:pPr>
            <a:endParaRPr sz="6000" dirty="0">
              <a:solidFill>
                <a:srgbClr val="613318"/>
              </a:solidFill>
              <a:latin typeface="Overlock"/>
              <a:ea typeface="Overlock"/>
              <a:cs typeface="Overlock"/>
              <a:sym typeface="Overlo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C54618B-B354-A9BC-FBDA-C369E8EA9F7B}"/>
              </a:ext>
            </a:extLst>
          </p:cNvPr>
          <p:cNvGraphicFramePr>
            <a:graphicFrameLocks noGrp="1"/>
          </p:cNvGraphicFramePr>
          <p:nvPr>
            <p:extLst>
              <p:ext uri="{D42A27DB-BD31-4B8C-83A1-F6EECF244321}">
                <p14:modId xmlns:p14="http://schemas.microsoft.com/office/powerpoint/2010/main" val="3332994269"/>
              </p:ext>
            </p:extLst>
          </p:nvPr>
        </p:nvGraphicFramePr>
        <p:xfrm>
          <a:off x="226475" y="245737"/>
          <a:ext cx="11742367" cy="5110033"/>
        </p:xfrm>
        <a:graphic>
          <a:graphicData uri="http://schemas.openxmlformats.org/drawingml/2006/table">
            <a:tbl>
              <a:tblPr firstRow="1" bandRow="1">
                <a:tableStyleId>{10A1B5D5-9B99-4C35-A422-299274C87663}</a:tableStyleId>
              </a:tblPr>
              <a:tblGrid>
                <a:gridCol w="11742367">
                  <a:extLst>
                    <a:ext uri="{9D8B030D-6E8A-4147-A177-3AD203B41FA5}">
                      <a16:colId xmlns:a16="http://schemas.microsoft.com/office/drawing/2014/main" val="1551519008"/>
                    </a:ext>
                  </a:extLst>
                </a:gridCol>
              </a:tblGrid>
              <a:tr h="963367">
                <a:tc>
                  <a:txBody>
                    <a:bodyPr/>
                    <a:lstStyle/>
                    <a:p>
                      <a:pPr algn="ctr"/>
                      <a:r>
                        <a:rPr lang="es-MX" sz="4000" noProof="0" dirty="0">
                          <a:effectLst>
                            <a:outerShdw blurRad="38100" dist="38100" dir="2700000" algn="tl">
                              <a:srgbClr val="000000">
                                <a:alpha val="43137"/>
                              </a:srgbClr>
                            </a:outerShdw>
                          </a:effectLst>
                        </a:rPr>
                        <a:t>Objetivos de la Lección</a:t>
                      </a:r>
                    </a:p>
                  </a:txBody>
                  <a:tcPr/>
                </a:tc>
                <a:extLst>
                  <a:ext uri="{0D108BD9-81ED-4DB2-BD59-A6C34878D82A}">
                    <a16:rowId xmlns:a16="http://schemas.microsoft.com/office/drawing/2014/main" val="3765441680"/>
                  </a:ext>
                </a:extLst>
              </a:tr>
              <a:tr h="1633535">
                <a:tc>
                  <a:txBody>
                    <a:bodyPr/>
                    <a:lstStyle/>
                    <a:p>
                      <a:r>
                        <a:rPr lang="es-MX" sz="3600" b="1" noProof="0" dirty="0">
                          <a:effectLst>
                            <a:outerShdw blurRad="38100" dist="38100" dir="2700000" algn="tl">
                              <a:srgbClr val="000000">
                                <a:alpha val="43137"/>
                              </a:srgbClr>
                            </a:outerShdw>
                          </a:effectLst>
                        </a:rPr>
                        <a:t>1. Usar el método de las Cuatro “C” para leer y entender Lucas 22:39-62</a:t>
                      </a:r>
                    </a:p>
                  </a:txBody>
                  <a:tcPr/>
                </a:tc>
                <a:extLst>
                  <a:ext uri="{0D108BD9-81ED-4DB2-BD59-A6C34878D82A}">
                    <a16:rowId xmlns:a16="http://schemas.microsoft.com/office/drawing/2014/main" val="474787927"/>
                  </a:ext>
                </a:extLst>
              </a:tr>
              <a:tr h="1633535">
                <a:tc>
                  <a:txBody>
                    <a:bodyPr/>
                    <a:lstStyle/>
                    <a:p>
                      <a:r>
                        <a:rPr lang="es-MX" sz="3600" b="0" noProof="0" dirty="0">
                          <a:effectLst>
                            <a:outerShdw blurRad="38100" dist="38100" dir="2700000" algn="tl">
                              <a:srgbClr val="000000">
                                <a:alpha val="43137"/>
                              </a:srgbClr>
                            </a:outerShdw>
                          </a:effectLst>
                        </a:rPr>
                        <a:t>2. Analizar cuando sería una buena oportunidad de compartir esta historia</a:t>
                      </a:r>
                    </a:p>
                  </a:txBody>
                  <a:tcPr/>
                </a:tc>
                <a:extLst>
                  <a:ext uri="{0D108BD9-81ED-4DB2-BD59-A6C34878D82A}">
                    <a16:rowId xmlns:a16="http://schemas.microsoft.com/office/drawing/2014/main" val="1227854286"/>
                  </a:ext>
                </a:extLst>
              </a:tr>
              <a:tr h="879596">
                <a:tc>
                  <a:txBody>
                    <a:bodyPr/>
                    <a:lstStyle/>
                    <a:p>
                      <a:r>
                        <a:rPr lang="es-MX" sz="3600" b="0" noProof="0" dirty="0">
                          <a:effectLst>
                            <a:outerShdw blurRad="38100" dist="38100" dir="2700000" algn="tl">
                              <a:srgbClr val="000000">
                                <a:alpha val="43137"/>
                              </a:srgbClr>
                            </a:outerShdw>
                          </a:effectLst>
                        </a:rPr>
                        <a:t>3. Identificar la diferencia entre Judas y Pedro</a:t>
                      </a:r>
                    </a:p>
                  </a:txBody>
                  <a:tcPr/>
                </a:tc>
                <a:extLst>
                  <a:ext uri="{0D108BD9-81ED-4DB2-BD59-A6C34878D82A}">
                    <a16:rowId xmlns:a16="http://schemas.microsoft.com/office/drawing/2014/main" val="2243863451"/>
                  </a:ext>
                </a:extLst>
              </a:tr>
            </a:tbl>
          </a:graphicData>
        </a:graphic>
      </p:graphicFrame>
    </p:spTree>
    <p:extLst>
      <p:ext uri="{BB962C8B-B14F-4D97-AF65-F5344CB8AC3E}">
        <p14:creationId xmlns:p14="http://schemas.microsoft.com/office/powerpoint/2010/main" val="3711128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s-MX" dirty="0">
                <a:effectLst>
                  <a:outerShdw blurRad="38100" dist="38100" dir="2700000" algn="tl">
                    <a:srgbClr val="000000">
                      <a:alpha val="43137"/>
                    </a:srgbClr>
                  </a:outerShdw>
                </a:effectLst>
              </a:rPr>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785652"/>
          </a:xfrm>
          <a:prstGeom prst="rect">
            <a:avLst/>
          </a:prstGeom>
          <a:noFill/>
        </p:spPr>
        <p:txBody>
          <a:bodyPr wrap="square" rtlCol="0">
            <a:spAutoFit/>
          </a:bodyPr>
          <a:lstStyle/>
          <a:p>
            <a:r>
              <a:rPr lang="es-MX" sz="4800" b="1" dirty="0">
                <a:effectLst>
                  <a:outerShdw blurRad="38100" dist="38100" dir="2700000" algn="tl">
                    <a:srgbClr val="000000">
                      <a:alpha val="43137"/>
                    </a:srgbClr>
                  </a:outerShdw>
                </a:effectLst>
              </a:rPr>
              <a:t>Captar: </a:t>
            </a:r>
            <a:r>
              <a:rPr lang="es-MX" sz="4800" dirty="0">
                <a:effectLst>
                  <a:outerShdw blurRad="38100" dist="38100" dir="2700000" algn="tl">
                    <a:srgbClr val="000000">
                      <a:alpha val="43137"/>
                    </a:srgbClr>
                  </a:outerShdw>
                </a:effectLst>
              </a:rPr>
              <a:t>La introducción, el gancho que nos lleva al tema del día</a:t>
            </a:r>
            <a:endParaRPr lang="es-MX" sz="4800" b="1" dirty="0">
              <a:effectLst>
                <a:outerShdw blurRad="38100" dist="38100" dir="2700000" algn="tl">
                  <a:srgbClr val="000000">
                    <a:alpha val="43137"/>
                  </a:srgbClr>
                </a:outerShdw>
              </a:effectLst>
            </a:endParaRPr>
          </a:p>
          <a:p>
            <a:r>
              <a:rPr lang="es-MX" sz="4800" b="1" dirty="0">
                <a:effectLst>
                  <a:outerShdw blurRad="38100" dist="38100" dir="2700000" algn="tl">
                    <a:srgbClr val="000000">
                      <a:alpha val="43137"/>
                    </a:srgbClr>
                  </a:outerShdw>
                </a:effectLst>
              </a:rPr>
              <a:t>Contar</a:t>
            </a:r>
          </a:p>
          <a:p>
            <a:r>
              <a:rPr lang="es-MX" sz="4800" b="1" dirty="0">
                <a:effectLst>
                  <a:outerShdw blurRad="38100" dist="38100" dir="2700000" algn="tl">
                    <a:srgbClr val="000000">
                      <a:alpha val="43137"/>
                    </a:srgbClr>
                  </a:outerShdw>
                </a:effectLst>
              </a:rPr>
              <a:t>Considerar</a:t>
            </a:r>
          </a:p>
          <a:p>
            <a:r>
              <a:rPr lang="es-MX" sz="4800" b="1" dirty="0">
                <a:effectLst>
                  <a:outerShdw blurRad="38100" dist="38100" dir="2700000" algn="tl">
                    <a:srgbClr val="000000">
                      <a:alpha val="43137"/>
                    </a:srgbClr>
                  </a:outerShdw>
                </a:effectLst>
              </a:rPr>
              <a:t>Consolidar</a:t>
            </a:r>
          </a:p>
        </p:txBody>
      </p:sp>
    </p:spTree>
    <p:extLst>
      <p:ext uri="{BB962C8B-B14F-4D97-AF65-F5344CB8AC3E}">
        <p14:creationId xmlns:p14="http://schemas.microsoft.com/office/powerpoint/2010/main" val="2491903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
          <p:cNvSpPr txBox="1"/>
          <p:nvPr/>
        </p:nvSpPr>
        <p:spPr>
          <a:xfrm>
            <a:off x="747203" y="1490048"/>
            <a:ext cx="10697593"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4000" dirty="0">
              <a:solidFill>
                <a:srgbClr val="00B050"/>
              </a:solidFill>
            </a:endParaRPr>
          </a:p>
          <a:p>
            <a:pPr marL="0" marR="0" lvl="0" indent="0" algn="ctr" rtl="0">
              <a:spcBef>
                <a:spcPts val="0"/>
              </a:spcBef>
              <a:spcAft>
                <a:spcPts val="0"/>
              </a:spcAft>
              <a:buNone/>
            </a:pPr>
            <a:r>
              <a:rPr lang="es-ES" sz="8000" b="1" dirty="0">
                <a:solidFill>
                  <a:schemeClr val="tx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a:t>
            </a:r>
            <a:r>
              <a:rPr lang="es-MX" sz="8000" b="1" dirty="0">
                <a:solidFill>
                  <a:schemeClr val="tx1"/>
                </a:solidFill>
                <a:effectLst>
                  <a:outerShdw blurRad="38100" dist="38100" dir="2700000" algn="tl">
                    <a:srgbClr val="000000">
                      <a:alpha val="43137"/>
                    </a:srgbClr>
                  </a:outerShdw>
                </a:effectLst>
                <a:latin typeface="Overlock"/>
                <a:ea typeface="Overlock"/>
                <a:cs typeface="Al Nile" pitchFamily="2" charset="-78"/>
                <a:sym typeface="Overlock"/>
              </a:rPr>
              <a:t>Cómo te gusta orar</a:t>
            </a:r>
            <a:r>
              <a:rPr lang="en-US" sz="8000" b="1" dirty="0">
                <a:solidFill>
                  <a:schemeClr val="tx1"/>
                </a:solidFill>
                <a:effectLst>
                  <a:outerShdw blurRad="38100" dist="38100" dir="2700000" algn="tl">
                    <a:srgbClr val="000000">
                      <a:alpha val="43137"/>
                    </a:srgbClr>
                  </a:outerShdw>
                </a:effectLst>
                <a:latin typeface="Overlock"/>
                <a:ea typeface="Overlock"/>
                <a:cs typeface="Al Nile" pitchFamily="2" charset="-78"/>
                <a:sym typeface="Overlock"/>
              </a:rPr>
              <a:t>? </a:t>
            </a:r>
            <a:endParaRPr sz="8000" b="1" dirty="0">
              <a:solidFill>
                <a:schemeClr val="tx1"/>
              </a:solidFill>
              <a:effectLst>
                <a:outerShdw blurRad="38100" dist="38100" dir="2700000" algn="tl">
                  <a:srgbClr val="000000">
                    <a:alpha val="43137"/>
                  </a:srgbClr>
                </a:outerShdw>
              </a:effectLst>
              <a:latin typeface="Overlock"/>
              <a:ea typeface="Overlock"/>
              <a:cs typeface="Overlock"/>
              <a:sym typeface="Overlock"/>
            </a:endParaRPr>
          </a:p>
        </p:txBody>
      </p:sp>
    </p:spTree>
    <p:extLst>
      <p:ext uri="{BB962C8B-B14F-4D97-AF65-F5344CB8AC3E}">
        <p14:creationId xmlns:p14="http://schemas.microsoft.com/office/powerpoint/2010/main" val="2636648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a:xfrm>
            <a:off x="838200" y="87312"/>
            <a:ext cx="10515600" cy="1325563"/>
          </a:xfrm>
        </p:spPr>
        <p:txBody>
          <a:bodyPr>
            <a:normAutofit/>
          </a:bodyPr>
          <a:lstStyle/>
          <a:p>
            <a:pPr algn="ctr"/>
            <a:r>
              <a:rPr lang="es-MX" sz="7200" dirty="0">
                <a:effectLst>
                  <a:outerShdw blurRad="38100" dist="38100" dir="2700000" algn="tl">
                    <a:srgbClr val="000000">
                      <a:alpha val="43137"/>
                    </a:srgbClr>
                  </a:outerShdw>
                </a:effectLst>
              </a:rPr>
              <a:t>Monte de Olivos</a:t>
            </a:r>
          </a:p>
        </p:txBody>
      </p:sp>
      <p:pic>
        <p:nvPicPr>
          <p:cNvPr id="1026" name="Picture 2" descr="El huerto de Getsemaní: símbolo de humildad y poder - Evangelico Digital">
            <a:extLst>
              <a:ext uri="{FF2B5EF4-FFF2-40B4-BE49-F238E27FC236}">
                <a16:creationId xmlns:a16="http://schemas.microsoft.com/office/drawing/2014/main" id="{1907FE47-0832-613D-BDDA-A210D8EA5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690688"/>
            <a:ext cx="11938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92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effectLst>
                  <a:outerShdw blurRad="38100" dist="38100" dir="2700000" algn="tl">
                    <a:srgbClr val="000000">
                      <a:alpha val="43137"/>
                    </a:srgbClr>
                  </a:outerShdw>
                </a:effectLst>
              </a:rPr>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046988"/>
          </a:xfrm>
          <a:prstGeom prst="rect">
            <a:avLst/>
          </a:prstGeom>
          <a:noFill/>
        </p:spPr>
        <p:txBody>
          <a:bodyPr wrap="square" rtlCol="0">
            <a:spAutoFit/>
          </a:bodyPr>
          <a:lstStyle/>
          <a:p>
            <a:r>
              <a:rPr lang="es-MX" sz="4800" b="1" dirty="0">
                <a:effectLst>
                  <a:outerShdw blurRad="38100" dist="38100" dir="2700000" algn="tl">
                    <a:srgbClr val="000000">
                      <a:alpha val="43137"/>
                    </a:srgbClr>
                  </a:outerShdw>
                </a:effectLst>
              </a:rPr>
              <a:t>Captar</a:t>
            </a:r>
          </a:p>
          <a:p>
            <a:r>
              <a:rPr lang="es-MX" sz="4800" b="1" dirty="0">
                <a:effectLst>
                  <a:outerShdw blurRad="38100" dist="38100" dir="2700000" algn="tl">
                    <a:srgbClr val="000000">
                      <a:alpha val="43137"/>
                    </a:srgbClr>
                  </a:outerShdw>
                </a:effectLst>
              </a:rPr>
              <a:t>Contar: </a:t>
            </a:r>
            <a:r>
              <a:rPr lang="es-MX" sz="4800" dirty="0">
                <a:effectLst>
                  <a:outerShdw blurRad="38100" dist="38100" dir="2700000" algn="tl">
                    <a:srgbClr val="000000">
                      <a:alpha val="43137"/>
                    </a:srgbClr>
                  </a:outerShdw>
                </a:effectLst>
              </a:rPr>
              <a:t>Se cuenta la historia bíblica </a:t>
            </a:r>
            <a:endParaRPr lang="es-MX" sz="4800" b="1" dirty="0">
              <a:effectLst>
                <a:outerShdw blurRad="38100" dist="38100" dir="2700000" algn="tl">
                  <a:srgbClr val="000000">
                    <a:alpha val="43137"/>
                  </a:srgbClr>
                </a:outerShdw>
              </a:effectLst>
            </a:endParaRPr>
          </a:p>
          <a:p>
            <a:r>
              <a:rPr lang="es-MX" sz="4800" b="1" dirty="0">
                <a:effectLst>
                  <a:outerShdw blurRad="38100" dist="38100" dir="2700000" algn="tl">
                    <a:srgbClr val="000000">
                      <a:alpha val="43137"/>
                    </a:srgbClr>
                  </a:outerShdw>
                </a:effectLst>
              </a:rPr>
              <a:t>Considerar</a:t>
            </a:r>
          </a:p>
          <a:p>
            <a:r>
              <a:rPr lang="es-MX" sz="4800" b="1" dirty="0">
                <a:effectLst>
                  <a:outerShdw blurRad="38100" dist="38100" dir="2700000" algn="tl">
                    <a:srgbClr val="000000">
                      <a:alpha val="43137"/>
                    </a:srgbClr>
                  </a:outerShdw>
                </a:effectLst>
              </a:rPr>
              <a:t>Consolidar</a:t>
            </a:r>
          </a:p>
        </p:txBody>
      </p:sp>
    </p:spTree>
    <p:extLst>
      <p:ext uri="{BB962C8B-B14F-4D97-AF65-F5344CB8AC3E}">
        <p14:creationId xmlns:p14="http://schemas.microsoft.com/office/powerpoint/2010/main" val="169368158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8" ma:contentTypeDescription="Create a new document." ma:contentTypeScope="" ma:versionID="7ec550bd9ba53d123a115a00117c3a39">
  <xsd:schema xmlns:xsd="http://www.w3.org/2001/XMLSchema" xmlns:xs="http://www.w3.org/2001/XMLSchema" xmlns:p="http://schemas.microsoft.com/office/2006/metadata/properties" xmlns:ns2="d9dd568f-92e7-4aa1-8e50-87aa9ffea924" xmlns:ns3="c29a6dd2-512b-4752-8473-975d37cb7242" xmlns:ns4="9d1aa794-ada9-4a3e-9c2a-189f245fcbb8" targetNamespace="http://schemas.microsoft.com/office/2006/metadata/properties" ma:root="true" ma:fieldsID="021b46fec066234f7dbc9a4df7c25de5" ns2:_="" ns3:_="" ns4:_="">
    <xsd:import namespace="d9dd568f-92e7-4aa1-8e50-87aa9ffea924"/>
    <xsd:import namespace="c29a6dd2-512b-4752-8473-975d37cb7242"/>
    <xsd:import namespace="9d1aa794-ada9-4a3e-9c2a-189f245fcbb8"/>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dexed="true"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f0a306a-6d12-4594-8815-428c8502944f}" ma:internalName="TaxCatchAll" ma:showField="CatchAllData" ma:web="c29a6dd2-512b-4752-8473-975d37cb7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9dd568f-92e7-4aa1-8e50-87aa9ffea924">
      <Terms xmlns="http://schemas.microsoft.com/office/infopath/2007/PartnerControls"/>
    </lcf76f155ced4ddcb4097134ff3c332f>
    <TaxCatchAll xmlns="9d1aa794-ada9-4a3e-9c2a-189f245fcbb8" xsi:nil="true"/>
    <Doc_x0020__x0023_ xmlns="d9dd568f-92e7-4aa1-8e50-87aa9ffea92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DF2258-E763-4E51-8FE4-7B6C777FCD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d568f-92e7-4aa1-8e50-87aa9ffea924"/>
    <ds:schemaRef ds:uri="c29a6dd2-512b-4752-8473-975d37cb7242"/>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38C099-CA4A-4FD2-9FF4-3E11D7AFAA1C}">
  <ds:schemaRefs>
    <ds:schemaRef ds:uri="http://schemas.microsoft.com/office/2006/metadata/properties"/>
    <ds:schemaRef ds:uri="http://schemas.microsoft.com/office/infopath/2007/PartnerControls"/>
    <ds:schemaRef ds:uri="d9dd568f-92e7-4aa1-8e50-87aa9ffea924"/>
    <ds:schemaRef ds:uri="9d1aa794-ada9-4a3e-9c2a-189f245fcbb8"/>
  </ds:schemaRefs>
</ds:datastoreItem>
</file>

<file path=customXml/itemProps3.xml><?xml version="1.0" encoding="utf-8"?>
<ds:datastoreItem xmlns:ds="http://schemas.openxmlformats.org/officeDocument/2006/customXml" ds:itemID="{14350943-859D-49EF-9953-C0AEFAC37B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93</TotalTime>
  <Words>2944</Words>
  <Application>Microsoft Office PowerPoint</Application>
  <PresentationFormat>Widescreen</PresentationFormat>
  <Paragraphs>235</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Oremos</vt:lpstr>
      <vt:lpstr>PowerPoint Presentation</vt:lpstr>
      <vt:lpstr>PowerPoint Presentation</vt:lpstr>
      <vt:lpstr>PowerPoint Presentation</vt:lpstr>
      <vt:lpstr>Las Cuatro C</vt:lpstr>
      <vt:lpstr>PowerPoint Presentation</vt:lpstr>
      <vt:lpstr>Monte de Olivos</vt:lpstr>
      <vt:lpstr>Las Cuatro C</vt:lpstr>
      <vt:lpstr>CONSIDERAR  Lucas 22:39-62</vt:lpstr>
      <vt:lpstr>CONSIDERAR – Lucas 22:39-62</vt:lpstr>
      <vt:lpstr>CONSIDERAR – Lucas 22:39-62</vt:lpstr>
      <vt:lpstr>CONSIDERAR – Lucas 22:39-62</vt:lpstr>
      <vt:lpstr>CONSIDERAR – Lucas 22:39-62</vt:lpstr>
      <vt:lpstr>CONSIDERAR – Lucas 22:39-62</vt:lpstr>
      <vt:lpstr>Consolidar-Lucas 22:39-62</vt:lpstr>
      <vt:lpstr>Consolidar- Lucas 22:39-62</vt:lpstr>
      <vt:lpstr>Consolidar- Lucas 22:39-62</vt:lpstr>
      <vt:lpstr>Consolidar- Lucas 22:39-62</vt:lpstr>
      <vt:lpstr>Consolidar- Lucas 22:39-62</vt:lpstr>
      <vt:lpstr>PowerPoint Presentation</vt:lpstr>
      <vt:lpstr>PowerPoint Presentation</vt:lpstr>
      <vt:lpstr>PowerPoint Presentation</vt:lpstr>
      <vt:lpstr>¿Cuál es la diferencia entre  Judas y Pedro?  </vt:lpstr>
      <vt:lpstr>Judas y Pedro</vt:lpstr>
      <vt:lpstr>Judas y Pedro</vt:lpstr>
      <vt:lpstr>Judas y Pedro</vt:lpstr>
      <vt:lpstr>La Tarea</vt:lpstr>
      <vt:lpstr>PowerPoint Presentation</vt:lpstr>
      <vt:lpstr>PowerPoint Presentation</vt:lpstr>
      <vt:lpstr>Proyecto Final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Elise Gross</cp:lastModifiedBy>
  <cp:revision>18</cp:revision>
  <dcterms:created xsi:type="dcterms:W3CDTF">2020-03-02T16:00:19Z</dcterms:created>
  <dcterms:modified xsi:type="dcterms:W3CDTF">2024-02-01T21:29:27Z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