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36"/>
  </p:notesMasterIdLst>
  <p:sldIdLst>
    <p:sldId id="257" r:id="rId6"/>
    <p:sldId id="258" r:id="rId7"/>
    <p:sldId id="261" r:id="rId8"/>
    <p:sldId id="325" r:id="rId9"/>
    <p:sldId id="381" r:id="rId10"/>
    <p:sldId id="439" r:id="rId11"/>
    <p:sldId id="383" r:id="rId12"/>
    <p:sldId id="389" r:id="rId13"/>
    <p:sldId id="391" r:id="rId14"/>
    <p:sldId id="393" r:id="rId15"/>
    <p:sldId id="394" r:id="rId16"/>
    <p:sldId id="395" r:id="rId17"/>
    <p:sldId id="314" r:id="rId18"/>
    <p:sldId id="264" r:id="rId19"/>
    <p:sldId id="409" r:id="rId20"/>
    <p:sldId id="430" r:id="rId21"/>
    <p:sldId id="414" r:id="rId22"/>
    <p:sldId id="431" r:id="rId23"/>
    <p:sldId id="419" r:id="rId24"/>
    <p:sldId id="433" r:id="rId25"/>
    <p:sldId id="432" r:id="rId26"/>
    <p:sldId id="435" r:id="rId27"/>
    <p:sldId id="379" r:id="rId28"/>
    <p:sldId id="273" r:id="rId29"/>
    <p:sldId id="427" r:id="rId30"/>
    <p:sldId id="437" r:id="rId31"/>
    <p:sldId id="288" r:id="rId32"/>
    <p:sldId id="438" r:id="rId33"/>
    <p:sldId id="429" r:id="rId34"/>
    <p:sldId id="289" r:id="rId35"/>
  </p:sldIdLst>
  <p:sldSz cx="12192000" cy="6858000"/>
  <p:notesSz cx="6858000" cy="9144000"/>
  <p:embeddedFontLst>
    <p:embeddedFont>
      <p:font typeface="Lato" panose="020F050202020403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D022D-C913-4BF9-98C3-FF0B573BDCCF}" v="11" dt="2025-12-10T20:31:05.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62"/>
    <p:restoredTop sz="58759" autoAdjust="0"/>
  </p:normalViewPr>
  <p:slideViewPr>
    <p:cSldViewPr snapToGrid="0">
      <p:cViewPr>
        <p:scale>
          <a:sx n="31" d="100"/>
          <a:sy n="31" d="100"/>
        </p:scale>
        <p:origin x="64" y="256"/>
      </p:cViewPr>
      <p:guideLst/>
    </p:cSldViewPr>
  </p:slideViewPr>
  <p:notesTextViewPr>
    <p:cViewPr>
      <p:scale>
        <a:sx n="3" d="2"/>
        <a:sy n="3" d="2"/>
      </p:scale>
      <p:origin x="0" y="-18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8C0D55B7-6F1E-4D4A-85BC-94A6F12D6274}"/>
    <pc:docChg chg="undo custSel addSld delSld modSld">
      <pc:chgData name="Joel Sutton" userId="1e63f7443f7518ef" providerId="LiveId" clId="{8C0D55B7-6F1E-4D4A-85BC-94A6F12D6274}" dt="2025-12-10T20:50:42.677" v="1656" actId="20577"/>
      <pc:docMkLst>
        <pc:docMk/>
      </pc:docMkLst>
      <pc:sldChg chg="modNotesTx">
        <pc:chgData name="Joel Sutton" userId="1e63f7443f7518ef" providerId="LiveId" clId="{8C0D55B7-6F1E-4D4A-85BC-94A6F12D6274}" dt="2025-12-10T20:01:24.035" v="1538" actId="6549"/>
        <pc:sldMkLst>
          <pc:docMk/>
          <pc:sldMk cId="0" sldId="264"/>
        </pc:sldMkLst>
      </pc:sldChg>
      <pc:sldChg chg="modNotesTx">
        <pc:chgData name="Joel Sutton" userId="1e63f7443f7518ef" providerId="LiveId" clId="{8C0D55B7-6F1E-4D4A-85BC-94A6F12D6274}" dt="2025-12-10T20:50:42.677" v="1656" actId="20577"/>
        <pc:sldMkLst>
          <pc:docMk/>
          <pc:sldMk cId="0" sldId="273"/>
        </pc:sldMkLst>
      </pc:sldChg>
      <pc:sldChg chg="modSp mod modNotesTx">
        <pc:chgData name="Joel Sutton" userId="1e63f7443f7518ef" providerId="LiveId" clId="{8C0D55B7-6F1E-4D4A-85BC-94A6F12D6274}" dt="2025-12-10T14:36:32.491" v="981" actId="20577"/>
        <pc:sldMkLst>
          <pc:docMk/>
          <pc:sldMk cId="0" sldId="325"/>
        </pc:sldMkLst>
      </pc:sldChg>
      <pc:sldChg chg="modSp mod">
        <pc:chgData name="Joel Sutton" userId="1e63f7443f7518ef" providerId="LiveId" clId="{8C0D55B7-6F1E-4D4A-85BC-94A6F12D6274}" dt="2025-12-10T20:41:52.922" v="1653" actId="20577"/>
        <pc:sldMkLst>
          <pc:docMk/>
          <pc:sldMk cId="0" sldId="379"/>
        </pc:sldMkLst>
        <pc:spChg chg="mod">
          <ac:chgData name="Joel Sutton" userId="1e63f7443f7518ef" providerId="LiveId" clId="{8C0D55B7-6F1E-4D4A-85BC-94A6F12D6274}" dt="2025-12-10T20:41:52.922" v="1653" actId="20577"/>
          <ac:spMkLst>
            <pc:docMk/>
            <pc:sldMk cId="0" sldId="379"/>
            <ac:spMk id="146" creationId="{00000000-0000-0000-0000-000000000000}"/>
          </ac:spMkLst>
        </pc:spChg>
      </pc:sldChg>
      <pc:sldChg chg="modNotesTx">
        <pc:chgData name="Joel Sutton" userId="1e63f7443f7518ef" providerId="LiveId" clId="{8C0D55B7-6F1E-4D4A-85BC-94A6F12D6274}" dt="2025-12-10T19:30:28.801" v="994" actId="20577"/>
        <pc:sldMkLst>
          <pc:docMk/>
          <pc:sldMk cId="0" sldId="381"/>
        </pc:sldMkLst>
      </pc:sldChg>
      <pc:sldChg chg="modNotesTx">
        <pc:chgData name="Joel Sutton" userId="1e63f7443f7518ef" providerId="LiveId" clId="{8C0D55B7-6F1E-4D4A-85BC-94A6F12D6274}" dt="2025-12-10T19:40:03.643" v="1379" actId="20577"/>
        <pc:sldMkLst>
          <pc:docMk/>
          <pc:sldMk cId="0" sldId="391"/>
        </pc:sldMkLst>
      </pc:sldChg>
      <pc:sldChg chg="modNotesTx">
        <pc:chgData name="Joel Sutton" userId="1e63f7443f7518ef" providerId="LiveId" clId="{8C0D55B7-6F1E-4D4A-85BC-94A6F12D6274}" dt="2025-12-10T19:46:50.622" v="1514" actId="20577"/>
        <pc:sldMkLst>
          <pc:docMk/>
          <pc:sldMk cId="0" sldId="394"/>
        </pc:sldMkLst>
      </pc:sldChg>
      <pc:sldChg chg="modSp mod modNotesTx">
        <pc:chgData name="Joel Sutton" userId="1e63f7443f7518ef" providerId="LiveId" clId="{8C0D55B7-6F1E-4D4A-85BC-94A6F12D6274}" dt="2025-12-10T20:24:27.813" v="1584" actId="20577"/>
        <pc:sldMkLst>
          <pc:docMk/>
          <pc:sldMk cId="0" sldId="430"/>
        </pc:sldMkLst>
        <pc:spChg chg="mod">
          <ac:chgData name="Joel Sutton" userId="1e63f7443f7518ef" providerId="LiveId" clId="{8C0D55B7-6F1E-4D4A-85BC-94A6F12D6274}" dt="2025-12-10T20:24:27.813" v="1584" actId="20577"/>
          <ac:spMkLst>
            <pc:docMk/>
            <pc:sldMk cId="0" sldId="430"/>
            <ac:spMk id="4" creationId="{00000000-0000-0000-0000-000000000000}"/>
          </ac:spMkLst>
        </pc:spChg>
      </pc:sldChg>
      <pc:sldChg chg="modNotesTx">
        <pc:chgData name="Joel Sutton" userId="1e63f7443f7518ef" providerId="LiveId" clId="{8C0D55B7-6F1E-4D4A-85BC-94A6F12D6274}" dt="2025-12-10T20:32:51.271" v="1594" actId="20577"/>
        <pc:sldMkLst>
          <pc:docMk/>
          <pc:sldMk cId="0" sldId="431"/>
        </pc:sldMkLst>
      </pc:sldChg>
      <pc:sldChg chg="modSp mod modNotesTx">
        <pc:chgData name="Joel Sutton" userId="1e63f7443f7518ef" providerId="LiveId" clId="{8C0D55B7-6F1E-4D4A-85BC-94A6F12D6274}" dt="2025-12-10T20:47:36.143" v="1655" actId="20577"/>
        <pc:sldMkLst>
          <pc:docMk/>
          <pc:sldMk cId="0" sldId="437"/>
        </pc:sldMkLst>
        <pc:spChg chg="mod">
          <ac:chgData name="Joel Sutton" userId="1e63f7443f7518ef" providerId="LiveId" clId="{8C0D55B7-6F1E-4D4A-85BC-94A6F12D6274}" dt="2025-12-10T20:47:36.143" v="1655" actId="20577"/>
          <ac:spMkLst>
            <pc:docMk/>
            <pc:sldMk cId="0" sldId="437"/>
            <ac:spMk id="2" creationId="{00000000-0000-0000-0000-000000000000}"/>
          </ac:spMkLst>
        </pc:spChg>
      </pc:sldChg>
      <pc:sldChg chg="modSp add mod modNotesTx">
        <pc:chgData name="Joel Sutton" userId="1e63f7443f7518ef" providerId="LiveId" clId="{8C0D55B7-6F1E-4D4A-85BC-94A6F12D6274}" dt="2025-12-10T19:37:27.614" v="1376" actId="20577"/>
        <pc:sldMkLst>
          <pc:docMk/>
          <pc:sldMk cId="2902813280" sldId="439"/>
        </pc:sldMkLst>
        <pc:spChg chg="mod">
          <ac:chgData name="Joel Sutton" userId="1e63f7443f7518ef" providerId="LiveId" clId="{8C0D55B7-6F1E-4D4A-85BC-94A6F12D6274}" dt="2025-12-10T19:34:32.563" v="1050" actId="14100"/>
          <ac:spMkLst>
            <pc:docMk/>
            <pc:sldMk cId="2902813280" sldId="439"/>
            <ac:spMk id="271" creationId="{A6994D66-BF70-882A-5086-7E044E426A30}"/>
          </ac:spMkLst>
        </pc:spChg>
      </pc:sldChg>
      <pc:sldChg chg="add del">
        <pc:chgData name="Joel Sutton" userId="1e63f7443f7518ef" providerId="LiveId" clId="{8C0D55B7-6F1E-4D4A-85BC-94A6F12D6274}" dt="2025-12-10T19:31:52.310" v="996" actId="47"/>
        <pc:sldMkLst>
          <pc:docMk/>
          <pc:sldMk cId="4058627391"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_jMw_8-soz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Bienvenidos a todos. Es una bendición reunirnos hoy para seguir aprendiendo y creciendo como discípulos de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a:t>
            </a: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 </a:t>
            </a: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Mateo dejó atrás su negocio y su estilo de vida para seguir a Jesús, mostrando que nada debe ser más importante que nuestra relación con Él. ¿Cuáles son los ídolos en mi vida? ¿Estoy siguiendo a Cristo o a mi negocio o estilo de vida personal?  No nos comprometemos de pleno.  </a:t>
            </a:r>
          </a:p>
          <a:p>
            <a:pPr marL="285750" marR="0" lvl="0" indent="-285750"/>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Los fariseos se creían justos por sus propias obras y, por eso, no reconocían su necesidad de arrepentimiento. Muchas veces podemos caer en la misma actitud, confiando en nuestras acciones en lugar de depender de la gracia de Dios.  Nos creemos los sanos.  La autojustificación.</a:t>
            </a:r>
          </a:p>
          <a:p>
            <a:pPr marL="285750" marR="0" lvl="0" indent="-285750"/>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es-ES" sz="1800" dirty="0">
                <a:solidFill>
                  <a:srgbClr val="000000"/>
                </a:solidFill>
                <a:effectLst/>
                <a:latin typeface="Calibri" panose="020F0502020204030204" pitchFamily="34" charset="0"/>
                <a:ea typeface="Calibri" panose="020F0502020204030204" pitchFamily="34" charset="0"/>
              </a:rPr>
              <a:t>Confesemos esta misma arrogancia espiritual, llamando a “pecadores” algunos como si no fueran dignos de estar en la presencia de Jesús, y yo sí lo fuera. </a:t>
            </a:r>
            <a:endParaRPr lang="es-PY"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El resultado: Seguir a Dios por fuera, sin misericordia, sin piedad para los perdidos.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V.9 Jesús vio a Mateo … y le dijo: “Sígueme.”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Mateo parecía el candidato menos probable para ser discípulo de Jesús, ya que era un recaudador de impuestos despreciado por la sociedad. Sin embargo, Jesús lo llamó personalmente.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Esta invitación de gracia está extendida a nosotros también por la Palabra de Dios.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V.10 Estando Jesús en la casa, sentado a la mesa, muchos cobradores de impuestos y pecadores que habían venido se sentaron también a la mesa.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demostró su amor a todos en acción, compartiendo tiempo y una mesa con pecadores.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nos invita a su mesa en su Palabra. También, por fe nos promete que compartiremos el banquete del Cordero de Dios un día en el cielo.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V.12 “No son los sanos los que necesitan de un médico, sino los enfermos.”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responde a la crítica de los fariseos con una enseñanza profunda, dejando claro que su misión es salvar a los pecadores y no buscar el reconocimiento de los que se creen justos.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V.13 “Misericordia quiero, y no sacrifico.”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En su GRAN misericordia, Dios nos salvó con su vida perfecta y sacrificio inocente en la cruz.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2"/>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cita Oseas 6:6 para enfatizar que Dios produce lo mismo en nuestra vida santa – no una obediencia externa, sino un corazón compasivo.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Quiero tener un corazón dispuesto a compartir con otros la alegría de seguir a Jesús, así como Mateo lo hizo al invitar a sus amigos a conocer al Señor.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nunca me considere autosuficiente espiritualmente, sino que siempre reconozca mi necesidad de la gracia de Dios.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practique la misericordia con los demás, reflejando el amor de Jesús en mi vida diaria. </a:t>
            </a:r>
            <a:endParaRPr lang="en-US" sz="1800" dirty="0">
              <a:effectLst/>
              <a:latin typeface="Calibri" panose="020F0502020204030204" pitchFamily="34" charset="0"/>
              <a:ea typeface="Calibri" panose="020F0502020204030204" pitchFamily="34" charset="0"/>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p>
          <a:p>
            <a:pPr marL="0" marR="0" indent="0">
              <a:buFontTx/>
              <a:buNone/>
            </a:pPr>
            <a:r>
              <a:rPr lang="en-US" sz="1100" dirty="0">
                <a:solidFill>
                  <a:srgbClr val="000000"/>
                </a:solidFill>
                <a:effectLst/>
                <a:latin typeface="Calibri" panose="020F0502020204030204" pitchFamily="34" charset="0"/>
                <a:ea typeface="Calibri" panose="020F0502020204030204" pitchFamily="34" charset="0"/>
                <a:cs typeface="Arial" panose="020B0604020202020204"/>
                <a:sym typeface="Arial" panose="020B0604020202020204"/>
              </a:rPr>
              <a:t>1. </a:t>
            </a:r>
            <a:r>
              <a:rPr lang="es-419" sz="1100" dirty="0">
                <a:solidFill>
                  <a:schemeClr val="tx1"/>
                </a:solidFill>
                <a:latin typeface="Lato" panose="020F0502020204030203"/>
                <a:ea typeface="Lato" panose="020F0502020204030203"/>
                <a:cs typeface="Lato" panose="020F0502020204030203"/>
                <a:sym typeface="Lato" panose="020F0502020204030203"/>
              </a:rPr>
              <a:t>Meditar en  Mateo 9:9-13 buscando aplicaciones para la vida de un discípulo. </a:t>
            </a: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t>
            </a:r>
            <a:r>
              <a:rPr lang="es-419" sz="1100" dirty="0">
                <a:solidFill>
                  <a:srgbClr val="000000"/>
                </a:solidFill>
                <a:effectLst/>
                <a:latin typeface="Calibri" panose="020F0502020204030204" pitchFamily="34" charset="0"/>
                <a:ea typeface="Calibri" panose="020F0502020204030204" pitchFamily="34" charset="0"/>
              </a:rPr>
              <a:t>Consideramos la mesa y otras ideas como oportunidades para hablar con la gente.</a:t>
            </a: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effectLst/>
                <a:latin typeface="Calibri" panose="020F0502020204030204" pitchFamily="34" charset="0"/>
                <a:ea typeface="Calibri" panose="020F0502020204030204" pitchFamily="34" charset="0"/>
              </a:rPr>
              <a:t>El amor perfecto de Jesús. </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En la historia anterior, Juan 4 con la mujer samaritana, y en la de hoy, Mateo 9:9-13, vimos cómo Jesús rompió las barreras sociales al llamar a Mateo a ser su discípulo. Más aún, Jesús también compartió una mesa con Mateo y sus amigos. En palabra y en acción Jesús demostró amor perfecto a Mateo. </a:t>
            </a: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ama a todas las personas perfectamente. No discrimina ni excluye a nadie por pasado, su reputación o su posición en la sociedad. En su vida terrenal, Jesús amó a otros perfectamente, cumpliendo la ley de Dios a la perfección. Hizo lo que no hemos hecho. Por la fe, la perfección de Jesús es nuestra y somos santos a la vista de Dios. </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amor de Jesús nos motiva a amar. Al ver cuán grande es su amor por nosotros, nuestro corazón se conmueve para responder con amor. No amamos por obligación, sino porque hemos sido profundamente amados primero. El Espíritu Santo usa la gracia, el amor inmerecido de Dios, para motivarnos a vivir con amor hacia Dios y hacia los demás. </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amor de Jesús nos da un ejemplo a seguir. Vivir como discípulos no significa solo estudiar la Biblia o asistir a la iglesia, sino reflejar el amor de Jesús en nuestras acciones diarias. Y una de las maneras más simples, pero más poderosas de hacerlo es hablando con la gente. Así como Jesús se tomó el tiempo para hablar con Mateo y con los que eran considerando “pecadores”, nosotros también podemos mostrar amor simplemente tomando el tiempo para conversar con los demás.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Hábitos de un discípulo</a:t>
            </a: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En nuestras dos lecciones anteriores, hemos hablado de dos hábitos de un discípulo: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Hábito 1: Hacer el bien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Hábito 2: Ojos abiertos. </a:t>
            </a: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Estos hábitos nos conducen naturalmente al tercer hábito: Hablar con la gente.</a:t>
            </a: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Hábito 3: Hablar con la gente</a:t>
            </a:r>
          </a:p>
          <a:p>
            <a:pPr marL="0" marR="0" indent="0">
              <a:buFontTx/>
              <a:buNone/>
            </a:pPr>
            <a:endParaRPr lang="en-US" sz="1100" dirty="0">
              <a:effectLst/>
              <a:latin typeface="Calibri" panose="020F0502020204030204" pitchFamily="34" charset="0"/>
              <a:ea typeface="Calibri" panose="020F0502020204030204" pitchFamily="34" charset="0"/>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El evangelio no solo se muestra con acciones, sino que también con la proclamación de la Palabra de Dios. Jesús nos dejó una misión clara en la Gran Comisión: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419"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Vayan y hagan discípulos…  enseñándoles…Mateo 28:19-20</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419"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Vayan por todo el mundo y prediquen el evangelio a toda criatura. Marcos 16:15</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419"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Enseñar, predicar son palabras de comunicación interpersonal.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342900" marR="0" lvl="0" indent="-342900">
              <a:buFont typeface="Symbol" panose="05050102010706020507" pitchFamily="2" charset="2"/>
              <a:buChar char=""/>
            </a:pP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Hablar con la gente es esencial en nuestra vida como discípulos.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2 Corintios 4:13 Pero teniendo el mismo espíritu de fe, conforme a lo que está escrito: Creí, por lo cual hablé, nosotros también creemos, por lo cual también hablamos.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fe es evidencia del Espíritu Santo en nosotros, y por el Espíritu Santo, no podemos guardar Cristo como secreto, ¡deseamos compartir su amor con otros!  Lo que creemos naturalmente sale por nuestras bocas.  </a:t>
            </a:r>
            <a:endParaRPr lang="en-US" sz="11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el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 obra por su Palabra. Por eso, hablamos y compartimos la Palabra de Dios. Allí está el poder de crear y fortalecer la fe.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Hablar de la gente no depende de nuestras habilidades. A veces sentimos que no tenemos el carisma o las palabras correctas para hablar de nuestra fe, pero confiamos en la obra del Espíritu Santo en nuestras vidas. Equipe a cada uno de nosotros para ser testigos hasta los confines de la tierra. </a:t>
            </a:r>
          </a:p>
          <a:p>
            <a:pPr marL="171450" marR="0" lvl="0" indent="-171450"/>
            <a:endParaRPr lang="es-E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Todos tenemos oportunidades para hablar con la gente. No importa si somos extrovertidos o más reservados; cada día tenemos la oportunidad de hablar con las personas a nuestro alrededor: amigos, familiares, compañeros de trabajo o incluso desconocidos.</a:t>
            </a: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4. ¿Cómo deberían ser nuestras conversaciones como discípulos? </a:t>
            </a: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i="1" dirty="0">
                <a:solidFill>
                  <a:srgbClr val="00B050"/>
                </a:solidFill>
                <a:effectLst/>
                <a:latin typeface="Calibri" panose="020F0502020204030204" pitchFamily="34" charset="0"/>
                <a:ea typeface="Calibri" panose="020F0502020204030204" pitchFamily="34" charset="0"/>
              </a:rPr>
              <a:t>Nota para el profesor: Haz que esta sección sea dinámica organizando a los estudiantes en grupos pequeños y asignando un pasaje a cada grupo para discutir. Luego, pídeles que compartan su respuesta a la pregunta con el resto de la clase.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En la lección de hoy, reflexionaremos sobre la historia de Mateo 9:9-13 y veremos el ejemplo de Jesús, lo cual nos motiva también a hablar con otros sobre las maravillas de nuestro Señor.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Pedro 3:15 Al contario, honren en su corazón a Cristo, como Señor, y manténganse siempre listos para defenderse, con mansedumbre y respeto, ante aquellos que les pidan explicarles la esperanza que hay en ustedes.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estar siempre preparados para compartir nuestra fe y la esperanza que tenemos en Cristo. No tenemos que ser maestros de la Palabra de Dios, sino estudiantes, deseando siempre aprender más para poder compartir con otros.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compartir nuestra fe y esperanza con humildad, paciencia y respeto, no con arrogancia o imposición. Nuestra actitud y tono importan tanto como nuestras palabras.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Colosenses 4:5-6 Compórtense sabiamente con los no creyentes, y aprovechen bien el tiempo. Procuren que su conversación siempre sea agradable y de buen gusto, para que den a cada uno la respuesta debida.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aprovechar cada oportunidad para hablar con los no creyentes, actuando con sabiduría y discernimiento. Que nuestras palabras sean amables, edificantes y llenas de gracia.</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No pronuncien ustedes ninguna palabra obscena, sino sólo aquellas que contribuyan a la necesaria edificación y que sean de bendición para los oyentes. No entristezcan al Espíritu Santo de Dios, con el cual ustedes fueron sellados para el día de la redención. Desechen todo lo que sea amargura, enojo, ira, gritería, calumnias, y todo tipo de maldad. En vez de eso, sean bondadosos y misericordioso, y perdónense unos a otros, así como también Dios los perdonó a ustedes en Cristo. </a:t>
            </a:r>
          </a:p>
          <a:p>
            <a:pPr marL="0" marR="0" indent="0">
              <a:buFontTx/>
              <a:buNone/>
            </a:pPr>
            <a:endParaRPr lang="es-ES" sz="18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Como discípulos, hablamos con verdad, evitando la mentira y la manipulación. Cuidamos nuestras palabras para que sean de edificación y bendición para los demás. </a:t>
            </a: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Evitamos la ira y la amargura en nuestras conversaciones, mostrando bondad, misericordia y perdón, tal como Dios nos ha perdonado en Cristo. </a:t>
            </a: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Como discípulos de Cristo, deseamos que nuestras conversaciones reflejan el carácter de Cristo.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a:t>
            </a:r>
            <a:r>
              <a:rPr lang="es-CO" altLang="es-ES" sz="1100" dirty="0">
                <a:solidFill>
                  <a:srgbClr val="000000"/>
                </a:solidFill>
                <a:effectLst/>
                <a:latin typeface="Calibri" panose="020F0502020204030204" pitchFamily="34" charset="0"/>
                <a:ea typeface="Calibri" panose="020F0502020204030204" pitchFamily="34" charset="0"/>
              </a:rPr>
              <a:t> 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419" sz="1100" dirty="0">
                <a:solidFill>
                  <a:srgbClr val="000000"/>
                </a:solidFill>
                <a:effectLst/>
                <a:latin typeface="Calibri" panose="020F0502020204030204" pitchFamily="34" charset="0"/>
                <a:ea typeface="Calibri" panose="020F0502020204030204" pitchFamily="34" charset="0"/>
              </a:rPr>
              <a:t>1. Meditar en  Mateo 9:9-13 buscando aplicaciones para la vida de un discípulo. </a:t>
            </a: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t>
            </a:r>
            <a:r>
              <a:rPr lang="es-419" sz="1100" dirty="0">
                <a:solidFill>
                  <a:srgbClr val="000000"/>
                </a:solidFill>
                <a:effectLst/>
                <a:latin typeface="Calibri" panose="020F0502020204030204" pitchFamily="34" charset="0"/>
                <a:ea typeface="Calibri" panose="020F0502020204030204" pitchFamily="34" charset="0"/>
              </a:rPr>
              <a:t>Consideramos la mesa y otras ideas como oportunidades para hablar con la gente.</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bfcd57b3d8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Hablar con otros puede ser una simple conversación.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Muchas personas asumen que evangelizar significa predicar en la calle o ir de puerta a puerta.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Pero ¿cómo hablaba Jesús con los demás? No solo predicaba la verdad, sino que también compartía su vida con otros. Compartió el evangelio a través de las conversaciones cotidianas. </a:t>
            </a:r>
            <a:endParaRPr lang="en-US" sz="1800" dirty="0">
              <a:effectLst/>
              <a:latin typeface="Calibri" panose="020F0502020204030204" pitchFamily="34" charset="0"/>
              <a:ea typeface="Calibri" panose="020F0502020204030204" pitchFamily="34" charset="0"/>
            </a:endParaRPr>
          </a:p>
        </p:txBody>
      </p:sp>
      <p:sp>
        <p:nvSpPr>
          <p:cNvPr id="306" name="Google Shape;306;g2bfcd57b3d8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Es notable cuántes veces Jesús utilizó la mesa para crear u espacio de comunidad y diálogo, con sus discípulos, con pecadores y con desconocidos.</a:t>
            </a: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comió con pescadores y publicanos en la casa de Mateo (Mateo 9:10-13)</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cenó con un fariseo llamado Simón (Lucas 7:36-50)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visitó la casa de Zaqueo, un cobrador de impuestos (Lucas 19:1-10)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pasó tiempo en la casa de Marta, María y Lázaro (Lucas 10:38-42)</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Compartió la pascua y la primera Santa Cena con sus discípulos (Mateo 26:17-30)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Compartió una comida con dos discípulos en Emaús (Lucas 24:28-35)</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En la casa de Simón el leproso, una mujer unge a Jesús con perfume mientras estás a la mesa (Mateo 26:6-13)</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No tenemos que ser gran</a:t>
            </a:r>
            <a:r>
              <a:rPr lang="es-CO" altLang="es-ES" sz="1100" dirty="0">
                <a:effectLst/>
                <a:latin typeface="Calibri" panose="020F0502020204030204" pitchFamily="34" charset="0"/>
                <a:ea typeface="Calibri" panose="020F0502020204030204" pitchFamily="34" charset="0"/>
              </a:rPr>
              <a:t>des</a:t>
            </a:r>
            <a:r>
              <a:rPr lang="es-ES" sz="1100" dirty="0">
                <a:effectLst/>
                <a:latin typeface="Calibri" panose="020F0502020204030204" pitchFamily="34" charset="0"/>
                <a:ea typeface="Calibri" panose="020F0502020204030204" pitchFamily="34" charset="0"/>
              </a:rPr>
              <a:t> predicadores para hablar con la gente. Podemos cultivar este hábito alrededor de nuestra propia mesa.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1100" dirty="0">
                <a:solidFill>
                  <a:srgbClr val="009444"/>
                </a:solidFill>
                <a:latin typeface="Lato" panose="020F0502020204030203"/>
                <a:ea typeface="Lato" panose="020F0502020204030203"/>
                <a:cs typeface="Lato" panose="020F0502020204030203"/>
                <a:sym typeface="Lato" panose="020F0502020204030203"/>
              </a:rPr>
              <a:t>¿Con quién podemos compartir la mesa? </a:t>
            </a:r>
            <a:endParaRPr lang="es-419" sz="12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Todos comemos y bebemos.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Cualquier puede </a:t>
            </a:r>
            <a:r>
              <a:rPr lang="es-CO" altLang="es-ES" sz="1100" dirty="0">
                <a:effectLst/>
                <a:latin typeface="Calibri" panose="020F0502020204030204" pitchFamily="34" charset="0"/>
                <a:ea typeface="Calibri" panose="020F0502020204030204" pitchFamily="34" charset="0"/>
              </a:rPr>
              <a:t>invitar a alguien a una comida o a tomar un café.</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Deseamos compartir la vida con otros, conocerlos, escucharlos. Sin presiones ni discursos forzados, sino de manera genuina, podemos compartir las maravillas de Dios, quizás por consejos basados en la Palabra, una oración antes de comer o una invitación leer un breve devocional. </a:t>
            </a: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Aplicación práctica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Nota para el profesor: Anime a los estudiantes a discutir con confianza las siguientes preguntas. Esta actividad se puede realizar en pequeños grupos en Zoom para fomentar una conversación más cercana y reflexiva. También, por el tema de tiempo, puede ser una actividad para llevar a casa.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Piensa en cómo puedes hablar con las personas esta semana, creando un espacio de confianza.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¿Hay alguien en tu comunidad a quien podrías invitar a compartir una comida o un té contigo?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Además de la mesa, ¿qué otros lugares pueden ser espacios para conversaciones naturales y genuinas?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1100" b="0" i="0" u="none" strike="noStrike" cap="none" dirty="0">
                <a:solidFill>
                  <a:srgbClr val="009444"/>
                </a:solidFill>
                <a:latin typeface="Lato" panose="020F0502020204030203"/>
                <a:ea typeface="Lato" panose="020F0502020204030203"/>
                <a:cs typeface="Lato" panose="020F0502020204030203"/>
                <a:sym typeface="Lato" panose="020F0502020204030203"/>
              </a:rPr>
              <a:t>“Creí y por eso hablé.”</a:t>
            </a:r>
          </a:p>
          <a:p>
            <a:pPr marL="158750" indent="0" algn="l">
              <a:buFontTx/>
              <a:buNone/>
            </a:pPr>
            <a:endParaRPr lang="en-US" b="0" i="0" u="none" strike="noStrike" dirty="0">
              <a:solidFill>
                <a:srgbClr val="000000"/>
              </a:solidFill>
              <a:effectLst/>
            </a:endParaRPr>
          </a:p>
          <a:p>
            <a:pPr marL="457200" indent="-298450" algn="l"/>
            <a:r>
              <a:rPr lang="en-US" b="0" i="0" u="none" strike="noStrike" dirty="0" err="1">
                <a:solidFill>
                  <a:srgbClr val="000000"/>
                </a:solidFill>
                <a:effectLst/>
              </a:rPr>
              <a:t>Quizás</a:t>
            </a:r>
            <a:r>
              <a:rPr lang="en-US" b="0" i="0" u="none" strike="noStrike" dirty="0">
                <a:solidFill>
                  <a:srgbClr val="000000"/>
                </a:solidFill>
                <a:effectLst/>
              </a:rPr>
              <a:t> dices, “No </a:t>
            </a:r>
            <a:r>
              <a:rPr lang="en-US" b="0" i="0" u="none" strike="noStrike" dirty="0" err="1">
                <a:solidFill>
                  <a:srgbClr val="000000"/>
                </a:solidFill>
                <a:effectLst/>
              </a:rPr>
              <a:t>estoy</a:t>
            </a:r>
            <a:r>
              <a:rPr lang="en-US" b="0" i="0" u="none" strike="noStrike" dirty="0">
                <a:solidFill>
                  <a:srgbClr val="000000"/>
                </a:solidFill>
                <a:effectLst/>
              </a:rPr>
              <a:t> </a:t>
            </a:r>
            <a:r>
              <a:rPr lang="en-US" b="0" i="0" u="none" strike="noStrike" dirty="0" err="1">
                <a:solidFill>
                  <a:srgbClr val="000000"/>
                </a:solidFill>
                <a:effectLst/>
              </a:rPr>
              <a:t>listo</a:t>
            </a:r>
            <a:r>
              <a:rPr lang="en-US" b="0" i="0" u="none" strike="noStrike" dirty="0">
                <a:solidFill>
                  <a:srgbClr val="000000"/>
                </a:solidFill>
                <a:effectLst/>
              </a:rPr>
              <a:t>.” </a:t>
            </a:r>
          </a:p>
          <a:p>
            <a:pPr marL="457200" indent="-298450" algn="l"/>
            <a:r>
              <a:rPr lang="en-US" b="0" i="0" u="none" strike="noStrike" dirty="0">
                <a:solidFill>
                  <a:srgbClr val="000000"/>
                </a:solidFill>
                <a:effectLst/>
              </a:rPr>
              <a:t>Academia Cristo </a:t>
            </a:r>
            <a:r>
              <a:rPr lang="en-US" b="0" i="0" u="none" strike="noStrike" dirty="0" err="1">
                <a:solidFill>
                  <a:srgbClr val="000000"/>
                </a:solidFill>
                <a:effectLst/>
              </a:rPr>
              <a:t>existe</a:t>
            </a:r>
            <a:r>
              <a:rPr lang="en-US" b="0" i="0" u="none" strike="noStrike" dirty="0">
                <a:solidFill>
                  <a:srgbClr val="000000"/>
                </a:solidFill>
                <a:effectLst/>
              </a:rPr>
              <a:t> para </a:t>
            </a:r>
            <a:r>
              <a:rPr lang="en-US" b="0" i="0" u="none" strike="noStrike" dirty="0" err="1">
                <a:solidFill>
                  <a:srgbClr val="000000"/>
                </a:solidFill>
                <a:effectLst/>
              </a:rPr>
              <a:t>enseñarte</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Jesús.  Y con lo que </a:t>
            </a:r>
            <a:r>
              <a:rPr lang="en-US" b="0" i="0" u="none" strike="noStrike" dirty="0" err="1">
                <a:solidFill>
                  <a:srgbClr val="000000"/>
                </a:solidFill>
                <a:effectLst/>
              </a:rPr>
              <a:t>estás</a:t>
            </a:r>
            <a:r>
              <a:rPr lang="en-US" b="0" i="0" u="none" strike="noStrike" dirty="0">
                <a:solidFill>
                  <a:srgbClr val="000000"/>
                </a:solidFill>
                <a:effectLst/>
              </a:rPr>
              <a:t> </a:t>
            </a:r>
            <a:r>
              <a:rPr lang="en-US" b="0" i="0" u="none" strike="noStrike" dirty="0" err="1">
                <a:solidFill>
                  <a:srgbClr val="000000"/>
                </a:solidFill>
                <a:effectLst/>
              </a:rPr>
              <a:t>aprendiendo</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Espíritu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capacita</a:t>
            </a:r>
            <a:r>
              <a:rPr lang="en-US" b="0" i="0" u="none" strike="noStrike" dirty="0">
                <a:solidFill>
                  <a:srgbClr val="000000"/>
                </a:solidFill>
                <a:effectLst/>
              </a:rPr>
              <a:t> para </a:t>
            </a:r>
            <a:r>
              <a:rPr lang="en-US" b="0" i="0" u="none" strike="noStrike" dirty="0" err="1">
                <a:solidFill>
                  <a:srgbClr val="000000"/>
                </a:solidFill>
                <a:effectLst/>
              </a:rPr>
              <a:t>hablar</a:t>
            </a:r>
            <a:r>
              <a:rPr lang="en-US" b="0" i="0" u="none" strike="noStrike" dirty="0">
                <a:solidFill>
                  <a:srgbClr val="000000"/>
                </a:solidFill>
                <a:effectLst/>
              </a:rPr>
              <a:t> de la </a:t>
            </a:r>
            <a:r>
              <a:rPr lang="en-US" b="0" i="0" u="none" strike="noStrike" dirty="0" err="1">
                <a:solidFill>
                  <a:srgbClr val="000000"/>
                </a:solidFill>
                <a:effectLst/>
              </a:rPr>
              <a:t>bondad</a:t>
            </a:r>
            <a:r>
              <a:rPr lang="en-US" b="0" i="0" u="none" strike="noStrike" dirty="0">
                <a:solidFill>
                  <a:srgbClr val="000000"/>
                </a:solidFill>
                <a:effectLst/>
              </a:rPr>
              <a:t> de Dios a </a:t>
            </a:r>
            <a:r>
              <a:rPr lang="en-US" b="0" i="0" u="none" strike="noStrike" dirty="0" err="1">
                <a:solidFill>
                  <a:srgbClr val="000000"/>
                </a:solidFill>
                <a:effectLst/>
              </a:rPr>
              <a:t>otros</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hogar</a:t>
            </a:r>
            <a:r>
              <a:rPr lang="en-US" b="0" i="0" u="none" strike="noStrike" dirty="0">
                <a:solidFill>
                  <a:srgbClr val="000000"/>
                </a:solidFill>
                <a:effectLst/>
              </a:rPr>
              <a:t> y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tu</a:t>
            </a:r>
            <a:r>
              <a:rPr lang="en-US" b="0" i="0" u="none" strike="noStrike" dirty="0">
                <a:solidFill>
                  <a:srgbClr val="000000"/>
                </a:solidFill>
                <a:effectLst/>
              </a:rPr>
              <a:t> comunidad. ¡</a:t>
            </a:r>
            <a:r>
              <a:rPr lang="en-US" b="0" i="0" u="none" strike="noStrike" dirty="0" err="1">
                <a:solidFill>
                  <a:srgbClr val="000000"/>
                </a:solidFill>
                <a:effectLst/>
              </a:rPr>
              <a:t>Crees</a:t>
            </a:r>
            <a:r>
              <a:rPr lang="en-US" b="0" i="0" u="none" strike="noStrike" dirty="0">
                <a:solidFill>
                  <a:srgbClr val="000000"/>
                </a:solidFill>
                <a:effectLst/>
              </a:rPr>
              <a:t> y </a:t>
            </a:r>
            <a:r>
              <a:rPr lang="en-US" b="0" i="0" u="none" strike="noStrike" dirty="0" err="1">
                <a:solidFill>
                  <a:srgbClr val="000000"/>
                </a:solidFill>
                <a:effectLst/>
              </a:rPr>
              <a:t>por</a:t>
            </a:r>
            <a:r>
              <a:rPr lang="en-US" b="0" i="0" u="none" strike="noStrike" dirty="0">
                <a:solidFill>
                  <a:srgbClr val="000000"/>
                </a:solidFill>
                <a:effectLst/>
              </a:rPr>
              <a:t> </a:t>
            </a:r>
            <a:r>
              <a:rPr lang="en-US" b="0" i="0" u="none" strike="noStrike" dirty="0" err="1">
                <a:solidFill>
                  <a:srgbClr val="000000"/>
                </a:solidFill>
                <a:effectLst/>
              </a:rPr>
              <a:t>eso</a:t>
            </a:r>
            <a:r>
              <a:rPr lang="en-US" b="0" i="0" u="none" strike="noStrike" dirty="0">
                <a:solidFill>
                  <a:srgbClr val="000000"/>
                </a:solidFill>
                <a:effectLst/>
              </a:rPr>
              <a:t> </a:t>
            </a:r>
            <a:r>
              <a:rPr lang="en-US" b="0" i="0" u="none" strike="noStrike" dirty="0" err="1">
                <a:solidFill>
                  <a:srgbClr val="000000"/>
                </a:solidFill>
                <a:effectLst/>
              </a:rPr>
              <a:t>hablas</a:t>
            </a:r>
            <a:r>
              <a:rPr lang="en-US" b="0" i="0" u="none" strike="noStrike" dirty="0">
                <a:solidFill>
                  <a:srgbClr val="000000"/>
                </a:solidFill>
                <a:effectLst/>
              </a:rPr>
              <a:t>!  </a:t>
            </a: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Encargar la tarea para la Lección 7: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Ver el siguiente video breve de instrucción: </a:t>
            </a:r>
            <a:r>
              <a:rPr lang="es-ES" sz="1100" b="0" i="0" u="sng" strike="noStrike" cap="none" dirty="0">
                <a:solidFill>
                  <a:srgbClr val="000000"/>
                </a:solidFill>
                <a:effectLst/>
                <a:latin typeface="Arial" panose="020B0604020202020204"/>
                <a:ea typeface="Arial" panose="020B0604020202020204"/>
                <a:cs typeface="Arial" panose="020B0604020202020204"/>
                <a:sym typeface="Arial" panose="020B0604020202020204"/>
                <a:hlinkClick r:id="rId3"/>
              </a:rPr>
              <a:t>https://www.youtube.com/watch?v=_jMw_8-sozM</a:t>
            </a: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Leer en sus Biblias la historia de Lucas 11:1-13.</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Reflexionar y responder: Según el video ¿cuáles son los beneficios y bendiciones de orar por y con los demás?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s-ES" sz="1800" b="0" i="1" u="none" strike="noStrike" cap="none" dirty="0">
              <a:solidFill>
                <a:srgbClr val="00B050"/>
              </a:solidFill>
              <a:effectLst/>
              <a:latin typeface="Calibri" panose="020F0502020204030204" pitchFamily="34" charset="0"/>
              <a:ea typeface="Calibri" panose="020F0502020204030204" pitchFamily="34" charset="0"/>
              <a:cs typeface="Arial" panose="020B0604020202020204"/>
              <a:sym typeface="Arial" panose="020B0604020202020204"/>
            </a:endParaRPr>
          </a:p>
          <a:p>
            <a:pPr marL="0" marR="0" indent="0">
              <a:buFontTx/>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Querido Jesús, en este mundo no dudaste en asociarte con los despreciados del mundo.  Motivados por tu amor, que también nos tomemos el tiempo para  estar con otros para su bien eterno y para tu gloria. Danos corazones dispuestos a escuchar, servir y compartir con humildad y alegría. Que nuestras palabras y acciones reflejen tu gracia y misericordia. En tu nombre oramos. Amén.</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y Salvador nuestro, gracias por la lección de hoy y por el amor que nos muestras a través de tu Palabra. Nos has llamado, así como llamaste a Mateo, no por nuestros méritos, sino por tu infinita gracia. Ayúdanos a seguir tu ejemplo, a hablar con los demás con humildad y amor. Que nuestro testimonio glorifique tu nombre.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acompáñanos en nuestro caminar diario, fortalécenos con tu Espíritu Santo y danos corazones dispuestos a compartir tu mensaje de salvación. Que seamos luz en medio del mundo y testigos fieles de tu amor. En el nombre de Jesús oramos. Amé</a:t>
            </a:r>
            <a:r>
              <a:rPr lang="es-CO" altLang="es-ES" sz="1800" dirty="0">
                <a:effectLst/>
                <a:latin typeface="Calibri" panose="020F0502020204030204" pitchFamily="34" charset="0"/>
                <a:ea typeface="Calibri" panose="020F0502020204030204" pitchFamily="34" charset="0"/>
              </a:rPr>
              <a:t>n</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Presenta los tres objetivos principales de la lección. Invita a los estudiantes a tomar notas y a tener sus Biblias listas.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de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solidFill>
                  <a:srgbClr val="000000"/>
                </a:solidFill>
                <a:effectLst/>
                <a:latin typeface="Calibri" panose="020F0502020204030204" pitchFamily="34" charset="0"/>
                <a:ea typeface="Calibri" panose="020F0502020204030204" pitchFamily="34" charset="0"/>
              </a:rPr>
              <a:t>1. Meditar en  Mateo 9:9-13 buscando aplicaciones para la vida de un discípulo. </a:t>
            </a:r>
            <a:r>
              <a:rPr lang="es-ES" sz="18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a:t>
            </a:r>
            <a:r>
              <a:rPr lang="es-419" sz="1800" dirty="0">
                <a:solidFill>
                  <a:srgbClr val="000000"/>
                </a:solidFill>
                <a:effectLst/>
                <a:latin typeface="Calibri" panose="020F0502020204030204" pitchFamily="34" charset="0"/>
                <a:ea typeface="Calibri" panose="020F0502020204030204" pitchFamily="34" charset="0"/>
              </a:rPr>
              <a:t>Consideramos la mesa y otras ideas como oportunidades para hablar con la gente.</a:t>
            </a: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1" dirty="0">
                <a:solidFill>
                  <a:schemeClr val="dk1"/>
                </a:solidFill>
                <a:latin typeface="Lato" panose="020F0502020204030203"/>
                <a:ea typeface="Lato" panose="020F0502020204030203"/>
                <a:cs typeface="Lato" panose="020F0502020204030203"/>
                <a:sym typeface="Lato" panose="020F0502020204030203"/>
              </a:rPr>
              <a:t>¿</a:t>
            </a:r>
            <a:r>
              <a:rPr lang="en-US" sz="1100" b="1" dirty="0" err="1">
                <a:solidFill>
                  <a:schemeClr val="dk1"/>
                </a:solidFill>
                <a:latin typeface="Lato" panose="020F0502020204030203"/>
                <a:ea typeface="Lato" panose="020F0502020204030203"/>
                <a:cs typeface="Lato" panose="020F0502020204030203"/>
                <a:sym typeface="Lato" panose="020F0502020204030203"/>
              </a:rPr>
              <a:t>Cómo</a:t>
            </a:r>
            <a:r>
              <a:rPr lang="en-US" sz="1100" b="1" dirty="0">
                <a:solidFill>
                  <a:schemeClr val="dk1"/>
                </a:solidFill>
                <a:latin typeface="Lato" panose="020F0502020204030203"/>
                <a:ea typeface="Lato" panose="020F0502020204030203"/>
                <a:cs typeface="Lato" panose="020F0502020204030203"/>
                <a:sym typeface="Lato" panose="020F0502020204030203"/>
              </a:rPr>
              <a:t> se </a:t>
            </a:r>
            <a:r>
              <a:rPr lang="en-US" sz="1100" b="1" dirty="0" err="1">
                <a:solidFill>
                  <a:schemeClr val="dk1"/>
                </a:solidFill>
                <a:latin typeface="Lato" panose="020F0502020204030203"/>
                <a:ea typeface="Lato" panose="020F0502020204030203"/>
                <a:cs typeface="Lato" panose="020F0502020204030203"/>
                <a:sym typeface="Lato" panose="020F0502020204030203"/>
              </a:rPr>
              <a:t>convoca</a:t>
            </a:r>
            <a:r>
              <a:rPr lang="en-US" sz="1100" b="1" dirty="0">
                <a:solidFill>
                  <a:schemeClr val="dk1"/>
                </a:solidFill>
                <a:latin typeface="Lato" panose="020F0502020204030203"/>
                <a:ea typeface="Lato" panose="020F0502020204030203"/>
                <a:cs typeface="Lato" panose="020F0502020204030203"/>
                <a:sym typeface="Lato" panose="020F0502020204030203"/>
              </a:rPr>
              <a:t> la </a:t>
            </a:r>
            <a:r>
              <a:rPr lang="en-US" sz="1100" b="1" dirty="0" err="1">
                <a:solidFill>
                  <a:schemeClr val="dk1"/>
                </a:solidFill>
                <a:latin typeface="Lato" panose="020F0502020204030203"/>
                <a:ea typeface="Lato" panose="020F0502020204030203"/>
                <a:cs typeface="Lato" panose="020F0502020204030203"/>
                <a:sym typeface="Lato" panose="020F0502020204030203"/>
              </a:rPr>
              <a:t>Selección</a:t>
            </a:r>
            <a:r>
              <a:rPr lang="en-US" sz="1100" b="1" dirty="0">
                <a:solidFill>
                  <a:schemeClr val="dk1"/>
                </a:solidFill>
                <a:latin typeface="Lato" panose="020F0502020204030203"/>
                <a:ea typeface="Lato" panose="020F0502020204030203"/>
                <a:cs typeface="Lato" panose="020F0502020204030203"/>
                <a:sym typeface="Lato" panose="020F0502020204030203"/>
              </a:rPr>
              <a:t> </a:t>
            </a:r>
            <a:r>
              <a:rPr lang="en-US" sz="1100" b="1" dirty="0" err="1">
                <a:solidFill>
                  <a:schemeClr val="dk1"/>
                </a:solidFill>
                <a:latin typeface="Lato" panose="020F0502020204030203"/>
                <a:ea typeface="Lato" panose="020F0502020204030203"/>
                <a:cs typeface="Lato" panose="020F0502020204030203"/>
                <a:sym typeface="Lato" panose="020F0502020204030203"/>
              </a:rPr>
              <a:t>en</a:t>
            </a:r>
            <a:r>
              <a:rPr lang="en-US" sz="1100" b="1" dirty="0">
                <a:solidFill>
                  <a:schemeClr val="dk1"/>
                </a:solidFill>
                <a:latin typeface="Lato" panose="020F0502020204030203"/>
                <a:ea typeface="Lato" panose="020F0502020204030203"/>
                <a:cs typeface="Lato" panose="020F0502020204030203"/>
                <a:sym typeface="Lato" panose="020F0502020204030203"/>
              </a:rPr>
              <a:t> </a:t>
            </a:r>
            <a:r>
              <a:rPr lang="en-US" sz="1100" b="1" dirty="0" err="1">
                <a:solidFill>
                  <a:schemeClr val="dk1"/>
                </a:solidFill>
                <a:latin typeface="Lato" panose="020F0502020204030203"/>
                <a:ea typeface="Lato" panose="020F0502020204030203"/>
                <a:cs typeface="Lato" panose="020F0502020204030203"/>
                <a:sym typeface="Lato" panose="020F0502020204030203"/>
              </a:rPr>
              <a:t>tu</a:t>
            </a:r>
            <a:r>
              <a:rPr lang="en-US" sz="1100" b="1" dirty="0">
                <a:solidFill>
                  <a:schemeClr val="dk1"/>
                </a:solidFill>
                <a:latin typeface="Lato" panose="020F0502020204030203"/>
                <a:ea typeface="Lato" panose="020F0502020204030203"/>
                <a:cs typeface="Lato" panose="020F0502020204030203"/>
                <a:sym typeface="Lato" panose="020F0502020204030203"/>
              </a:rPr>
              <a:t> </a:t>
            </a:r>
            <a:r>
              <a:rPr lang="en-US" sz="1100" b="1" dirty="0" err="1">
                <a:solidFill>
                  <a:schemeClr val="dk1"/>
                </a:solidFill>
                <a:latin typeface="Lato" panose="020F0502020204030203"/>
                <a:ea typeface="Lato" panose="020F0502020204030203"/>
                <a:cs typeface="Lato" panose="020F0502020204030203"/>
                <a:sym typeface="Lato" panose="020F0502020204030203"/>
              </a:rPr>
              <a:t>país</a:t>
            </a:r>
            <a:r>
              <a:rPr lang="en-US" sz="1100" b="1" dirty="0">
                <a:solidFill>
                  <a:schemeClr val="dk1"/>
                </a:solidFill>
                <a:latin typeface="Lato" panose="020F0502020204030203"/>
                <a:ea typeface="Lato" panose="020F0502020204030203"/>
                <a:cs typeface="Lato" panose="020F0502020204030203"/>
                <a:sym typeface="Lato" panose="020F0502020204030203"/>
              </a:rPr>
              <a:t> para </a:t>
            </a:r>
            <a:r>
              <a:rPr lang="en-US" sz="1100" b="1" dirty="0" err="1">
                <a:solidFill>
                  <a:schemeClr val="dk1"/>
                </a:solidFill>
                <a:latin typeface="Lato" panose="020F0502020204030203"/>
                <a:ea typeface="Lato" panose="020F0502020204030203"/>
                <a:cs typeface="Lato" panose="020F0502020204030203"/>
                <a:sym typeface="Lato" panose="020F0502020204030203"/>
              </a:rPr>
              <a:t>competencia</a:t>
            </a:r>
            <a:r>
              <a:rPr lang="en-US" sz="1100" b="1" dirty="0">
                <a:solidFill>
                  <a:schemeClr val="dk1"/>
                </a:solidFill>
                <a:latin typeface="Lato" panose="020F0502020204030203"/>
                <a:ea typeface="Lato" panose="020F0502020204030203"/>
                <a:cs typeface="Lato" panose="020F0502020204030203"/>
                <a:sym typeface="Lato" panose="020F0502020204030203"/>
              </a:rPr>
              <a:t> </a:t>
            </a:r>
            <a:r>
              <a:rPr lang="en-US" sz="1100" b="1" dirty="0" err="1">
                <a:solidFill>
                  <a:schemeClr val="dk1"/>
                </a:solidFill>
                <a:latin typeface="Lato" panose="020F0502020204030203"/>
                <a:ea typeface="Lato" panose="020F0502020204030203"/>
                <a:cs typeface="Lato" panose="020F0502020204030203"/>
                <a:sym typeface="Lato" panose="020F0502020204030203"/>
              </a:rPr>
              <a:t>internacional</a:t>
            </a:r>
            <a:r>
              <a:rPr lang="en-US" sz="1100" b="1" dirty="0">
                <a:solidFill>
                  <a:schemeClr val="dk1"/>
                </a:solidFill>
                <a:latin typeface="Lato" panose="020F0502020204030203"/>
                <a:ea typeface="Lato" panose="020F0502020204030203"/>
                <a:cs typeface="Lato" panose="020F0502020204030203"/>
                <a:sym typeface="Lato" panose="020F0502020204030203"/>
              </a:rPr>
              <a:t>? Por </a:t>
            </a:r>
            <a:r>
              <a:rPr lang="en-US" sz="1100" b="1" dirty="0" err="1">
                <a:solidFill>
                  <a:schemeClr val="dk1"/>
                </a:solidFill>
                <a:latin typeface="Lato" panose="020F0502020204030203"/>
                <a:ea typeface="Lato" panose="020F0502020204030203"/>
                <a:cs typeface="Lato" panose="020F0502020204030203"/>
                <a:sym typeface="Lato" panose="020F0502020204030203"/>
              </a:rPr>
              <a:t>otro</a:t>
            </a:r>
            <a:r>
              <a:rPr lang="en-US" sz="1100" b="1" dirty="0">
                <a:solidFill>
                  <a:schemeClr val="dk1"/>
                </a:solidFill>
                <a:latin typeface="Lato" panose="020F0502020204030203"/>
                <a:ea typeface="Lato" panose="020F0502020204030203"/>
                <a:cs typeface="Lato" panose="020F0502020204030203"/>
                <a:sym typeface="Lato" panose="020F0502020204030203"/>
              </a:rPr>
              <a:t> </a:t>
            </a:r>
            <a:r>
              <a:rPr lang="en-US" sz="1100" b="1" dirty="0" err="1">
                <a:solidFill>
                  <a:schemeClr val="dk1"/>
                </a:solidFill>
                <a:latin typeface="Lato" panose="020F0502020204030203"/>
                <a:ea typeface="Lato" panose="020F0502020204030203"/>
                <a:cs typeface="Lato" panose="020F0502020204030203"/>
                <a:sym typeface="Lato" panose="020F0502020204030203"/>
              </a:rPr>
              <a:t>lado</a:t>
            </a:r>
            <a:r>
              <a:rPr lang="es-419" sz="1100" b="1" dirty="0">
                <a:solidFill>
                  <a:schemeClr val="dk1"/>
                </a:solidFill>
                <a:latin typeface="Lato" panose="020F0502020204030203"/>
                <a:ea typeface="Lato" panose="020F0502020204030203"/>
                <a:cs typeface="Lato" panose="020F0502020204030203"/>
                <a:sym typeface="Lato" panose="020F0502020204030203"/>
              </a:rPr>
              <a:t>, ¿cómo eligió Jesús su equipo de discípulos?</a:t>
            </a:r>
            <a:endParaRPr lang="es-419" sz="11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indent="0">
              <a:buFontTx/>
              <a:buNone/>
            </a:pPr>
            <a:r>
              <a:rPr lang="es-ES" sz="1100" b="1" dirty="0">
                <a:effectLst/>
                <a:latin typeface="Calibri" panose="020F0502020204030204" pitchFamily="34" charset="0"/>
                <a:ea typeface="Calibri" panose="020F0502020204030204" pitchFamily="34" charset="0"/>
              </a:rPr>
              <a:t>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p>
          <a:p>
            <a:pPr marL="0" marR="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indent="-171450"/>
            <a:r>
              <a:rPr lang="es-ES" sz="1100" dirty="0">
                <a:solidFill>
                  <a:srgbClr val="000000"/>
                </a:solidFill>
                <a:effectLst/>
                <a:latin typeface="Calibri" panose="020F0502020204030204" pitchFamily="34" charset="0"/>
                <a:ea typeface="Calibri" panose="020F0502020204030204" pitchFamily="34" charset="0"/>
              </a:rPr>
              <a:t>Un equipo nacional de fútbol se forma eligiendo a los jugadores más talentosos y capacitados, aquellos que han demostrado su habilidad en el deporte a lo largo del tiempo. La selección se basa en méritos, rendimiento y experiencia. </a:t>
            </a:r>
          </a:p>
          <a:p>
            <a:pPr marL="171450" marR="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indent="-171450"/>
            <a:r>
              <a:rPr lang="es-ES" sz="1100" dirty="0">
                <a:solidFill>
                  <a:srgbClr val="000000"/>
                </a:solidFill>
                <a:effectLst/>
                <a:latin typeface="Calibri" panose="020F0502020204030204" pitchFamily="34" charset="0"/>
                <a:ea typeface="Calibri" panose="020F0502020204030204" pitchFamily="34" charset="0"/>
              </a:rPr>
              <a:t>En cambio, Jesús no eligió a sus discípulos por su capacidad o prestigio, sino por su gracia. Llamó a personas comunes, incluso a marginados como Mateo. Su selección no depende de habilidades humana</a:t>
            </a:r>
            <a:r>
              <a:rPr lang="es-CO" altLang="es-ES" sz="1100" dirty="0">
                <a:solidFill>
                  <a:srgbClr val="000000"/>
                </a:solidFill>
                <a:effectLst/>
                <a:latin typeface="Calibri" panose="020F0502020204030204" pitchFamily="34" charset="0"/>
                <a:ea typeface="Calibri" panose="020F0502020204030204" pitchFamily="34" charset="0"/>
              </a:rPr>
              <a:t>s</a:t>
            </a:r>
            <a:r>
              <a:rPr lang="es-ES" sz="1100" dirty="0">
                <a:solidFill>
                  <a:srgbClr val="000000"/>
                </a:solidFill>
                <a:effectLst/>
                <a:latin typeface="Calibri" panose="020F0502020204030204" pitchFamily="34" charset="0"/>
                <a:ea typeface="Calibri" panose="020F0502020204030204" pitchFamily="34" charset="0"/>
              </a:rPr>
              <a:t>, sino del propósito divino de transformar vidas y llevar el mensaje de salvación. </a:t>
            </a:r>
            <a:endParaRPr lang="en-US" sz="1100" dirty="0">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1 Corintios 1</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:26-29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26 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Consideren, hermanos, su llamamiento: No muchos de ustedes son sabios, según los criterios humanos, ni son muchos los poderosos, ni muchos los nobles;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27 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sino que Dios eligió lo necio del mundo, para avergonzar a los sabios; y lo débil del mundo, para avergonzar a lo fuerte.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28 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También Dios escogió lo vil del mundo y lo menospreciado, y lo que no es, para deshacer lo que es,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29 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 fin de que nadie pueda jactarse en su presencia. </a:t>
            </a: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0DC00567-8C8C-7AF4-8D5C-97167D20CD02}"/>
            </a:ext>
          </a:extLst>
        </p:cNvPr>
        <p:cNvGrpSpPr/>
        <p:nvPr/>
      </p:nvGrpSpPr>
      <p:grpSpPr>
        <a:xfrm>
          <a:off x="0" y="0"/>
          <a:ext cx="0" cy="0"/>
          <a:chOff x="0" y="0"/>
          <a:chExt cx="0" cy="0"/>
        </a:xfrm>
      </p:grpSpPr>
      <p:sp>
        <p:nvSpPr>
          <p:cNvPr id="266" name="Google Shape;266;g269c93b3448_0_188:notes">
            <a:extLst>
              <a:ext uri="{FF2B5EF4-FFF2-40B4-BE49-F238E27FC236}">
                <a16:creationId xmlns:a16="http://schemas.microsoft.com/office/drawing/2014/main" id="{08E3B9A5-D4B4-D989-D74A-F8C3BDD171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n-US" sz="1100" dirty="0">
                <a:effectLst/>
                <a:latin typeface="Calibri" panose="020F0502020204030204" pitchFamily="34" charset="0"/>
                <a:ea typeface="Calibri" panose="020F0502020204030204" pitchFamily="34" charset="0"/>
              </a:rPr>
              <a:t>1 </a:t>
            </a:r>
            <a:r>
              <a:rPr lang="en-US" sz="1100" dirty="0" err="1">
                <a:effectLst/>
                <a:latin typeface="Calibri" panose="020F0502020204030204" pitchFamily="34" charset="0"/>
                <a:ea typeface="Calibri" panose="020F0502020204030204" pitchFamily="34" charset="0"/>
              </a:rPr>
              <a:t>Corintios</a:t>
            </a:r>
            <a:r>
              <a:rPr lang="en-US" sz="1100" dirty="0">
                <a:effectLst/>
                <a:latin typeface="Calibri" panose="020F0502020204030204" pitchFamily="34" charset="0"/>
                <a:ea typeface="Calibri" panose="020F0502020204030204" pitchFamily="34" charset="0"/>
              </a:rPr>
              <a:t> 1:26-29</a:t>
            </a:r>
          </a:p>
          <a:p>
            <a:pPr marL="171450" marR="0" lvl="0" indent="-171450"/>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26 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Consideren, hermanos, su llamamiento: No muchos de ustedes son sabios, según los criterios humanos, ni son muchos los poderosos, ni muchos los nobles;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27 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sino que Dios eligió lo necio del mundo, para avergonzar a los sabios; y lo débil del mundo, para avergonzar a lo fuerte.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28 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También Dios escogió lo vil del mundo y lo menospreciado, y lo que no es, para deshacer lo que es, </a:t>
            </a:r>
            <a:r>
              <a:rPr lang="es-419" sz="1100" b="1" i="0" u="none" strike="noStrike" cap="none" baseline="30000" dirty="0">
                <a:solidFill>
                  <a:srgbClr val="000000"/>
                </a:solidFill>
                <a:effectLst/>
                <a:latin typeface="Arial" panose="020B0604020202020204"/>
                <a:ea typeface="Arial" panose="020B0604020202020204"/>
                <a:cs typeface="Arial" panose="020B0604020202020204"/>
                <a:sym typeface="Arial" panose="020B0604020202020204"/>
              </a:rPr>
              <a:t>29 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 fin de que nadie pueda jactarse en su presencia. </a:t>
            </a:r>
          </a:p>
          <a:p>
            <a:pPr marL="171450" marR="0" lvl="0" indent="-171450"/>
            <a:r>
              <a:rPr lang="es-419" sz="1100" b="0" i="0" u="none" strike="noStrike" cap="none" dirty="0">
                <a:solidFill>
                  <a:srgbClr val="000000"/>
                </a:solidFill>
                <a:effectLst/>
                <a:latin typeface="Arial" panose="020B0604020202020204"/>
                <a:ea typeface="Calibri" panose="020F0502020204030204" pitchFamily="34" charset="0"/>
                <a:cs typeface="Arial" panose="020B0604020202020204"/>
                <a:sym typeface="Arial" panose="020B0604020202020204"/>
              </a:rPr>
              <a:t>Dios Padre nos eligió para avergonzar a los sabios, a los fuertes.  Y así conviene porque es para su gloria y para que nosotros sigamos humildes, y nos jactamos a Dios y su obras.  </a:t>
            </a:r>
            <a:endParaRPr lang="en-US" sz="11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a:extLst>
              <a:ext uri="{FF2B5EF4-FFF2-40B4-BE49-F238E27FC236}">
                <a16:creationId xmlns:a16="http://schemas.microsoft.com/office/drawing/2014/main" id="{B3AA115C-4B7F-0484-00F4-4F14A85284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33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Mateo 9:9-13</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9 Al continuar su camino, Jesús vio a un hombre llamado Mateo, que estaba sentado donde se cobraban los impuestos, y le dijo: «Sígueme.» Y Mateo se levantó y lo siguió. 10 Estando Jesús en la casa, sentado a la mesa, muchos cobradores de impuestos y pecadores que habían venido se sentaron también a la mesa, con Jesús y sus discípulos. 11 Cuando los fariseos vieron esto, dijeron a los discípulos: «¿Por qué come su Maestro con cobradores de impuestos y con pecadores?» 12 Al oír esto, Jesús les dijo: «No son los sanos los que necesitan de un médico, sino los enfermos. 13 Vayan y aprendan lo que significa “Misericordia quiero, y no sacrificio”. Porque no he venido a llamar a los justos al arrepentimiento, sino a los pecadores.»</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s-419" sz="1100" b="1" i="0" u="none" strike="noStrike" cap="none" dirty="0">
                <a:solidFill>
                  <a:schemeClr val="dk1"/>
                </a:solidFill>
                <a:latin typeface="Lato" panose="020F0502020204030203"/>
                <a:ea typeface="Lato" panose="020F0502020204030203"/>
                <a:cs typeface="Lato" panose="020F0502020204030203"/>
                <a:sym typeface="Lato" panose="020F0502020204030203"/>
              </a:rPr>
              <a:t>¿Por qué sorprendió tanto a los fariseos que Jesús fuera a comer a la casa de Mateo?</a:t>
            </a: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Mateo era un cobrador de impuestos (publicano) que trabajaba para el gobierno romano. En esa época, los publicanos tenían fama de corruptos, y que cobraron más de lo debido y se enriquecían injustamente. Eran considerados traidores por los judíos y eran excluidos de la sinagoga y de la vida religiosa. ¿Cómo podía alguien así ser discípulo de Jesús?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fariseos, al ver Jesús compartiendo la mesa con publicanos y pecadores, lo criticaron, pues creían que un maestro religioso debía evitar ese tipo de compañía.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170;g2ae502832d3_0_0"/>
          <p:cNvPicPr preferRelativeResize="0"/>
          <p:nvPr/>
        </p:nvPicPr>
        <p:blipFill>
          <a:blip r:embed="rId3"/>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4"/>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bg1"/>
                  </a:solidFill>
                  <a:latin typeface="Lato" panose="020F0502020204030203"/>
                  <a:ea typeface="Lato" panose="020F0502020204030203"/>
                  <a:cs typeface="Lato" panose="020F0502020204030203"/>
                  <a:sym typeface="Lato" panose="020F0502020204030203"/>
                </a:rPr>
                <a:t>Meditar en  Mateo 9:9-13 buscando aplicaciones para la vida de un discípulo. </a:t>
              </a: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tx1"/>
                  </a:solidFill>
                  <a:latin typeface="Lato" panose="020F0502020204030203"/>
                  <a:ea typeface="Lato" panose="020F0502020204030203"/>
                  <a:cs typeface="Lato" panose="020F0502020204030203"/>
                  <a:sym typeface="Lato" panose="020F0502020204030203"/>
                </a:rPr>
                <a:t>gente</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bg1"/>
                  </a:solidFill>
                  <a:latin typeface="Lato" panose="020F0502020204030203"/>
                  <a:ea typeface="Lato" panose="020F0502020204030203"/>
                  <a:cs typeface="Lato" panose="020F0502020204030203"/>
                  <a:sym typeface="Lato" panose="020F0502020204030203"/>
                </a:rPr>
                <a:t>Consideramos la mesa y otras ideas como oportunidades para hablar con la gente.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El amor perfecto de Jesús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3" name="Google Shape;503;g2b5a1eaf5a7_0_417"/>
          <p:cNvSpPr txBox="1"/>
          <p:nvPr/>
        </p:nvSpPr>
        <p:spPr>
          <a:xfrm>
            <a:off x="2120345" y="1906755"/>
            <a:ext cx="8380144" cy="407799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Ama a </a:t>
            </a:r>
            <a:r>
              <a:rPr lang="en-US" sz="3600" i="1" dirty="0" err="1">
                <a:solidFill>
                  <a:schemeClr val="dk1"/>
                </a:solidFill>
                <a:latin typeface="Lato" panose="020F0502020204030203"/>
                <a:ea typeface="Lato" panose="020F0502020204030203"/>
                <a:cs typeface="Lato" panose="020F0502020204030203"/>
                <a:sym typeface="Lato" panose="020F0502020204030203"/>
              </a:rPr>
              <a:t>todas</a:t>
            </a:r>
            <a:r>
              <a:rPr lang="en-US" sz="3600" i="1" dirty="0">
                <a:solidFill>
                  <a:schemeClr val="dk1"/>
                </a:solidFill>
                <a:latin typeface="Lato" panose="020F0502020204030203"/>
                <a:ea typeface="Lato" panose="020F0502020204030203"/>
                <a:cs typeface="Lato" panose="020F0502020204030203"/>
                <a:sym typeface="Lato" panose="020F0502020204030203"/>
              </a:rPr>
              <a:t> las personas </a:t>
            </a:r>
            <a:r>
              <a:rPr lang="en-US" sz="3600" i="1" dirty="0" err="1">
                <a:solidFill>
                  <a:schemeClr val="dk1"/>
                </a:solidFill>
                <a:latin typeface="Lato" panose="020F0502020204030203"/>
                <a:ea typeface="Lato" panose="020F0502020204030203"/>
                <a:cs typeface="Lato" panose="020F0502020204030203"/>
                <a:sym typeface="Lato" panose="020F0502020204030203"/>
              </a:rPr>
              <a:t>perfectamente</a:t>
            </a:r>
            <a:r>
              <a:rPr lang="en-US" sz="3600" i="1" dirty="0">
                <a:solidFill>
                  <a:schemeClr val="dk1"/>
                </a:solidFill>
                <a:latin typeface="Lato" panose="020F0502020204030203"/>
                <a:ea typeface="Lato" panose="020F0502020204030203"/>
                <a:cs typeface="Lato" panose="020F0502020204030203"/>
                <a:sym typeface="Lato" panose="020F0502020204030203"/>
              </a:rPr>
              <a:t>. </a:t>
            </a: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Su amor </a:t>
            </a:r>
            <a:r>
              <a:rPr lang="en-US" sz="3600" i="1" dirty="0" err="1">
                <a:solidFill>
                  <a:schemeClr val="dk1"/>
                </a:solidFill>
                <a:latin typeface="Lato" panose="020F0502020204030203"/>
                <a:ea typeface="Lato" panose="020F0502020204030203"/>
                <a:cs typeface="Lato" panose="020F0502020204030203"/>
                <a:sym typeface="Lato" panose="020F0502020204030203"/>
              </a:rPr>
              <a:t>nos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motiva</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amar</a:t>
            </a:r>
            <a:r>
              <a:rPr lang="en-US" sz="3600" i="1" dirty="0">
                <a:solidFill>
                  <a:schemeClr val="dk1"/>
                </a:solidFill>
                <a:latin typeface="Lato" panose="020F0502020204030203"/>
                <a:ea typeface="Lato" panose="020F0502020204030203"/>
                <a:cs typeface="Lato" panose="020F0502020204030203"/>
                <a:sym typeface="Lato" panose="020F0502020204030203"/>
              </a:rPr>
              <a:t>. </a:t>
            </a: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Su amor </a:t>
            </a:r>
            <a:r>
              <a:rPr lang="en-US" sz="3600" i="1" dirty="0" err="1">
                <a:solidFill>
                  <a:schemeClr val="dk1"/>
                </a:solidFill>
                <a:latin typeface="Lato" panose="020F0502020204030203"/>
                <a:ea typeface="Lato" panose="020F0502020204030203"/>
                <a:cs typeface="Lato" panose="020F0502020204030203"/>
                <a:sym typeface="Lato" panose="020F0502020204030203"/>
              </a:rPr>
              <a:t>nos</a:t>
            </a:r>
            <a:r>
              <a:rPr lang="en-US" sz="3600" i="1" dirty="0">
                <a:solidFill>
                  <a:schemeClr val="dk1"/>
                </a:solidFill>
                <a:latin typeface="Lato" panose="020F0502020204030203"/>
                <a:ea typeface="Lato" panose="020F0502020204030203"/>
                <a:cs typeface="Lato" panose="020F0502020204030203"/>
                <a:sym typeface="Lato" panose="020F0502020204030203"/>
              </a:rPr>
              <a:t> da un </a:t>
            </a:r>
            <a:r>
              <a:rPr lang="en-US" sz="3600" i="1" dirty="0" err="1">
                <a:solidFill>
                  <a:schemeClr val="dk1"/>
                </a:solidFill>
                <a:latin typeface="Lato" panose="020F0502020204030203"/>
                <a:ea typeface="Lato" panose="020F0502020204030203"/>
                <a:cs typeface="Lato" panose="020F0502020204030203"/>
                <a:sym typeface="Lato" panose="020F0502020204030203"/>
              </a:rPr>
              <a:t>ejemplo</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seguir</a:t>
            </a:r>
            <a:r>
              <a:rPr lang="en-US" sz="3600" i="1" dirty="0">
                <a:solidFill>
                  <a:schemeClr val="dk1"/>
                </a:solidFill>
                <a:latin typeface="Lato" panose="020F0502020204030203"/>
                <a:ea typeface="Lato" panose="020F0502020204030203"/>
                <a:cs typeface="Lato" panose="020F0502020204030203"/>
                <a:sym typeface="Lato" panose="020F0502020204030203"/>
              </a:rPr>
              <a:t>. </a:t>
            </a: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9337158" cy="55030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H</a:t>
            </a:r>
            <a:r>
              <a:rPr lang="en-US" sz="4860" dirty="0" err="1">
                <a:solidFill>
                  <a:srgbClr val="009444"/>
                </a:solidFill>
                <a:latin typeface="Lato" panose="020F0502020204030203"/>
                <a:ea typeface="Lato" panose="020F0502020204030203"/>
                <a:cs typeface="Lato" panose="020F0502020204030203"/>
                <a:sym typeface="Lato" panose="020F0502020204030203"/>
              </a:rPr>
              <a:t>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p>
          <a:p>
            <a:pPr marL="0" marR="0" lvl="0" indent="0" algn="l" rtl="0">
              <a:lnSpc>
                <a:spcPct val="100000"/>
              </a:lnSpc>
              <a:spcBef>
                <a:spcPts val="0"/>
              </a:spcBef>
              <a:spcAft>
                <a:spcPts val="0"/>
              </a:spcAft>
              <a:buClr>
                <a:srgbClr val="000000"/>
              </a:buClr>
              <a:buSzPts val="4860"/>
              <a:buFont typeface="Arial" panose="020B0604020202020204"/>
              <a:buNone/>
            </a:pPr>
            <a:endPar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2: Ojos </a:t>
            </a:r>
            <a:r>
              <a:rPr lang="en-US" sz="4860" dirty="0" err="1">
                <a:solidFill>
                  <a:srgbClr val="009444"/>
                </a:solidFill>
                <a:latin typeface="Lato" panose="020F0502020204030203"/>
                <a:ea typeface="Lato" panose="020F0502020204030203"/>
                <a:cs typeface="Lato" panose="020F0502020204030203"/>
                <a:sym typeface="Lato" panose="020F0502020204030203"/>
              </a:rPr>
              <a:t>abiertos</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3: Hablar con la </a:t>
            </a:r>
            <a:r>
              <a:rPr lang="en-US" sz="4860" dirty="0" err="1">
                <a:solidFill>
                  <a:srgbClr val="009444"/>
                </a:solidFill>
                <a:latin typeface="Lato" panose="020F0502020204030203"/>
                <a:ea typeface="Lato" panose="020F0502020204030203"/>
                <a:cs typeface="Lato" panose="020F0502020204030203"/>
                <a:sym typeface="Lato" panose="020F0502020204030203"/>
              </a:rPr>
              <a:t>gente</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3: Hablar con la </a:t>
            </a:r>
            <a:r>
              <a:rPr lang="en-US" sz="4860" dirty="0" err="1">
                <a:solidFill>
                  <a:srgbClr val="009444"/>
                </a:solidFill>
                <a:latin typeface="Lato" panose="020F0502020204030203"/>
                <a:ea typeface="Lato" panose="020F0502020204030203"/>
                <a:cs typeface="Lato" panose="020F0502020204030203"/>
                <a:sym typeface="Lato" panose="020F0502020204030203"/>
              </a:rPr>
              <a:t>gente</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 name="Google Shape;311;g2bfcd57b3d8_2_12"/>
          <p:cNvPicPr preferRelativeResize="0"/>
          <p:nvPr/>
        </p:nvPicPr>
        <p:blipFill rotWithShape="1">
          <a:blip r:embed="rId4"/>
          <a:srcRect t="27838" b="12111"/>
          <a:stretch>
            <a:fillRect/>
          </a:stretch>
        </p:blipFill>
        <p:spPr>
          <a:xfrm>
            <a:off x="1156213" y="1586653"/>
            <a:ext cx="5261687" cy="4653209"/>
          </a:xfrm>
          <a:prstGeom prst="rect">
            <a:avLst/>
          </a:prstGeom>
          <a:noFill/>
          <a:ln>
            <a:noFill/>
          </a:ln>
        </p:spPr>
      </p:pic>
      <p:sp>
        <p:nvSpPr>
          <p:cNvPr id="4" name="Google Shape;503;g2b5a1eaf5a7_0_417"/>
          <p:cNvSpPr txBox="1"/>
          <p:nvPr/>
        </p:nvSpPr>
        <p:spPr>
          <a:xfrm>
            <a:off x="6827518" y="1946772"/>
            <a:ext cx="4693921" cy="510905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200" i="1" dirty="0">
                <a:solidFill>
                  <a:schemeClr val="dk1"/>
                </a:solidFill>
                <a:latin typeface="Lato" panose="020F0502020204030203"/>
                <a:ea typeface="Lato" panose="020F0502020204030203"/>
                <a:cs typeface="Lato" panose="020F0502020204030203"/>
                <a:sym typeface="Lato" panose="020F0502020204030203"/>
              </a:rPr>
              <a:t>Vayan y </a:t>
            </a:r>
            <a:r>
              <a:rPr lang="en-US" sz="3200" i="1" dirty="0" err="1">
                <a:solidFill>
                  <a:schemeClr val="dk1"/>
                </a:solidFill>
                <a:latin typeface="Lato" panose="020F0502020204030203"/>
                <a:ea typeface="Lato" panose="020F0502020204030203"/>
                <a:cs typeface="Lato" panose="020F0502020204030203"/>
                <a:sym typeface="Lato" panose="020F0502020204030203"/>
              </a:rPr>
              <a:t>hagan</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enseñándoles</a:t>
            </a:r>
            <a:r>
              <a:rPr lang="en-US" sz="3200" i="1" dirty="0">
                <a:solidFill>
                  <a:schemeClr val="dk1"/>
                </a:solidFill>
                <a:latin typeface="Lato" panose="020F0502020204030203"/>
                <a:ea typeface="Lato" panose="020F0502020204030203"/>
                <a:cs typeface="Lato" panose="020F0502020204030203"/>
                <a:sym typeface="Lato" panose="020F0502020204030203"/>
              </a:rPr>
              <a:t>…</a:t>
            </a:r>
          </a:p>
          <a:p>
            <a:pPr marR="0" lvl="0" algn="l" rtl="0">
              <a:lnSpc>
                <a:spcPct val="100000"/>
              </a:lnSpc>
              <a:spcBef>
                <a:spcPts val="600"/>
              </a:spcBef>
              <a:spcAft>
                <a:spcPts val="0"/>
              </a:spcAft>
              <a:buClr>
                <a:srgbClr val="000000"/>
              </a:buClr>
              <a:buSzPts val="3200"/>
            </a:pPr>
            <a:r>
              <a:rPr lang="en-US" sz="3200" i="1" dirty="0">
                <a:solidFill>
                  <a:schemeClr val="dk1"/>
                </a:solidFill>
                <a:latin typeface="Lato" panose="020F0502020204030203"/>
                <a:ea typeface="Lato" panose="020F0502020204030203"/>
                <a:cs typeface="Lato" panose="020F0502020204030203"/>
                <a:sym typeface="Lato" panose="020F0502020204030203"/>
              </a:rPr>
              <a:t>Mateo 28:19-20</a:t>
            </a:r>
          </a:p>
          <a:p>
            <a:pPr marR="0" lvl="0" algn="l" rtl="0">
              <a:lnSpc>
                <a:spcPct val="100000"/>
              </a:lnSpc>
              <a:spcBef>
                <a:spcPts val="600"/>
              </a:spcBef>
              <a:spcAft>
                <a:spcPts val="0"/>
              </a:spcAft>
              <a:buClr>
                <a:srgbClr val="000000"/>
              </a:buClr>
              <a:buSzPts val="3200"/>
            </a:pPr>
            <a:endParaRPr lang="en-US" sz="3200" i="1" dirty="0">
              <a:solidFill>
                <a:schemeClr val="dk1"/>
              </a:solidFill>
              <a:latin typeface="Lato" panose="020F0502020204030203"/>
              <a:ea typeface="Lato" panose="020F0502020204030203"/>
              <a:cs typeface="Lato" panose="020F0502020204030203"/>
              <a:sym typeface="Lato" panose="020F0502020204030203"/>
            </a:endParaRPr>
          </a:p>
          <a:p>
            <a:pPr lvl="0">
              <a:spcBef>
                <a:spcPts val="600"/>
              </a:spcBef>
              <a:buSzPts val="3200"/>
            </a:pPr>
            <a:r>
              <a:rPr lang="es-419" sz="3200" i="1" dirty="0">
                <a:latin typeface="Lato" panose="020F0502020204030203" pitchFamily="34" charset="0"/>
                <a:ea typeface="Lato" panose="020F0502020204030203" pitchFamily="34" charset="0"/>
                <a:cs typeface="Lato" panose="020F0502020204030203" pitchFamily="34" charset="0"/>
              </a:rPr>
              <a:t>Vayan por todo el mundo y prediquen el evangelio a toda criatura. </a:t>
            </a:r>
          </a:p>
          <a:p>
            <a:pPr lvl="0">
              <a:spcBef>
                <a:spcPts val="600"/>
              </a:spcBef>
              <a:buSzPts val="3200"/>
            </a:pPr>
            <a:r>
              <a:rPr lang="es-419" sz="3200" i="1" dirty="0">
                <a:latin typeface="Lato" panose="020F0502020204030203" pitchFamily="34" charset="0"/>
                <a:ea typeface="Lato" panose="020F0502020204030203" pitchFamily="34" charset="0"/>
                <a:cs typeface="Lato" panose="020F0502020204030203" pitchFamily="34" charset="0"/>
              </a:rPr>
              <a:t>Marcos 16:15</a:t>
            </a:r>
            <a:endParaRPr lang="en-US" sz="3200" i="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R="0" lvl="0" algn="l" rtl="0">
              <a:lnSpc>
                <a:spcPct val="100000"/>
              </a:lnSpc>
              <a:spcBef>
                <a:spcPts val="600"/>
              </a:spcBef>
              <a:spcAft>
                <a:spcPts val="0"/>
              </a:spcAft>
              <a:buClr>
                <a:srgbClr val="000000"/>
              </a:buClr>
              <a:buSzPts val="3200"/>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1259194"/>
            <a:ext cx="8579075" cy="4339609"/>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2 Corintios 4:13</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Pero teniendo el mismo espíritu de fe, conforme a lo que está escrito: </a:t>
            </a:r>
          </a:p>
          <a:p>
            <a:pPr marR="0" lvl="0"/>
            <a:r>
              <a:rPr lang="es-ES" sz="4000" dirty="0">
                <a:effectLst/>
                <a:latin typeface="Calibri" panose="020F0502020204030204" pitchFamily="34" charset="0"/>
                <a:ea typeface="Calibri" panose="020F0502020204030204" pitchFamily="34" charset="0"/>
              </a:rPr>
              <a:t>Creí, por lo cual hablé, nosotros también creemos, por lo cual también hablamos. </a:t>
            </a:r>
            <a:endParaRPr lang="en-US" sz="4000" dirty="0">
              <a:effectLst/>
              <a:latin typeface="Calibri" panose="020F0502020204030204" pitchFamily="34" charset="0"/>
              <a:ea typeface="Calibri" panose="020F0502020204030204" pitchFamily="34" charset="0"/>
            </a:endParaRPr>
          </a:p>
          <a:p>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2103119"/>
            <a:ext cx="8579075" cy="3108503"/>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Romanos 10:17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Así que la fe es por el oír, y el oír, por la palabra de Dios. </a:t>
            </a:r>
            <a:endParaRPr lang="en-US" sz="40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1536194"/>
            <a:ext cx="77064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deberían</a:t>
            </a:r>
            <a:r>
              <a:rPr lang="en-US" sz="4000" b="1" dirty="0">
                <a:solidFill>
                  <a:schemeClr val="dk1"/>
                </a:solidFill>
                <a:latin typeface="Lato" panose="020F0502020204030203"/>
                <a:ea typeface="Lato" panose="020F0502020204030203"/>
                <a:cs typeface="Lato" panose="020F0502020204030203"/>
                <a:sym typeface="Lato" panose="020F0502020204030203"/>
              </a:rPr>
              <a:t> ser </a:t>
            </a:r>
            <a:r>
              <a:rPr lang="en-US" sz="4000" b="1" dirty="0" err="1">
                <a:solidFill>
                  <a:schemeClr val="dk1"/>
                </a:solidFill>
                <a:latin typeface="Lato" panose="020F0502020204030203"/>
                <a:ea typeface="Lato" panose="020F0502020204030203"/>
                <a:cs typeface="Lato" panose="020F0502020204030203"/>
                <a:sym typeface="Lato" panose="020F0502020204030203"/>
              </a:rPr>
              <a:t>nuestra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conversaciones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a:t>
            </a: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dirty="0">
                <a:solidFill>
                  <a:schemeClr val="dk1"/>
                </a:solidFill>
                <a:latin typeface="Lato" panose="020F0502020204030203"/>
                <a:ea typeface="Lato" panose="020F0502020204030203"/>
                <a:cs typeface="Lato" panose="020F0502020204030203"/>
                <a:sym typeface="Lato" panose="020F0502020204030203"/>
              </a:rPr>
              <a:t>1 Pedro 3:15</a:t>
            </a:r>
          </a:p>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Colosenses</a:t>
            </a:r>
            <a:r>
              <a:rPr lang="en-US" sz="4000" dirty="0">
                <a:solidFill>
                  <a:schemeClr val="dk1"/>
                </a:solidFill>
                <a:latin typeface="Lato" panose="020F0502020204030203"/>
                <a:ea typeface="Lato" panose="020F0502020204030203"/>
                <a:cs typeface="Lato" panose="020F0502020204030203"/>
                <a:sym typeface="Lato" panose="020F0502020204030203"/>
              </a:rPr>
              <a:t> 4:5-6</a:t>
            </a:r>
          </a:p>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Efesios</a:t>
            </a:r>
            <a:r>
              <a:rPr lang="en-US" sz="4000" dirty="0">
                <a:solidFill>
                  <a:schemeClr val="dk1"/>
                </a:solidFill>
                <a:latin typeface="Lato" panose="020F0502020204030203"/>
                <a:ea typeface="Lato" panose="020F0502020204030203"/>
                <a:cs typeface="Lato" panose="020F0502020204030203"/>
                <a:sym typeface="Lato" panose="020F0502020204030203"/>
              </a:rPr>
              <a:t> 4:29-32</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6</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3</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Hablar con la Gente</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8" name="Google Shape;178;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9" name="Google Shape;179;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579075" cy="5016718"/>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1 Pedro 3:15</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a:effectLst/>
                <a:latin typeface="Calibri" panose="020F0502020204030204" pitchFamily="34" charset="0"/>
                <a:ea typeface="Calibri" panose="020F0502020204030204" pitchFamily="34" charset="0"/>
              </a:rPr>
              <a:t>Al contrario</a:t>
            </a:r>
            <a:r>
              <a:rPr lang="es-ES" sz="4000" dirty="0">
                <a:effectLst/>
                <a:latin typeface="Calibri" panose="020F0502020204030204" pitchFamily="34" charset="0"/>
                <a:ea typeface="Calibri" panose="020F0502020204030204" pitchFamily="34" charset="0"/>
              </a:rPr>
              <a:t>, honren en su corazón a Cristo, como Señor, y manténganse siempre listos para defenderse, con mansedumbre y respeto, ante aquellos que les pidan explicarles la esperanza que hay en ustedes.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579075" cy="4401164"/>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Colosenses 4:5-6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Compórtense sabiamente con los no creyentes, y aprovechen bien el tiempo. Procuren que su conversación siempre sea agradable y de buen gusto, para que den a cada uno la respuesta debida.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225041" cy="2424099"/>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225040" y="347760"/>
            <a:ext cx="9706835" cy="6709489"/>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Efesios 4:29-32</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r>
              <a:rPr lang="es-ES" sz="3500" dirty="0">
                <a:effectLst/>
                <a:latin typeface="Calibri" panose="020F0502020204030204" pitchFamily="34" charset="0"/>
                <a:ea typeface="Calibri" panose="020F0502020204030204" pitchFamily="34" charset="0"/>
              </a:rPr>
              <a:t>No pronuncien ustedes ninguna palabra obscena, sino sólo aquellas que contribuyan a la necesaria edificación y que sean de bendición para los oyentes. No entristezcan al Espíritu Santo de Dios, con el cual ustedes fueron sellados para el día de la redención. Desechen todo lo que sea amargura, enojo, ira, gritería, calumnias, y todo tipo de maldad. En vez de eso, sean bondadosos y misericordioso, y perdónense unos a otros, así como también Dios los perdonó a ustedes en Cristo. </a:t>
            </a:r>
            <a:endParaRPr lang="en-US" sz="3500" dirty="0">
              <a:effectLst/>
              <a:latin typeface="Calibri" panose="020F0502020204030204" pitchFamily="34" charset="0"/>
              <a:ea typeface="Calibri" panose="020F0502020204030204" pitchFamily="34" charset="0"/>
            </a:endParaRPr>
          </a:p>
          <a:p>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bg1"/>
                  </a:solidFill>
                  <a:latin typeface="Lato" panose="020F0502020204030203"/>
                  <a:ea typeface="Lato" panose="020F0502020204030203"/>
                  <a:cs typeface="Lato" panose="020F0502020204030203"/>
                  <a:sym typeface="Lato" panose="020F0502020204030203"/>
                </a:rPr>
                <a:t>Meditar en  Mateo 9:9-13 buscando aplicaciones para la vida de un discípulo. </a:t>
              </a: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Consideramos</a:t>
              </a:r>
              <a:r>
                <a:rPr lang="en-US" sz="2800" dirty="0">
                  <a:solidFill>
                    <a:schemeClr val="tx1"/>
                  </a:solidFill>
                  <a:latin typeface="Lato" panose="020F0502020204030203"/>
                  <a:ea typeface="Lato" panose="020F0502020204030203"/>
                  <a:cs typeface="Lato" panose="020F0502020204030203"/>
                  <a:sym typeface="Lato" panose="020F0502020204030203"/>
                </a:rPr>
                <a:t> la mesa y </a:t>
              </a:r>
              <a:r>
                <a:rPr lang="en-US" sz="2800" dirty="0" err="1">
                  <a:solidFill>
                    <a:schemeClr val="tx1"/>
                  </a:solidFill>
                  <a:latin typeface="Lato" panose="020F0502020204030203"/>
                  <a:ea typeface="Lato" panose="020F0502020204030203"/>
                  <a:cs typeface="Lato" panose="020F0502020204030203"/>
                  <a:sym typeface="Lato" panose="020F0502020204030203"/>
                </a:rPr>
                <a:t>otras</a:t>
              </a:r>
              <a:r>
                <a:rPr lang="en-US" sz="2800" dirty="0">
                  <a:solidFill>
                    <a:schemeClr val="tx1"/>
                  </a:solidFill>
                  <a:latin typeface="Lato" panose="020F0502020204030203"/>
                  <a:ea typeface="Lato" panose="020F0502020204030203"/>
                  <a:cs typeface="Lato" panose="020F0502020204030203"/>
                  <a:sym typeface="Lato" panose="020F0502020204030203"/>
                </a:rPr>
                <a:t> ideas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oportunidades</a:t>
              </a:r>
              <a:r>
                <a:rPr lang="en-US" sz="2800" dirty="0">
                  <a:solidFill>
                    <a:schemeClr val="tx1"/>
                  </a:solidFill>
                  <a:latin typeface="Lato" panose="020F0502020204030203"/>
                  <a:ea typeface="Lato" panose="020F0502020204030203"/>
                  <a:cs typeface="Lato" panose="020F0502020204030203"/>
                  <a:sym typeface="Lato" panose="020F0502020204030203"/>
                </a:rPr>
                <a:t> para </a:t>
              </a:r>
              <a:r>
                <a:rPr lang="en-US" sz="2800" dirty="0" err="1">
                  <a:solidFill>
                    <a:schemeClr val="tx1"/>
                  </a:solidFill>
                  <a:latin typeface="Lato" panose="020F0502020204030203"/>
                  <a:ea typeface="Lato" panose="020F0502020204030203"/>
                  <a:cs typeface="Lato" panose="020F0502020204030203"/>
                  <a:sym typeface="Lato" panose="020F0502020204030203"/>
                </a:rPr>
                <a:t>hablar</a:t>
              </a:r>
              <a:r>
                <a:rPr lang="en-US" sz="2800" dirty="0">
                  <a:solidFill>
                    <a:schemeClr val="tx1"/>
                  </a:solidFill>
                  <a:latin typeface="Lato" panose="020F0502020204030203"/>
                  <a:ea typeface="Lato" panose="020F0502020204030203"/>
                  <a:cs typeface="Lato" panose="020F0502020204030203"/>
                  <a:sym typeface="Lato" panose="020F0502020204030203"/>
                </a:rPr>
                <a:t> con la </a:t>
              </a:r>
              <a:r>
                <a:rPr lang="en-US" sz="2800" dirty="0" err="1">
                  <a:solidFill>
                    <a:schemeClr val="tx1"/>
                  </a:solidFill>
                  <a:latin typeface="Lato" panose="020F0502020204030203"/>
                  <a:ea typeface="Lato" panose="020F0502020204030203"/>
                  <a:cs typeface="Lato" panose="020F0502020204030203"/>
                  <a:sym typeface="Lato" panose="020F0502020204030203"/>
                </a:rPr>
                <a:t>gente</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lt1"/>
                </a:solidFill>
                <a:latin typeface="Lato" panose="020F0502020204030203"/>
                <a:ea typeface="Lato" panose="020F0502020204030203"/>
                <a:cs typeface="Lato" panose="020F0502020204030203"/>
                <a:sym typeface="Lato" panose="020F0502020204030203"/>
              </a:rPr>
              <a:t>gente</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bfcd57b3d8_2_12"/>
          <p:cNvSpPr/>
          <p:nvPr/>
        </p:nvSpPr>
        <p:spPr>
          <a:xfrm>
            <a:off x="116136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9" name="Google Shape;309;g2bfcd57b3d8_2_12"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10" name="Google Shape;310;g2bfcd57b3d8_2_12"/>
          <p:cNvSpPr/>
          <p:nvPr/>
        </p:nvSpPr>
        <p:spPr>
          <a:xfrm>
            <a:off x="997275" y="599475"/>
            <a:ext cx="135300" cy="5659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Tea in the time of Covid, by José Natanson (Le Monde diplomatique - English  edition, February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575" y="2150109"/>
            <a:ext cx="7349805" cy="38645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00;g2b5a1eaf5a7_0_417"/>
          <p:cNvSpPr txBox="1"/>
          <p:nvPr/>
        </p:nvSpPr>
        <p:spPr>
          <a:xfrm>
            <a:off x="2833847" y="742164"/>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Una simple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conversación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En l</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 mesa con Jesús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20345" y="1812667"/>
            <a:ext cx="9779178" cy="450888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Mateo y sus amigos (Mateo 9)</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Un </a:t>
            </a:r>
            <a:r>
              <a:rPr lang="en-US" sz="3600" i="1" dirty="0" err="1">
                <a:solidFill>
                  <a:schemeClr val="dk1"/>
                </a:solidFill>
                <a:latin typeface="Lato" panose="020F0502020204030203"/>
                <a:ea typeface="Lato" panose="020F0502020204030203"/>
                <a:cs typeface="Lato" panose="020F0502020204030203"/>
                <a:sym typeface="Lato" panose="020F0502020204030203"/>
              </a:rPr>
              <a:t>fariseo</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llamado</a:t>
            </a:r>
            <a:r>
              <a:rPr lang="en-US" sz="3600" i="1" dirty="0">
                <a:solidFill>
                  <a:schemeClr val="dk1"/>
                </a:solidFill>
                <a:latin typeface="Lato" panose="020F0502020204030203"/>
                <a:ea typeface="Lato" panose="020F0502020204030203"/>
                <a:cs typeface="Lato" panose="020F0502020204030203"/>
                <a:sym typeface="Lato" panose="020F0502020204030203"/>
              </a:rPr>
              <a:t> Simón (Lucas 7) </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Zaqueo</a:t>
            </a:r>
            <a:r>
              <a:rPr lang="en-US" sz="3600" i="1" dirty="0">
                <a:solidFill>
                  <a:schemeClr val="dk1"/>
                </a:solidFill>
                <a:latin typeface="Lato" panose="020F0502020204030203"/>
                <a:ea typeface="Lato" panose="020F0502020204030203"/>
                <a:cs typeface="Lato" panose="020F0502020204030203"/>
                <a:sym typeface="Lato" panose="020F0502020204030203"/>
              </a:rPr>
              <a:t>, un </a:t>
            </a:r>
            <a:r>
              <a:rPr lang="en-US" sz="3600" i="1" dirty="0" err="1">
                <a:solidFill>
                  <a:schemeClr val="dk1"/>
                </a:solidFill>
                <a:latin typeface="Lato" panose="020F0502020204030203"/>
                <a:ea typeface="Lato" panose="020F0502020204030203"/>
                <a:cs typeface="Lato" panose="020F0502020204030203"/>
                <a:sym typeface="Lato" panose="020F0502020204030203"/>
              </a:rPr>
              <a:t>cobrador</a:t>
            </a:r>
            <a:r>
              <a:rPr lang="en-US" sz="3600" i="1" dirty="0">
                <a:solidFill>
                  <a:schemeClr val="dk1"/>
                </a:solidFill>
                <a:latin typeface="Lato" panose="020F0502020204030203"/>
                <a:ea typeface="Lato" panose="020F0502020204030203"/>
                <a:cs typeface="Lato" panose="020F0502020204030203"/>
                <a:sym typeface="Lato" panose="020F0502020204030203"/>
              </a:rPr>
              <a:t> de </a:t>
            </a:r>
            <a:r>
              <a:rPr lang="en-US" sz="3600" i="1" dirty="0" err="1">
                <a:solidFill>
                  <a:schemeClr val="dk1"/>
                </a:solidFill>
                <a:latin typeface="Lato" panose="020F0502020204030203"/>
                <a:ea typeface="Lato" panose="020F0502020204030203"/>
                <a:cs typeface="Lato" panose="020F0502020204030203"/>
                <a:sym typeface="Lato" panose="020F0502020204030203"/>
              </a:rPr>
              <a:t>impuestros</a:t>
            </a:r>
            <a:r>
              <a:rPr lang="en-US" sz="3600" i="1" dirty="0">
                <a:solidFill>
                  <a:schemeClr val="dk1"/>
                </a:solidFill>
                <a:latin typeface="Lato" panose="020F0502020204030203"/>
                <a:ea typeface="Lato" panose="020F0502020204030203"/>
                <a:cs typeface="Lato" panose="020F0502020204030203"/>
                <a:sym typeface="Lato" panose="020F0502020204030203"/>
              </a:rPr>
              <a:t> (Lucas 19)</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Marta, María y </a:t>
            </a:r>
            <a:r>
              <a:rPr lang="en-US" sz="3600" i="1" dirty="0" err="1">
                <a:solidFill>
                  <a:schemeClr val="dk1"/>
                </a:solidFill>
                <a:latin typeface="Lato" panose="020F0502020204030203"/>
                <a:ea typeface="Lato" panose="020F0502020204030203"/>
                <a:cs typeface="Lato" panose="020F0502020204030203"/>
                <a:sym typeface="Lato" panose="020F0502020204030203"/>
              </a:rPr>
              <a:t>Lázaro</a:t>
            </a:r>
            <a:r>
              <a:rPr lang="en-US" sz="3600" i="1" dirty="0">
                <a:solidFill>
                  <a:schemeClr val="dk1"/>
                </a:solidFill>
                <a:latin typeface="Lato" panose="020F0502020204030203"/>
                <a:ea typeface="Lato" panose="020F0502020204030203"/>
                <a:cs typeface="Lato" panose="020F0502020204030203"/>
                <a:sym typeface="Lato" panose="020F0502020204030203"/>
              </a:rPr>
              <a:t> (Lucas 10)</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La Pascua y la Santa Cena (Mateo 26)</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Los </a:t>
            </a:r>
            <a:r>
              <a:rPr lang="en-US" sz="36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Emaús</a:t>
            </a:r>
            <a:r>
              <a:rPr lang="en-US" sz="3600" i="1" dirty="0">
                <a:solidFill>
                  <a:schemeClr val="dk1"/>
                </a:solidFill>
                <a:latin typeface="Lato" panose="020F0502020204030203"/>
                <a:ea typeface="Lato" panose="020F0502020204030203"/>
                <a:cs typeface="Lato" panose="020F0502020204030203"/>
                <a:sym typeface="Lato" panose="020F0502020204030203"/>
              </a:rPr>
              <a:t> (Lucas)</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Simón </a:t>
            </a:r>
            <a:r>
              <a:rPr lang="en-US" sz="3600" i="1" dirty="0" err="1">
                <a:solidFill>
                  <a:schemeClr val="dk1"/>
                </a:solidFill>
                <a:latin typeface="Lato" panose="020F0502020204030203"/>
                <a:ea typeface="Lato" panose="020F0502020204030203"/>
                <a:cs typeface="Lato" panose="020F0502020204030203"/>
                <a:sym typeface="Lato" panose="020F0502020204030203"/>
              </a:rPr>
              <a:t>el</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leproso</a:t>
            </a:r>
            <a:r>
              <a:rPr lang="en-US" sz="3600" i="1" dirty="0">
                <a:solidFill>
                  <a:schemeClr val="dk1"/>
                </a:solidFill>
                <a:latin typeface="Lato" panose="020F0502020204030203"/>
                <a:ea typeface="Lato" panose="020F0502020204030203"/>
                <a:cs typeface="Lato" panose="020F0502020204030203"/>
                <a:sym typeface="Lato" panose="020F0502020204030203"/>
              </a:rPr>
              <a:t> (Mateo 26) </a:t>
            </a: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¿Con </a:t>
            </a:r>
            <a:r>
              <a:rPr lang="en-US" sz="4860" dirty="0" err="1">
                <a:solidFill>
                  <a:srgbClr val="009444"/>
                </a:solidFill>
                <a:latin typeface="Lato" panose="020F0502020204030203"/>
                <a:ea typeface="Lato" panose="020F0502020204030203"/>
                <a:cs typeface="Lato" panose="020F0502020204030203"/>
                <a:sym typeface="Lato" panose="020F0502020204030203"/>
              </a:rPr>
              <a:t>quién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podemos</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compartir</a:t>
            </a:r>
            <a:r>
              <a:rPr lang="en-US" sz="4860" dirty="0">
                <a:solidFill>
                  <a:srgbClr val="009444"/>
                </a:solidFill>
                <a:latin typeface="Lato" panose="020F0502020204030203"/>
                <a:ea typeface="Lato" panose="020F0502020204030203"/>
                <a:cs typeface="Lato" panose="020F0502020204030203"/>
                <a:sym typeface="Lato" panose="020F0502020204030203"/>
              </a:rPr>
              <a:t> la mesa?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23886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503;g2b5a1eaf5a7_0_417"/>
          <p:cNvSpPr txBox="1"/>
          <p:nvPr/>
        </p:nvSpPr>
        <p:spPr>
          <a:xfrm>
            <a:off x="2295669" y="3067382"/>
            <a:ext cx="8029495" cy="25391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AutoNum type="arabicPeriod"/>
            </a:pPr>
            <a:r>
              <a:rPr lang="en-US" sz="3600" b="1" dirty="0" err="1">
                <a:solidFill>
                  <a:schemeClr val="dk1"/>
                </a:solidFill>
                <a:latin typeface="Lato" panose="020F0502020204030203"/>
                <a:ea typeface="Lato" panose="020F0502020204030203"/>
                <a:cs typeface="Lato" panose="020F0502020204030203"/>
                <a:sym typeface="Lato" panose="020F0502020204030203"/>
              </a:rPr>
              <a:t>Todos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comemos</a:t>
            </a:r>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bebemos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AutoNum type="arabicPeriod"/>
            </a:pPr>
            <a:r>
              <a:rPr lang="en-US" sz="3600" b="1" dirty="0" err="1">
                <a:solidFill>
                  <a:schemeClr val="dk1"/>
                </a:solidFill>
                <a:latin typeface="Lato" panose="020F0502020204030203"/>
                <a:ea typeface="Lato" panose="020F0502020204030203"/>
                <a:cs typeface="Lato" panose="020F0502020204030203"/>
                <a:sym typeface="Lato" panose="020F0502020204030203"/>
              </a:rPr>
              <a:t>Cualquier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puede</a:t>
            </a:r>
            <a:r>
              <a:rPr lang="en-US" sz="3600" b="1" dirty="0">
                <a:solidFill>
                  <a:schemeClr val="dk1"/>
                </a:solidFill>
                <a:latin typeface="Lato" panose="020F0502020204030203"/>
                <a:ea typeface="Lato" panose="020F0502020204030203"/>
                <a:cs typeface="Lato" panose="020F0502020204030203"/>
                <a:sym typeface="Lato" panose="020F0502020204030203"/>
              </a:rPr>
              <a:t> invit</a:t>
            </a:r>
            <a:r>
              <a:rPr lang="es-CO" altLang="en-US" sz="3600" b="1" dirty="0">
                <a:solidFill>
                  <a:schemeClr val="dk1"/>
                </a:solidFill>
                <a:latin typeface="Lato" panose="020F0502020204030203"/>
                <a:ea typeface="Lato" panose="020F0502020204030203"/>
                <a:cs typeface="Lato" panose="020F0502020204030203"/>
                <a:sym typeface="Lato" panose="020F0502020204030203"/>
              </a:rPr>
              <a:t>a</a:t>
            </a:r>
            <a:r>
              <a:rPr lang="en-US" sz="3600" b="1" dirty="0">
                <a:solidFill>
                  <a:schemeClr val="dk1"/>
                </a:solidFill>
                <a:latin typeface="Lato" panose="020F0502020204030203"/>
                <a:ea typeface="Lato" panose="020F0502020204030203"/>
                <a:cs typeface="Lato" panose="020F0502020204030203"/>
                <a:sym typeface="Lato" panose="020F0502020204030203"/>
              </a:rPr>
              <a:t>r </a:t>
            </a:r>
            <a:r>
              <a:rPr lang="es-CO" altLang="en-US" sz="3600" b="1" dirty="0">
                <a:solidFill>
                  <a:schemeClr val="dk1"/>
                </a:solidFill>
                <a:latin typeface="Lato" panose="020F0502020204030203"/>
                <a:ea typeface="Lato" panose="020F0502020204030203"/>
                <a:cs typeface="Lato" panose="020F0502020204030203"/>
                <a:sym typeface="Lato" panose="020F0502020204030203"/>
              </a:rPr>
              <a:t>a </a:t>
            </a:r>
            <a:r>
              <a:rPr lang="en-US" sz="3600" b="1" dirty="0" err="1">
                <a:solidFill>
                  <a:schemeClr val="dk1"/>
                </a:solidFill>
                <a:latin typeface="Lato" panose="020F0502020204030203"/>
                <a:ea typeface="Lato" panose="020F0502020204030203"/>
                <a:cs typeface="Lato" panose="020F0502020204030203"/>
                <a:sym typeface="Lato" panose="020F0502020204030203"/>
              </a:rPr>
              <a:t>alguien</a:t>
            </a:r>
            <a:r>
              <a:rPr lang="en-US" sz="3600" b="1" dirty="0">
                <a:solidFill>
                  <a:schemeClr val="dk1"/>
                </a:solidFill>
                <a:latin typeface="Lato" panose="020F0502020204030203"/>
                <a:ea typeface="Lato" panose="020F0502020204030203"/>
                <a:cs typeface="Lato" panose="020F0502020204030203"/>
                <a:sym typeface="Lato" panose="020F0502020204030203"/>
              </a:rPr>
              <a:t> a </a:t>
            </a:r>
            <a:r>
              <a:rPr lang="en-US" sz="3600" b="1" dirty="0" err="1">
                <a:solidFill>
                  <a:schemeClr val="dk1"/>
                </a:solidFill>
                <a:latin typeface="Lato" panose="020F0502020204030203"/>
                <a:ea typeface="Lato" panose="020F0502020204030203"/>
                <a:cs typeface="Lato" panose="020F0502020204030203"/>
                <a:sym typeface="Lato" panose="020F0502020204030203"/>
              </a:rPr>
              <a:t>una</a:t>
            </a:r>
            <a:r>
              <a:rPr lang="en-US" sz="3600" b="1" dirty="0">
                <a:solidFill>
                  <a:schemeClr val="dk1"/>
                </a:solidFill>
                <a:latin typeface="Lato" panose="020F0502020204030203"/>
                <a:ea typeface="Lato" panose="020F0502020204030203"/>
                <a:cs typeface="Lato" panose="020F0502020204030203"/>
                <a:sym typeface="Lato" panose="020F0502020204030203"/>
              </a:rPr>
              <a:t> comida o a </a:t>
            </a:r>
            <a:r>
              <a:rPr lang="en-US" sz="3600" b="1" dirty="0" err="1">
                <a:solidFill>
                  <a:schemeClr val="dk1"/>
                </a:solidFill>
                <a:latin typeface="Lato" panose="020F0502020204030203"/>
                <a:ea typeface="Lato" panose="020F0502020204030203"/>
                <a:cs typeface="Lato" panose="020F0502020204030203"/>
                <a:sym typeface="Lato" panose="020F0502020204030203"/>
              </a:rPr>
              <a:t>tomar</a:t>
            </a:r>
            <a:r>
              <a:rPr lang="en-US" sz="3600" b="1" dirty="0">
                <a:solidFill>
                  <a:schemeClr val="dk1"/>
                </a:solidFill>
                <a:latin typeface="Lato" panose="020F0502020204030203"/>
                <a:ea typeface="Lato" panose="020F0502020204030203"/>
                <a:cs typeface="Lato" panose="020F0502020204030203"/>
                <a:sym typeface="Lato" panose="020F0502020204030203"/>
              </a:rPr>
              <a:t> un café.</a:t>
            </a:r>
            <a:endParaRPr lang="en-US"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55487" y="350956"/>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Actividad</a:t>
            </a:r>
            <a:r>
              <a:rPr lang="en-US" sz="4860" dirty="0">
                <a:solidFill>
                  <a:srgbClr val="009444"/>
                </a:solidFill>
                <a:latin typeface="Lato" panose="020F0502020204030203"/>
                <a:ea typeface="Lato" panose="020F0502020204030203"/>
                <a:cs typeface="Lato" panose="020F0502020204030203"/>
                <a:sym typeface="Lato" panose="020F0502020204030203"/>
              </a:rPr>
              <a:t> de </a:t>
            </a:r>
            <a:r>
              <a:rPr lang="en-US" sz="4860" dirty="0" err="1">
                <a:solidFill>
                  <a:srgbClr val="009444"/>
                </a:solidFill>
                <a:latin typeface="Lato" panose="020F0502020204030203"/>
                <a:ea typeface="Lato" panose="020F0502020204030203"/>
                <a:cs typeface="Lato" panose="020F0502020204030203"/>
                <a:sym typeface="Lato" panose="020F0502020204030203"/>
              </a:rPr>
              <a:t>aplicación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155487" y="14742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55486" y="1757401"/>
            <a:ext cx="9304993" cy="441655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Piensa en cómo puedes hablar con las personas esta semana, creando un espacio de confianza. </a:t>
            </a:r>
          </a:p>
          <a:p>
            <a:pPr marR="0" lvl="0" algn="l" rtl="0">
              <a:lnSpc>
                <a:spcPct val="100000"/>
              </a:lnSpc>
              <a:spcBef>
                <a:spcPts val="600"/>
              </a:spcBef>
              <a:spcAft>
                <a:spcPts val="0"/>
              </a:spcAft>
              <a:buClr>
                <a:srgbClr val="000000"/>
              </a:buClr>
              <a:buSzPts val="3200"/>
            </a:pP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¿Hay alguien en tu comunidad a quién podrías invitar a compartir una comida o un té contigo? </a:t>
            </a:r>
          </a:p>
          <a:p>
            <a:pPr marR="0" lvl="0" algn="l" rtl="0">
              <a:lnSpc>
                <a:spcPct val="100000"/>
              </a:lnSpc>
              <a:spcBef>
                <a:spcPts val="600"/>
              </a:spcBef>
              <a:spcAft>
                <a:spcPts val="0"/>
              </a:spcAft>
              <a:buClr>
                <a:srgbClr val="000000"/>
              </a:buClr>
              <a:buSzPts val="3200"/>
            </a:pP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Además de la mesa, ¿qué otros lugares pueden ser espacios para conversaciones naturales y genuinas? </a:t>
            </a: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55487" y="294022"/>
            <a:ext cx="942691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Creí</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y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por</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eso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hablé</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4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155487" y="187051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320894" y="547114"/>
            <a:ext cx="1773294" cy="1323399"/>
          </a:xfrm>
          <a:prstGeom prst="rect">
            <a:avLst/>
          </a:prstGeom>
          <a:noFill/>
          <a:ln>
            <a:noFill/>
          </a:ln>
        </p:spPr>
      </p:pic>
      <p:pic>
        <p:nvPicPr>
          <p:cNvPr id="6" name="Picture 5"/>
          <p:cNvPicPr>
            <a:picLocks noChangeAspect="1"/>
          </p:cNvPicPr>
          <p:nvPr/>
        </p:nvPicPr>
        <p:blipFill>
          <a:blip r:embed="rId4"/>
          <a:stretch>
            <a:fillRect/>
          </a:stretch>
        </p:blipFill>
        <p:spPr>
          <a:xfrm>
            <a:off x="0" y="2207139"/>
            <a:ext cx="4942841" cy="2780348"/>
          </a:xfrm>
          <a:prstGeom prst="rect">
            <a:avLst/>
          </a:prstGeom>
        </p:spPr>
      </p:pic>
      <p:pic>
        <p:nvPicPr>
          <p:cNvPr id="7" name="Picture 6"/>
          <p:cNvPicPr>
            <a:picLocks noChangeAspect="1"/>
          </p:cNvPicPr>
          <p:nvPr/>
        </p:nvPicPr>
        <p:blipFill>
          <a:blip r:embed="rId5"/>
          <a:stretch>
            <a:fillRect/>
          </a:stretch>
        </p:blipFill>
        <p:spPr>
          <a:xfrm>
            <a:off x="8617089" y="2123605"/>
            <a:ext cx="2965311" cy="3957871"/>
          </a:xfrm>
          <a:prstGeom prst="rect">
            <a:avLst/>
          </a:prstGeom>
        </p:spPr>
      </p:pic>
      <p:pic>
        <p:nvPicPr>
          <p:cNvPr id="8" name="Picture 7"/>
          <p:cNvPicPr>
            <a:picLocks noChangeAspect="1"/>
          </p:cNvPicPr>
          <p:nvPr/>
        </p:nvPicPr>
        <p:blipFill>
          <a:blip r:embed="rId6"/>
          <a:stretch>
            <a:fillRect/>
          </a:stretch>
        </p:blipFill>
        <p:spPr>
          <a:xfrm>
            <a:off x="4538987" y="3649328"/>
            <a:ext cx="3886200" cy="29146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7</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1" y="2471947"/>
            <a:ext cx="8104523" cy="1769675"/>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s-PY" sz="2800" i="1" dirty="0">
                <a:solidFill>
                  <a:schemeClr val="dk1"/>
                </a:solidFill>
                <a:latin typeface="Lato" panose="020F0502020204030203"/>
                <a:ea typeface="Lato" panose="020F0502020204030203"/>
                <a:cs typeface="Lato" panose="020F0502020204030203"/>
                <a:sym typeface="Lato" panose="020F0502020204030203"/>
              </a:rPr>
              <a:t>Ver el video 7</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s-PY" sz="2800" i="1" dirty="0">
                <a:solidFill>
                  <a:schemeClr val="dk1"/>
                </a:solidFill>
                <a:latin typeface="Lato" panose="020F0502020204030203"/>
                <a:ea typeface="Lato" panose="020F0502020204030203"/>
                <a:cs typeface="Lato" panose="020F0502020204030203"/>
                <a:sym typeface="Lato" panose="020F0502020204030203"/>
              </a:rPr>
              <a:t>Leer Lucas 11:1-13</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s-PY" sz="2800" i="1" dirty="0">
                <a:solidFill>
                  <a:schemeClr val="dk1"/>
                </a:solidFill>
                <a:latin typeface="Lato" panose="020F0502020204030203"/>
                <a:ea typeface="Lato" panose="020F0502020204030203"/>
                <a:cs typeface="Lato" panose="020F0502020204030203"/>
                <a:sym typeface="Lato" panose="020F0502020204030203"/>
              </a:rPr>
              <a:t>Responder unas preguntas de repaso.</a:t>
            </a:r>
          </a:p>
          <a:p>
            <a:pPr marL="0" marR="0" lvl="0" indent="0" algn="l" rtl="0">
              <a:lnSpc>
                <a:spcPct val="100000"/>
              </a:lnSpc>
              <a:spcBef>
                <a:spcPts val="600"/>
              </a:spcBef>
              <a:spcAft>
                <a:spcPts val="0"/>
              </a:spcAft>
              <a:buClr>
                <a:srgbClr val="000000"/>
              </a:buClr>
              <a:buSzPts val="3200"/>
              <a:buFont typeface="Arial" panose="020B0604020202020204"/>
              <a:buNone/>
            </a:pPr>
            <a:endParaRPr sz="5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tx1"/>
                  </a:solidFill>
                  <a:latin typeface="Lato" panose="020F0502020204030203"/>
                  <a:ea typeface="Lato" panose="020F0502020204030203"/>
                  <a:cs typeface="Lato" panose="020F0502020204030203"/>
                  <a:sym typeface="Lato" panose="020F0502020204030203"/>
                </a:rPr>
                <a:t>Meditar en  Mateo 9:9-13 buscando aplicaciones para la vida de un discípulo.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lt1"/>
                  </a:solidFill>
                  <a:latin typeface="Lato" panose="020F0502020204030203"/>
                  <a:ea typeface="Lato" panose="020F0502020204030203"/>
                  <a:cs typeface="Lato" panose="020F0502020204030203"/>
                  <a:sym typeface="Lato" panose="020F0502020204030203"/>
                </a:rPr>
                <a:t>gente</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bg1"/>
                  </a:solidFill>
                  <a:latin typeface="Lato" panose="020F0502020204030203"/>
                  <a:ea typeface="Lato" panose="020F0502020204030203"/>
                  <a:cs typeface="Lato" panose="020F0502020204030203"/>
                  <a:sym typeface="Lato" panose="020F0502020204030203"/>
                </a:rPr>
                <a:t>Consideramos la mesa y otras ideas como oportunidades para hablar con la gente.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90025" y="146035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5" name="Google Shape;225;g26c0eec2cfd_0_22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222;p28"/>
          <p:cNvSpPr txBox="1"/>
          <p:nvPr/>
        </p:nvSpPr>
        <p:spPr>
          <a:xfrm>
            <a:off x="6833904" y="2007705"/>
            <a:ext cx="5065619"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Cómo</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convoca</a:t>
            </a: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Selección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tu</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país</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competencia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internacional</a:t>
            </a:r>
            <a:r>
              <a:rPr lang="en-US" sz="3600" b="1" dirty="0">
                <a:solidFill>
                  <a:schemeClr val="dk1"/>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lvl="0">
              <a:buClr>
                <a:schemeClr val="dk1"/>
              </a:buClr>
              <a:buSzPts val="1100"/>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Cómo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eligió</a:t>
            </a:r>
            <a:r>
              <a:rPr lang="en-US" sz="3600" b="1" dirty="0">
                <a:solidFill>
                  <a:schemeClr val="dk1"/>
                </a:solidFill>
                <a:latin typeface="Lato" panose="020F0502020204030203"/>
                <a:ea typeface="Lato" panose="020F0502020204030203"/>
                <a:cs typeface="Lato" panose="020F0502020204030203"/>
                <a:sym typeface="Lato" panose="020F0502020204030203"/>
              </a:rPr>
              <a:t> Jesús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equipo</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Versus / Los dos futbolistas de Paraguay que jugaron todos los minutos en  el último combo">
            <a:extLst>
              <a:ext uri="{FF2B5EF4-FFF2-40B4-BE49-F238E27FC236}">
                <a16:creationId xmlns:a16="http://schemas.microsoft.com/office/drawing/2014/main" id="{C22EC7AE-8761-96EF-E198-09927E8EE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66" y="-259017"/>
            <a:ext cx="6833905" cy="4557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3E21CDEB-EB34-7DB5-7582-A8026861D015}"/>
            </a:ext>
          </a:extLst>
        </p:cNvPr>
        <p:cNvGrpSpPr/>
        <p:nvPr/>
      </p:nvGrpSpPr>
      <p:grpSpPr>
        <a:xfrm>
          <a:off x="0" y="0"/>
          <a:ext cx="0" cy="0"/>
          <a:chOff x="0" y="0"/>
          <a:chExt cx="0" cy="0"/>
        </a:xfrm>
      </p:grpSpPr>
      <p:sp>
        <p:nvSpPr>
          <p:cNvPr id="269" name="Google Shape;269;g269c93b3448_0_188">
            <a:extLst>
              <a:ext uri="{FF2B5EF4-FFF2-40B4-BE49-F238E27FC236}">
                <a16:creationId xmlns:a16="http://schemas.microsoft.com/office/drawing/2014/main" id="{90E260BA-76C6-2C19-83C7-567E41B90A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a:extLst>
              <a:ext uri="{FF2B5EF4-FFF2-40B4-BE49-F238E27FC236}">
                <a16:creationId xmlns:a16="http://schemas.microsoft.com/office/drawing/2014/main" id="{9AF1C41E-E4DB-BFA3-547D-BAAC09869147}"/>
              </a:ext>
            </a:extLst>
          </p:cNvPr>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a:extLst>
              <a:ext uri="{FF2B5EF4-FFF2-40B4-BE49-F238E27FC236}">
                <a16:creationId xmlns:a16="http://schemas.microsoft.com/office/drawing/2014/main" id="{A6994D66-BF70-882A-5086-7E044E426A30}"/>
              </a:ext>
            </a:extLst>
          </p:cNvPr>
          <p:cNvSpPr txBox="1"/>
          <p:nvPr/>
        </p:nvSpPr>
        <p:spPr>
          <a:xfrm>
            <a:off x="2408965" y="588634"/>
            <a:ext cx="9066755" cy="5416827"/>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1 Corintios 1:26-29</a:t>
            </a:r>
          </a:p>
          <a:p>
            <a:pPr marR="0" lvl="0"/>
            <a:r>
              <a:rPr lang="es-419" sz="3400" dirty="0">
                <a:effectLst/>
                <a:latin typeface="Calibri" panose="020F0502020204030204" pitchFamily="34" charset="0"/>
                <a:ea typeface="Calibri" panose="020F0502020204030204" pitchFamily="34" charset="0"/>
              </a:rPr>
              <a:t>Consideren, hermanos, su llamamiento: No muchos de ustedes son sabios, según los criterios humanos, ni son muchos los poderosos, ni muchos los nobles; 27 sino que Dios eligió lo necio del mundo, para avergonzar a los sabios; y lo débil del mundo, para avergonzar a lo fuerte. 28 También Dios escogió lo vil del mundo y lo menospreciado, y lo que no es, para deshacer lo que es, 29 a fin de que nadie pueda jactarse en su presencia. </a:t>
            </a:r>
            <a:endParaRPr lang="en-US" sz="3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0281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3"/>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Mateo 9:9-13</a:t>
            </a: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Jesus calls Matthew - Bright Pastures Outr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686" y="1617003"/>
            <a:ext cx="7956646" cy="4972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s-419" sz="3600" b="1" i="0" u="none" strike="noStrike" cap="none" dirty="0">
                <a:solidFill>
                  <a:schemeClr val="dk1"/>
                </a:solidFill>
                <a:latin typeface="Lato" panose="020F0502020204030203"/>
                <a:ea typeface="Lato" panose="020F0502020204030203"/>
                <a:cs typeface="Lato" panose="020F0502020204030203"/>
                <a:sym typeface="Lato" panose="020F0502020204030203"/>
              </a:rPr>
              <a:t>¿Por qué sorprendió tanto a los fariseos que Jesús fuera a comer a la casa de Mateo?</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4"/>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BD321020-3F09-4CB0-8194-BDADD2D56D88}"/>
</file>

<file path=customXml/itemProps2.xml><?xml version="1.0" encoding="utf-8"?>
<ds:datastoreItem xmlns:ds="http://schemas.openxmlformats.org/officeDocument/2006/customXml" ds:itemID="{537157C6-91A0-4E46-A42C-1BAB822135D2}">
  <ds:schemaRefs/>
</ds:datastoreItem>
</file>

<file path=customXml/itemProps3.xml><?xml version="1.0" encoding="utf-8"?>
<ds:datastoreItem xmlns:ds="http://schemas.openxmlformats.org/officeDocument/2006/customXml" ds:itemID="{7881DA33-B297-478C-BDE8-531B74AB9574}">
  <ds:schemaRefs/>
</ds:datastoreItem>
</file>

<file path=docProps/app.xml><?xml version="1.0" encoding="utf-8"?>
<Properties xmlns="http://schemas.openxmlformats.org/officeDocument/2006/extended-properties" xmlns:vt="http://schemas.openxmlformats.org/officeDocument/2006/docPropsVTypes">
  <TotalTime>2271</TotalTime>
  <Words>4120</Words>
  <Application>Microsoft Office PowerPoint</Application>
  <PresentationFormat>Panorámica</PresentationFormat>
  <Paragraphs>269</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30</vt:i4>
      </vt:variant>
    </vt:vector>
  </HeadingPairs>
  <TitlesOfParts>
    <vt:vector size="37" baseType="lpstr">
      <vt:lpstr>Arial</vt:lpstr>
      <vt:lpstr>Symbol</vt:lpstr>
      <vt:lpstr>Lato</vt:lpstr>
      <vt:lpstr>Courier New</vt:lpstr>
      <vt:lpstr>Calibri</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Joel Sutton</cp:lastModifiedBy>
  <cp:revision>186</cp:revision>
  <dcterms:created xsi:type="dcterms:W3CDTF">2023-11-29T19:33:00Z</dcterms:created>
  <dcterms:modified xsi:type="dcterms:W3CDTF">2025-12-11T13:12:56Z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E85CD3927E3B460C8A09B110D680B167_12</vt:lpwstr>
  </property>
  <property fmtid="{D5CDD505-2E9C-101B-9397-08002B2CF9AE}" pid="4" name="KSOProductBuildVer">
    <vt:lpwstr>2058-12.2.0.20782</vt:lpwstr>
  </property>
</Properties>
</file>