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embeddedFontLst>
    <p:embeddedFont>
      <p:font typeface="Lato" panose="020F0502020204030203" pitchFamily="34" charset="0"/>
      <p:regular r:id="rId35"/>
      <p:bold r:id="rId36"/>
      <p:italic r:id="rId37"/>
      <p:boldItalic r:id="rId38"/>
    </p:embeddedFont>
    <p:embeddedFont>
      <p:font typeface="Lato Black" panose="020F0502020204030203" pitchFamily="34" charset="0"/>
      <p:bold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3" roundtripDataSignature="AMtx7miVwx+19ohfw68uRXe9yxqer3Hf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28" y="78"/>
      </p:cViewPr>
      <p:guideLst/>
    </p:cSldViewPr>
  </p:slideViewPr>
  <p:notesTextViewPr>
    <p:cViewPr>
      <p:scale>
        <a:sx n="1" d="1"/>
        <a:sy n="1" d="1"/>
      </p:scale>
      <p:origin x="0" y="-259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FBPQeD5c-c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vimeo.com/academiacristo/review/477416052/7c08097bfd?sort=lastUserActionEventDate&amp;direction=desc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70Ny73HmWg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vimeo.com/academiacristo/review/477710751/31cf0fc192?sort=%20lastUserActionEventDate&amp;direction=desc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ademiacristo.com/Musica/La-gran-comision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academiacristo.com/Musica/Himno-de-clausura-Vayan-con-Dios" TargetMode="External"/><Relationship Id="rId4" Type="http://schemas.openxmlformats.org/officeDocument/2006/relationships/hyperlink" Target="https://www.academiacristo.com/Musica/Himno-de-gloria-ya-cantad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71450" lvl="0" indent="0" algn="l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Antes de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vivo,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profesor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hará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WhatsApp: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video personal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bienvenida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conectarse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horario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vivo,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plan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plan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encuentra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páginas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2-3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documento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tarea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1: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Mirar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breve video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https://www.youtube.com/watch?v=sFBPQeD5c-c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(Nota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video también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incluyen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Mateo 28:16-20; Lucas 24:49-52; Juan 20:30-31; Juan 21:25)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Lucas 24:36-53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1:3-12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Biblias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respuestas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5526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sorprende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ascensión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Jesucristo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5526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Algún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detalle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nunca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antes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También,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extra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opcional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video antes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https://vimeo.com/academiacristo/review/477416052/7c08097bfd?sort=lastUserActionEventDate&amp;direction=desc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c7cd4f111b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Esquema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curso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gráfica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encontrar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página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documento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g2c7cd4f111b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6c0eec2cfd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Encuesta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Zoom 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(Las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respuestas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anónimas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Mostrar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resultados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vivo y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conversar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Ojo: Hay que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crear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encuesta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Zoom antes de la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poder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compartirla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.)</a:t>
            </a:r>
            <a:endParaRPr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escala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1 al 5,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encontrar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ejemplos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específicos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ley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bíblica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1-Completamente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incómodo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2-Incómodo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3-¡No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Nunca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he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intentado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4-Cómodo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5-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Extremadamente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cómodo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escala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1 al 5,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aplicar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ley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personal?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1-Completamente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incómodo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2-Incómodo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3-¡No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Nunca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he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intentado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4-Cómodo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5-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Extremadamente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cómodo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g26c0eec2cfd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6c0eec2cfd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Captar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día de hoy son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tarea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respuestas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chat)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sorprende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ascensión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Jesucristo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Algún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detalle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nunca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antes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SzPts val="1100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g26c0eec2cfd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6c0eec2cfd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Explique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ahora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repasar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1:3-12 y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demostrará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bíblica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oyentes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También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explicar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sin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añadir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comentarios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sin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opiniones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memorizada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Concéntrese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palabras, PERO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asegúrese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detalles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precisos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cuenta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1:3-12.&gt;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g26c0eec2cfd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6ba99a7413_0_4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Platicar las seis preguntas para “Considerar.” 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g26ba99a7413_0_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Quiénes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personajes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personajes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Los 11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discípulos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Jesús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Jesús (se 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dándoles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pruebas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vivo), Dios (Reino de Dios,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promesa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Padre),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Espíritu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serán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bautizados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Espíritu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Santo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Juan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Bautista (v.5 Juan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bautizó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agua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pocos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días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ustedes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serán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bautizados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Espíritu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Santo)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vestidos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blanco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(v. 10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se 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acercaron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dos hombres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vestidos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blanco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Agua; (v.5) Juan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bautizó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agua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Tierra; (v.8) Hasta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confines de la tierra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nube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(v.9)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nube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ocultó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vista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Vestidos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blanco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(v.10) Dos hombres 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acercaron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(v. 11).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mirando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monte (v.12)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Dónde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ocurrió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monte de Olivos,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Jerusalén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(v. 12)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Entonces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regresaron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Jerusalén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monte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llamado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Olivos,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situado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aproximadamente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kilómetro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ciudad.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ocurrió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 días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después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resurrección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Jesús V. Durante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cuarenta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días se 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apareció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habló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acerca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dudaban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Todavía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entienden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bien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Dios. (V. 6)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¿es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ahora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vas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restablecer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Israel?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ascendió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(v. 9) Fue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llevado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alturas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ae621378b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g2ae621378b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resuelve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Jesús 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 (V. 7-8) No 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ustedes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hora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momento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Padre. Pero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venga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Espíritu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Santo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ustedes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recibirán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serán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testigos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tanto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Jerusalén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Judea, Samaria, y hasta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confines de la tierra.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Jesús 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promete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Espíritu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Santo (V.8)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encarga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(V.8)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nuevo (V.11) Este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Jesús, que ha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llevado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entre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ustedes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vendrá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visto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6ba99a7413_0_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Platicar las cuatro preguntas de “Consolidar.”</a:t>
            </a:r>
            <a:endParaRPr/>
          </a:p>
        </p:txBody>
      </p:sp>
      <p:sp>
        <p:nvSpPr>
          <p:cNvPr id="322" name="Google Shape;322;g26ba99a7413_0_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punto principal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Antes de ascender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discípulos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ser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testigos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confieso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punto de ascender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discípulos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todavía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reflejaban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confusión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Dios;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necesitaban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(v.6)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igual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discípulos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tentados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acomodando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enseñanza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Palabra para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cuadre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ideas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preconcebidas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testimonio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Jesucristo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(v. 8)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serán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testigos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versos y palabras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amor de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¡Cristo ha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resucitado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 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fortaleció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40 días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pruebas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admiten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resurrección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(V. 3)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Espíritu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Santo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guiarles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(V. 4, 8)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¡Cristo ha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resucitado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También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Espíritu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Santo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Espíritu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Santo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inspiraría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discípulos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apóstoles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escribir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Nuevo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Testamento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todavía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hoy.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pediré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práctica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Palabra?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lnSpc>
                <a:spcPct val="107916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Jesús 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apóstoles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dada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aquellos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ser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testigos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entre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través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bautismo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Palabra.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2c7cd4f111b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ascensión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Jesús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deja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claro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finalidad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visible de Cristo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era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necesaria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Ya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obediencia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perfecta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Ya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resucitó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Y 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dicho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discípulos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g2c7cd4f111b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26e56d05998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lvl="2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1:6-8,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Entonces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reunidos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-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ahora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vas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restablecer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Israel? No 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ustedes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hora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momento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Padre – 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contestó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Jesús – Pero,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venga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Espíritu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Santo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ustedes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recibirán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serán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testigos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tanto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Jerusalén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Judea y Samaria, y hasta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confines de la tierra.”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g26e56d0599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26f54ec5443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lvl="2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Mateo 28:18-20, “Se me ha dado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tierra. Por tanto,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vayan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hagan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discípulos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bautizándoles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Padre y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Espíritu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Santo,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enseñándoles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obedecer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que les he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mandado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ustedes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Y 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aseguro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estaré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ustedes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siempre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hasta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fin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Jesús,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hizo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copartícipes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¡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bendición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 Esta es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herramientas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 dado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llevar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cabo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Espíritu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Santo.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Promete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nunca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dejarnos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hasta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regreso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Bautizar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Palabra.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g26f54ec5443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26ba99a7413_0_6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Encargar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tarea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171450" lvl="0" indent="-1841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video de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lección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2: </a:t>
            </a:r>
            <a:r>
              <a:rPr lang="en-US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https://www.youtube.com/watch?v=Z70Ny73HmWg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171450" lvl="0" indent="-1841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Leer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desde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1:13 hasta 2:21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Biblias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vivo,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solamente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vamos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enfocarnos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2:1-21)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171450" lvl="0" indent="-1841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●"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Hagan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mini-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investigación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día de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Pentecostés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(o la Fiesta de las Semanas)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Antiguo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Testamento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pista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Levítico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pongan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atención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primeros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minutos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video para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lección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171450" lvl="0" indent="-1841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●"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extra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opcional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video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acerca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Monte de Olivos: </a:t>
            </a:r>
            <a:r>
              <a:rPr lang="en-US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https://vimeo.com/academiacristo/review/477710751/31cf0fc192?sort= </a:t>
            </a:r>
            <a:r>
              <a:rPr lang="en-US" u="sng" dirty="0" err="1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lastUserActionEventDate&amp;direction</a:t>
            </a:r>
            <a:r>
              <a:rPr lang="en-US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=desc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171450" lvl="0" indent="-18415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Noto Sans Symbols"/>
              <a:buChar char="●"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Proyecto Final: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Lección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1: ¿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finalidad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propósito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g26ba99a7413_0_6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2adf14766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 startAt="2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Oración de clausura</a:t>
            </a:r>
            <a:endParaRPr/>
          </a:p>
        </p:txBody>
      </p:sp>
      <p:sp>
        <p:nvSpPr>
          <p:cNvPr id="415" name="Google Shape;415;g2adf14766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2adf147660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Calibri"/>
              <a:buAutoNum type="arabicPeriod" startAt="3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Despedida</a:t>
            </a:r>
            <a:endParaRPr/>
          </a:p>
        </p:txBody>
      </p:sp>
      <p:sp>
        <p:nvSpPr>
          <p:cNvPr id="423" name="Google Shape;423;g2adf147660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2ac1ba269cb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Material extra</a:t>
            </a: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b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¿Por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Jesús? ¿Por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quedó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haciendo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Cristo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Su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ascensión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certifica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señorío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Cristo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 la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gobierna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exaltado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beneficio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Efesios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1:20-22)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lugar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(Juan 14:2,3).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Jesús vino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regresó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(Juan 3:13; 6:33,38),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seguridad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llevará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vuelva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defiende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intercede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ante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El que es Dios y es también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hombre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sufrió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tentado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Por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afinidad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aboga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(1 Juan 2:1,2;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Hebreos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4:15,16).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Cristo,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exaltación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gobierna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dirige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asuntos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obrarán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bien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 (Romanos 8:28). Jesús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dirige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asuntos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modo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estaremos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Por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demonio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hostilidad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Cristo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¡Cristo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vive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 ¡Reina! 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Jesús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eterno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bien.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ascensión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deja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claro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visible de Cristo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era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necesaria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Ya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obediencia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perfecta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Ya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resucitó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Y 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dicho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discípulos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Ciertamente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aseguro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también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mayores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vuelvo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Padre.” (Juan 14:12)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Serán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testigos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 hasta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confines de la tierra.”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Vayan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hagan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discípulos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Jesús,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hizo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copartícipes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¡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bendición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 Esta es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4859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herramientas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 dado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llevar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cabo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Por tanto,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vayan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hagan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discípulos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bautícenlos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Padre, y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Espíritu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Santo.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Enséñenles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cumplir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les he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mandado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estaré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ustedes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días, hasta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fin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(Mateo 28:19-20)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4859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sencillo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Bautizar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Palabra.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promete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nunca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dejarnos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hasta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regreso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Pablo 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atenienses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(Dios) ha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fijado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día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juzgará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justicia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medio del hombre que ha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 dado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pruebas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levantarlo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entre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17:31).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Cristo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lugar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intercede,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gobierna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edifica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pronto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juzgará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justicia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canciones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gratuitas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Iglesia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Luterana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Cristo,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la gran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comisión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encargado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segunda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himno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estilo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mariachi,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fechas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ascensión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Jesús.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última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canción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alegría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se llama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Vayan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Dios”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https://www.academiacristo.com/Musica/La-gran-comision</a:t>
            </a:r>
            <a:endParaRPr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715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https://www.academiacristo.com/Musica/Himno-de-gloria-ya-cantad</a:t>
            </a:r>
            <a:endParaRPr u="sng" dirty="0">
              <a:solidFill>
                <a:srgbClr val="0563C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715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https://www.academiacristo.com/Musica/Himno-de-clausura-Vayan-con-Dios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g2ac1ba269cb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Oración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Amado Jesús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gracias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gran amor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que soy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gracias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maravillosas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verdades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hayan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para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tantos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años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después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tú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viviste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tierra.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dispongas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Palabra sea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leída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para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también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alegría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eterna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Ayúdame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ser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discípulo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lleva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Palabra,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fortaléceme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dame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consuelo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aflicción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Lección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Presentarnos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Identificar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propósito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curso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Usar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método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las Cuatro “C” para leer y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entender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1:3-12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Identificar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propósito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evidencia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libro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6ba99a7413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Descripción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diseñado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enseñarnos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primer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también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fin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discípulos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capacitados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Palabra de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medio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bíblicas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siempre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ley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es amor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inmerecido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 Mi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que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medio de Su Palabra, y que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use para ser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testigos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hasta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confines de la tierra.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g26ba99a7413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6c0eec2cfd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curso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Leer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entender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claves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sucesos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después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resurrección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Jesucristo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método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las Cuatro “C”: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específica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específico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Biblia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aplicarlos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Identificar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propósito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cristiana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ser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miembro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cuerpo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Cristo.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g26c0eec2cfd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c7cd4f111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Proyecto Final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proyecto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final es un examen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Habrá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8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claves,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Simplemente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hay que responder a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Además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proyecto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final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incluye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oportunidad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demostrar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habilidad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encontrar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ley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aplicarlo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personal.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hoy es: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propósito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Esta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responder al final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hoy.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g2c7cd4f111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9145768" y="-1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l="17157" t="8248" r="29534" b="8248"/>
          <a:stretch/>
        </p:blipFill>
        <p:spPr>
          <a:xfrm>
            <a:off x="6580094" y="810985"/>
            <a:ext cx="5007429" cy="5236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 descr="A logo with a cross and a bir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8426" y="548168"/>
            <a:ext cx="2230986" cy="1555706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1706430" y="2862567"/>
            <a:ext cx="5260500" cy="20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ACADEMIA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CRISTO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1264510" y="2818701"/>
            <a:ext cx="114817" cy="2143283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1379327" y="2818702"/>
            <a:ext cx="424306" cy="21432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c7cd4f111b_0_97"/>
          <p:cNvSpPr txBox="1"/>
          <p:nvPr/>
        </p:nvSpPr>
        <p:spPr>
          <a:xfrm>
            <a:off x="2272082" y="9156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Esquema del Curso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1" name="Google Shape;191;g2c7cd4f111b_0_97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g2c7cd4f111b_0_97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3" name="Google Shape;193;g2c7cd4f111b_0_97"/>
          <p:cNvCxnSpPr/>
          <p:nvPr/>
        </p:nvCxnSpPr>
        <p:spPr>
          <a:xfrm>
            <a:off x="2375527" y="19318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4" name="Google Shape;194;g2c7cd4f111b_0_97"/>
          <p:cNvSpPr txBox="1"/>
          <p:nvPr/>
        </p:nvSpPr>
        <p:spPr>
          <a:xfrm>
            <a:off x="2272075" y="2281350"/>
            <a:ext cx="8064600" cy="40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AutoNum type="arabicPeriod"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Jesús Sube al Cielo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AutoNum type="arabicPeriod"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Pentecostés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AutoNum type="arabicPeriod"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Pedro Testifica de Jesús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AutoNum type="arabicPeriod"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Jesús Cambia a Pablo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AutoNum type="arabicPeriod"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Antioquía cerca de Pisidia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AutoNum type="arabicPeriod"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Un Mensaje a los No Judios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AutoNum type="arabicPeriod"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 Filipos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AutoNum type="arabicPeriod"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Los Últimos Días de Pablo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g26c0eec2cfd_0_111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0" name="Google Shape;200;g26c0eec2cfd_0_111"/>
          <p:cNvCxnSpPr/>
          <p:nvPr/>
        </p:nvCxnSpPr>
        <p:spPr>
          <a:xfrm>
            <a:off x="905575" y="3235750"/>
            <a:ext cx="104691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1" name="Google Shape;201;g26c0eec2cfd_0_111"/>
          <p:cNvCxnSpPr/>
          <p:nvPr/>
        </p:nvCxnSpPr>
        <p:spPr>
          <a:xfrm rot="10800000" flipH="1">
            <a:off x="9922200" y="2783650"/>
            <a:ext cx="8100" cy="833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2" name="Google Shape;202;g26c0eec2cfd_0_111"/>
          <p:cNvCxnSpPr/>
          <p:nvPr/>
        </p:nvCxnSpPr>
        <p:spPr>
          <a:xfrm rot="10800000" flipH="1">
            <a:off x="2303500" y="2783650"/>
            <a:ext cx="8100" cy="833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3" name="Google Shape;203;g26c0eec2cfd_0_111"/>
          <p:cNvCxnSpPr/>
          <p:nvPr/>
        </p:nvCxnSpPr>
        <p:spPr>
          <a:xfrm rot="10800000" flipH="1">
            <a:off x="4232150" y="2783650"/>
            <a:ext cx="8100" cy="833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4" name="Google Shape;204;g26c0eec2cfd_0_111"/>
          <p:cNvCxnSpPr/>
          <p:nvPr/>
        </p:nvCxnSpPr>
        <p:spPr>
          <a:xfrm rot="10800000" flipH="1">
            <a:off x="8120488" y="2783650"/>
            <a:ext cx="8100" cy="833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5" name="Google Shape;205;g26c0eec2cfd_0_111"/>
          <p:cNvCxnSpPr/>
          <p:nvPr/>
        </p:nvCxnSpPr>
        <p:spPr>
          <a:xfrm rot="10800000" flipH="1">
            <a:off x="6207975" y="2795050"/>
            <a:ext cx="8100" cy="833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6" name="Google Shape;206;g26c0eec2cfd_0_111"/>
          <p:cNvSpPr txBox="1"/>
          <p:nvPr/>
        </p:nvSpPr>
        <p:spPr>
          <a:xfrm>
            <a:off x="1906750" y="1746000"/>
            <a:ext cx="8016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-US" sz="5000" b="0" i="0" u="none" strike="noStrike" cap="none">
                <a:solidFill>
                  <a:srgbClr val="009444"/>
                </a:solidFill>
                <a:latin typeface="Lato Black"/>
                <a:ea typeface="Lato Black"/>
                <a:cs typeface="Lato Black"/>
                <a:sym typeface="Lato Black"/>
              </a:rPr>
              <a:t>1</a:t>
            </a:r>
            <a:endParaRPr sz="5000" b="0" i="0" u="none" strike="noStrike" cap="none">
              <a:solidFill>
                <a:srgbClr val="009444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07" name="Google Shape;207;g26c0eec2cfd_0_111"/>
          <p:cNvSpPr txBox="1"/>
          <p:nvPr/>
        </p:nvSpPr>
        <p:spPr>
          <a:xfrm>
            <a:off x="3835400" y="1746000"/>
            <a:ext cx="8016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-US" sz="5000" b="0" i="0" u="none" strike="noStrike" cap="none">
                <a:solidFill>
                  <a:srgbClr val="009444"/>
                </a:solidFill>
                <a:latin typeface="Lato Black"/>
                <a:ea typeface="Lato Black"/>
                <a:cs typeface="Lato Black"/>
                <a:sym typeface="Lato Black"/>
              </a:rPr>
              <a:t>2</a:t>
            </a:r>
            <a:endParaRPr sz="5000" b="0" i="0" u="none" strike="noStrike" cap="none">
              <a:solidFill>
                <a:srgbClr val="009444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08" name="Google Shape;208;g26c0eec2cfd_0_111"/>
          <p:cNvSpPr txBox="1"/>
          <p:nvPr/>
        </p:nvSpPr>
        <p:spPr>
          <a:xfrm>
            <a:off x="5811225" y="1746000"/>
            <a:ext cx="8016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-US" sz="5000" b="0" i="0" u="none" strike="noStrike" cap="none">
                <a:solidFill>
                  <a:srgbClr val="009444"/>
                </a:solidFill>
                <a:latin typeface="Lato Black"/>
                <a:ea typeface="Lato Black"/>
                <a:cs typeface="Lato Black"/>
                <a:sym typeface="Lato Black"/>
              </a:rPr>
              <a:t>3</a:t>
            </a:r>
            <a:endParaRPr sz="5000" b="0" i="0" u="none" strike="noStrike" cap="none">
              <a:solidFill>
                <a:srgbClr val="009444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09" name="Google Shape;209;g26c0eec2cfd_0_111"/>
          <p:cNvSpPr txBox="1"/>
          <p:nvPr/>
        </p:nvSpPr>
        <p:spPr>
          <a:xfrm>
            <a:off x="7723750" y="1746000"/>
            <a:ext cx="8016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-US" sz="5000" b="0" i="0" u="none" strike="noStrike" cap="none">
                <a:solidFill>
                  <a:srgbClr val="009444"/>
                </a:solidFill>
                <a:latin typeface="Lato Black"/>
                <a:ea typeface="Lato Black"/>
                <a:cs typeface="Lato Black"/>
                <a:sym typeface="Lato Black"/>
              </a:rPr>
              <a:t>4</a:t>
            </a:r>
            <a:endParaRPr sz="5000" b="0" i="0" u="none" strike="noStrike" cap="none">
              <a:solidFill>
                <a:srgbClr val="009444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10" name="Google Shape;210;g26c0eec2cfd_0_111"/>
          <p:cNvSpPr txBox="1"/>
          <p:nvPr/>
        </p:nvSpPr>
        <p:spPr>
          <a:xfrm>
            <a:off x="9525450" y="1746000"/>
            <a:ext cx="8016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-US" sz="5000" b="0" i="0" u="none" strike="noStrike" cap="none">
                <a:solidFill>
                  <a:srgbClr val="009444"/>
                </a:solidFill>
                <a:latin typeface="Lato Black"/>
                <a:ea typeface="Lato Black"/>
                <a:cs typeface="Lato Black"/>
                <a:sym typeface="Lato Black"/>
              </a:rPr>
              <a:t>5</a:t>
            </a:r>
            <a:endParaRPr sz="5000" b="0" i="0" u="none" strike="noStrike" cap="none">
              <a:solidFill>
                <a:srgbClr val="009444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11" name="Google Shape;211;g26c0eec2cfd_0_111"/>
          <p:cNvSpPr txBox="1"/>
          <p:nvPr/>
        </p:nvSpPr>
        <p:spPr>
          <a:xfrm>
            <a:off x="1118350" y="3821300"/>
            <a:ext cx="2378400" cy="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Completamente incómodo</a:t>
            </a:r>
            <a:endParaRPr sz="20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2" name="Google Shape;212;g26c0eec2cfd_0_111"/>
          <p:cNvSpPr txBox="1"/>
          <p:nvPr/>
        </p:nvSpPr>
        <p:spPr>
          <a:xfrm>
            <a:off x="3047000" y="3821300"/>
            <a:ext cx="2378400" cy="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Incómodo</a:t>
            </a:r>
            <a:endParaRPr sz="20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3" name="Google Shape;213;g26c0eec2cfd_0_111"/>
          <p:cNvSpPr txBox="1"/>
          <p:nvPr/>
        </p:nvSpPr>
        <p:spPr>
          <a:xfrm>
            <a:off x="5022825" y="3844100"/>
            <a:ext cx="2378400" cy="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¡No sé! Nunca </a:t>
            </a:r>
            <a:endParaRPr sz="20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 he intentado </a:t>
            </a:r>
            <a:endParaRPr sz="20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4" name="Google Shape;214;g26c0eec2cfd_0_111"/>
          <p:cNvSpPr txBox="1"/>
          <p:nvPr/>
        </p:nvSpPr>
        <p:spPr>
          <a:xfrm>
            <a:off x="6935350" y="3821300"/>
            <a:ext cx="2378400" cy="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Cómodo </a:t>
            </a:r>
            <a:endParaRPr sz="20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5" name="Google Shape;215;g26c0eec2cfd_0_111"/>
          <p:cNvSpPr txBox="1"/>
          <p:nvPr/>
        </p:nvSpPr>
        <p:spPr>
          <a:xfrm>
            <a:off x="8737050" y="3821300"/>
            <a:ext cx="2378400" cy="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Extremadamente cómodo</a:t>
            </a:r>
            <a:endParaRPr sz="20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6c0eec2cfd_0_221"/>
          <p:cNvSpPr txBox="1"/>
          <p:nvPr/>
        </p:nvSpPr>
        <p:spPr>
          <a:xfrm>
            <a:off x="4127382" y="14258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Captar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21" name="Google Shape;221;g26c0eec2cfd_0_221"/>
          <p:cNvCxnSpPr/>
          <p:nvPr/>
        </p:nvCxnSpPr>
        <p:spPr>
          <a:xfrm>
            <a:off x="4230827" y="25944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2" name="Google Shape;222;g26c0eec2cfd_0_221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3" name="Google Shape;223;g26c0eec2cfd_0_221"/>
          <p:cNvPicPr preferRelativeResize="0"/>
          <p:nvPr/>
        </p:nvPicPr>
        <p:blipFill rotWithShape="1">
          <a:blip r:embed="rId3">
            <a:alphaModFix/>
          </a:blip>
          <a:srcRect l="1446" r="1435"/>
          <a:stretch/>
        </p:blipFill>
        <p:spPr>
          <a:xfrm>
            <a:off x="248051" y="1400152"/>
            <a:ext cx="3650724" cy="37591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24" name="Google Shape;224;g26c0eec2cfd_0_221"/>
          <p:cNvSpPr txBox="1"/>
          <p:nvPr/>
        </p:nvSpPr>
        <p:spPr>
          <a:xfrm>
            <a:off x="4127381" y="3020146"/>
            <a:ext cx="74325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¿Qué nos sorprende de la ascensión de Jesucristo? </a:t>
            </a:r>
            <a:endParaRPr sz="32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¿Algún detalle que nunca antes había notado?</a:t>
            </a:r>
            <a:endParaRPr sz="32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25" name="Google Shape;225;g26c0eec2cfd_0_221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6c0eec2cfd_0_235"/>
          <p:cNvSpPr txBox="1"/>
          <p:nvPr/>
        </p:nvSpPr>
        <p:spPr>
          <a:xfrm>
            <a:off x="4127382" y="14258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Contar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31" name="Google Shape;231;g26c0eec2cfd_0_235"/>
          <p:cNvCxnSpPr/>
          <p:nvPr/>
        </p:nvCxnSpPr>
        <p:spPr>
          <a:xfrm>
            <a:off x="4230827" y="37374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2" name="Google Shape;232;g26c0eec2cfd_0_235"/>
          <p:cNvSpPr txBox="1"/>
          <p:nvPr/>
        </p:nvSpPr>
        <p:spPr>
          <a:xfrm>
            <a:off x="4157625" y="2342050"/>
            <a:ext cx="80343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2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Repasar la historia (de </a:t>
            </a:r>
            <a:r>
              <a:rPr lang="en-US" sz="32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Hechos 1:3-12</a:t>
            </a:r>
            <a:r>
              <a:rPr lang="en-US" sz="32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); </a:t>
            </a:r>
            <a:endParaRPr sz="32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2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demostrará cómo contar una historia bíblica</a:t>
            </a:r>
            <a:endParaRPr sz="32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3" name="Google Shape;233;g26c0eec2cfd_0_235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g26c0eec2cfd_0_235"/>
          <p:cNvPicPr preferRelativeResize="0"/>
          <p:nvPr/>
        </p:nvPicPr>
        <p:blipFill rotWithShape="1">
          <a:blip r:embed="rId3">
            <a:alphaModFix/>
          </a:blip>
          <a:srcRect l="1436" r="1447"/>
          <a:stretch/>
        </p:blipFill>
        <p:spPr>
          <a:xfrm>
            <a:off x="95650" y="1323950"/>
            <a:ext cx="3982775" cy="41010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35" name="Google Shape;235;g26c0eec2cfd_0_235"/>
          <p:cNvSpPr txBox="1"/>
          <p:nvPr/>
        </p:nvSpPr>
        <p:spPr>
          <a:xfrm>
            <a:off x="4127381" y="4163146"/>
            <a:ext cx="743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 cuenta la historia de </a:t>
            </a:r>
            <a:r>
              <a:rPr lang="en-US" sz="3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Hechos 1:3-12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36" name="Google Shape;236;g26c0eec2cfd_0_235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6ba99a7413_0_427"/>
          <p:cNvSpPr txBox="1"/>
          <p:nvPr/>
        </p:nvSpPr>
        <p:spPr>
          <a:xfrm>
            <a:off x="5838738" y="2050124"/>
            <a:ext cx="5478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42" name="Google Shape;242;g26ba99a7413_0_427"/>
          <p:cNvCxnSpPr/>
          <p:nvPr/>
        </p:nvCxnSpPr>
        <p:spPr>
          <a:xfrm>
            <a:off x="4230827" y="3294976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3" name="Google Shape;243;g26ba99a7413_0_427"/>
          <p:cNvSpPr txBox="1"/>
          <p:nvPr/>
        </p:nvSpPr>
        <p:spPr>
          <a:xfrm>
            <a:off x="5838738" y="3592694"/>
            <a:ext cx="48573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Hechos 1:3-12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4" name="Google Shape;244;g26ba99a7413_0_427"/>
          <p:cNvSpPr/>
          <p:nvPr/>
        </p:nvSpPr>
        <p:spPr>
          <a:xfrm>
            <a:off x="0" y="0"/>
            <a:ext cx="704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Google Shape;245;g26ba99a7413_0_427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g26ba99a7413_0_427"/>
          <p:cNvPicPr preferRelativeResize="0"/>
          <p:nvPr/>
        </p:nvPicPr>
        <p:blipFill rotWithShape="1">
          <a:blip r:embed="rId4">
            <a:alphaModFix/>
          </a:blip>
          <a:srcRect l="16675" r="16675"/>
          <a:stretch/>
        </p:blipFill>
        <p:spPr>
          <a:xfrm>
            <a:off x="1034702" y="1136927"/>
            <a:ext cx="4316100" cy="4316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47" name="Google Shape;247;g26ba99a7413_0_427"/>
          <p:cNvSpPr/>
          <p:nvPr/>
        </p:nvSpPr>
        <p:spPr>
          <a:xfrm>
            <a:off x="279444" y="4823252"/>
            <a:ext cx="114900" cy="20346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1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53" name="Google Shape;253;p11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4" name="Google Shape;254;p11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Hechos 1:3-12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5" name="Google Shape;255;p11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6" name="Google Shape;25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7" name="Google Shape;257;p11"/>
          <p:cNvSpPr txBox="1"/>
          <p:nvPr/>
        </p:nvSpPr>
        <p:spPr>
          <a:xfrm>
            <a:off x="4127381" y="4163146"/>
            <a:ext cx="743264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¿Quiénes son los personajes de esta historia?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58" name="Google Shape;258;p11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 l="7105" t="10153" r="7634" b="23587"/>
          <a:stretch/>
        </p:blipFill>
        <p:spPr>
          <a:xfrm>
            <a:off x="8577182" y="1617635"/>
            <a:ext cx="1662993" cy="1292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1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2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65" name="Google Shape;265;p12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6" name="Google Shape;266;p12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Hechos 1:3-12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7" name="Google Shape;267;p12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69" name="Google Shape;269;p12"/>
          <p:cNvSpPr txBox="1"/>
          <p:nvPr/>
        </p:nvSpPr>
        <p:spPr>
          <a:xfrm>
            <a:off x="4127381" y="4163146"/>
            <a:ext cx="6727973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¿Cuáles son los objetos (o animales) de esta historia?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70" name="Google Shape;270;p12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19859" y="1460358"/>
            <a:ext cx="1266321" cy="1389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2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3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77" name="Google Shape;277;p13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8" name="Google Shape;278;p13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Hechos 1:3-12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9" name="Google Shape;279;p13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0" name="Google Shape;28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81" name="Google Shape;281;p13"/>
          <p:cNvSpPr txBox="1"/>
          <p:nvPr/>
        </p:nvSpPr>
        <p:spPr>
          <a:xfrm>
            <a:off x="4127381" y="4163146"/>
            <a:ext cx="743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¿Dónde ocurrió la historia?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82" name="Google Shape;282;p13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76083" y="1470749"/>
            <a:ext cx="1127705" cy="1374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3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4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89" name="Google Shape;289;p14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0" name="Google Shape;290;p14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Hechos 1:3-12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1" name="Google Shape;291;p14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2" name="Google Shape;29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93" name="Google Shape;293;p14"/>
          <p:cNvSpPr txBox="1"/>
          <p:nvPr/>
        </p:nvSpPr>
        <p:spPr>
          <a:xfrm>
            <a:off x="4127381" y="4163146"/>
            <a:ext cx="743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¿Cuándo ocurrió la historia?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94" name="Google Shape;294;p14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69912" y="1743573"/>
            <a:ext cx="824369" cy="950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4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5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01" name="Google Shape;301;p15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2" name="Google Shape;302;p15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Hechos 1:3-12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3" name="Google Shape;303;p15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4" name="Google Shape;30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05" name="Google Shape;305;p15"/>
          <p:cNvSpPr txBox="1"/>
          <p:nvPr/>
        </p:nvSpPr>
        <p:spPr>
          <a:xfrm>
            <a:off x="4127381" y="4163146"/>
            <a:ext cx="743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¿Cuál es el problema?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06" name="Google Shape;306;p15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84044" y="1460358"/>
            <a:ext cx="1405304" cy="1389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15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g2ae621378b2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9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6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13" name="Google Shape;313;p16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4" name="Google Shape;314;p16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Hechos 1:3-12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5" name="Google Shape;315;p16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17" name="Google Shape;317;p16"/>
          <p:cNvSpPr txBox="1"/>
          <p:nvPr/>
        </p:nvSpPr>
        <p:spPr>
          <a:xfrm>
            <a:off x="4127381" y="4163146"/>
            <a:ext cx="743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¿Se resuelve el problema? ¿Cómo?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18" name="Google Shape;318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02567" y="1460358"/>
            <a:ext cx="1078769" cy="1379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6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6ba99a7413_0_523"/>
          <p:cNvSpPr txBox="1"/>
          <p:nvPr/>
        </p:nvSpPr>
        <p:spPr>
          <a:xfrm>
            <a:off x="5838738" y="2050124"/>
            <a:ext cx="5478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25" name="Google Shape;325;g26ba99a7413_0_523"/>
          <p:cNvCxnSpPr/>
          <p:nvPr/>
        </p:nvCxnSpPr>
        <p:spPr>
          <a:xfrm>
            <a:off x="4230827" y="3294976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6" name="Google Shape;326;g26ba99a7413_0_523"/>
          <p:cNvSpPr txBox="1"/>
          <p:nvPr/>
        </p:nvSpPr>
        <p:spPr>
          <a:xfrm>
            <a:off x="5838738" y="3592694"/>
            <a:ext cx="48573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Hechos 1:3-12</a:t>
            </a:r>
            <a:endParaRPr sz="3888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7" name="Google Shape;327;g26ba99a7413_0_523"/>
          <p:cNvSpPr/>
          <p:nvPr/>
        </p:nvSpPr>
        <p:spPr>
          <a:xfrm>
            <a:off x="0" y="0"/>
            <a:ext cx="704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8" name="Google Shape;328;g26ba99a7413_0_523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g26ba99a7413_0_523"/>
          <p:cNvPicPr preferRelativeResize="0"/>
          <p:nvPr/>
        </p:nvPicPr>
        <p:blipFill rotWithShape="1">
          <a:blip r:embed="rId4">
            <a:alphaModFix/>
          </a:blip>
          <a:srcRect l="16675" r="16675"/>
          <a:stretch/>
        </p:blipFill>
        <p:spPr>
          <a:xfrm>
            <a:off x="1037477" y="1136927"/>
            <a:ext cx="4316100" cy="4316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330" name="Google Shape;330;g26ba99a7413_0_523"/>
          <p:cNvSpPr/>
          <p:nvPr/>
        </p:nvSpPr>
        <p:spPr>
          <a:xfrm>
            <a:off x="279444" y="4823252"/>
            <a:ext cx="114900" cy="20346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8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36" name="Google Shape;336;p18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7" name="Google Shape;337;p18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Hechos 1:3-12</a:t>
            </a:r>
            <a:endParaRPr sz="3888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8" name="Google Shape;338;p18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9" name="Google Shape;33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40" name="Google Shape;340;p18"/>
          <p:cNvSpPr txBox="1"/>
          <p:nvPr/>
        </p:nvSpPr>
        <p:spPr>
          <a:xfrm>
            <a:off x="4127381" y="4163146"/>
            <a:ext cx="74325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¿Cuál es el punto principal de la historia?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41" name="Google Shape;341;p18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53057" y="1681917"/>
            <a:ext cx="1247432" cy="1167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8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9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48" name="Google Shape;348;p19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49" name="Google Shape;349;p19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Hechos 1:3-12</a:t>
            </a:r>
            <a:endParaRPr sz="3888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0" name="Google Shape;350;p19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1" name="Google Shape;35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2" name="Google Shape;352;p19"/>
          <p:cNvSpPr txBox="1"/>
          <p:nvPr/>
        </p:nvSpPr>
        <p:spPr>
          <a:xfrm>
            <a:off x="4127381" y="4163146"/>
            <a:ext cx="743264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¿Qué pecado veo en esta historia y confieso en mi vida?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53" name="Google Shape;353;p19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09776" y="1619490"/>
            <a:ext cx="1490713" cy="1262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19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0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60" name="Google Shape;360;p20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1" name="Google Shape;361;p20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Hechos 1:3-12</a:t>
            </a:r>
            <a:endParaRPr sz="3888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2" name="Google Shape;362;p20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3" name="Google Shape;36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64" name="Google Shape;364;p20"/>
          <p:cNvSpPr txBox="1"/>
          <p:nvPr/>
        </p:nvSpPr>
        <p:spPr>
          <a:xfrm>
            <a:off x="4127381" y="4163146"/>
            <a:ext cx="743264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¿En qué versos y palabras de esta historia veo el amor de Dios hacia mí?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65" name="Google Shape;365;p20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84328" y="1686187"/>
            <a:ext cx="751710" cy="1092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20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1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72" name="Google Shape;372;p21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73" name="Google Shape;373;p21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Hechos 1:3-12</a:t>
            </a:r>
            <a:endParaRPr sz="3888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4" name="Google Shape;374;p21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5" name="Google Shape;37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76" name="Google Shape;376;p21"/>
          <p:cNvSpPr txBox="1"/>
          <p:nvPr/>
        </p:nvSpPr>
        <p:spPr>
          <a:xfrm>
            <a:off x="4127381" y="4163146"/>
            <a:ext cx="743264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¿Qué pediré que Dios obre en mí para poner en práctica su Palabra?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77" name="Google Shape;377;p21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27862" y="1722897"/>
            <a:ext cx="1016456" cy="1031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21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c7cd4f111b_0_185"/>
          <p:cNvSpPr txBox="1"/>
          <p:nvPr/>
        </p:nvSpPr>
        <p:spPr>
          <a:xfrm>
            <a:off x="6317277" y="2933825"/>
            <a:ext cx="5118300" cy="19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5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La ascensión de Jesús deja en claro la finalidad de la iglesia</a:t>
            </a:r>
            <a:endParaRPr sz="405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4" name="Google Shape;384;g2c7cd4f111b_0_185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5" name="Google Shape;385;g2c7cd4f111b_0_185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g2c7cd4f111b_0_185"/>
          <p:cNvPicPr preferRelativeResize="0"/>
          <p:nvPr/>
        </p:nvPicPr>
        <p:blipFill rotWithShape="1">
          <a:blip r:embed="rId4">
            <a:alphaModFix/>
          </a:blip>
          <a:srcRect l="8457" r="8457"/>
          <a:stretch/>
        </p:blipFill>
        <p:spPr>
          <a:xfrm>
            <a:off x="432175" y="1254550"/>
            <a:ext cx="5277300" cy="4764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26e56d05998_0_20"/>
          <p:cNvSpPr txBox="1"/>
          <p:nvPr/>
        </p:nvSpPr>
        <p:spPr>
          <a:xfrm>
            <a:off x="3723900" y="768100"/>
            <a:ext cx="8315700" cy="57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Entonces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que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estaban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reunidos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33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él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le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preguntaron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: - ¿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Señor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es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ahora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cuando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vas a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restablecer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reino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Israel? </a:t>
            </a:r>
            <a:endParaRPr sz="33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 les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toca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ustedes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conocer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la hora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ni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momento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determinados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por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la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autoridad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misma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del Padre – les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contestó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Jesús – </a:t>
            </a:r>
            <a:endParaRPr sz="33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Pero,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cuando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venga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Espíritu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Santo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sobre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ustedes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recibirán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poder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y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serán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mis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testigos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tanto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Jerusalén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como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toda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Judea y Samaria, y hasta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confines de la tierra.</a:t>
            </a:r>
            <a:endParaRPr sz="33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1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Hebreos</a:t>
            </a:r>
            <a:r>
              <a:rPr lang="en-US" sz="2800" b="0" i="1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8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1:6-8</a:t>
            </a:r>
            <a:endParaRPr sz="36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2" name="Google Shape;392;g26e56d05998_0_20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3" name="Google Shape;393;g26e56d05998_0_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94" name="Google Shape;394;g26e56d05998_0_20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26f54ec5443_0_48"/>
          <p:cNvSpPr txBox="1"/>
          <p:nvPr/>
        </p:nvSpPr>
        <p:spPr>
          <a:xfrm>
            <a:off x="3723900" y="1149100"/>
            <a:ext cx="8315700" cy="47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 me ha dado toda autoridad en el </a:t>
            </a:r>
            <a:endParaRPr sz="3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cielo y en la tierra. Por tanto, vayan y </a:t>
            </a:r>
            <a:endParaRPr sz="3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hagan discípulos de todas las naciones, bautizándoles en el nombre del Padre y del Hijo y del Espíritu Santo, enseñándoles a obedecer todo lo que les he mandado a ustedes. Y les aseguro que estaré con ustedes siempre, hasta el fin del mundo. </a:t>
            </a:r>
            <a:endParaRPr sz="33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Mateo 28:18-20</a:t>
            </a:r>
            <a:endParaRPr sz="36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0" name="Google Shape;400;g26f54ec5443_0_48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1" name="Google Shape;401;g26f54ec5443_0_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02" name="Google Shape;402;g26f54ec5443_0_48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26ba99a7413_0_633"/>
          <p:cNvSpPr txBox="1"/>
          <p:nvPr/>
        </p:nvSpPr>
        <p:spPr>
          <a:xfrm>
            <a:off x="4127382" y="7400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Tarea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08" name="Google Shape;408;g26ba99a7413_0_633"/>
          <p:cNvCxnSpPr/>
          <p:nvPr/>
        </p:nvCxnSpPr>
        <p:spPr>
          <a:xfrm>
            <a:off x="4230827" y="18324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09" name="Google Shape;409;g26ba99a7413_0_633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0" name="Google Shape;410;g26ba99a7413_0_6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11" name="Google Shape;411;g26ba99a7413_0_633"/>
          <p:cNvSpPr txBox="1"/>
          <p:nvPr/>
        </p:nvSpPr>
        <p:spPr>
          <a:xfrm>
            <a:off x="4127375" y="2109850"/>
            <a:ext cx="7772100" cy="4339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•"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Ver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video de la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lección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2</a:t>
            </a:r>
            <a:endParaRPr sz="3200" b="1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•"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Leer </a:t>
            </a:r>
            <a:r>
              <a:rPr lang="en-US" sz="32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Hechos</a:t>
            </a:r>
            <a:r>
              <a:rPr lang="en-US" sz="3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desde</a:t>
            </a:r>
            <a:r>
              <a:rPr lang="en-US" sz="3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1:13 hasta 2:21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sus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Biblias</a:t>
            </a:r>
            <a:endParaRPr sz="3200" b="1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•"/>
            </a:pPr>
            <a:r>
              <a:rPr lang="en-US" sz="3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Hagan </a:t>
            </a:r>
            <a:r>
              <a:rPr lang="en-US" sz="32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una</a:t>
            </a:r>
            <a:r>
              <a:rPr lang="en-US" sz="3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mini-</a:t>
            </a:r>
            <a:r>
              <a:rPr lang="en-US" sz="32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investigación</a:t>
            </a:r>
            <a:r>
              <a:rPr lang="en-US" sz="3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del día de </a:t>
            </a:r>
            <a:r>
              <a:rPr lang="en-US" sz="32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Pentecostés</a:t>
            </a:r>
            <a:r>
              <a:rPr lang="en-US" sz="3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(o la Fiesta de las Semanas) </a:t>
            </a:r>
            <a:r>
              <a:rPr lang="en-US" sz="32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3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3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Antiguo </a:t>
            </a:r>
            <a:r>
              <a:rPr lang="en-US" sz="32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Testamento</a:t>
            </a:r>
            <a:r>
              <a:rPr lang="en-US" sz="3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32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1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•"/>
            </a:pPr>
            <a:r>
              <a:rPr lang="en-US" sz="32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Pregunta</a:t>
            </a:r>
            <a:r>
              <a:rPr lang="en-US" sz="3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la </a:t>
            </a:r>
            <a:r>
              <a:rPr lang="en-US" sz="32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Lección</a:t>
            </a:r>
            <a:r>
              <a:rPr lang="en-US" sz="3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1: ¿</a:t>
            </a:r>
            <a:r>
              <a:rPr lang="en-US" sz="32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Qué</a:t>
            </a:r>
            <a:r>
              <a:rPr lang="en-US" sz="3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finalidad</a:t>
            </a:r>
            <a:r>
              <a:rPr lang="en-US" sz="3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o </a:t>
            </a:r>
            <a:r>
              <a:rPr lang="en-US" sz="32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propósito</a:t>
            </a:r>
            <a:r>
              <a:rPr lang="en-US" sz="3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tiene</a:t>
            </a:r>
            <a:r>
              <a:rPr lang="en-US" sz="3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la </a:t>
            </a:r>
            <a:r>
              <a:rPr lang="en-US" sz="32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iglesia</a:t>
            </a:r>
            <a:r>
              <a:rPr lang="en-US" sz="3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? </a:t>
            </a:r>
            <a:endParaRPr sz="32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12" name="Google Shape;412;g26ba99a7413_0_633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/>
        </p:nvSpPr>
        <p:spPr>
          <a:xfrm>
            <a:off x="4127382" y="1806843"/>
            <a:ext cx="5017663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Lección 1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01" name="Google Shape;101;p2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/>
          <p:cNvSpPr txBox="1"/>
          <p:nvPr/>
        </p:nvSpPr>
        <p:spPr>
          <a:xfrm>
            <a:off x="4127371" y="3349425"/>
            <a:ext cx="77721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Jesús Sube al Cielo</a:t>
            </a:r>
            <a:endParaRPr sz="3888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4127382" y="4045935"/>
            <a:ext cx="50178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Hechos 1:3-12 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2" descr="A green circle with a white book and a magnifying glas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6" name="Google Shape;106;p2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2adf1476608_0_0"/>
          <p:cNvSpPr txBox="1"/>
          <p:nvPr/>
        </p:nvSpPr>
        <p:spPr>
          <a:xfrm>
            <a:off x="4127382" y="28736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Oración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8" name="Google Shape;418;g2adf1476608_0_0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9" name="Google Shape;419;g2adf1476608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20" name="Google Shape;420;g2adf1476608_0_0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2adf1476608_0_9"/>
          <p:cNvSpPr txBox="1"/>
          <p:nvPr/>
        </p:nvSpPr>
        <p:spPr>
          <a:xfrm>
            <a:off x="4127382" y="28736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Despedida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6" name="Google Shape;426;g2adf1476608_0_9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7" name="Google Shape;427;g2adf1476608_0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5" cy="32184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28" name="Google Shape;428;g2adf1476608_0_9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2ac1ba269cb_0_46"/>
          <p:cNvSpPr/>
          <p:nvPr/>
        </p:nvSpPr>
        <p:spPr>
          <a:xfrm>
            <a:off x="9145768" y="-1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g2ac1ba269cb_0_46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5" name="Google Shape;435;g2ac1ba269cb_0_46"/>
          <p:cNvPicPr preferRelativeResize="0"/>
          <p:nvPr/>
        </p:nvPicPr>
        <p:blipFill rotWithShape="1">
          <a:blip r:embed="rId3">
            <a:alphaModFix/>
          </a:blip>
          <a:srcRect l="17158" t="8250" r="29536" b="8239"/>
          <a:stretch/>
        </p:blipFill>
        <p:spPr>
          <a:xfrm>
            <a:off x="6580094" y="810985"/>
            <a:ext cx="5007428" cy="5236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g2ac1ba269cb_0_46" descr="A logo with a cross and a bir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8426" y="548168"/>
            <a:ext cx="2230986" cy="1555706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g2ac1ba269cb_0_46"/>
          <p:cNvSpPr txBox="1"/>
          <p:nvPr/>
        </p:nvSpPr>
        <p:spPr>
          <a:xfrm>
            <a:off x="1706430" y="2862567"/>
            <a:ext cx="5260500" cy="20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ACADEMIA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CRISTO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38" name="Google Shape;438;g2ac1ba269cb_0_46"/>
          <p:cNvSpPr/>
          <p:nvPr/>
        </p:nvSpPr>
        <p:spPr>
          <a:xfrm>
            <a:off x="1264510" y="2818701"/>
            <a:ext cx="114900" cy="21432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g2ac1ba269cb_0_46"/>
          <p:cNvSpPr/>
          <p:nvPr/>
        </p:nvSpPr>
        <p:spPr>
          <a:xfrm>
            <a:off x="1379327" y="2818702"/>
            <a:ext cx="424200" cy="214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/>
          <p:nvPr/>
        </p:nvSpPr>
        <p:spPr>
          <a:xfrm>
            <a:off x="4078888" y="2741641"/>
            <a:ext cx="6627304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Saludos y bienvenidos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2" name="Google Shape;112;p3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4" name="Google Shape;114;p3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/>
        </p:nvSpPr>
        <p:spPr>
          <a:xfrm>
            <a:off x="4135641" y="2724595"/>
            <a:ext cx="71523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Oración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2" name="Google Shape;122;p4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 txBox="1"/>
          <p:nvPr/>
        </p:nvSpPr>
        <p:spPr>
          <a:xfrm>
            <a:off x="2237027" y="403125"/>
            <a:ext cx="8958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Objetivos de la Lección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28" name="Google Shape;128;p5"/>
          <p:cNvCxnSpPr/>
          <p:nvPr/>
        </p:nvCxnSpPr>
        <p:spPr>
          <a:xfrm>
            <a:off x="2373086" y="1597768"/>
            <a:ext cx="7195457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9" name="Google Shape;129;p5"/>
          <p:cNvSpPr/>
          <p:nvPr/>
        </p:nvSpPr>
        <p:spPr>
          <a:xfrm>
            <a:off x="745673" y="1935322"/>
            <a:ext cx="10450200" cy="1127700"/>
          </a:xfrm>
          <a:prstGeom prst="roundRect">
            <a:avLst>
              <a:gd name="adj" fmla="val 10000"/>
            </a:avLst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0" name="Google Shape;130;p5"/>
          <p:cNvSpPr/>
          <p:nvPr/>
        </p:nvSpPr>
        <p:spPr>
          <a:xfrm>
            <a:off x="1086826" y="2189073"/>
            <a:ext cx="620400" cy="620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1" name="Google Shape;131;p5"/>
          <p:cNvSpPr/>
          <p:nvPr/>
        </p:nvSpPr>
        <p:spPr>
          <a:xfrm>
            <a:off x="2048259" y="1934841"/>
            <a:ext cx="9147600" cy="11277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2" name="Google Shape;132;p5"/>
          <p:cNvSpPr txBox="1"/>
          <p:nvPr/>
        </p:nvSpPr>
        <p:spPr>
          <a:xfrm>
            <a:off x="2048259" y="1934841"/>
            <a:ext cx="9147600" cy="11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350" tIns="119350" rIns="119350" bIns="119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libri"/>
              <a:buNone/>
            </a:pPr>
            <a:r>
              <a:rPr lang="en-US" sz="2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Presentarnos</a:t>
            </a:r>
            <a:endParaRPr sz="25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3" name="Google Shape;133;p5"/>
          <p:cNvSpPr/>
          <p:nvPr/>
        </p:nvSpPr>
        <p:spPr>
          <a:xfrm>
            <a:off x="745673" y="3192648"/>
            <a:ext cx="10450200" cy="1127700"/>
          </a:xfrm>
          <a:prstGeom prst="roundRect">
            <a:avLst>
              <a:gd name="adj" fmla="val 10000"/>
            </a:avLst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1086826" y="3446399"/>
            <a:ext cx="620400" cy="620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5" name="Google Shape;135;p5"/>
          <p:cNvSpPr/>
          <p:nvPr/>
        </p:nvSpPr>
        <p:spPr>
          <a:xfrm>
            <a:off x="2048259" y="3192648"/>
            <a:ext cx="9147600" cy="11277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6" name="Google Shape;136;p5"/>
          <p:cNvSpPr txBox="1"/>
          <p:nvPr/>
        </p:nvSpPr>
        <p:spPr>
          <a:xfrm>
            <a:off x="2048259" y="3192648"/>
            <a:ext cx="9147600" cy="11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350" tIns="119350" rIns="119350" bIns="119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Identificar el propósito y los objetivos del curso</a:t>
            </a:r>
            <a:endParaRPr sz="25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7" name="Google Shape;137;p5"/>
          <p:cNvSpPr/>
          <p:nvPr/>
        </p:nvSpPr>
        <p:spPr>
          <a:xfrm>
            <a:off x="745673" y="4449974"/>
            <a:ext cx="10450200" cy="1127700"/>
          </a:xfrm>
          <a:prstGeom prst="roundRect">
            <a:avLst>
              <a:gd name="adj" fmla="val 10000"/>
            </a:avLst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8" name="Google Shape;138;p5"/>
          <p:cNvSpPr/>
          <p:nvPr/>
        </p:nvSpPr>
        <p:spPr>
          <a:xfrm>
            <a:off x="1086826" y="4703725"/>
            <a:ext cx="620400" cy="620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9" name="Google Shape;139;p5"/>
          <p:cNvSpPr/>
          <p:nvPr/>
        </p:nvSpPr>
        <p:spPr>
          <a:xfrm>
            <a:off x="2048259" y="4449974"/>
            <a:ext cx="9147600" cy="11277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0" name="Google Shape;140;p5"/>
          <p:cNvSpPr txBox="1"/>
          <p:nvPr/>
        </p:nvSpPr>
        <p:spPr>
          <a:xfrm>
            <a:off x="2048259" y="4449974"/>
            <a:ext cx="9147600" cy="11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350" tIns="119350" rIns="119350" bIns="1193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Usar el método de las Cuatro “C” para leer y entender Hechos 1:3-12</a:t>
            </a:r>
            <a:endParaRPr sz="2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1" name="Google Shape;141;p5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5"/>
          <p:cNvSpPr/>
          <p:nvPr/>
        </p:nvSpPr>
        <p:spPr>
          <a:xfrm>
            <a:off x="794698" y="5707299"/>
            <a:ext cx="10450200" cy="1127700"/>
          </a:xfrm>
          <a:prstGeom prst="roundRect">
            <a:avLst>
              <a:gd name="adj" fmla="val 10000"/>
            </a:avLst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3" name="Google Shape;143;p5"/>
          <p:cNvSpPr/>
          <p:nvPr/>
        </p:nvSpPr>
        <p:spPr>
          <a:xfrm>
            <a:off x="1135851" y="5961050"/>
            <a:ext cx="620400" cy="620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4" name="Google Shape;144;p5"/>
          <p:cNvSpPr/>
          <p:nvPr/>
        </p:nvSpPr>
        <p:spPr>
          <a:xfrm>
            <a:off x="2097284" y="5707299"/>
            <a:ext cx="9147600" cy="11277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5" name="Google Shape;145;p5"/>
          <p:cNvSpPr txBox="1"/>
          <p:nvPr/>
        </p:nvSpPr>
        <p:spPr>
          <a:xfrm>
            <a:off x="2097284" y="5707299"/>
            <a:ext cx="9147600" cy="11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350" tIns="119350" rIns="119350" bIns="1193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Identificar el propósito de la iglesia con evidencia del libro de Hechos. </a:t>
            </a:r>
            <a:endParaRPr sz="2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g26ba99a7413_0_2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0"/>
            <a:ext cx="11430000" cy="601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26ba99a7413_0_221"/>
          <p:cNvSpPr txBox="1"/>
          <p:nvPr/>
        </p:nvSpPr>
        <p:spPr>
          <a:xfrm>
            <a:off x="2275771" y="4137794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Descripción del curso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52" name="Google Shape;152;g26ba99a7413_0_221"/>
          <p:cNvCxnSpPr/>
          <p:nvPr/>
        </p:nvCxnSpPr>
        <p:spPr>
          <a:xfrm>
            <a:off x="2379216" y="5156143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3" name="Google Shape;153;g26ba99a7413_0_221"/>
          <p:cNvSpPr txBox="1"/>
          <p:nvPr/>
        </p:nvSpPr>
        <p:spPr>
          <a:xfrm>
            <a:off x="2275776" y="5319625"/>
            <a:ext cx="77739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88"/>
              <a:buFont typeface="Arial"/>
              <a:buNone/>
            </a:pPr>
            <a:r>
              <a:rPr lang="en-US" sz="3888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 Biblia: La </a:t>
            </a: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Iglesia Cristiana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4" name="Google Shape;154;g26ba99a7413_0_221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g26ba99a7413_0_221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26ba99a7413_0_221"/>
          <p:cNvSpPr/>
          <p:nvPr/>
        </p:nvSpPr>
        <p:spPr>
          <a:xfrm>
            <a:off x="279444" y="4823252"/>
            <a:ext cx="114900" cy="20346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6c0eec2cfd_0_89"/>
          <p:cNvSpPr txBox="1"/>
          <p:nvPr/>
        </p:nvSpPr>
        <p:spPr>
          <a:xfrm>
            <a:off x="1475027" y="403125"/>
            <a:ext cx="8958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Objetivos del Curso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62" name="Google Shape;162;g26c0eec2cfd_0_89"/>
          <p:cNvCxnSpPr/>
          <p:nvPr/>
        </p:nvCxnSpPr>
        <p:spPr>
          <a:xfrm>
            <a:off x="2373086" y="1597768"/>
            <a:ext cx="71955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3" name="Google Shape;163;g26c0eec2cfd_0_89"/>
          <p:cNvSpPr/>
          <p:nvPr/>
        </p:nvSpPr>
        <p:spPr>
          <a:xfrm>
            <a:off x="745675" y="2011694"/>
            <a:ext cx="10450200" cy="1499400"/>
          </a:xfrm>
          <a:prstGeom prst="roundRect">
            <a:avLst>
              <a:gd name="adj" fmla="val 10000"/>
            </a:avLst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4" name="Google Shape;164;g26c0eec2cfd_0_89"/>
          <p:cNvSpPr/>
          <p:nvPr/>
        </p:nvSpPr>
        <p:spPr>
          <a:xfrm>
            <a:off x="1086826" y="2417673"/>
            <a:ext cx="620400" cy="620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5" name="Google Shape;165;g26c0eec2cfd_0_89"/>
          <p:cNvSpPr/>
          <p:nvPr/>
        </p:nvSpPr>
        <p:spPr>
          <a:xfrm>
            <a:off x="2048261" y="2011054"/>
            <a:ext cx="9147600" cy="14994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6" name="Google Shape;166;g26c0eec2cfd_0_89"/>
          <p:cNvSpPr txBox="1"/>
          <p:nvPr/>
        </p:nvSpPr>
        <p:spPr>
          <a:xfrm>
            <a:off x="2048261" y="2011054"/>
            <a:ext cx="9147600" cy="14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350" tIns="119350" rIns="119350" bIns="119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Leer y </a:t>
            </a:r>
            <a:r>
              <a:rPr lang="en-US" sz="2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entender</a:t>
            </a:r>
            <a:r>
              <a:rPr lang="en-US" sz="2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historias</a:t>
            </a:r>
            <a:r>
              <a:rPr lang="en-US" sz="2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claves de </a:t>
            </a:r>
            <a:r>
              <a:rPr lang="en-US" sz="2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los</a:t>
            </a:r>
            <a:r>
              <a:rPr lang="en-US" sz="2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sucesos</a:t>
            </a:r>
            <a:r>
              <a:rPr lang="en-US" sz="2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después</a:t>
            </a:r>
            <a:r>
              <a:rPr lang="en-US" sz="2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de la </a:t>
            </a:r>
            <a:r>
              <a:rPr lang="en-US" sz="2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resurrección</a:t>
            </a:r>
            <a:r>
              <a:rPr lang="en-US" sz="2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2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Jesucristo</a:t>
            </a:r>
            <a:r>
              <a:rPr lang="en-US" sz="2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utilizando</a:t>
            </a:r>
            <a:r>
              <a:rPr lang="en-US" sz="2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2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método</a:t>
            </a:r>
            <a:r>
              <a:rPr lang="en-US" sz="2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de las Cuatro “C”: </a:t>
            </a:r>
            <a:r>
              <a:rPr lang="en-US" sz="2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Captar</a:t>
            </a:r>
            <a:r>
              <a:rPr lang="en-US" sz="2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2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Contar</a:t>
            </a:r>
            <a:r>
              <a:rPr lang="en-US" sz="2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2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r>
              <a:rPr lang="en-US" sz="2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2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r>
              <a:rPr lang="en-US" sz="2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sz="2500" b="0" i="0" u="none" strike="noStrike" cap="none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7" name="Google Shape;167;g26c0eec2cfd_0_89"/>
          <p:cNvSpPr/>
          <p:nvPr/>
        </p:nvSpPr>
        <p:spPr>
          <a:xfrm>
            <a:off x="745675" y="3726050"/>
            <a:ext cx="10450200" cy="1355100"/>
          </a:xfrm>
          <a:prstGeom prst="roundRect">
            <a:avLst>
              <a:gd name="adj" fmla="val 10000"/>
            </a:avLst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8" name="Google Shape;168;g26c0eec2cfd_0_89"/>
          <p:cNvSpPr/>
          <p:nvPr/>
        </p:nvSpPr>
        <p:spPr>
          <a:xfrm>
            <a:off x="1086826" y="4132199"/>
            <a:ext cx="620400" cy="620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9" name="Google Shape;169;g26c0eec2cfd_0_89"/>
          <p:cNvSpPr/>
          <p:nvPr/>
        </p:nvSpPr>
        <p:spPr>
          <a:xfrm>
            <a:off x="2048261" y="3726050"/>
            <a:ext cx="9147600" cy="13551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0" name="Google Shape;170;g26c0eec2cfd_0_89"/>
          <p:cNvSpPr txBox="1"/>
          <p:nvPr/>
        </p:nvSpPr>
        <p:spPr>
          <a:xfrm>
            <a:off x="2048261" y="3726050"/>
            <a:ext cx="9147600" cy="13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350" tIns="119350" rIns="119350" bIns="119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Considerar ley específica y evangelio específico en historias de la Biblia y aplicarlos a sus vidas personales. </a:t>
            </a:r>
            <a:endParaRPr sz="25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1" name="Google Shape;171;g26c0eec2cfd_0_89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g26c0eec2cfd_0_89"/>
          <p:cNvSpPr/>
          <p:nvPr/>
        </p:nvSpPr>
        <p:spPr>
          <a:xfrm>
            <a:off x="745725" y="5274300"/>
            <a:ext cx="10450200" cy="1355100"/>
          </a:xfrm>
          <a:prstGeom prst="roundRect">
            <a:avLst>
              <a:gd name="adj" fmla="val 10000"/>
            </a:avLst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3" name="Google Shape;173;g26c0eec2cfd_0_89"/>
          <p:cNvSpPr/>
          <p:nvPr/>
        </p:nvSpPr>
        <p:spPr>
          <a:xfrm>
            <a:off x="1086876" y="5680449"/>
            <a:ext cx="620400" cy="620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4" name="Google Shape;174;g26c0eec2cfd_0_89"/>
          <p:cNvSpPr/>
          <p:nvPr/>
        </p:nvSpPr>
        <p:spPr>
          <a:xfrm>
            <a:off x="2048311" y="5274300"/>
            <a:ext cx="9147600" cy="13551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5" name="Google Shape;175;g26c0eec2cfd_0_89"/>
          <p:cNvSpPr txBox="1"/>
          <p:nvPr/>
        </p:nvSpPr>
        <p:spPr>
          <a:xfrm>
            <a:off x="2048311" y="5274300"/>
            <a:ext cx="9147600" cy="13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350" tIns="119350" rIns="119350" bIns="119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Identificar el propósito de la iglesia cristiana y desear ser un miembro activo del cuerpo de Cristo. </a:t>
            </a:r>
            <a:endParaRPr sz="25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c7cd4f111b_0_12"/>
          <p:cNvSpPr txBox="1"/>
          <p:nvPr/>
        </p:nvSpPr>
        <p:spPr>
          <a:xfrm>
            <a:off x="4127382" y="18068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El Proyecto Final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1" name="Google Shape;181;g2c7cd4f111b_0_12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g2c7cd4f111b_0_12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g2c7cd4f111b_0_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4281" y="1168550"/>
            <a:ext cx="4051701" cy="40517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4" name="Google Shape;184;g2c7cd4f111b_0_12"/>
          <p:cNvCxnSpPr/>
          <p:nvPr/>
        </p:nvCxnSpPr>
        <p:spPr>
          <a:xfrm>
            <a:off x="4230827" y="28230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5" name="Google Shape;185;g2c7cd4f111b_0_12"/>
          <p:cNvSpPr txBox="1"/>
          <p:nvPr/>
        </p:nvSpPr>
        <p:spPr>
          <a:xfrm>
            <a:off x="4127375" y="3172550"/>
            <a:ext cx="8064600" cy="20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Examen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escrito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32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8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preguntas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claves</a:t>
            </a:r>
            <a:endParaRPr sz="32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Encontrar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ley y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evangelio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un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texto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32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aplicarlo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su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vida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personal</a:t>
            </a:r>
            <a:endParaRPr sz="32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3274</Words>
  <Application>Microsoft Office PowerPoint</Application>
  <PresentationFormat>Widescreen</PresentationFormat>
  <Paragraphs>229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Lato</vt:lpstr>
      <vt:lpstr>Lato Black</vt:lpstr>
      <vt:lpstr>Noto Sans Symbols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Michele Pfeifer</dc:creator>
  <cp:lastModifiedBy>Carola Del Pino</cp:lastModifiedBy>
  <cp:revision>3</cp:revision>
  <dcterms:created xsi:type="dcterms:W3CDTF">2023-11-29T19:33:05Z</dcterms:created>
  <dcterms:modified xsi:type="dcterms:W3CDTF">2024-12-18T15:52:19Z</dcterms:modified>
</cp:coreProperties>
</file>