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ixPeTR4WhlbXO0KKxh523bF/3H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6CbMpOMngI"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Musica/Dios-poderoso-rescato-a-Daniel" TargetMode="External"/><Relationship Id="rId3" Type="http://schemas.openxmlformats.org/officeDocument/2006/relationships/hyperlink" Target="https://www.academiacristo.com/La-biblia-popular-y-comentarios-biblicos" TargetMode="External"/><Relationship Id="rId4" Type="http://schemas.openxmlformats.org/officeDocument/2006/relationships/hyperlink" Target="https://cristopalabradevida.com/fondo-biblico/"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https://www.youtube.com/watch?v=U6CbMpOMngI</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Daniel 6 en sus Biblias.</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Escribir las respuestas a las preguntas de Considerar. Vamos a usarlas en una actividad durante la lección en vivo. </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¿Quiénes son los personajes de esta historia? </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¿Cuáles son los objetos de esta historia? </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¿Dónde ocurrió la historia? </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¿Cuándo ocurrió la historia? </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 soluciona el problema? </a:t>
            </a:r>
            <a:endParaRPr>
              <a:solidFill>
                <a:schemeClr val="dk1"/>
              </a:solidFill>
              <a:latin typeface="Calibri"/>
              <a:ea typeface="Calibri"/>
              <a:cs typeface="Calibri"/>
              <a:sym typeface="Calibri"/>
            </a:endParaRPr>
          </a:p>
          <a:p>
            <a:pPr indent="0" lvl="0" marL="0" marR="17145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Rey Darío, el Rey de Persia que conquistó los babilonios (6:1)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Ciento veinte sátrapas y tres administradores (6:1)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Daniel, nombrado uno de los tres administradores/gobernadores sobre los 120 sátrapas. </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El ángel de Dios (6:22) </a:t>
            </a:r>
            <a:endParaRPr>
              <a:solidFill>
                <a:schemeClr val="dk1"/>
              </a:solidFill>
              <a:latin typeface="Calibri"/>
              <a:ea typeface="Calibri"/>
              <a:cs typeface="Calibri"/>
              <a:sym typeface="Calibri"/>
            </a:endParaRPr>
          </a:p>
        </p:txBody>
      </p:sp>
      <p:sp>
        <p:nvSpPr>
          <p:cNvPr id="171" name="Google Shape;17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edicto/decreto que firmó el rey prohibiendo orar a cualquier dios que no sea el rey mismo durante 30 días (6:9)</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casa, dormitorio y las ventanas abiertas de Daniel (6:10)</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foso de los leones (6:16)</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piedra que taparon la boca del foso, sellada con el anillo del rey (6:17-18) </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leones, sus bocas cerradas (6:22)</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huesos de los que falsamente lo habían acusado a Daniel y sus familias (6:24)</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decreto de Darío alabando al Dios de Daniel (6:25)</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83" name="Google Shape;18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Babilonia </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palacio del rey, la casa de Daniel, y el foso de leones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95" name="Google Shape;19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reino de Darío</a:t>
            </a:r>
            <a:endParaRPr>
              <a:solidFill>
                <a:schemeClr val="dk1"/>
              </a:solidFill>
              <a:latin typeface="Calibri"/>
              <a:ea typeface="Calibri"/>
              <a:cs typeface="Calibri"/>
              <a:sym typeface="Calibri"/>
            </a:endParaRPr>
          </a:p>
          <a:p>
            <a:pPr indent="-298450" lvl="0" marL="914400" marR="171450" rtl="0" algn="l">
              <a:lnSpc>
                <a:spcPct val="100000"/>
              </a:lnSpc>
              <a:spcBef>
                <a:spcPts val="1000"/>
              </a:spcBef>
              <a:spcAft>
                <a:spcPts val="0"/>
              </a:spcAft>
              <a:buClr>
                <a:schemeClr val="dk1"/>
              </a:buClr>
              <a:buSzPts val="1100"/>
              <a:buFont typeface="Calibri"/>
              <a:buAutoNum type="arabicPeriod"/>
            </a:pPr>
            <a:r>
              <a:t/>
            </a:r>
            <a:endParaRPr>
              <a:solidFill>
                <a:schemeClr val="dk1"/>
              </a:solidFill>
              <a:latin typeface="Calibri"/>
              <a:ea typeface="Calibri"/>
              <a:cs typeface="Calibri"/>
              <a:sym typeface="Calibri"/>
            </a:endParaRPr>
          </a:p>
        </p:txBody>
      </p:sp>
      <p:sp>
        <p:nvSpPr>
          <p:cNvPr id="207" name="Google Shape;20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Daniel les cae mal a los otros oficiales (a lo mejor por no ser corrupto, por su fe, y por ser extranjero, también). Surgen envidias y quieren deshacerse de él.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 ilegal orar al Dios verdadero. ¿Qué hará Daniel, quien tiene la costumbre de orar tres veces a su Dios con la ventana abierta?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¿Daniel sobrevivirá el foso de los leones?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19" name="Google Shape;21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salva a Daniel.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enemigos son echados a los leones.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nombre de Dios es glorificado.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31" name="Google Shape;23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43" name="Google Shape;243;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Aun en tierra extranjera y hostil, Dios protegió y bendijo a Daniel, quien, por obra del Espíritu Santo, permaneció fiel. </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254" name="Google Shape;25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pecado de ir en pos a los deseos de la gente que va en contra de la voluntad de Dios. </a:t>
            </a:r>
            <a:endParaRPr b="1">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cobardía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Faltarles el respeto a los gobernantes de este mundo.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 por el otro lado, poner mi confianza en la política y creer que los políticos van a salvarnos.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66" name="Google Shape;26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ya nos ha salvado del león rugiente que busca devorarnos (Satanás). 1 Pedro 5:8 Practiquen el dominio propio y manténganse alerta. Su enemigo el diablo ronda como león rugiente, buscando a quién devorar.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78" name="Google Shape;27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6c9d613ff4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Bien Dice Pablo: « 17 Pero el Señor estuvo a mi lado y me dio fuerzas para que por medio de mí se llevara a cabo la predicación del mensaje y lo oyeran todos los paganos. Y fui librado de la boca del león. 18 El Señor me librará de todo mal y me preservará para su reino celestial. A él sea la gloria por los siglos de los siglos. Amén.» (2 Timoteo 4:17-18)</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dirige los asuntos de su creación para que todo haga su voluntad y obre para el bien de su iglesia. Jeremías observa: “Señor, yo sé que el hombre no es dueño de su destino, que no le es dado al caminante dirigir sus propios pasos” (Jer. 10:23). Las cosas no ocurren por casualidad en este mundo, Dios gobierna los asuntos de este mundo.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90" name="Google Shape;290;g26c9d613ff4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2984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Dios nos dé la fuerza para obedecerle aun cuando otros nos presionan a desobedecerle.) Dios pudo haber permitido que los leones mataran a Daniel, y aun así hubiera bendecido a Daniel al traerle al cielo. A veces los cristianos son lastimados o incluso matados porque permanecen fieles al verdadero Dios.</a:t>
            </a:r>
            <a:endParaRPr>
              <a:solidFill>
                <a:schemeClr val="dk1"/>
              </a:solidFill>
              <a:latin typeface="Calibri"/>
              <a:ea typeface="Calibri"/>
              <a:cs typeface="Calibri"/>
              <a:sym typeface="Calibri"/>
            </a:endParaRPr>
          </a:p>
          <a:p>
            <a:pPr indent="-2984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Usar esta historia con creyentes bajo ataque, siendo perseguidos.</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98" name="Google Shape;29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siguiente video para la lección 6</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el libro de Ester en sus Biblias, y vamos a poner nuestra atención en Ester 4:15-5:9; 7:1-8:12</a:t>
            </a:r>
            <a:endParaRPr b="1">
              <a:solidFill>
                <a:schemeClr val="dk1"/>
              </a:solidFill>
              <a:latin typeface="Calibri"/>
              <a:ea typeface="Calibri"/>
              <a:cs typeface="Calibri"/>
              <a:sym typeface="Calibri"/>
            </a:endParaRPr>
          </a:p>
          <a:p>
            <a:pPr indent="0" lvl="0" marL="0" marR="171450" rtl="0" algn="l">
              <a:lnSpc>
                <a:spcPct val="100000"/>
              </a:lnSpc>
              <a:spcBef>
                <a:spcPts val="600"/>
              </a:spcBef>
              <a:spcAft>
                <a:spcPts val="600"/>
              </a:spcAft>
              <a:buNone/>
            </a:pPr>
            <a:r>
              <a:t/>
            </a:r>
            <a:endParaRPr b="1">
              <a:solidFill>
                <a:schemeClr val="dk1"/>
              </a:solidFill>
              <a:latin typeface="Calibri"/>
              <a:ea typeface="Calibri"/>
              <a:cs typeface="Calibri"/>
              <a:sym typeface="Calibri"/>
            </a:endParaRPr>
          </a:p>
        </p:txBody>
      </p:sp>
      <p:sp>
        <p:nvSpPr>
          <p:cNvPr id="310" name="Google Shape;310;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20" name="Google Shape;320;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28" name="Google Shape;328;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Aquí tienen una canción original de Iglesia Luterana Cristo que alaba a Dios Poderoso por haber salvado a Daniel… y a nosotros también:  </a:t>
            </a:r>
            <a:r>
              <a:rPr lang="en-US">
                <a:solidFill>
                  <a:schemeClr val="dk1"/>
                </a:solidFill>
                <a:uFill>
                  <a:noFill/>
                </a:uFill>
                <a:latin typeface="Calibri"/>
                <a:ea typeface="Calibri"/>
                <a:cs typeface="Calibri"/>
                <a:sym typeface="Calibri"/>
                <a:hlinkClick r:id="rId2">
                  <a:extLst>
                    <a:ext uri="{A12FA001-AC4F-418D-AE19-62706E023703}">
                      <ahyp:hlinkClr val="tx"/>
                    </a:ext>
                  </a:extLst>
                </a:hlinkClick>
              </a:rPr>
              <a:t>https://www.academiacristo.com/Musica/Dios-poderoso-rescato-a-Danie</a:t>
            </a:r>
            <a:r>
              <a:rPr lang="en-US">
                <a:solidFill>
                  <a:schemeClr val="dk1"/>
                </a:solidFill>
                <a:latin typeface="Calibri"/>
                <a:ea typeface="Calibri"/>
                <a:cs typeface="Calibri"/>
                <a:sym typeface="Calibri"/>
              </a:rPr>
              <a:t>l</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Aquí les encargamos La Biblia Popular para el libro de Daniel.  Vienen explicaciones, mapas, etc., para el libro de Daniel.  </a:t>
            </a:r>
            <a:r>
              <a:rPr lang="en-US" u="sng">
                <a:solidFill>
                  <a:srgbClr val="0563C1"/>
                </a:solidFill>
                <a:latin typeface="Calibri"/>
                <a:ea typeface="Calibri"/>
                <a:cs typeface="Calibri"/>
                <a:sym typeface="Calibri"/>
                <a:hlinkClick r:id="rId3">
                  <a:extLst>
                    <a:ext uri="{A12FA001-AC4F-418D-AE19-62706E023703}">
                      <ahyp:hlinkClr val="tx"/>
                    </a:ext>
                  </a:extLst>
                </a:hlinkClick>
              </a:rPr>
              <a:t>https://www.academiacristo.com/La-biblia-popular-y-comentarios-biblicos</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Exilio en Babilonia</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Babilonios conquistaron Jerusalén.  A muchos se los llevaron como cautivos a Babilonia.  Estas instrucciones Dios les dio por medio del profeta Jeremías:</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Jeremías 29:4-11 «Así ha dicho el Señor de los ejércitos y Dios de Israel, a todos los cautivos que permití que fueran llevados de Jerusalén a Babilonia: 5 “Construyan casas, y habítenlas; planten huertos y coman de sus frutos. 6 Cásense, y tengan hijos e hijas; den mujeres a sus hijos, y maridos a sus hijas, para que tengan hijos e hijas; y multiplíquense allá. ¡No se reduzcan en número! 7 Procuren la paz de la ciudad a la que permití que fueran llevados. Rueguen al Señor por ella, porque si ella tiene paz, también tendrán paz ustedes.” 10 »Así ha dicho el Señor: “Cuando se cumplan los setenta años de Babilonia, yo iré a visitarlos, y les cumpliré mi promesa de hacerlos volver a este lugar. 11 Sólo yo sé los planes que tengo para ustedes. Son planes para su bien, y no para su mal, para que tengan un futuro lleno de esperanza.”—Palabra del Señor.</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judíos exiliados hicieron caso.  Prosperaron, pero aun así anhelaban regresar a su tierra. Había muchos cambios para ellos.  El arameo empezó a ser la lengua más común (en lugar del hebreo puro).  Daniel y Esdras fueron escritos, una parte en hebreo, y otra parte en arameo.  (Daniel 2:4—7:28; Esdras 4:8—6:18 están en arameo)</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ciudad de Babilonia ya tenía más de mil años en ese entonces.  Ocupaba los dos lados del río Éufrates.  Tenía muros protectores.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zigurat era el templo al dios principal de Babilonia, Marduk.</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¿Han escuchado de los Jardines Colgantes de Babilonia?  Se consideran una de las Siete Maravillas del Mundo Antiguo.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babilonios eran conocidos por su sabiduría, astronomía, y conocimiento científico.  Daniel y sus tres amigos también fueron preparados como “magos” o sabios.  Es muy posible que, por medio de Daniel y otros exiliados, los babilonios y los persas llegaron a conocer las profecías del Mesías.  De esta forma puede ser que los magos, procedentes del oriente, hayan reconocido la señal de una nueva estrella como la señal del nacimiento del Salvador más de quinientos años después.(Lección 23, Fondo Bíblico por Dr. Glen Thompson, disponible aquí: </a:t>
            </a:r>
            <a:r>
              <a:rPr lang="en-US">
                <a:solidFill>
                  <a:schemeClr val="dk1"/>
                </a:solidFill>
                <a:uFill>
                  <a:noFill/>
                </a:uFill>
                <a:latin typeface="Calibri"/>
                <a:ea typeface="Calibri"/>
                <a:cs typeface="Calibri"/>
                <a:sym typeface="Calibri"/>
                <a:hlinkClick r:id="rId4">
                  <a:extLst>
                    <a:ext uri="{A12FA001-AC4F-418D-AE19-62706E023703}">
                      <ahyp:hlinkClr val="tx"/>
                    </a:ext>
                  </a:extLst>
                </a:hlinkClick>
              </a:rPr>
              <a:t>https://cristopalabradevida.com/fondo-biblico/</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Los cristianos y el gobierno</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 En esta historia Daniel, un creyente fiel, trabajaba en el gobierno en una nación pagana.  Hoy en día, ¿pueden los creyentes servir en el gobierno?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iglesia y el estado (gobierno civil) tienen diferentes cabezas, misiones, y medios de operación.</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Sí, es posible que sus trabajos se mezclen en algunos puntos (cuidar a los pobres, enfermos, ancianos, y huérfanos, la educación serían unos ejemplos). Pero no hay que confundir el asunto.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Oraremos por los gobernantes, sin importar lo buenos o malos que sean (1 Timoteo 2).</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 debemos respeto (e impuestos) al gobierno (“den al César lo que es del César”).</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leyes del gobierno se nos aplican a nosotros. Solo si piden que pequemos vamos a desobedecer las leyes. (Romanos 13)</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cristianos se pueden involucrar en la política; su motivo será el deseo de servir a los conciudadanos en respuesta al amor de Dios por nosotros. Las Confesiones Luteranas dicen: </a:t>
            </a:r>
            <a:endParaRPr>
              <a:solidFill>
                <a:schemeClr val="dk1"/>
              </a:solidFill>
              <a:latin typeface="Calibri"/>
              <a:ea typeface="Calibri"/>
              <a:cs typeface="Calibri"/>
              <a:sym typeface="Calibri"/>
            </a:endParaRPr>
          </a:p>
          <a:p>
            <a:pPr indent="-298450" lvl="1" marL="9144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Respecto al estado y al gobierno civil se enseña que toda autoridad en el mundo, todo gobierno ordenado y las leyes fueron creados e instituidos por Dios para el buen orden. Se enseña que los cristianos, sin incurrir en pecado, pueden tomar parte en el gobierno y en el oficio de príncipes y jueces; asimismo, decidir y sentenciar según las leyes imperiales y otras leyes vigentes, castigar con la espada a los malhechores, tomar parte en guerras justas, comprar y vender, prestar juramento cuando se exija, tener propiedad, contraer matrimonio; etc. (Confesión de Augsburgo Artículo XVI: 1,2)</a:t>
            </a:r>
            <a:endParaRPr b="1" u="sng">
              <a:solidFill>
                <a:schemeClr val="dk1"/>
              </a:solidFill>
              <a:latin typeface="Calibri"/>
              <a:ea typeface="Calibri"/>
              <a:cs typeface="Calibri"/>
              <a:sym typeface="Calibri"/>
            </a:endParaRPr>
          </a:p>
        </p:txBody>
      </p:sp>
      <p:sp>
        <p:nvSpPr>
          <p:cNvPr id="336" name="Google Shape;336;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Padre celestial, fortaléceme en la hora de tentación para que siga tu voluntad aun cuando gente poderosa quiere que te desobedezca y que te niegue. Tú no me negaste; tú mandaste tu único Hijo para atribuirme su vida santa y rescatarme de mis pecados y del castigo que merecía. Fortaléceme de tal manera que no niegue a mi Salvador. Amén.</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4 “C” para leer y entender Daniel 6</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Practicar el paso de “Considerar” en grupos pequeños</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 Un vistazo de los primeros cinco capítulos del libro de Daniel. </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Capítulo 1</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Ya muchos judíos fueron llevados cautivos a Babilonia.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 grupo de jóvenes judíos (4 de ellos son nombrados: Daniel, Ananías, Misael, Azarías) llegó a recibir capacitación para servir en el reino babilonio.</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Había también una prueba de alimentos – los jóvenes de Judá no querían recibir la comida y vino del rey – querían verduras y agua.</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estos cuatro jóvenes, Dios los dotó de sabiduría e inteligencia.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 Capítulo 2</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Rey Nabucodonosor tuvo un sueño, Dios le reveló la interpretación a Daniel y así les salvó la vida.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sueño fue una profecía del plan global que Dios tenía para las naciones (Babilonia, Medo-Persia, Grecia, Roma, y el Reino Eterno que despedaza a todos los demás)</a:t>
            </a:r>
            <a:endParaRPr>
              <a:solidFill>
                <a:schemeClr val="dk1"/>
              </a:solidFill>
              <a:latin typeface="Calibri"/>
              <a:ea typeface="Calibri"/>
              <a:cs typeface="Calibri"/>
              <a:sym typeface="Calibri"/>
            </a:endParaRPr>
          </a:p>
          <a:p>
            <a:pPr indent="-298450" lvl="0" marL="97155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Capítulo 3</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¡ESTE ES EL TEXTO PARA EL PROYECTO FINAL!  </a:t>
            </a:r>
            <a:r>
              <a:rPr lang="en-US">
                <a:solidFill>
                  <a:schemeClr val="dk1"/>
                </a:solidFill>
                <a:latin typeface="Calibri"/>
                <a:ea typeface="Calibri"/>
                <a:cs typeface="Calibri"/>
                <a:sym typeface="Calibri"/>
              </a:rPr>
              <a:t>El capítulo 3 nos narra la historia de tres judíos quienes tenían responsabilidades sobre los negocios de la provincia de Babilonia.  Ellos reciben la orden de adorar una estatua de oro bajo la amenaza de ser echados a un horno de fuego ardiente.</a:t>
            </a:r>
            <a:endParaRPr>
              <a:solidFill>
                <a:schemeClr val="dk1"/>
              </a:solidFill>
              <a:latin typeface="Calibri"/>
              <a:ea typeface="Calibri"/>
              <a:cs typeface="Calibri"/>
              <a:sym typeface="Calibri"/>
            </a:endParaRPr>
          </a:p>
          <a:p>
            <a:pPr indent="-298450" lvl="0" marL="97155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Capítulo 4</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Nabucodonosor se vuelve loco, vive como un animal por un tiempo, y Dios le devuelve su razón.  Hasta el Rey hace una oración al Dios verdadero.</a:t>
            </a:r>
            <a:endParaRPr>
              <a:solidFill>
                <a:schemeClr val="dk1"/>
              </a:solidFill>
              <a:latin typeface="Calibri"/>
              <a:ea typeface="Calibri"/>
              <a:cs typeface="Calibri"/>
              <a:sym typeface="Calibri"/>
            </a:endParaRPr>
          </a:p>
          <a:p>
            <a:pPr indent="-298450" lvl="0" marL="97155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Capítulo 5</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Unos 30 años después, Durante una fiesta unos dedos aparecieron y escribieron, “Mené, Mené, Tekel, Parsín.”  Dios le da la interpretación a Daniel.  Dios tumba el reino babilonio esa misma noche y se establece el reino de Media y Persia.  </a:t>
            </a:r>
            <a:endParaRPr b="1">
              <a:solidFill>
                <a:schemeClr val="dk1"/>
              </a:solidFill>
              <a:latin typeface="Calibri"/>
              <a:ea typeface="Calibri"/>
              <a:cs typeface="Calibri"/>
              <a:sym typeface="Calibri"/>
            </a:endParaRPr>
          </a:p>
        </p:txBody>
      </p:sp>
      <p:sp>
        <p:nvSpPr>
          <p:cNvPr id="140" name="Google Shape;140;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indent="-298450" lvl="0" marL="9144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Daniel 6.&gt;</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50" name="Google Shape;150;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a:t>
            </a:r>
            <a:r>
              <a:rPr lang="en-US">
                <a:solidFill>
                  <a:schemeClr val="dk1"/>
                </a:solidFill>
                <a:latin typeface="Calibri"/>
                <a:ea typeface="Calibri"/>
                <a:cs typeface="Calibri"/>
                <a:sym typeface="Calibri"/>
              </a:rPr>
              <a:t> “</a:t>
            </a:r>
            <a:r>
              <a:rPr b="1" lang="en-US">
                <a:solidFill>
                  <a:schemeClr val="dk1"/>
                </a:solidFill>
                <a:latin typeface="Calibri"/>
                <a:ea typeface="Calibri"/>
                <a:cs typeface="Calibri"/>
                <a:sym typeface="Calibri"/>
              </a:rPr>
              <a:t>Considerar</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0" lvl="0" marL="228600" marR="171450" rtl="0" algn="l">
              <a:spcBef>
                <a:spcPts val="1000"/>
              </a:spcBef>
              <a:spcAft>
                <a:spcPts val="0"/>
              </a:spcAft>
              <a:buClr>
                <a:schemeClr val="dk1"/>
              </a:buClr>
              <a:buSzPts val="1100"/>
              <a:buFont typeface="Arial"/>
              <a:buNone/>
            </a:pPr>
            <a:r>
              <a:rPr i="1" lang="en-US">
                <a:solidFill>
                  <a:schemeClr val="dk1"/>
                </a:solidFill>
                <a:latin typeface="Calibri"/>
                <a:ea typeface="Calibri"/>
                <a:cs typeface="Calibri"/>
                <a:sym typeface="Calibri"/>
              </a:rPr>
              <a:t>***Explique a los estudiantes que van a platicar las preguntas de Considerar en grupos pequeños.***</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60" name="Google Shape;160;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6.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29.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31.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5.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74" name="Google Shape;174;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75" name="Google Shape;175;p11"/>
          <p:cNvSpPr txBox="1"/>
          <p:nvPr/>
        </p:nvSpPr>
        <p:spPr>
          <a:xfrm>
            <a:off x="4127374" y="3349425"/>
            <a:ext cx="77721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Daniel 6</a:t>
            </a:r>
            <a:endParaRPr sz="3888">
              <a:solidFill>
                <a:schemeClr val="dk1"/>
              </a:solidFill>
              <a:latin typeface="Lato"/>
              <a:ea typeface="Lato"/>
              <a:cs typeface="Lato"/>
              <a:sym typeface="Lato"/>
            </a:endParaRPr>
          </a:p>
        </p:txBody>
      </p:sp>
      <p:sp>
        <p:nvSpPr>
          <p:cNvPr id="176" name="Google Shape;176;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7" name="Google Shape;177;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78" name="Google Shape;178;p1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79" name="Google Shape;179;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180" name="Google Shape;180;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86" name="Google Shape;186;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87" name="Google Shape;187;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8" name="Google Shape;188;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89" name="Google Shape;189;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90" name="Google Shape;190;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191" name="Google Shape;191;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192" name="Google Shape;192;p12"/>
          <p:cNvSpPr txBox="1"/>
          <p:nvPr/>
        </p:nvSpPr>
        <p:spPr>
          <a:xfrm>
            <a:off x="4127374"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Daniel 6</a:t>
            </a:r>
            <a:endParaRPr b="0" i="0" sz="4800" u="none" cap="none" strike="noStrik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98" name="Google Shape;198;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99" name="Google Shape;199;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0" name="Google Shape;200;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1" name="Google Shape;201;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02" name="Google Shape;202;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03" name="Google Shape;203;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04" name="Google Shape;204;p13"/>
          <p:cNvSpPr txBox="1"/>
          <p:nvPr/>
        </p:nvSpPr>
        <p:spPr>
          <a:xfrm>
            <a:off x="4127374"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Daniel 6</a:t>
            </a:r>
            <a:endParaRPr b="0" i="0" sz="4800" u="none" cap="none" strike="noStrike">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0" name="Google Shape;210;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11" name="Google Shape;211;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2" name="Google Shape;212;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3" name="Google Shape;213;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4" name="Google Shape;214;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15" name="Google Shape;215;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16" name="Google Shape;216;p14"/>
          <p:cNvSpPr txBox="1"/>
          <p:nvPr/>
        </p:nvSpPr>
        <p:spPr>
          <a:xfrm>
            <a:off x="4127374"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Daniel 6</a:t>
            </a:r>
            <a:endParaRPr b="0" i="0" sz="4800" u="none" cap="none" strike="noStrike">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2" name="Google Shape;222;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3" name="Google Shape;223;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4" name="Google Shape;224;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5" name="Google Shape;225;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26" name="Google Shape;226;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227" name="Google Shape;227;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28" name="Google Shape;228;p15"/>
          <p:cNvSpPr txBox="1"/>
          <p:nvPr/>
        </p:nvSpPr>
        <p:spPr>
          <a:xfrm>
            <a:off x="4127374"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Daniel 6</a:t>
            </a:r>
            <a:endParaRPr b="0" i="0" sz="4800" u="none" cap="none" strike="noStrike">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4" name="Google Shape;234;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5" name="Google Shape;235;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6" name="Google Shape;236;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7" name="Google Shape;237;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38" name="Google Shape;238;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39" name="Google Shape;239;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40" name="Google Shape;240;p16"/>
          <p:cNvSpPr txBox="1"/>
          <p:nvPr/>
        </p:nvSpPr>
        <p:spPr>
          <a:xfrm>
            <a:off x="4127374"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Daniel 6</a:t>
            </a:r>
            <a:endParaRPr b="0" i="0" sz="4800" u="none" cap="none" strike="noStrike">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46" name="Google Shape;246;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47" name="Google Shape;247;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Daniel 6</a:t>
            </a:r>
            <a:endParaRPr b="0" i="0" sz="3888" u="none" cap="none" strike="noStrike">
              <a:solidFill>
                <a:schemeClr val="dk1"/>
              </a:solidFill>
              <a:latin typeface="Lato"/>
              <a:ea typeface="Lato"/>
              <a:cs typeface="Lato"/>
              <a:sym typeface="Lato"/>
            </a:endParaRPr>
          </a:p>
        </p:txBody>
      </p:sp>
      <p:sp>
        <p:nvSpPr>
          <p:cNvPr id="248" name="Google Shape;248;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49" name="Google Shape;249;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50" name="Google Shape;250;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51" name="Google Shape;251;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57" name="Google Shape;257;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58" name="Google Shape;258;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9" name="Google Shape;259;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0" name="Google Shape;260;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61" name="Google Shape;261;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262" name="Google Shape;262;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63" name="Google Shape;263;p18"/>
          <p:cNvSpPr txBox="1"/>
          <p:nvPr/>
        </p:nvSpPr>
        <p:spPr>
          <a:xfrm>
            <a:off x="4127374"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Daniel 6</a:t>
            </a:r>
            <a:endParaRPr b="0" i="0" sz="4800" u="none" cap="none" strike="noStrik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69" name="Google Shape;269;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0" name="Google Shape;270;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1" name="Google Shape;271;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2" name="Google Shape;272;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3" name="Google Shape;273;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74" name="Google Shape;274;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75" name="Google Shape;275;p19"/>
          <p:cNvSpPr txBox="1"/>
          <p:nvPr/>
        </p:nvSpPr>
        <p:spPr>
          <a:xfrm>
            <a:off x="4127374"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Daniel 6</a:t>
            </a:r>
            <a:endParaRPr b="0" i="0" sz="4800" u="none" cap="none" strike="noStrike">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1" name="Google Shape;281;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2" name="Google Shape;282;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3" name="Google Shape;283;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4" name="Google Shape;284;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5" name="Google Shape;285;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286" name="Google Shape;286;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87" name="Google Shape;287;p20"/>
          <p:cNvSpPr txBox="1"/>
          <p:nvPr/>
        </p:nvSpPr>
        <p:spPr>
          <a:xfrm>
            <a:off x="4127374"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Daniel 6</a:t>
            </a:r>
            <a:endParaRPr b="0" i="0" sz="4800" u="none" cap="none" strike="noStrik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g26c9d613ff4_0_124"/>
          <p:cNvSpPr txBox="1"/>
          <p:nvPr/>
        </p:nvSpPr>
        <p:spPr>
          <a:xfrm>
            <a:off x="3950375" y="670925"/>
            <a:ext cx="7949100" cy="631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 Pero el Señor estuvo a mi lado y </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me dio fuerzas para que por medio </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de mí se llevara a cabo la predicación del mensaje y lo oyeran todos los paganos. Y fui librado de la boca del león. El Señor me librará de todo mal y me preservará para su reino celestial. </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A él sea la gloria por los siglos de los siglos. Amén.</a:t>
            </a:r>
            <a:endParaRPr b="0" i="0" sz="3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2 Timoteo 4:17-18</a:t>
            </a:r>
            <a:endParaRPr b="0" i="0" sz="3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dk1"/>
              </a:solidFill>
              <a:latin typeface="Lato"/>
              <a:ea typeface="Lato"/>
              <a:cs typeface="Lato"/>
              <a:sym typeface="Lato"/>
            </a:endParaRPr>
          </a:p>
        </p:txBody>
      </p:sp>
      <p:sp>
        <p:nvSpPr>
          <p:cNvPr id="293" name="Google Shape;293;g26c9d613ff4_0_12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4" name="Google Shape;294;g26c9d613ff4_0_12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95" name="Google Shape;295;g26c9d613ff4_0_12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01" name="Google Shape;301;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02" name="Google Shape;302;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3" name="Google Shape;303;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4" name="Google Shape;304;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05" name="Google Shape;305;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06" name="Google Shape;306;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307" name="Google Shape;307;p21"/>
          <p:cNvSpPr txBox="1"/>
          <p:nvPr/>
        </p:nvSpPr>
        <p:spPr>
          <a:xfrm>
            <a:off x="4127374"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Daniel 6</a:t>
            </a:r>
            <a:endParaRPr b="0" i="0" sz="4800" u="none" cap="none" strike="noStrike">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g26ba99a7413_0_63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13" name="Google Shape;313;g26ba99a7413_0_63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14" name="Google Shape;314;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5" name="Google Shape;315;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16" name="Google Shape;316;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317" name="Google Shape;317;g26ba99a7413_0_633"/>
          <p:cNvSpPr txBox="1"/>
          <p:nvPr/>
        </p:nvSpPr>
        <p:spPr>
          <a:xfrm>
            <a:off x="4127375" y="3633850"/>
            <a:ext cx="7772100" cy="2062500"/>
          </a:xfrm>
          <a:prstGeom prst="rect">
            <a:avLst/>
          </a:prstGeom>
          <a:noFill/>
          <a:ln>
            <a:noFill/>
          </a:ln>
        </p:spPr>
        <p:txBody>
          <a:bodyPr anchorCtr="0" anchor="t" bIns="45700" lIns="91425" spcFirstLastPara="1" rIns="91425" wrap="square" tIns="45700">
            <a:spAutoFit/>
          </a:bodyPr>
          <a:lstStyle/>
          <a:p>
            <a:pPr indent="-431800" lvl="0" marL="457200" rtl="0" algn="l">
              <a:spcBef>
                <a:spcPts val="0"/>
              </a:spcBef>
              <a:spcAft>
                <a:spcPts val="0"/>
              </a:spcAft>
              <a:buClr>
                <a:schemeClr val="dk1"/>
              </a:buClr>
              <a:buSzPts val="3200"/>
              <a:buFont typeface="Lato"/>
              <a:buChar char="●"/>
            </a:pPr>
            <a:r>
              <a:rPr b="1" lang="en-US" sz="3200">
                <a:solidFill>
                  <a:schemeClr val="dk1"/>
                </a:solidFill>
                <a:latin typeface="Lato"/>
                <a:ea typeface="Lato"/>
                <a:cs typeface="Lato"/>
                <a:sym typeface="Lato"/>
              </a:rPr>
              <a:t>Ver el siguiente video para la lección 6</a:t>
            </a:r>
            <a:endParaRPr b="1"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b="1" lang="en-US" sz="3200">
                <a:solidFill>
                  <a:schemeClr val="dk1"/>
                </a:solidFill>
                <a:latin typeface="Lato"/>
                <a:ea typeface="Lato"/>
                <a:cs typeface="Lato"/>
                <a:sym typeface="Lato"/>
              </a:rPr>
              <a:t>Leer el libro de Ester en sus Biblias, y vamos a poner nuestra atención en Ester 4:15-5:9; 7:1-8:12</a:t>
            </a:r>
            <a:endParaRPr b="1" sz="3200">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1" name="Shape 321"/>
        <p:cNvGrpSpPr/>
        <p:nvPr/>
      </p:nvGrpSpPr>
      <p:grpSpPr>
        <a:xfrm>
          <a:off x="0" y="0"/>
          <a:ext cx="0" cy="0"/>
          <a:chOff x="0" y="0"/>
          <a:chExt cx="0" cy="0"/>
        </a:xfrm>
      </p:grpSpPr>
      <p:sp>
        <p:nvSpPr>
          <p:cNvPr id="322" name="Google Shape;322;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23" name="Google Shape;323;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4" name="Google Shape;324;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25" name="Google Shape;325;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31" name="Google Shape;331;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2" name="Google Shape;332;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33" name="Google Shape;333;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9" name="Google Shape;339;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0" name="Google Shape;340;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41" name="Google Shape;341;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42" name="Google Shape;342;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43" name="Google Shape;343;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5</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Daniel en el Foso de los Leones</a:t>
            </a:r>
            <a:endParaRPr sz="3888">
              <a:solidFill>
                <a:schemeClr val="dk1"/>
              </a:solidFill>
              <a:latin typeface="Lato"/>
              <a:ea typeface="Lato"/>
              <a:cs typeface="Lato"/>
              <a:sym typeface="Lato"/>
            </a:endParaRPr>
          </a:p>
        </p:txBody>
      </p:sp>
      <p:sp>
        <p:nvSpPr>
          <p:cNvPr id="103" name="Google Shape;103;p2"/>
          <p:cNvSpPr txBox="1"/>
          <p:nvPr/>
        </p:nvSpPr>
        <p:spPr>
          <a:xfrm>
            <a:off x="4127382" y="4198335"/>
            <a:ext cx="50178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Daniel 6</a:t>
            </a:r>
            <a:endParaRPr sz="3888">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129" name="Google Shape;129;p5"/>
          <p:cNvPicPr preferRelativeResize="0"/>
          <p:nvPr/>
        </p:nvPicPr>
        <p:blipFill rotWithShape="1">
          <a:blip r:embed="rId3">
            <a:alphaModFix/>
          </a:blip>
          <a:srcRect b="0" l="0" r="0" t="0"/>
          <a:stretch/>
        </p:blipFill>
        <p:spPr>
          <a:xfrm>
            <a:off x="10500489" y="289924"/>
            <a:ext cx="1399035" cy="1170434"/>
          </a:xfrm>
          <a:prstGeom prst="rect">
            <a:avLst/>
          </a:prstGeom>
          <a:noFill/>
          <a:ln>
            <a:noFill/>
          </a:ln>
        </p:spPr>
      </p:pic>
      <p:sp>
        <p:nvSpPr>
          <p:cNvPr id="130" name="Google Shape;130;p5"/>
          <p:cNvSpPr/>
          <p:nvPr/>
        </p:nvSpPr>
        <p:spPr>
          <a:xfrm>
            <a:off x="745673" y="20115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086826" y="2265273"/>
            <a:ext cx="620400" cy="6204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p:nvPr/>
        </p:nvSpPr>
        <p:spPr>
          <a:xfrm>
            <a:off x="2048259" y="20110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3" name="Google Shape;133;p5"/>
          <p:cNvSpPr txBox="1"/>
          <p:nvPr/>
        </p:nvSpPr>
        <p:spPr>
          <a:xfrm>
            <a:off x="2048259" y="2011041"/>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4 “C” para leer y entender Daniel 6</a:t>
            </a:r>
            <a:endParaRPr b="0" i="0" sz="2500" u="none" cap="none" strike="noStrike">
              <a:solidFill>
                <a:schemeClr val="lt1"/>
              </a:solidFill>
              <a:latin typeface="Lato"/>
              <a:ea typeface="Lato"/>
              <a:cs typeface="Lato"/>
              <a:sym typeface="Lato"/>
            </a:endParaRPr>
          </a:p>
        </p:txBody>
      </p:sp>
      <p:sp>
        <p:nvSpPr>
          <p:cNvPr id="134" name="Google Shape;134;p5"/>
          <p:cNvSpPr/>
          <p:nvPr/>
        </p:nvSpPr>
        <p:spPr>
          <a:xfrm>
            <a:off x="745673" y="34212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086826" y="3674999"/>
            <a:ext cx="620400" cy="6204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p:nvPr/>
        </p:nvSpPr>
        <p:spPr>
          <a:xfrm>
            <a:off x="2048259" y="34212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7" name="Google Shape;137;p5"/>
          <p:cNvSpPr txBox="1"/>
          <p:nvPr/>
        </p:nvSpPr>
        <p:spPr>
          <a:xfrm>
            <a:off x="2048259" y="34212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Practicar el paso de “Considerar” en grupos pequeños</a:t>
            </a:r>
            <a:endParaRPr b="0" i="0" sz="2500" u="none" cap="none" strike="noStrik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g26c0eec2cfd_0_221"/>
          <p:cNvSpPr txBox="1"/>
          <p:nvPr/>
        </p:nvSpPr>
        <p:spPr>
          <a:xfrm>
            <a:off x="4127382" y="8924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43" name="Google Shape;143;g26c0eec2cfd_0_221"/>
          <p:cNvCxnSpPr/>
          <p:nvPr/>
        </p:nvCxnSpPr>
        <p:spPr>
          <a:xfrm>
            <a:off x="4230827" y="2061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44" name="Google Shape;144;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g26c0eec2cfd_0_221"/>
          <p:cNvSpPr txBox="1"/>
          <p:nvPr/>
        </p:nvSpPr>
        <p:spPr>
          <a:xfrm>
            <a:off x="4127381" y="2486746"/>
            <a:ext cx="7432500" cy="372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i="1" lang="en-US" sz="3200">
                <a:solidFill>
                  <a:schemeClr val="dk1"/>
                </a:solidFill>
                <a:latin typeface="Lato"/>
                <a:ea typeface="Lato"/>
                <a:cs typeface="Lato"/>
                <a:sym typeface="Lato"/>
              </a:rPr>
              <a:t>Un vistazo de los primeros cinco </a:t>
            </a:r>
            <a:r>
              <a:rPr i="1" lang="en-US" sz="3200">
                <a:solidFill>
                  <a:schemeClr val="dk1"/>
                </a:solidFill>
                <a:latin typeface="Lato"/>
                <a:ea typeface="Lato"/>
                <a:cs typeface="Lato"/>
                <a:sym typeface="Lato"/>
              </a:rPr>
              <a:t>capítulos</a:t>
            </a:r>
            <a:r>
              <a:rPr i="1" lang="en-US" sz="3200">
                <a:solidFill>
                  <a:schemeClr val="dk1"/>
                </a:solidFill>
                <a:latin typeface="Lato"/>
                <a:ea typeface="Lato"/>
                <a:cs typeface="Lato"/>
                <a:sym typeface="Lato"/>
              </a:rPr>
              <a:t>:</a:t>
            </a:r>
            <a:endParaRPr b="0" i="1" sz="3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t/>
            </a:r>
            <a:endParaRPr b="0" i="0" sz="1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Capítulo 1</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Capítulo 2</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1" lang="en-US" sz="3200">
                <a:solidFill>
                  <a:schemeClr val="dk1"/>
                </a:solidFill>
                <a:latin typeface="Lato"/>
                <a:ea typeface="Lato"/>
                <a:cs typeface="Lato"/>
                <a:sym typeface="Lato"/>
              </a:rPr>
              <a:t>Capítulo 3</a:t>
            </a:r>
            <a:endParaRPr b="1"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Capítulo 4</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Capítulo 5</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Capítulo 6</a:t>
            </a:r>
            <a:endParaRPr sz="3200">
              <a:solidFill>
                <a:schemeClr val="dk1"/>
              </a:solidFill>
              <a:latin typeface="Lato"/>
              <a:ea typeface="Lato"/>
              <a:cs typeface="Lato"/>
              <a:sym typeface="Lato"/>
            </a:endParaRPr>
          </a:p>
        </p:txBody>
      </p:sp>
      <p:pic>
        <p:nvPicPr>
          <p:cNvPr id="146" name="Google Shape;146;g26c0eec2cfd_0_221"/>
          <p:cNvPicPr preferRelativeResize="0"/>
          <p:nvPr/>
        </p:nvPicPr>
        <p:blipFill rotWithShape="1">
          <a:blip r:embed="rId3">
            <a:alphaModFix/>
          </a:blip>
          <a:srcRect b="0" l="1446" r="1434"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47" name="Google Shape;147;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g26c0eec2cfd_0_235"/>
          <p:cNvSpPr txBox="1"/>
          <p:nvPr/>
        </p:nvSpPr>
        <p:spPr>
          <a:xfrm>
            <a:off x="4127382" y="2111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53" name="Google Shape;153;g26c0eec2cfd_0_235"/>
          <p:cNvCxnSpPr/>
          <p:nvPr/>
        </p:nvCxnSpPr>
        <p:spPr>
          <a:xfrm>
            <a:off x="4230827" y="3280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4" name="Google Shape;154;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56" name="Google Shape;156;g26c0eec2cfd_0_235"/>
          <p:cNvSpPr txBox="1"/>
          <p:nvPr/>
        </p:nvSpPr>
        <p:spPr>
          <a:xfrm>
            <a:off x="4127381" y="37059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a:t>
            </a:r>
            <a:r>
              <a:rPr b="1" lang="en-US" sz="3200">
                <a:solidFill>
                  <a:schemeClr val="dk1"/>
                </a:solidFill>
                <a:latin typeface="Lato"/>
                <a:ea typeface="Lato"/>
                <a:cs typeface="Lato"/>
                <a:sym typeface="Lato"/>
              </a:rPr>
              <a:t>Daniel 6</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57" name="Google Shape;157;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63" name="Google Shape;163;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64" name="Google Shape;164;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Daniel 6</a:t>
            </a:r>
            <a:endParaRPr b="0" i="0" sz="4800" u="none" cap="none" strike="noStrike">
              <a:solidFill>
                <a:schemeClr val="dk1"/>
              </a:solidFill>
              <a:latin typeface="Lato"/>
              <a:ea typeface="Lato"/>
              <a:cs typeface="Lato"/>
              <a:sym typeface="Lato"/>
            </a:endParaRPr>
          </a:p>
        </p:txBody>
      </p:sp>
      <p:sp>
        <p:nvSpPr>
          <p:cNvPr id="165" name="Google Shape;165;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66" name="Google Shape;166;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67" name="Google Shape;167;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68" name="Google Shape;168;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