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x3gb+e8AbP45CIZ2VWVZ7C7VQ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6.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we-Jqt7py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4M1DMAL14"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A-la-colin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https://www.youtube.com/watch?v=Wwe-Jqt7py8</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Mateo 14:13-21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sería una buena situación para compartir la historia de Mateo 14:13-21 con alguien?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e5a0dc2df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Lucas 9:10-17 (una investigación ordenada)</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Nos dice que era un lugar apartado de la ciudad de Betsaida</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170" name="Google Shape;170;g26e5a0dc2df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e5a0dc2df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Juan 6:1-15 (Lenguaje sencillo, temas profundos, testimonio de primera mano)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Subió un monte</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acercaba la pascua</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Había mucha hierba</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Fue Felipe quien vio lo imposible de dar a comer a tantos, e informó acerca de los recursos.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dio gracias</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Andrés es el que traía comida</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Quisieron hacer rey a Jesús a la fuerza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alimentación de los 5000 no es mentira, ni una fábula, ni lenguaje figurado, ni mitología. Es una historia verdadera. </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178" name="Google Shape;178;g26e5a0dc2df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Mateo 14:13-21.&gt;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86" name="Google Shape;186;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96" name="Google Shape;196;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discípulos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barca</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Cinco panes y dos pescados</a:t>
            </a:r>
            <a:endParaRPr>
              <a:solidFill>
                <a:schemeClr val="dk1"/>
              </a:solidFill>
              <a:latin typeface="Calibri"/>
              <a:ea typeface="Calibri"/>
              <a:cs typeface="Calibri"/>
              <a:sym typeface="Calibri"/>
            </a:endParaRPr>
          </a:p>
          <a:p>
            <a:pPr indent="-1841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Las doce cestas llenas de lo que sobró</a:t>
            </a:r>
            <a:endParaRPr>
              <a:solidFill>
                <a:schemeClr val="dk1"/>
              </a:solidFill>
              <a:latin typeface="Calibri"/>
              <a:ea typeface="Calibri"/>
              <a:cs typeface="Calibri"/>
              <a:sym typeface="Calibri"/>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cruzó al otro lado del mar de Galilea (Juan 6:1)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Subió un monte</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lugar apartado de Betsaida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Justo después de la muerte de Juan el Bautista (Mateo 14:1-12)</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3" name="Google Shape;2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tiene necesidades físicas y espirituales, ya se está haciendo tarde. Solo hay cinco panes y dos pescados para tanta gente.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5" name="Google Shape;2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soluciona el problema?</a:t>
            </a:r>
            <a:endParaRPr>
              <a:solidFill>
                <a:schemeClr val="dk1"/>
              </a:solidFill>
              <a:latin typeface="Calibri"/>
              <a:ea typeface="Calibri"/>
              <a:cs typeface="Calibri"/>
              <a:sym typeface="Calibri"/>
            </a:endParaRPr>
          </a:p>
          <a:p>
            <a:pPr indent="-184150" lvl="1"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predica la palabra, les sana las dolencias, y les da a comer a todos hasta saciarse. </a:t>
            </a:r>
            <a:endParaRPr>
              <a:solidFill>
                <a:schemeClr val="dk1"/>
              </a:solidFill>
              <a:latin typeface="Calibri"/>
              <a:ea typeface="Calibri"/>
              <a:cs typeface="Calibri"/>
              <a:sym typeface="Calibri"/>
            </a:endParaRPr>
          </a:p>
        </p:txBody>
      </p:sp>
      <p:sp>
        <p:nvSpPr>
          <p:cNvPr id="267" name="Google Shape;26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79" name="Google Shape;279;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Jesús alimentó a la multitud.</a:t>
            </a:r>
            <a:endParaRPr>
              <a:solidFill>
                <a:schemeClr val="dk1"/>
              </a:solidFill>
              <a:latin typeface="Calibri"/>
              <a:ea typeface="Calibri"/>
              <a:cs typeface="Calibri"/>
              <a:sym typeface="Calibri"/>
            </a:endParaRPr>
          </a:p>
        </p:txBody>
      </p:sp>
      <p:sp>
        <p:nvSpPr>
          <p:cNvPr id="290" name="Google Shape;2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Yo fallo en reconocer que es Dios quien provee para mis necesidades cotidianas y para mi salvación eterna. </a:t>
            </a:r>
            <a:endParaRPr>
              <a:solidFill>
                <a:schemeClr val="dk1"/>
              </a:solidFill>
              <a:latin typeface="Calibri"/>
              <a:ea typeface="Calibri"/>
              <a:cs typeface="Calibri"/>
              <a:sym typeface="Calibri"/>
            </a:endParaRPr>
          </a:p>
          <a:p>
            <a:pPr indent="0" lvl="0" marL="45720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302" name="Google Shape;3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Jesús salió de la barca y vio a tanta gente, tuvo compasión de ellos, porque parecían ovejas sin pastor, y comenzó entonces a enseñarles muchas cosas. (Marcos 6:34)</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el Todopoderoso, utilizó su poder para proveer comida de manera milagrosa.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les enseñó a las personas sobre el reino de Dios y proveyó para sus necesidades cotidianas porque él tuvo compasión de ellos. Por su gracia, él hace lo mismo por mí, dándome todo lo que necesito para esta vida y proveyendo para mi salvación eterna.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4" name="Google Shape;3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yo ore a Dios en cada comida para reconocer que, ya por medios naturales o por milagros, él provee para mis necesidades diarias. También, que yo le agradezca sobre todo por la gran salvación que él me ha dado gratuitamente.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26" name="Google Shape;32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c7cd4f111b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Analizar las ventajas de leer y de contar/narrar una historia bíblica</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Contar es el paso dos de las 4 C’s. En este paso simplemente queremos asegurar que sepan la historia. Es simplemente contar la historia bíblica, sin explicar, sin añadir mis comentarios, sin dar mis opiniones… </a:t>
            </a:r>
            <a:endParaRPr>
              <a:solidFill>
                <a:schemeClr val="dk1"/>
              </a:solidFill>
              <a:latin typeface="Calibri"/>
              <a:ea typeface="Calibri"/>
              <a:cs typeface="Calibri"/>
              <a:sym typeface="Calibri"/>
            </a:endParaRPr>
          </a:p>
          <a:p>
            <a:pPr indent="0" lvl="0" marL="45720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38" name="Google Shape;338;g2c7cd4f111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e5a0dc2df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Hay varias formas de “contar” la historia: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Leer la historia directamente de la Biblia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la historia. Estás contando la historia en tus propias palabras, pero siendo fiel a la palabra de Dios.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otros contextos pueden dialogar, hacer una obra de teatro, un drama, mostrar un video o algo por el estilo para repasar una historia bíblica. Pero para fines de este curso nos enfocaremos en leer o contar la historia bien.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prefieren? ¿Leer la historia? o ¿Contar la historia en sus propias palabras?  </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347" name="Google Shape;347;g26e5a0dc2df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6e5a0dc2df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Ahora, ¿cuáles son algunas de las ventajas de leer la historia bíblica?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se pierda ningún detalle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biblia tiene autoridad y muestra que viene de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alumno puede leer. No tiene que ser el profesor</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puede seguir lo que se está leyendo si tienen Biblias, una Biblia digital en su equipo, o una hoja con el texto, o pueden ver los versículos en la pantalla. </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355" name="Google Shape;355;g26e5a0dc2df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e5a0dc2df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algunas de las ventajas de contar/narrar la historia bíblica en sus propias palabras?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se hace bien, puede captar muy bien la atención de la gente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cara y los gestos también pueden contar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Uno puede usar vocabulario apropiado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Permite más contacto visual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suele enseñar contando historias y parábolas.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puede usar con personas que no leen bien</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363" name="Google Shape;363;g26e5a0dc2df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6e5a0dc2df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Practicar contando una historia bíblica</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Ejemplos cuando podemos compartir esta historia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1: ¿Por qué es importante orar antes de comer?</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2: ¿Debemos preocuparnos por las necesidades físicas de los demás?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3: ¿Puede Dios realmente cuidar de mí?</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371" name="Google Shape;371;g26e5a0dc2df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6e5a0dc2df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¡Ahora les toca! Practiquemos contando la historia de Mateo 14:13-21.</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Explique que creará pequeños grupos de Zoom de dos personas. Pida a los estudiantes que se turnen para contar la historia de Mateo 14:13-21 en su grupito. Pueden compartir la historia con sus propias palabras o pueden leer la historia. </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379" name="Google Shape;379;g26e5a0dc2df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3: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https://www.youtube.com/watch?v=AP4M1DMAL14</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Lucas 19:28-44 en sus Biblias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88" name="Google Shape;388;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98" name="Google Shape;398;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06" name="Google Shape;406;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“Desmitificar” los milagros de Jesús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lo largo de la historia algunos teólogos y filósofos han querido “desmitificar” la Biblia y los milagros de Jesús. O sea, quieren disminuir, o racionalizar los milagros de Jesús y quitarles lo extraordinario.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Ya en los primeros siglos después de Cristo, un grupo de judíos en Alejandría proponía explicaciones racionales para los milagros del Antiguo Testamento.  Trataron de quitar lo que era ofensivo a la razón.</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filósofo escocés David Hume (m. 1776) no creía en los milagros; para probar su posición apeló a la uniformidad de la naturaleza. Sus afirmaciones alimentaron el fuego del escepticismo sobre los milagros registrados en la Biblia.</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Unos teólogos alemanes en el siglo XX promovieron el concepto de desmitificar el mensaje de la Biblia. ¿Qué quieren decir? </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Desmitificar </a:t>
            </a:r>
            <a:r>
              <a:rPr lang="en-US">
                <a:solidFill>
                  <a:schemeClr val="dk1"/>
                </a:solidFill>
                <a:highlight>
                  <a:srgbClr val="FFFFFF"/>
                </a:highlight>
                <a:latin typeface="Calibri"/>
                <a:ea typeface="Calibri"/>
                <a:cs typeface="Calibri"/>
                <a:sym typeface="Calibri"/>
              </a:rPr>
              <a:t>es la idea de que los escritores del Nuevo Testamento estaban culturalmente condicionados por la cosmovisión mítica del primer siglo, es decir, un pensamiento mágico que necesita oír relatos de milagros para aprender lecciones morales y religiosas. Así que, en vez de apelar a la ciencia empírica como un modo de explicar el estado del mundo, los autores bíblicos se referían a conceptos premodernos tales como ángeles, demonios, milagros, etc. </a:t>
            </a:r>
            <a:endParaRPr>
              <a:solidFill>
                <a:schemeClr val="dk1"/>
              </a:solidFill>
              <a:highlight>
                <a:srgbClr val="FFFFFF"/>
              </a:highlight>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highlight>
                  <a:srgbClr val="FFFFFF"/>
                </a:highlight>
                <a:latin typeface="Calibri"/>
                <a:ea typeface="Calibri"/>
                <a:cs typeface="Calibri"/>
                <a:sym typeface="Calibri"/>
              </a:rPr>
              <a:t>Tal forma de pensar, según ellos, ya no sirve en la época moderna porque el hombre ha alcanzado “la mayoría de edad” (Inmanuel Kant). Lo que hace falta es una desmitologización, esto es, quitar todo el ropaje mitológico del Nuevo Testamento. En otras palabras, ellos quieren eliminar todo lo milagroso para encontrar lo principal. </a:t>
            </a:r>
            <a:endParaRPr>
              <a:solidFill>
                <a:schemeClr val="dk1"/>
              </a:solidFill>
              <a:highlight>
                <a:srgbClr val="FFFFFF"/>
              </a:highlight>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que no creen en los milagros de la Biblia le están quitando la gloria a Dios.  Le están diciendo al Todopoderoso, “Tú no puedes.” Quieren convertir a Dios en un diosito.  </a:t>
            </a:r>
            <a:r>
              <a:rPr lang="en-US">
                <a:solidFill>
                  <a:schemeClr val="dk1"/>
                </a:solidFill>
                <a:highlight>
                  <a:srgbClr val="FFFFFF"/>
                </a:highlight>
                <a:latin typeface="Calibri"/>
                <a:ea typeface="Calibri"/>
                <a:cs typeface="Calibri"/>
                <a:sym typeface="Calibri"/>
              </a:rPr>
              <a:t>Y ¿nosotros?</a:t>
            </a:r>
            <a:endParaRPr>
              <a:solidFill>
                <a:schemeClr val="dk1"/>
              </a:solidFill>
              <a:highlight>
                <a:srgbClr val="FFFFFF"/>
              </a:highlight>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Nosotros aceptamos que han ocurrido milagros y pueden ocurrir, porque Dios nos lo dice en su Palabra, la Biblia. Dios creó el universo, no está atado por las leyes que él estableció para preservarlo. Dios es infinito (1 Reyes 8:27), no tiene limitaciones, es todopoderoso (Mt 19:26); no hay nada imposible para él.</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Nosotros creemos que los milagros de Jesús sí ocurrieron tal y como los escritores los describen.  </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Creemos en las palabras de Juan 20:30-31:  </a:t>
            </a:r>
            <a:r>
              <a:rPr lang="en-US">
                <a:solidFill>
                  <a:schemeClr val="dk1"/>
                </a:solidFill>
                <a:highlight>
                  <a:srgbClr val="FFFFFF"/>
                </a:highlight>
                <a:latin typeface="Calibri"/>
                <a:ea typeface="Calibri"/>
                <a:cs typeface="Calibri"/>
                <a:sym typeface="Calibri"/>
              </a:rPr>
              <a:t>Jesús hizo muchas otras señales en presencia de sus discípulos, las cuales no están escritas en este libro. </a:t>
            </a:r>
            <a:r>
              <a:rPr b="1" baseline="30000" lang="en-US">
                <a:solidFill>
                  <a:schemeClr val="dk1"/>
                </a:solidFill>
                <a:highlight>
                  <a:srgbClr val="FFFFFF"/>
                </a:highlight>
                <a:latin typeface="Calibri"/>
                <a:ea typeface="Calibri"/>
                <a:cs typeface="Calibri"/>
                <a:sym typeface="Calibri"/>
              </a:rPr>
              <a:t>31 </a:t>
            </a:r>
            <a:r>
              <a:rPr lang="en-US">
                <a:solidFill>
                  <a:schemeClr val="dk1"/>
                </a:solidFill>
                <a:highlight>
                  <a:srgbClr val="FFFFFF"/>
                </a:highlight>
                <a:latin typeface="Calibri"/>
                <a:ea typeface="Calibri"/>
                <a:cs typeface="Calibri"/>
                <a:sym typeface="Calibri"/>
              </a:rPr>
              <a:t>Pero éstas se han escrito para que ustedes crean que Jesús es el Cristo, el Hijo de Dios, y para que, al creer, tengan vida en su nombre.</a:t>
            </a:r>
            <a:endParaRPr>
              <a:solidFill>
                <a:schemeClr val="dk1"/>
              </a:solidFill>
              <a:highlight>
                <a:srgbClr val="FFFFFF"/>
              </a:highlight>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regalamos esta canción que acompaña la lección bíblica de hoy: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https://www.academiacristo.com/Musica/A-la-colina</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457200" marR="171450" rtl="0" algn="l">
              <a:lnSpc>
                <a:spcPct val="100000"/>
              </a:lnSpc>
              <a:spcBef>
                <a:spcPts val="600"/>
              </a:spcBef>
              <a:spcAft>
                <a:spcPts val="1000"/>
              </a:spcAft>
              <a:buNone/>
            </a:pPr>
            <a:r>
              <a:t/>
            </a:r>
            <a:endParaRPr b="1" u="sng">
              <a:solidFill>
                <a:schemeClr val="dk1"/>
              </a:solidFill>
              <a:latin typeface="Calibri"/>
              <a:ea typeface="Calibri"/>
              <a:cs typeface="Calibri"/>
              <a:sym typeface="Calibri"/>
            </a:endParaRPr>
          </a:p>
        </p:txBody>
      </p:sp>
      <p:sp>
        <p:nvSpPr>
          <p:cNvPr id="414" name="Google Shape;41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Padre celestial, sabemos que en la creación tú hiciste posible que creciera el alimento para que comamos, Sabemos, amado Jesús, que tú nos has dicho que no nos preocupemos, pues siempre vas a cuidar de nosotros. Ayúdanos, amado Padre y amado Hijo, a no preocuparnos, sino a confiar en que tú cuidas de nosotros. Y ayúdanos a no olvidar que te demos gracias cada día por todas tus bendiciones.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Mateo 14:13-21</a:t>
            </a:r>
            <a:endParaRPr b="1">
              <a:solidFill>
                <a:schemeClr val="dk1"/>
              </a:solidFill>
              <a:latin typeface="Calibri"/>
              <a:ea typeface="Calibri"/>
              <a:cs typeface="Calibri"/>
              <a:sym typeface="Calibri"/>
            </a:endParaRPr>
          </a:p>
          <a:p>
            <a:pPr indent="-298450" lvl="1" marL="914400" marR="17145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Analizar las ventajas de leer y de contar/narrar una historia bíblica</a:t>
            </a:r>
            <a:endParaRPr b="1">
              <a:solidFill>
                <a:schemeClr val="dk1"/>
              </a:solidFill>
              <a:latin typeface="Calibri"/>
              <a:ea typeface="Calibri"/>
              <a:cs typeface="Calibri"/>
              <a:sym typeface="Calibri"/>
            </a:endParaRPr>
          </a:p>
          <a:p>
            <a:pPr indent="-298450" lvl="1" marL="914400" marR="17145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Practicar contando una historia bíblica</a:t>
            </a:r>
            <a:endParaRPr b="1">
              <a:solidFill>
                <a:schemeClr val="dk1"/>
              </a:solidFill>
              <a:latin typeface="Calibri"/>
              <a:ea typeface="Calibri"/>
              <a:cs typeface="Calibri"/>
              <a:sym typeface="Calibri"/>
            </a:endParaRPr>
          </a:p>
          <a:p>
            <a:pPr indent="0" lvl="0" marL="91440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Algunas historias de la vida de Jesús aparecen en varios de los cuatro evangelios. Por ejemplo, la historia de hoy aparece en los cuatro evangelios. ¿Por qué suponen que Dios nos ha dado esta historia (y otras) en los cuatro evangelios y no nada más en uno?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cuatro personas presencian algo, lo que sea, tal vez ir a un partido de fútbol, a un concierto o comparten una comida, y luego los cuatro escriben informes independientes, cada uno va a incluir diferentes detalles. Esa es la gran bendición que tenemos con los cuatro evangelios.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Algunas historias solo aparecen en uno de los evangelios (sobre todo, es Juan quien incluye historias distintas). Pero otras aparecen en los cuatro evangelios (la crucifixión, la resurrección, la alimentación de los 5000, y más).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la lección de hoy, cada uno de los 4 evangelios incluye un detalle interesante que los otros no dan, pero a la vez las historias concuerdan perfectamente.</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44" name="Google Shape;144;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e5a0dc2d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Mateo 14:13-21 (audiencia era judíos, muchas citas y profecías del Antiguo Testamento)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Deja muy en claro que fueron cinco mil hombres, sin contar a las mujeres y los niños</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154" name="Google Shape;154;g26e5a0dc2d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e5a0dc2df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Marcos 6:30-44 (Milagros)</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Los discípulos habían estado tan ocupados que no tenían tiempo para comer.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tuvo compasión de ellos, porque parecían ovejas sin pastor, y comenzó entonces a enseñarles muchas cosas.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les dijo a los discípulos que los pusieran en grupos. Los juntaron en grupos de 100 y 50. </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162" name="Google Shape;162;g26e5a0dc2df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g26e5a0dc2df_0_101"/>
          <p:cNvSpPr txBox="1"/>
          <p:nvPr/>
        </p:nvSpPr>
        <p:spPr>
          <a:xfrm>
            <a:off x="2374775" y="2948850"/>
            <a:ext cx="93312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3200">
                <a:solidFill>
                  <a:schemeClr val="dk1"/>
                </a:solidFill>
                <a:latin typeface="Lato"/>
                <a:ea typeface="Lato"/>
                <a:cs typeface="Lato"/>
                <a:sym typeface="Lato"/>
              </a:rPr>
              <a:t>una </a:t>
            </a:r>
            <a:r>
              <a:rPr i="1" lang="en-US" sz="3200">
                <a:solidFill>
                  <a:schemeClr val="dk1"/>
                </a:solidFill>
                <a:latin typeface="Lato"/>
                <a:ea typeface="Lato"/>
                <a:cs typeface="Lato"/>
                <a:sym typeface="Lato"/>
              </a:rPr>
              <a:t>investigación</a:t>
            </a:r>
            <a:r>
              <a:rPr i="1" lang="en-US" sz="3200">
                <a:solidFill>
                  <a:schemeClr val="dk1"/>
                </a:solidFill>
                <a:latin typeface="Lato"/>
                <a:ea typeface="Lato"/>
                <a:cs typeface="Lato"/>
                <a:sym typeface="Lato"/>
              </a:rPr>
              <a:t> ordenada</a:t>
            </a:r>
            <a:endParaRPr i="1" sz="32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dice que era un lugar apartado de la ciudad de Betsaida</a:t>
            </a:r>
            <a:endParaRPr sz="3200">
              <a:solidFill>
                <a:schemeClr val="dk1"/>
              </a:solidFill>
              <a:latin typeface="Lato"/>
              <a:ea typeface="Lato"/>
              <a:cs typeface="Lato"/>
              <a:sym typeface="Lato"/>
            </a:endParaRPr>
          </a:p>
        </p:txBody>
      </p:sp>
      <p:sp>
        <p:nvSpPr>
          <p:cNvPr id="173" name="Google Shape;173;g26e5a0dc2df_0_101"/>
          <p:cNvSpPr txBox="1"/>
          <p:nvPr/>
        </p:nvSpPr>
        <p:spPr>
          <a:xfrm>
            <a:off x="23747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Lucas 9:10-17</a:t>
            </a:r>
            <a:endParaRPr b="0" i="0" sz="6000" u="none" cap="none" strike="noStrike">
              <a:solidFill>
                <a:srgbClr val="009444"/>
              </a:solidFill>
              <a:latin typeface="Lato"/>
              <a:ea typeface="Lato"/>
              <a:cs typeface="Lato"/>
              <a:sym typeface="Lato"/>
            </a:endParaRPr>
          </a:p>
        </p:txBody>
      </p:sp>
      <p:sp>
        <p:nvSpPr>
          <p:cNvPr id="174" name="Google Shape;174;g26e5a0dc2df_0_10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5" name="Google Shape;175;g26e5a0dc2df_0_10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6e5a0dc2df_0_110"/>
          <p:cNvSpPr txBox="1"/>
          <p:nvPr/>
        </p:nvSpPr>
        <p:spPr>
          <a:xfrm>
            <a:off x="2374775" y="1424850"/>
            <a:ext cx="9331200" cy="517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3200">
                <a:solidFill>
                  <a:schemeClr val="dk1"/>
                </a:solidFill>
                <a:latin typeface="Lato"/>
                <a:ea typeface="Lato"/>
                <a:cs typeface="Lato"/>
                <a:sym typeface="Lato"/>
              </a:rPr>
              <a:t>Lenguaje sencillo, temas profundos, testimonio de primera mano</a:t>
            </a:r>
            <a:endParaRPr i="1" sz="32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10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Subió un monte</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Se acercaba la pascua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Había mucha hierba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Fue Felipe quien vio lo imposible de dar a comer a tantos, e informó acerca de los recursos.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dio gracias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Andrés es el que traía comida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Quisieron hacer rey a Jesús a la fuerza</a:t>
            </a:r>
            <a:endParaRPr sz="3200">
              <a:solidFill>
                <a:schemeClr val="dk1"/>
              </a:solidFill>
              <a:latin typeface="Lato"/>
              <a:ea typeface="Lato"/>
              <a:cs typeface="Lato"/>
              <a:sym typeface="Lato"/>
            </a:endParaRPr>
          </a:p>
        </p:txBody>
      </p:sp>
      <p:sp>
        <p:nvSpPr>
          <p:cNvPr id="181" name="Google Shape;181;g26e5a0dc2df_0_110"/>
          <p:cNvSpPr txBox="1"/>
          <p:nvPr/>
        </p:nvSpPr>
        <p:spPr>
          <a:xfrm>
            <a:off x="2374782" y="359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Juan 6:1-15</a:t>
            </a:r>
            <a:endParaRPr b="0" i="0" sz="6000" u="none" cap="none" strike="noStrike">
              <a:solidFill>
                <a:srgbClr val="009444"/>
              </a:solidFill>
              <a:latin typeface="Lato"/>
              <a:ea typeface="Lato"/>
              <a:cs typeface="Lato"/>
              <a:sym typeface="Lato"/>
            </a:endParaRPr>
          </a:p>
        </p:txBody>
      </p:sp>
      <p:sp>
        <p:nvSpPr>
          <p:cNvPr id="182" name="Google Shape;182;g26e5a0dc2df_0_11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3" name="Google Shape;183;g26e5a0dc2df_0_1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89" name="Google Shape;189;g26c0eec2cfd_0_235"/>
          <p:cNvCxnSpPr/>
          <p:nvPr/>
        </p:nvCxnSpPr>
        <p:spPr>
          <a:xfrm>
            <a:off x="4230827" y="3432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0" name="Google Shape;190;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92" name="Google Shape;192;g26c0eec2cfd_0_235"/>
          <p:cNvSpPr txBox="1"/>
          <p:nvPr/>
        </p:nvSpPr>
        <p:spPr>
          <a:xfrm>
            <a:off x="4127381" y="38583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Mateo 14:13-21</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93" name="Google Shape;193;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9" name="Google Shape;199;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0" name="Google Shape;200;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01" name="Google Shape;201;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2" name="Google Shape;202;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3" name="Google Shape;203;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04" name="Google Shape;204;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0" name="Google Shape;210;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12" name="Google Shape;212;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4" name="Google Shape;214;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5" name="Google Shape;215;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16" name="Google Shape;216;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2" name="Google Shape;222;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24" name="Google Shape;224;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6" name="Google Shape;226;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7" name="Google Shape;227;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28" name="Google Shape;228;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36" name="Google Shape;236;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8" name="Google Shape;238;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9" name="Google Shape;239;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40" name="Google Shape;240;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6" name="Google Shape;246;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48" name="Google Shape;248;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1" name="Google Shape;251;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52" name="Google Shape;252;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8" name="Google Shape;258;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60" name="Google Shape;260;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2" name="Google Shape;262;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3" name="Google Shape;263;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64" name="Google Shape;264;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70" name="Google Shape;270;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1" name="Google Shape;271;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272" name="Google Shape;272;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3" name="Google Shape;273;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4" name="Google Shape;274;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75" name="Google Shape;275;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76" name="Google Shape;276;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2" name="Google Shape;282;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3" name="Google Shape;283;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Mateo 14:13-21</a:t>
            </a:r>
            <a:endParaRPr b="0" i="0" sz="3888" u="none" cap="none" strike="noStrike">
              <a:solidFill>
                <a:schemeClr val="dk1"/>
              </a:solidFill>
              <a:latin typeface="Lato"/>
              <a:ea typeface="Lato"/>
              <a:cs typeface="Lato"/>
              <a:sym typeface="Lato"/>
            </a:endParaRPr>
          </a:p>
        </p:txBody>
      </p:sp>
      <p:sp>
        <p:nvSpPr>
          <p:cNvPr id="284" name="Google Shape;284;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85" name="Google Shape;285;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6" name="Google Shape;286;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87" name="Google Shape;287;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3" name="Google Shape;293;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4" name="Google Shape;294;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14:13-21</a:t>
            </a:r>
            <a:endParaRPr b="0" i="0" sz="3888" u="none" cap="none" strike="noStrike">
              <a:solidFill>
                <a:schemeClr val="dk1"/>
              </a:solidFill>
              <a:latin typeface="Lato"/>
              <a:ea typeface="Lato"/>
              <a:cs typeface="Lato"/>
              <a:sym typeface="Lato"/>
            </a:endParaRPr>
          </a:p>
        </p:txBody>
      </p:sp>
      <p:sp>
        <p:nvSpPr>
          <p:cNvPr id="295" name="Google Shape;295;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7" name="Google Shape;297;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8" name="Google Shape;298;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99" name="Google Shape;299;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5" name="Google Shape;305;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6" name="Google Shape;306;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14:13-21</a:t>
            </a:r>
            <a:endParaRPr b="0" i="0" sz="3888" u="none" cap="none" strike="noStrike">
              <a:solidFill>
                <a:schemeClr val="dk1"/>
              </a:solidFill>
              <a:latin typeface="Lato"/>
              <a:ea typeface="Lato"/>
              <a:cs typeface="Lato"/>
              <a:sym typeface="Lato"/>
            </a:endParaRPr>
          </a:p>
        </p:txBody>
      </p:sp>
      <p:sp>
        <p:nvSpPr>
          <p:cNvPr id="307" name="Google Shape;307;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9" name="Google Shape;309;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0" name="Google Shape;310;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11" name="Google Shape;311;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7" name="Google Shape;317;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14:13-21</a:t>
            </a:r>
            <a:endParaRPr b="0" i="0" sz="3888" u="none" cap="none" strike="noStrike">
              <a:solidFill>
                <a:schemeClr val="dk1"/>
              </a:solidFill>
              <a:latin typeface="Lato"/>
              <a:ea typeface="Lato"/>
              <a:cs typeface="Lato"/>
              <a:sym typeface="Lato"/>
            </a:endParaRPr>
          </a:p>
        </p:txBody>
      </p:sp>
      <p:sp>
        <p:nvSpPr>
          <p:cNvPr id="319" name="Google Shape;319;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1" name="Google Shape;321;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2" name="Google Shape;322;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23" name="Google Shape;323;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29" name="Google Shape;329;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0" name="Google Shape;330;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14:13-21</a:t>
            </a:r>
            <a:endParaRPr b="0" i="0" sz="3888" u="none" cap="none" strike="noStrike">
              <a:solidFill>
                <a:schemeClr val="dk1"/>
              </a:solidFill>
              <a:latin typeface="Lato"/>
              <a:ea typeface="Lato"/>
              <a:cs typeface="Lato"/>
              <a:sym typeface="Lato"/>
            </a:endParaRPr>
          </a:p>
        </p:txBody>
      </p:sp>
      <p:sp>
        <p:nvSpPr>
          <p:cNvPr id="331" name="Google Shape;331;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33" name="Google Shape;333;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34" name="Google Shape;334;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35" name="Google Shape;335;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g2c7cd4f111b_0_185"/>
          <p:cNvSpPr txBox="1"/>
          <p:nvPr/>
        </p:nvSpPr>
        <p:spPr>
          <a:xfrm>
            <a:off x="5952850" y="3433550"/>
            <a:ext cx="5587500" cy="196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Analizar las ventajas de leer y de contar/narrar una historia bíblica</a:t>
            </a:r>
            <a:endParaRPr b="0" i="0" sz="4050" u="none" cap="none" strike="noStrike">
              <a:solidFill>
                <a:srgbClr val="009444"/>
              </a:solidFill>
              <a:latin typeface="Lato"/>
              <a:ea typeface="Lato"/>
              <a:cs typeface="Lato"/>
              <a:sym typeface="Lato"/>
            </a:endParaRPr>
          </a:p>
        </p:txBody>
      </p:sp>
      <p:sp>
        <p:nvSpPr>
          <p:cNvPr id="341" name="Google Shape;341;g2c7cd4f111b_0_1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2" name="Google Shape;342;g2c7cd4f111b_0_18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43" name="Google Shape;343;g2c7cd4f111b_0_185"/>
          <p:cNvSpPr/>
          <p:nvPr/>
        </p:nvSpPr>
        <p:spPr>
          <a:xfrm>
            <a:off x="717625" y="942250"/>
            <a:ext cx="124500" cy="5190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44" name="Google Shape;344;g2c7cd4f111b_0_185"/>
          <p:cNvPicPr preferRelativeResize="0"/>
          <p:nvPr/>
        </p:nvPicPr>
        <p:blipFill rotWithShape="1">
          <a:blip r:embed="rId4">
            <a:alphaModFix/>
          </a:blip>
          <a:srcRect b="0" l="-2153" r="34214" t="0"/>
          <a:stretch/>
        </p:blipFill>
        <p:spPr>
          <a:xfrm>
            <a:off x="842125" y="942250"/>
            <a:ext cx="4701701" cy="51903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g26e5a0dc2df_0_125"/>
          <p:cNvSpPr txBox="1"/>
          <p:nvPr/>
        </p:nvSpPr>
        <p:spPr>
          <a:xfrm>
            <a:off x="2374775" y="2948850"/>
            <a:ext cx="9331200" cy="35403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Leer la historia directamente de la Biblia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Contar la historia en tus propias palabras, pero siendo fiel a la palabra de Dios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Dialogar, hacer una obra de teatro, un drama, mostrar un video o algo por el estilo para repasar una historia bíblica</a:t>
            </a:r>
            <a:endParaRPr sz="3200">
              <a:solidFill>
                <a:schemeClr val="dk1"/>
              </a:solidFill>
              <a:latin typeface="Lato"/>
              <a:ea typeface="Lato"/>
              <a:cs typeface="Lato"/>
              <a:sym typeface="Lato"/>
            </a:endParaRPr>
          </a:p>
          <a:p>
            <a:pPr indent="0" lvl="0" marL="0" rtl="0" algn="l">
              <a:spcBef>
                <a:spcPts val="0"/>
              </a:spcBef>
              <a:spcAft>
                <a:spcPts val="0"/>
              </a:spcAft>
              <a:buNone/>
            </a:pPr>
            <a:r>
              <a:t/>
            </a:r>
            <a:endParaRPr sz="3200">
              <a:solidFill>
                <a:schemeClr val="dk1"/>
              </a:solidFill>
              <a:latin typeface="Lato"/>
              <a:ea typeface="Lato"/>
              <a:cs typeface="Lato"/>
              <a:sym typeface="Lato"/>
            </a:endParaRPr>
          </a:p>
        </p:txBody>
      </p:sp>
      <p:sp>
        <p:nvSpPr>
          <p:cNvPr id="350" name="Google Shape;350;g26e5a0dc2df_0_125"/>
          <p:cNvSpPr txBox="1"/>
          <p:nvPr/>
        </p:nvSpPr>
        <p:spPr>
          <a:xfrm>
            <a:off x="2374782" y="1197243"/>
            <a:ext cx="7189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Hay varias formas de “contar” la historia: </a:t>
            </a:r>
            <a:endParaRPr b="0" i="0" sz="6000" u="none" cap="none" strike="noStrike">
              <a:solidFill>
                <a:srgbClr val="009444"/>
              </a:solidFill>
              <a:latin typeface="Lato"/>
              <a:ea typeface="Lato"/>
              <a:cs typeface="Lato"/>
              <a:sym typeface="Lato"/>
            </a:endParaRPr>
          </a:p>
        </p:txBody>
      </p:sp>
      <p:sp>
        <p:nvSpPr>
          <p:cNvPr id="351" name="Google Shape;351;g26e5a0dc2df_0_12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2" name="Google Shape;352;g26e5a0dc2df_0_12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g26e5a0dc2df_0_134"/>
          <p:cNvSpPr txBox="1"/>
          <p:nvPr/>
        </p:nvSpPr>
        <p:spPr>
          <a:xfrm>
            <a:off x="2374775" y="2720250"/>
            <a:ext cx="9668400" cy="20625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 se pierda ningún detalle</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biblia tiene autoridad; viene de Dios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Un alumno puede leer. No tiene que ser el profesor</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gente puede seguir lo que se está leyendo</a:t>
            </a:r>
            <a:endParaRPr sz="3200">
              <a:solidFill>
                <a:schemeClr val="dk1"/>
              </a:solidFill>
              <a:latin typeface="Lato"/>
              <a:ea typeface="Lato"/>
              <a:cs typeface="Lato"/>
              <a:sym typeface="Lato"/>
            </a:endParaRPr>
          </a:p>
        </p:txBody>
      </p:sp>
      <p:sp>
        <p:nvSpPr>
          <p:cNvPr id="358" name="Google Shape;358;g26e5a0dc2df_0_134"/>
          <p:cNvSpPr txBox="1"/>
          <p:nvPr/>
        </p:nvSpPr>
        <p:spPr>
          <a:xfrm>
            <a:off x="2374775" y="1654450"/>
            <a:ext cx="9524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Ventajas de leer la historia bíblica</a:t>
            </a:r>
            <a:endParaRPr b="0" i="0" sz="6000" u="none" cap="none" strike="noStrike">
              <a:solidFill>
                <a:srgbClr val="009444"/>
              </a:solidFill>
              <a:latin typeface="Lato"/>
              <a:ea typeface="Lato"/>
              <a:cs typeface="Lato"/>
              <a:sym typeface="Lato"/>
            </a:endParaRPr>
          </a:p>
        </p:txBody>
      </p:sp>
      <p:sp>
        <p:nvSpPr>
          <p:cNvPr id="359" name="Google Shape;359;g26e5a0dc2df_0_1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0" name="Google Shape;360;g26e5a0dc2df_0_13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g26e5a0dc2df_0_145"/>
          <p:cNvSpPr txBox="1"/>
          <p:nvPr/>
        </p:nvSpPr>
        <p:spPr>
          <a:xfrm>
            <a:off x="2374775" y="2415450"/>
            <a:ext cx="9668400" cy="40329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Si se hace bien, puede captar muy bien la atención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cara y los gestos también cuentan la historia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Uno puede usar vocabulario apropiado</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Permite más contacto visual</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Cristo suele enseñar contando historias y parábolas.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Se puede usar con personas que no leen bien</a:t>
            </a:r>
            <a:endParaRPr sz="3200">
              <a:solidFill>
                <a:schemeClr val="dk1"/>
              </a:solidFill>
              <a:latin typeface="Lato"/>
              <a:ea typeface="Lato"/>
              <a:cs typeface="Lato"/>
              <a:sym typeface="Lato"/>
            </a:endParaRPr>
          </a:p>
          <a:p>
            <a:pPr indent="0" lvl="0" marL="0" rtl="0" algn="l">
              <a:spcBef>
                <a:spcPts val="0"/>
              </a:spcBef>
              <a:spcAft>
                <a:spcPts val="0"/>
              </a:spcAft>
              <a:buNone/>
            </a:pPr>
            <a:r>
              <a:t/>
            </a:r>
            <a:endParaRPr sz="3200">
              <a:solidFill>
                <a:schemeClr val="dk1"/>
              </a:solidFill>
              <a:latin typeface="Lato"/>
              <a:ea typeface="Lato"/>
              <a:cs typeface="Lato"/>
              <a:sym typeface="Lato"/>
            </a:endParaRPr>
          </a:p>
        </p:txBody>
      </p:sp>
      <p:sp>
        <p:nvSpPr>
          <p:cNvPr id="366" name="Google Shape;366;g26e5a0dc2df_0_145"/>
          <p:cNvSpPr txBox="1"/>
          <p:nvPr/>
        </p:nvSpPr>
        <p:spPr>
          <a:xfrm>
            <a:off x="2374775" y="816250"/>
            <a:ext cx="95247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Ventajas de contar/narrar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historia bíblica </a:t>
            </a:r>
            <a:endParaRPr b="0" i="0" sz="6000" u="none" cap="none" strike="noStrike">
              <a:solidFill>
                <a:srgbClr val="009444"/>
              </a:solidFill>
              <a:latin typeface="Lato"/>
              <a:ea typeface="Lato"/>
              <a:cs typeface="Lato"/>
              <a:sym typeface="Lato"/>
            </a:endParaRPr>
          </a:p>
        </p:txBody>
      </p:sp>
      <p:sp>
        <p:nvSpPr>
          <p:cNvPr id="367" name="Google Shape;367;g26e5a0dc2df_0_1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8" name="Google Shape;368;g26e5a0dc2df_0_14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26e5a0dc2df_0_239"/>
          <p:cNvSpPr txBox="1"/>
          <p:nvPr/>
        </p:nvSpPr>
        <p:spPr>
          <a:xfrm>
            <a:off x="2374775" y="2415450"/>
            <a:ext cx="96684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Ejemplos cuando podemos compartir esta historia:</a:t>
            </a:r>
            <a:endParaRPr sz="3200">
              <a:solidFill>
                <a:schemeClr val="dk1"/>
              </a:solidFill>
              <a:latin typeface="Lato"/>
              <a:ea typeface="Lato"/>
              <a:cs typeface="Lato"/>
              <a:sym typeface="Lato"/>
            </a:endParaRPr>
          </a:p>
          <a:p>
            <a:pPr indent="0" lvl="0" marL="457200" rtl="0" algn="l">
              <a:spcBef>
                <a:spcPts val="0"/>
              </a:spcBef>
              <a:spcAft>
                <a:spcPts val="0"/>
              </a:spcAft>
              <a:buNone/>
            </a:pPr>
            <a:r>
              <a:t/>
            </a:r>
            <a:endParaRPr b="1"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Ejemplo 1: </a:t>
            </a:r>
            <a:r>
              <a:rPr lang="en-US" sz="3200">
                <a:solidFill>
                  <a:schemeClr val="dk1"/>
                </a:solidFill>
                <a:latin typeface="Lato"/>
                <a:ea typeface="Lato"/>
                <a:cs typeface="Lato"/>
                <a:sym typeface="Lato"/>
              </a:rPr>
              <a:t>¿Por qué es importante orar antes de</a:t>
            </a:r>
            <a:r>
              <a:rPr lang="en-US" sz="3200">
                <a:solidFill>
                  <a:schemeClr val="dk1"/>
                </a:solidFill>
                <a:latin typeface="Lato"/>
                <a:ea typeface="Lato"/>
                <a:cs typeface="Lato"/>
                <a:sym typeface="Lato"/>
              </a:rPr>
              <a:t> </a:t>
            </a:r>
            <a:r>
              <a:rPr lang="en-US" sz="3200">
                <a:solidFill>
                  <a:schemeClr val="dk1"/>
                </a:solidFill>
                <a:latin typeface="Lato"/>
                <a:ea typeface="Lato"/>
                <a:cs typeface="Lato"/>
                <a:sym typeface="Lato"/>
              </a:rPr>
              <a:t>comer?</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Ejemplo 2:</a:t>
            </a:r>
            <a:r>
              <a:rPr lang="en-US" sz="3200">
                <a:solidFill>
                  <a:schemeClr val="dk1"/>
                </a:solidFill>
                <a:latin typeface="Lato"/>
                <a:ea typeface="Lato"/>
                <a:cs typeface="Lato"/>
                <a:sym typeface="Lato"/>
              </a:rPr>
              <a:t> ¿Debemos preocuparnos por las necesidades físicas de los demás?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Ejemplo 3:</a:t>
            </a:r>
            <a:r>
              <a:rPr lang="en-US" sz="3200">
                <a:solidFill>
                  <a:schemeClr val="dk1"/>
                </a:solidFill>
                <a:latin typeface="Lato"/>
                <a:ea typeface="Lato"/>
                <a:cs typeface="Lato"/>
                <a:sym typeface="Lato"/>
              </a:rPr>
              <a:t> ¿Puede Dios realmente cuidar de mí?</a:t>
            </a:r>
            <a:endParaRPr sz="3200">
              <a:solidFill>
                <a:schemeClr val="dk1"/>
              </a:solidFill>
              <a:latin typeface="Lato"/>
              <a:ea typeface="Lato"/>
              <a:cs typeface="Lato"/>
              <a:sym typeface="Lato"/>
            </a:endParaRPr>
          </a:p>
        </p:txBody>
      </p:sp>
      <p:sp>
        <p:nvSpPr>
          <p:cNvPr id="374" name="Google Shape;374;g26e5a0dc2df_0_239"/>
          <p:cNvSpPr txBox="1"/>
          <p:nvPr/>
        </p:nvSpPr>
        <p:spPr>
          <a:xfrm>
            <a:off x="2374775" y="816250"/>
            <a:ext cx="95247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Practicar contando una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historia bíblica</a:t>
            </a:r>
            <a:endParaRPr b="0" i="0" sz="6000" u="none" cap="none" strike="noStrike">
              <a:solidFill>
                <a:srgbClr val="009444"/>
              </a:solidFill>
              <a:latin typeface="Lato"/>
              <a:ea typeface="Lato"/>
              <a:cs typeface="Lato"/>
              <a:sym typeface="Lato"/>
            </a:endParaRPr>
          </a:p>
        </p:txBody>
      </p:sp>
      <p:sp>
        <p:nvSpPr>
          <p:cNvPr id="375" name="Google Shape;375;g26e5a0dc2df_0_2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6" name="Google Shape;376;g26e5a0dc2df_0_23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Alimenta a los Cinco Mil</a:t>
            </a:r>
            <a:endParaRPr sz="3888">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Mateo 14:13-21</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g26e5a0dc2df_0_154"/>
          <p:cNvSpPr txBox="1"/>
          <p:nvPr/>
        </p:nvSpPr>
        <p:spPr>
          <a:xfrm>
            <a:off x="3452975" y="1438800"/>
            <a:ext cx="81132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382" name="Google Shape;382;g26e5a0dc2df_0_1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83" name="Google Shape;383;g26e5a0dc2df_0_1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84" name="Google Shape;384;g26e5a0dc2df_0_154"/>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385" name="Google Shape;385;g26e5a0dc2df_0_154"/>
          <p:cNvSpPr txBox="1"/>
          <p:nvPr/>
        </p:nvSpPr>
        <p:spPr>
          <a:xfrm>
            <a:off x="3452975" y="2279100"/>
            <a:ext cx="7568700" cy="2632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300">
                <a:solidFill>
                  <a:schemeClr val="dk1"/>
                </a:solidFill>
                <a:latin typeface="Lato"/>
                <a:ea typeface="Lato"/>
                <a:cs typeface="Lato"/>
                <a:sym typeface="Lato"/>
              </a:rPr>
              <a:t>¡Ahora les toca! Practiquemos contando la historia de Mateo 14:13-21.</a:t>
            </a:r>
            <a:endParaRPr sz="3300">
              <a:solidFill>
                <a:schemeClr val="dk1"/>
              </a:solidFill>
              <a:latin typeface="Lato"/>
              <a:ea typeface="Lato"/>
              <a:cs typeface="Lato"/>
              <a:sym typeface="Lato"/>
            </a:endParaRPr>
          </a:p>
          <a:p>
            <a:pPr indent="0" lvl="0" marL="0" rtl="0" algn="l">
              <a:spcBef>
                <a:spcPts val="0"/>
              </a:spcBef>
              <a:spcAft>
                <a:spcPts val="0"/>
              </a:spcAft>
              <a:buNone/>
            </a:pPr>
            <a:r>
              <a:t/>
            </a:r>
            <a:endParaRPr sz="3300">
              <a:solidFill>
                <a:schemeClr val="dk1"/>
              </a:solidFill>
              <a:latin typeface="Lato"/>
              <a:ea typeface="Lato"/>
              <a:cs typeface="Lato"/>
              <a:sym typeface="Lato"/>
            </a:endParaRPr>
          </a:p>
          <a:p>
            <a:pPr indent="0" lvl="0" marL="0" rtl="0" algn="l">
              <a:spcBef>
                <a:spcPts val="0"/>
              </a:spcBef>
              <a:spcAft>
                <a:spcPts val="0"/>
              </a:spcAft>
              <a:buNone/>
            </a:pPr>
            <a:r>
              <a:rPr i="1" lang="en-US" sz="3300">
                <a:solidFill>
                  <a:schemeClr val="dk1"/>
                </a:solidFill>
                <a:latin typeface="Lato"/>
                <a:ea typeface="Lato"/>
                <a:cs typeface="Lato"/>
                <a:sym typeface="Lato"/>
              </a:rPr>
              <a:t>Pueden compartir la historia con sus propias palabras o pueden leer la historia. </a:t>
            </a:r>
            <a:endParaRPr i="1" sz="33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91" name="Google Shape;391;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92" name="Google Shape;392;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3" name="Google Shape;393;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94" name="Google Shape;394;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3</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Lucas 19:28-44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95" name="Google Shape;395;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01" name="Google Shape;40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2" name="Google Shape;40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3" name="Google Shape;40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09" name="Google Shape;409;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0" name="Google Shape;410;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11" name="Google Shape;411;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8" name="Google Shape;41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19" name="Google Shape;41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20" name="Google Shape;42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21" name="Google Shape;42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Usar el método de las Cuatro “C” para leer y entender Mateo 14:13-21</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las ventajas de leer y de contar/narrar una historia bíblica</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contando una historia bíblica</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c0eec2cfd_0_221"/>
          <p:cNvSpPr txBox="1"/>
          <p:nvPr/>
        </p:nvSpPr>
        <p:spPr>
          <a:xfrm>
            <a:off x="4127382" y="1730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7" name="Google Shape;147;g26c0eec2cfd_0_221"/>
          <p:cNvCxnSpPr/>
          <p:nvPr/>
        </p:nvCxnSpPr>
        <p:spPr>
          <a:xfrm>
            <a:off x="4230827" y="2899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8" name="Google Shape;148;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g26c0eec2cfd_0_221"/>
          <p:cNvPicPr preferRelativeResize="0"/>
          <p:nvPr/>
        </p:nvPicPr>
        <p:blipFill rotWithShape="1">
          <a:blip r:embed="rId3">
            <a:alphaModFix/>
          </a:blip>
          <a:srcRect b="0" l="1446"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0" name="Google Shape;150;g26c0eec2cfd_0_221"/>
          <p:cNvSpPr txBox="1"/>
          <p:nvPr/>
        </p:nvSpPr>
        <p:spPr>
          <a:xfrm>
            <a:off x="4127381" y="3324946"/>
            <a:ext cx="7432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¿Por qué suponen que Dios nos ha dado esta historia (y otras) en los cuatro evangelios y no nada más en uno?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1" name="Google Shape;151;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e5a0dc2df_0_7"/>
          <p:cNvSpPr txBox="1"/>
          <p:nvPr/>
        </p:nvSpPr>
        <p:spPr>
          <a:xfrm>
            <a:off x="2374775" y="3101250"/>
            <a:ext cx="9331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3200">
                <a:solidFill>
                  <a:schemeClr val="dk1"/>
                </a:solidFill>
                <a:latin typeface="Lato"/>
                <a:ea typeface="Lato"/>
                <a:cs typeface="Lato"/>
                <a:sym typeface="Lato"/>
              </a:rPr>
              <a:t>audiencia era judíos, muchas citas y profecías del Antiguo Testamento</a:t>
            </a:r>
            <a:endParaRPr i="1" sz="3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Deja muy en claro que fueron cinco mil hombres, sin contar a las mujeres y los niños</a:t>
            </a:r>
            <a:endParaRPr sz="3200">
              <a:solidFill>
                <a:schemeClr val="dk1"/>
              </a:solidFill>
              <a:latin typeface="Lato"/>
              <a:ea typeface="Lato"/>
              <a:cs typeface="Lato"/>
              <a:sym typeface="Lato"/>
            </a:endParaRPr>
          </a:p>
        </p:txBody>
      </p:sp>
      <p:sp>
        <p:nvSpPr>
          <p:cNvPr id="157" name="Google Shape;157;g26e5a0dc2df_0_7"/>
          <p:cNvSpPr txBox="1"/>
          <p:nvPr/>
        </p:nvSpPr>
        <p:spPr>
          <a:xfrm>
            <a:off x="23747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Mateo 14:13-21</a:t>
            </a:r>
            <a:endParaRPr b="0" i="0" sz="6000" u="none" cap="none" strike="noStrike">
              <a:solidFill>
                <a:srgbClr val="009444"/>
              </a:solidFill>
              <a:latin typeface="Lato"/>
              <a:ea typeface="Lato"/>
              <a:cs typeface="Lato"/>
              <a:sym typeface="Lato"/>
            </a:endParaRPr>
          </a:p>
        </p:txBody>
      </p:sp>
      <p:sp>
        <p:nvSpPr>
          <p:cNvPr id="158" name="Google Shape;158;g26e5a0dc2df_0_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9" name="Google Shape;159;g26e5a0dc2df_0_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6e5a0dc2df_0_92"/>
          <p:cNvSpPr txBox="1"/>
          <p:nvPr/>
        </p:nvSpPr>
        <p:spPr>
          <a:xfrm>
            <a:off x="2374775" y="2491650"/>
            <a:ext cx="93312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Los discípulos no tenían tiempo para comer.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tuvo compasión de ellos, porque parecían ovejas sin pastor, y comenzó entonces a enseñarles muchas cosas.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les dijo a los discípulos que los pusieran en grupos. Los juntaron en grupos de 100 y 50. </a:t>
            </a:r>
            <a:endParaRPr sz="3200">
              <a:solidFill>
                <a:schemeClr val="dk1"/>
              </a:solidFill>
              <a:latin typeface="Lato"/>
              <a:ea typeface="Lato"/>
              <a:cs typeface="Lato"/>
              <a:sym typeface="Lato"/>
            </a:endParaRPr>
          </a:p>
        </p:txBody>
      </p:sp>
      <p:sp>
        <p:nvSpPr>
          <p:cNvPr id="165" name="Google Shape;165;g26e5a0dc2df_0_92"/>
          <p:cNvSpPr txBox="1"/>
          <p:nvPr/>
        </p:nvSpPr>
        <p:spPr>
          <a:xfrm>
            <a:off x="23747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Marcos 6:30-44</a:t>
            </a:r>
            <a:endParaRPr b="0" i="0" sz="6000" u="none" cap="none" strike="noStrike">
              <a:solidFill>
                <a:srgbClr val="009444"/>
              </a:solidFill>
              <a:latin typeface="Lato"/>
              <a:ea typeface="Lato"/>
              <a:cs typeface="Lato"/>
              <a:sym typeface="Lato"/>
            </a:endParaRPr>
          </a:p>
        </p:txBody>
      </p:sp>
      <p:sp>
        <p:nvSpPr>
          <p:cNvPr id="166" name="Google Shape;166;g26e5a0dc2df_0_9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7" name="Google Shape;167;g26e5a0dc2df_0_9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