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embeddedFontLst>
    <p:embeddedFont>
      <p:font typeface="Lato" panose="020F0502020204030203" pitchFamily="34" charset="77"/>
      <p:regular r:id="rId38"/>
      <p:bold r:id="rId39"/>
      <p:italic r:id="rId40"/>
      <p:boldItalic r:id="rId41"/>
    </p:embeddedFont>
    <p:embeddedFont>
      <p:font typeface="Overlock" panose="02000506030000020004"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ber5BlkYdx+YjIDd/yx7c/7C1C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D07B03-4F06-4E2B-8121-48F8FE74D5CC}">
  <a:tblStyle styleId="{CAD07B03-4F06-4E2B-8121-48F8FE74D5C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7" d="100"/>
          <a:sy n="107" d="100"/>
        </p:scale>
        <p:origin x="1280"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VsuaXQ6GH9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n-US" sz="1800">
                <a:solidFill>
                  <a:srgbClr val="000000"/>
                </a:solidFill>
                <a:latin typeface="Calibri"/>
                <a:ea typeface="Calibri"/>
                <a:cs typeface="Calibri"/>
                <a:sym typeface="Calibri"/>
              </a:rPr>
              <a:t>3. Tenemos acceso completo a Dios en la oración. ¿Por qué? </a:t>
            </a:r>
            <a:r>
              <a:rPr lang="en-US" sz="1800" i="1">
                <a:solidFill>
                  <a:srgbClr val="00B050"/>
                </a:solidFill>
                <a:latin typeface="Calibri"/>
                <a:ea typeface="Calibri"/>
                <a:cs typeface="Calibri"/>
                <a:sym typeface="Calibri"/>
              </a:rPr>
              <a:t>Deja que los estudiantes contesten</a:t>
            </a:r>
            <a:r>
              <a:rPr lang="en-US" sz="2000"/>
              <a:t> </a:t>
            </a:r>
            <a:endParaRPr sz="1104" b="1">
              <a:solidFill>
                <a:schemeClr val="dk1"/>
              </a:solidFill>
              <a:latin typeface="Calibri"/>
              <a:ea typeface="Calibri"/>
              <a:cs typeface="Calibri"/>
              <a:sym typeface="Calibri"/>
            </a:endParaRPr>
          </a:p>
        </p:txBody>
      </p:sp>
      <p:sp>
        <p:nvSpPr>
          <p:cNvPr id="153" name="Google Shape;153;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Tenemos acceso completo a Dios en la oración. ¿Por qué? </a:t>
            </a:r>
            <a:r>
              <a:rPr lang="en-US" sz="1800" i="1">
                <a:solidFill>
                  <a:srgbClr val="00B050"/>
                </a:solidFill>
                <a:latin typeface="Calibri"/>
                <a:ea typeface="Calibri"/>
                <a:cs typeface="Calibri"/>
                <a:sym typeface="Calibri"/>
              </a:rPr>
              <a:t>Deja que los estudiantes contesten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Como fue mencionado en el video, nosotros tenemos el gran privilegio de orar a Dios gracias a Jesús. El abrió las líneas de comunicación, permitiéndonos acudir a él libremente y sin temor. Cada oración de los creyentes es escuchada por nuestro Dios amoroso porque Jesús ha reparado nuestra relación con él.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latin typeface="Calibri"/>
                <a:ea typeface="Calibri"/>
                <a:cs typeface="Calibri"/>
                <a:sym typeface="Calibri"/>
              </a:rPr>
              <a:t>Hebreos 10:19-23 </a:t>
            </a:r>
            <a:r>
              <a:rPr lang="en-US" sz="1800" baseline="30000">
                <a:latin typeface="Calibri"/>
                <a:ea typeface="Calibri"/>
                <a:cs typeface="Calibri"/>
                <a:sym typeface="Calibri"/>
              </a:rPr>
              <a:t>19 </a:t>
            </a:r>
            <a:r>
              <a:rPr lang="en-US" sz="1800">
                <a:latin typeface="Calibri"/>
                <a:ea typeface="Calibri"/>
                <a:cs typeface="Calibri"/>
                <a:sym typeface="Calibri"/>
              </a:rPr>
              <a:t>Hermanos, puesto que con toda libertad podemos entrar en el Lugar Santísimo por la sangre de Jesucristo, </a:t>
            </a:r>
            <a:r>
              <a:rPr lang="en-US" sz="1800" baseline="30000">
                <a:latin typeface="Calibri"/>
                <a:ea typeface="Calibri"/>
                <a:cs typeface="Calibri"/>
                <a:sym typeface="Calibri"/>
              </a:rPr>
              <a:t>20 </a:t>
            </a:r>
            <a:r>
              <a:rPr lang="en-US" sz="1800">
                <a:latin typeface="Calibri"/>
                <a:ea typeface="Calibri"/>
                <a:cs typeface="Calibri"/>
                <a:sym typeface="Calibri"/>
              </a:rPr>
              <a:t>por el camino nuevo y vivo que él nos abrió a través del velo, es decir, de su propio cuerpo, </a:t>
            </a:r>
            <a:r>
              <a:rPr lang="en-US" sz="1800" baseline="30000">
                <a:latin typeface="Calibri"/>
                <a:ea typeface="Calibri"/>
                <a:cs typeface="Calibri"/>
                <a:sym typeface="Calibri"/>
              </a:rPr>
              <a:t>21 </a:t>
            </a:r>
            <a:r>
              <a:rPr lang="en-US" sz="1800">
                <a:latin typeface="Calibri"/>
                <a:ea typeface="Calibri"/>
                <a:cs typeface="Calibri"/>
                <a:sym typeface="Calibri"/>
              </a:rPr>
              <a:t>y puesto que tenemos un gran sacerdote al frente de la casa de Dios, </a:t>
            </a:r>
            <a:r>
              <a:rPr lang="en-US" sz="1800" baseline="30000">
                <a:latin typeface="Calibri"/>
                <a:ea typeface="Calibri"/>
                <a:cs typeface="Calibri"/>
                <a:sym typeface="Calibri"/>
              </a:rPr>
              <a:t>22 </a:t>
            </a:r>
            <a:r>
              <a:rPr lang="en-US" sz="1800">
                <a:latin typeface="Calibri"/>
                <a:ea typeface="Calibri"/>
                <a:cs typeface="Calibri"/>
                <a:sym typeface="Calibri"/>
              </a:rPr>
              <a:t>acerquémonos con un corazón sincero, y con la plena seguridad de la fe, con el corazón purificado de una mala conciencia, y con el cuerpo lavado en agua pura.</a:t>
            </a:r>
            <a:r>
              <a:rPr lang="en-US" sz="1800" baseline="30000">
                <a:latin typeface="Calibri"/>
                <a:ea typeface="Calibri"/>
                <a:cs typeface="Calibri"/>
                <a:sym typeface="Calibri"/>
              </a:rPr>
              <a:t>23 </a:t>
            </a:r>
            <a:r>
              <a:rPr lang="en-US" sz="1800">
                <a:latin typeface="Calibri"/>
                <a:ea typeface="Calibri"/>
                <a:cs typeface="Calibri"/>
                <a:sym typeface="Calibri"/>
              </a:rPr>
              <a:t>Mantengamos firme y sin fluctuar la esperanza que profesamos, porque fiel es el que prometió.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Efesios 3:12 En [Cristo] y mediante la fe en él podemos acercarnos a Dios con libertad y confianza.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330200" algn="l" rtl="0">
              <a:lnSpc>
                <a:spcPct val="100000"/>
              </a:lnSpc>
              <a:spcBef>
                <a:spcPts val="0"/>
              </a:spcBef>
              <a:spcAft>
                <a:spcPts val="0"/>
              </a:spcAft>
              <a:buSzPts val="1800"/>
              <a:buChar char="●"/>
            </a:pPr>
            <a:r>
              <a:rPr lang="en-US" sz="1800" i="1">
                <a:solidFill>
                  <a:srgbClr val="000000"/>
                </a:solidFill>
                <a:latin typeface="Calibri"/>
                <a:ea typeface="Calibri"/>
                <a:cs typeface="Calibri"/>
                <a:sym typeface="Calibri"/>
              </a:rPr>
              <a:t>Efesios 3:12 En [Cristo] y mediante la fe en él podemos acercarnos a Dios con libertad y confianza. </a:t>
            </a:r>
            <a:endParaRPr sz="1800">
              <a:latin typeface="Calibri"/>
              <a:ea typeface="Calibri"/>
              <a:cs typeface="Calibri"/>
              <a:sym typeface="Calibri"/>
            </a:endParaRPr>
          </a:p>
          <a:p>
            <a:pPr marL="914400" lvl="0" indent="-228600" algn="l" rtl="0">
              <a:lnSpc>
                <a:spcPct val="100000"/>
              </a:lnSpc>
              <a:spcBef>
                <a:spcPts val="0"/>
              </a:spcBef>
              <a:spcAft>
                <a:spcPts val="0"/>
              </a:spcAft>
              <a:buClr>
                <a:schemeClr val="dk1"/>
              </a:buClr>
              <a:buSzPts val="1100"/>
              <a:buFont typeface="Calibri"/>
              <a:buNone/>
            </a:pPr>
            <a:endParaRPr sz="1800">
              <a:solidFill>
                <a:schemeClr val="dk1"/>
              </a:solidFill>
              <a:latin typeface="Calibri"/>
              <a:ea typeface="Calibri"/>
              <a:cs typeface="Calibri"/>
              <a:sym typeface="Calibri"/>
            </a:endParaRPr>
          </a:p>
        </p:txBody>
      </p:sp>
      <p:sp>
        <p:nvSpPr>
          <p:cNvPr id="169" name="Google Shape;16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4. ¿Debemos orar a otros </a:t>
            </a:r>
            <a:r>
              <a:rPr lang="en-US" sz="1800">
                <a:latin typeface="Calibri"/>
                <a:ea typeface="Calibri"/>
                <a:cs typeface="Calibri"/>
                <a:sym typeface="Calibri"/>
              </a:rPr>
              <a:t>mediadores</a:t>
            </a:r>
            <a:r>
              <a:rPr lang="en-US" sz="1800">
                <a:solidFill>
                  <a:srgbClr val="000000"/>
                </a:solidFill>
                <a:latin typeface="Calibri"/>
                <a:ea typeface="Calibri"/>
                <a:cs typeface="Calibri"/>
                <a:sym typeface="Calibri"/>
              </a:rPr>
              <a:t>, santos o imágenes? </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4. ¿Debemos orar a otros </a:t>
            </a:r>
            <a:r>
              <a:rPr lang="en-US" sz="1800">
                <a:latin typeface="Calibri"/>
                <a:ea typeface="Calibri"/>
                <a:cs typeface="Calibri"/>
                <a:sym typeface="Calibri"/>
              </a:rPr>
              <a:t>mediadores</a:t>
            </a:r>
            <a:r>
              <a:rPr lang="en-US" sz="1800">
                <a:solidFill>
                  <a:srgbClr val="000000"/>
                </a:solidFill>
                <a:latin typeface="Calibri"/>
                <a:ea typeface="Calibri"/>
                <a:cs typeface="Calibri"/>
                <a:sym typeface="Calibri"/>
              </a:rPr>
              <a:t>, santos o imágenes?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1 Timoteo 2:5-6 Porque hay un solo Dios y un solo </a:t>
            </a:r>
            <a:r>
              <a:rPr lang="en-US" sz="1800" i="1">
                <a:latin typeface="Calibri"/>
                <a:ea typeface="Calibri"/>
                <a:cs typeface="Calibri"/>
                <a:sym typeface="Calibri"/>
              </a:rPr>
              <a:t>mediador</a:t>
            </a:r>
            <a:r>
              <a:rPr lang="en-US" sz="1800" i="1">
                <a:solidFill>
                  <a:srgbClr val="000000"/>
                </a:solidFill>
                <a:latin typeface="Calibri"/>
                <a:ea typeface="Calibri"/>
                <a:cs typeface="Calibri"/>
                <a:sym typeface="Calibri"/>
              </a:rPr>
              <a:t> entre Dios y los hombres, que es Jesucristo hombre,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1 Juan 2:1,2 Hijitos míos, les escribo estas cosas para que no pequen. Si alguno ha pecado, tenemos un abogado ante el Padre, a Jesucristo el justo. Y él es la propiciación por nuestros pecados; y no solamente por los nuestros, sino también por los de todo el mundo. </a:t>
            </a:r>
            <a:endParaRPr sz="1800">
              <a:latin typeface="Calibri"/>
              <a:ea typeface="Calibri"/>
              <a:cs typeface="Calibri"/>
              <a:sym typeface="Calibri"/>
            </a:endParaRPr>
          </a:p>
          <a:p>
            <a:pPr marL="914400" lvl="0" indent="-228600" algn="l" rtl="0">
              <a:lnSpc>
                <a:spcPct val="100000"/>
              </a:lnSpc>
              <a:spcBef>
                <a:spcPts val="0"/>
              </a:spcBef>
              <a:spcAft>
                <a:spcPts val="0"/>
              </a:spcAft>
              <a:buClr>
                <a:schemeClr val="dk1"/>
              </a:buClr>
              <a:buSzPts val="1100"/>
              <a:buFont typeface="Calibri"/>
              <a:buNone/>
            </a:pPr>
            <a:endParaRPr>
              <a:solidFill>
                <a:schemeClr val="dk1"/>
              </a:solidFill>
              <a:latin typeface="Calibri"/>
              <a:ea typeface="Calibri"/>
              <a:cs typeface="Calibri"/>
              <a:sym typeface="Calibri"/>
            </a:endParaRPr>
          </a:p>
        </p:txBody>
      </p:sp>
      <p:sp>
        <p:nvSpPr>
          <p:cNvPr id="185" name="Google Shape;1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4. ¿Debemos orar a otros </a:t>
            </a:r>
            <a:r>
              <a:rPr lang="en-US" sz="1800">
                <a:latin typeface="Calibri"/>
                <a:ea typeface="Calibri"/>
                <a:cs typeface="Calibri"/>
                <a:sym typeface="Calibri"/>
              </a:rPr>
              <a:t>mediadores</a:t>
            </a:r>
            <a:r>
              <a:rPr lang="en-US" sz="1800">
                <a:solidFill>
                  <a:srgbClr val="000000"/>
                </a:solidFill>
                <a:latin typeface="Calibri"/>
                <a:ea typeface="Calibri"/>
                <a:cs typeface="Calibri"/>
                <a:sym typeface="Calibri"/>
              </a:rPr>
              <a:t>, santos o imágenes? </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285750" marR="0" lvl="0" indent="-285750" algn="l" rtl="0">
              <a:lnSpc>
                <a:spcPct val="100000"/>
              </a:lnSpc>
              <a:spcBef>
                <a:spcPts val="1000"/>
              </a:spcBef>
              <a:spcAft>
                <a:spcPts val="0"/>
              </a:spcAft>
              <a:buSzPts val="1100"/>
              <a:buChar char="●"/>
            </a:pPr>
            <a:r>
              <a:rPr lang="en-US" sz="1800">
                <a:solidFill>
                  <a:srgbClr val="000000"/>
                </a:solidFill>
                <a:latin typeface="Calibri"/>
                <a:ea typeface="Calibri"/>
                <a:cs typeface="Calibri"/>
                <a:sym typeface="Calibri"/>
              </a:rPr>
              <a:t>Jesucristo es el único mediador entre Dios y los hombres, el único que murió y resucitó al tercer día entre los muertos para darnos vida eterna. Por causa de Jesús, no hay necesidad de pasar por otras vías para llevar nuestras peticiones a Dios. Tenemos acceso directo a Él.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Por eso, oremos en el nombre de Jesús. Orar en el nombre de Jesús significa orar a Dios con fe en Jesús como nuestro Salvador; así estamos revestidos de la justicia de Cristo y nuestras oraciones son aceptables para Dios por causa de Jesús</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01" name="Google Shape;20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¿Cómo or</a:t>
            </a:r>
            <a:r>
              <a:rPr lang="en-US" sz="1800">
                <a:latin typeface="Calibri"/>
                <a:ea typeface="Calibri"/>
                <a:cs typeface="Calibri"/>
                <a:sym typeface="Calibri"/>
              </a:rPr>
              <a:t>a</a:t>
            </a:r>
            <a:r>
              <a:rPr lang="en-US" sz="1800">
                <a:solidFill>
                  <a:srgbClr val="000000"/>
                </a:solidFill>
                <a:latin typeface="Calibri"/>
                <a:ea typeface="Calibri"/>
                <a:cs typeface="Calibri"/>
                <a:sym typeface="Calibri"/>
              </a:rPr>
              <a:t>mos?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Tenemos comunicación directa con Dios y Él promete escuchar nuestras oraciones y las contestará. </a:t>
            </a:r>
            <a:r>
              <a:rPr lang="en-US" sz="1800">
                <a:latin typeface="Calibri"/>
                <a:ea typeface="Calibri"/>
                <a:cs typeface="Calibri"/>
                <a:sym typeface="Calibri"/>
              </a:rPr>
              <a:t>S</a:t>
            </a:r>
            <a:r>
              <a:rPr lang="en-US" sz="1800">
                <a:solidFill>
                  <a:srgbClr val="000000"/>
                </a:solidFill>
                <a:latin typeface="Calibri"/>
                <a:ea typeface="Calibri"/>
                <a:cs typeface="Calibri"/>
                <a:sym typeface="Calibri"/>
              </a:rPr>
              <a:t>ea una oración de petición, de alabanza, acción de gracias o de arrepentimiento, Dios desea que llevemos todo a </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l en oración.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1 Juan 5:14 Y ésta es la confianza que tenemos en él: si pedimos algo según su voluntad, él nos oye.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Mateo 6:9-10 Por eso, ustedes deben orar así: Padre nuestro, que estás en los cielos, santificado sea tu nombre. Venga tu </a:t>
            </a:r>
            <a:r>
              <a:rPr lang="en-US" sz="1800" i="1">
                <a:latin typeface="Calibri"/>
                <a:ea typeface="Calibri"/>
                <a:cs typeface="Calibri"/>
                <a:sym typeface="Calibri"/>
              </a:rPr>
              <a:t>R</a:t>
            </a:r>
            <a:r>
              <a:rPr lang="en-US" sz="1800" i="1">
                <a:solidFill>
                  <a:srgbClr val="000000"/>
                </a:solidFill>
                <a:latin typeface="Calibri"/>
                <a:ea typeface="Calibri"/>
                <a:cs typeface="Calibri"/>
                <a:sym typeface="Calibri"/>
              </a:rPr>
              <a:t>eino. Hágase tu voluntad, en la tierra como en el cielo.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Deseamos orar en la voluntad de Dios.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f4f4e08b7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¿Por qué es tan importante pedir que se haga la voluntad de Dios en nuestras oraciones? </a:t>
            </a:r>
            <a:r>
              <a:rPr lang="en-US" sz="1800" i="1">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214" name="Google Shape;214;g2f4f4e08b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¿Por qué es tan importante pedir que se haga la voluntad de Dios en nuestras oraciones? </a:t>
            </a:r>
            <a:r>
              <a:rPr lang="en-US" sz="1800" i="1">
                <a:solidFill>
                  <a:srgbClr val="00B050"/>
                </a:solidFill>
                <a:latin typeface="Calibri"/>
                <a:ea typeface="Calibri"/>
                <a:cs typeface="Calibri"/>
                <a:sym typeface="Calibri"/>
              </a:rPr>
              <a:t>Deja que los estudiantes contesten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A menudo cuando oramos, sabemos cuál es la voluntad de Dios y tenemos la confianza de que </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l cumplirá sus promesas (por ejemplo, cuando pedimos el perdón de pecados). La Palabra también nos guía a orar por cosas espirituales como la fe, el Espíritu Santo y un amor creciente por los demás.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Sin embargo, muchas veces no sabemos cuál es la voluntad de Dios (como cuando alguien está enfermo). Puede ser su voluntad sanar a la persona o usar esa enfermedad para llevar a esa persona a las bendiciones de la vida eterna en el cielo. En esos momentos es bueno decir en la oración: “que se haga tu voluntad” o “que no se haga mi voluntad sino la tuya”. </a:t>
            </a:r>
            <a:endParaRPr/>
          </a:p>
          <a:p>
            <a:pPr marL="285750" marR="0" lvl="0" indent="-215900" algn="l" rtl="0">
              <a:lnSpc>
                <a:spcPct val="100000"/>
              </a:lnSpc>
              <a:spcBef>
                <a:spcPts val="0"/>
              </a:spcBef>
              <a:spcAft>
                <a:spcPts val="0"/>
              </a:spcAft>
              <a:buSzPts val="1100"/>
              <a:buNone/>
            </a:pPr>
            <a:endParaRPr sz="180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Esta actitud demuestra nuestra disposición a recibir lo que Dios quiera, sabiendo que es para el bien de aquellos que le aman. Es una expresión de fe. Estamos confesando que solo Dios sabe lo que es mejor para nosotros.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23" name="Google Shape;22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Bienvenida y saludos</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Algunas veces las personas oran a Dios como si ellos pudieron </a:t>
            </a:r>
            <a:r>
              <a:rPr lang="en-US" sz="1800">
                <a:latin typeface="Calibri"/>
                <a:ea typeface="Calibri"/>
                <a:cs typeface="Calibri"/>
                <a:sym typeface="Calibri"/>
              </a:rPr>
              <a:t>controlar</a:t>
            </a:r>
            <a:r>
              <a:rPr lang="en-US" sz="1800">
                <a:solidFill>
                  <a:srgbClr val="000000"/>
                </a:solidFill>
                <a:latin typeface="Calibri"/>
                <a:ea typeface="Calibri"/>
                <a:cs typeface="Calibri"/>
                <a:sym typeface="Calibri"/>
              </a:rPr>
              <a:t> a Dios. Piensan que, si sólo oran con la fe suficiente, Dios sanará a sus seres queridos de sus enfermedades. A ellos se les olvida que sólo Dios sabe qué es lo mejor para su ser querido, y si él quiere llevarlo a su hogar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elestial en ese momento, él lo hará. </a:t>
            </a: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Ejemplo de Jesús: </a:t>
            </a:r>
            <a:r>
              <a:rPr lang="en-US" sz="1800" i="1">
                <a:solidFill>
                  <a:srgbClr val="000000"/>
                </a:solidFill>
                <a:latin typeface="Calibri"/>
                <a:ea typeface="Calibri"/>
                <a:cs typeface="Calibri"/>
                <a:sym typeface="Calibri"/>
              </a:rPr>
              <a:t>Lucas 22:41-42 Luego, se apartó de ellos a una distancia como de un tiro de piedra, y allí se arrodilló y oró. Y decía: Padre, si quieres, haz que pase de mí esta copa; pero que no se haga mi voluntad, sino la tuya.</a:t>
            </a:r>
            <a:endParaRPr sz="1800">
              <a:latin typeface="Calibri"/>
              <a:ea typeface="Calibri"/>
              <a:cs typeface="Calibri"/>
              <a:sym typeface="Calibri"/>
            </a:endParaRPr>
          </a:p>
          <a:p>
            <a:pPr marL="914400" lvl="0" indent="-228600" algn="l" rtl="0">
              <a:lnSpc>
                <a:spcPct val="100000"/>
              </a:lnSpc>
              <a:spcBef>
                <a:spcPts val="0"/>
              </a:spcBef>
              <a:spcAft>
                <a:spcPts val="0"/>
              </a:spcAft>
              <a:buClr>
                <a:schemeClr val="dk1"/>
              </a:buClr>
              <a:buSzPts val="1100"/>
              <a:buFont typeface="Calibri"/>
              <a:buNone/>
            </a:pPr>
            <a:endParaRPr sz="1800">
              <a:solidFill>
                <a:schemeClr val="dk1"/>
              </a:solidFill>
              <a:latin typeface="Calibri"/>
              <a:ea typeface="Calibri"/>
              <a:cs typeface="Calibri"/>
              <a:sym typeface="Calibri"/>
            </a:endParaRPr>
          </a:p>
        </p:txBody>
      </p:sp>
      <p:sp>
        <p:nvSpPr>
          <p:cNvPr id="230" name="Google Shape;2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Dios siempre responde a nuestras oraciones según su propia sabiduría. Es muy importante recordar que Dios nunca abandona a sus hijos. Él sabe todo de nosotros; por lo tanto, sabe también lo que necesitamos para esta vida y para la vida eterna.</a:t>
            </a:r>
            <a:endParaRPr sz="1800"/>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SzPts val="1100"/>
              <a:buChar char="●"/>
            </a:pPr>
            <a:r>
              <a:rPr lang="en-US" sz="2100">
                <a:solidFill>
                  <a:srgbClr val="000000"/>
                </a:solidFill>
                <a:latin typeface="Calibri"/>
                <a:ea typeface="Calibri"/>
                <a:cs typeface="Calibri"/>
                <a:sym typeface="Calibri"/>
              </a:rPr>
              <a:t>1 Juan 5:14 </a:t>
            </a:r>
            <a:r>
              <a:rPr lang="en-US" sz="2100" b="1" i="0" u="none" strike="noStrike" baseline="30000">
                <a:solidFill>
                  <a:srgbClr val="000000"/>
                </a:solidFill>
                <a:latin typeface="Arial"/>
                <a:ea typeface="Arial"/>
                <a:cs typeface="Arial"/>
                <a:sym typeface="Arial"/>
              </a:rPr>
              <a:t>1</a:t>
            </a:r>
            <a:r>
              <a:rPr lang="en-US" sz="1600" b="1" i="0" u="none" strike="noStrike" baseline="30000">
                <a:solidFill>
                  <a:srgbClr val="000000"/>
                </a:solidFill>
                <a:latin typeface="Arial"/>
                <a:ea typeface="Arial"/>
                <a:cs typeface="Arial"/>
                <a:sym typeface="Arial"/>
              </a:rPr>
              <a:t>4 </a:t>
            </a:r>
            <a:r>
              <a:rPr lang="en-US" sz="1600" b="0" i="0" u="none" strike="noStrike">
                <a:solidFill>
                  <a:srgbClr val="000000"/>
                </a:solidFill>
                <a:latin typeface="Arial"/>
                <a:ea typeface="Arial"/>
                <a:cs typeface="Arial"/>
                <a:sym typeface="Arial"/>
              </a:rPr>
              <a:t>Y ésta es la confianza que tenemos en él: si pedimos algo según su voluntad, él nos oye</a:t>
            </a:r>
            <a:r>
              <a:rPr lang="en-US" sz="2100" b="0" i="0" u="none" strike="noStrike">
                <a:solidFill>
                  <a:srgbClr val="000000"/>
                </a:solidFill>
                <a:latin typeface="Arial"/>
                <a:ea typeface="Arial"/>
                <a:cs typeface="Arial"/>
                <a:sym typeface="Arial"/>
              </a:rPr>
              <a:t>.</a:t>
            </a:r>
            <a:endParaRPr sz="1600"/>
          </a:p>
          <a:p>
            <a:pPr marL="285750" marR="0" lvl="0" indent="-215900" algn="l" rtl="0">
              <a:lnSpc>
                <a:spcPct val="100000"/>
              </a:lnSpc>
              <a:spcBef>
                <a:spcPts val="0"/>
              </a:spcBef>
              <a:spcAft>
                <a:spcPts val="0"/>
              </a:spcAft>
              <a:buSzPts val="1100"/>
              <a:buNone/>
            </a:pPr>
            <a:endParaRPr sz="2100" b="0" i="0" u="none" strike="noStrik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Char char="●"/>
            </a:pPr>
            <a:r>
              <a:rPr lang="en-US" sz="1800" b="0" i="0" u="none" strike="noStrike">
                <a:solidFill>
                  <a:srgbClr val="000000"/>
                </a:solidFill>
                <a:latin typeface="Arial"/>
                <a:ea typeface="Arial"/>
                <a:cs typeface="Arial"/>
                <a:sym typeface="Arial"/>
              </a:rPr>
              <a:t>Romanos 8:28 </a:t>
            </a:r>
            <a:r>
              <a:rPr lang="en-US" b="1" i="0" u="none" strike="noStrike" baseline="30000">
                <a:solidFill>
                  <a:srgbClr val="000000"/>
                </a:solidFill>
                <a:latin typeface="Arial"/>
                <a:ea typeface="Arial"/>
                <a:cs typeface="Arial"/>
                <a:sym typeface="Arial"/>
              </a:rPr>
              <a:t>2</a:t>
            </a:r>
            <a:r>
              <a:rPr lang="en-US" sz="1400" b="1" i="0" u="none" strike="noStrike" baseline="30000">
                <a:solidFill>
                  <a:srgbClr val="000000"/>
                </a:solidFill>
                <a:latin typeface="Arial"/>
                <a:ea typeface="Arial"/>
                <a:cs typeface="Arial"/>
                <a:sym typeface="Arial"/>
              </a:rPr>
              <a:t>8 </a:t>
            </a:r>
            <a:r>
              <a:rPr lang="en-US" sz="1400" b="0" i="0" u="none" strike="noStrike">
                <a:solidFill>
                  <a:srgbClr val="000000"/>
                </a:solidFill>
                <a:latin typeface="Arial"/>
                <a:ea typeface="Arial"/>
                <a:cs typeface="Arial"/>
                <a:sym typeface="Arial"/>
              </a:rPr>
              <a:t>Ahora bien, sabemos que Dios dispone todas las cosas para el bien de los que lo aman, es decir, de los que él ha llamado de acuerdo a su propósito. No se preocupen. </a:t>
            </a:r>
            <a:endParaRPr sz="1600"/>
          </a:p>
          <a:p>
            <a:pPr marL="171450" marR="0" lvl="0" indent="-82550" algn="l" rtl="0">
              <a:lnSpc>
                <a:spcPct val="100000"/>
              </a:lnSpc>
              <a:spcBef>
                <a:spcPts val="0"/>
              </a:spcBef>
              <a:spcAft>
                <a:spcPts val="0"/>
              </a:spcAft>
              <a:buClr>
                <a:srgbClr val="000000"/>
              </a:buClr>
              <a:buSzPts val="1400"/>
              <a:buNone/>
            </a:pPr>
            <a:endParaRPr sz="1400" b="0" i="0" u="none" strike="noStrike">
              <a:solidFill>
                <a:srgbClr val="000000"/>
              </a:solidFill>
              <a:latin typeface="Arial"/>
              <a:ea typeface="Arial"/>
              <a:cs typeface="Arial"/>
              <a:sym typeface="Arial"/>
            </a:endParaRPr>
          </a:p>
          <a:p>
            <a:pPr marL="171450" marR="0" lvl="0" indent="-215900" algn="l" rtl="0">
              <a:lnSpc>
                <a:spcPct val="100000"/>
              </a:lnSpc>
              <a:spcBef>
                <a:spcPts val="0"/>
              </a:spcBef>
              <a:spcAft>
                <a:spcPts val="0"/>
              </a:spcAft>
              <a:buClr>
                <a:srgbClr val="000000"/>
              </a:buClr>
              <a:buSzPts val="2100"/>
              <a:buChar char="●"/>
            </a:pPr>
            <a:r>
              <a:rPr lang="en-US" sz="1800" b="0" i="0" u="none" strike="noStrike">
                <a:solidFill>
                  <a:srgbClr val="000000"/>
                </a:solidFill>
                <a:latin typeface="Arial"/>
                <a:ea typeface="Arial"/>
                <a:cs typeface="Arial"/>
                <a:sym typeface="Arial"/>
              </a:rPr>
              <a:t>Mateo 6:15-34</a:t>
            </a:r>
            <a:r>
              <a:rPr lang="en-US" sz="2100" b="0" i="0" u="none" strike="noStrike">
                <a:solidFill>
                  <a:srgbClr val="000000"/>
                </a:solidFill>
                <a:latin typeface="Arial"/>
                <a:ea typeface="Arial"/>
                <a:cs typeface="Arial"/>
                <a:sym typeface="Arial"/>
              </a:rPr>
              <a:t> </a:t>
            </a:r>
            <a:r>
              <a:rPr lang="en-US" sz="1400" b="0" i="0" u="none" strike="noStrike">
                <a:solidFill>
                  <a:srgbClr val="000000"/>
                </a:solidFill>
                <a:latin typeface="Arial"/>
                <a:ea typeface="Arial"/>
                <a:cs typeface="Arial"/>
                <a:sym typeface="Arial"/>
              </a:rPr>
              <a:t>Miren las aves…Acaso no valen ustedes mucho más que ellas? Observen lo lirios… pues si Dios viste así la hierba… no hará mucho más por ustedes?  </a:t>
            </a:r>
            <a:endParaRPr sz="1400"/>
          </a:p>
          <a:p>
            <a:pPr marL="0" lvl="0" indent="0" algn="l" rtl="0">
              <a:lnSpc>
                <a:spcPct val="100000"/>
              </a:lnSpc>
              <a:spcBef>
                <a:spcPts val="0"/>
              </a:spcBef>
              <a:spcAft>
                <a:spcPts val="0"/>
              </a:spcAft>
              <a:buSzPts val="1100"/>
              <a:buNone/>
            </a:pPr>
            <a:endParaRPr/>
          </a:p>
        </p:txBody>
      </p:sp>
      <p:sp>
        <p:nvSpPr>
          <p:cNvPr id="239" name="Google Shape;23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endParaRPr/>
          </a:p>
        </p:txBody>
      </p:sp>
      <p:sp>
        <p:nvSpPr>
          <p:cNvPr id="247" name="Google Shape;24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812a1b2af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lvl="0" indent="0" algn="l" rtl="0">
              <a:lnSpc>
                <a:spcPct val="100000"/>
              </a:lnSpc>
              <a:spcBef>
                <a:spcPts val="0"/>
              </a:spcBef>
              <a:spcAft>
                <a:spcPts val="0"/>
              </a:spcAft>
              <a:buClr>
                <a:schemeClr val="dk1"/>
              </a:buClr>
              <a:buSzPts val="1100"/>
              <a:buFont typeface="Arial"/>
              <a:buNone/>
            </a:pPr>
            <a:r>
              <a:rPr lang="en-US" sz="1800">
                <a:solidFill>
                  <a:srgbClr val="000000"/>
                </a:solidFill>
                <a:latin typeface="Calibri"/>
                <a:ea typeface="Calibri"/>
                <a:cs typeface="Calibri"/>
                <a:sym typeface="Calibri"/>
              </a:rPr>
              <a:t>1. Muchas personas creen que el ayuno y las vigilias persuadirán a que Dios conteste a sus oraciones más rápido y más de acuerdo a lo que ellos quieren. ¿Por qué es ésta una creencia peligrosa e incorrecta? </a:t>
            </a:r>
            <a:endParaRPr sz="1800">
              <a:latin typeface="Calibri"/>
              <a:ea typeface="Calibri"/>
              <a:cs typeface="Calibri"/>
              <a:sym typeface="Calibri"/>
            </a:endParaRPr>
          </a:p>
          <a:p>
            <a:pPr marL="228600" lvl="0" indent="0" algn="l" rtl="0">
              <a:lnSpc>
                <a:spcPct val="100000"/>
              </a:lnSpc>
              <a:spcBef>
                <a:spcPts val="1000"/>
              </a:spcBef>
              <a:spcAft>
                <a:spcPts val="1000"/>
              </a:spcAft>
              <a:buClr>
                <a:schemeClr val="dk1"/>
              </a:buClr>
              <a:buSzPts val="1100"/>
              <a:buFont typeface="Arial"/>
              <a:buNone/>
            </a:pPr>
            <a:endParaRPr u="sng">
              <a:solidFill>
                <a:schemeClr val="dk1"/>
              </a:solidFill>
              <a:latin typeface="Calibri"/>
              <a:ea typeface="Calibri"/>
              <a:cs typeface="Calibri"/>
              <a:sym typeface="Calibri"/>
            </a:endParaRPr>
          </a:p>
        </p:txBody>
      </p:sp>
      <p:sp>
        <p:nvSpPr>
          <p:cNvPr id="253" name="Google Shape;253;g2812a1b2af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Muchas personas creen que el ayuno y las vigilias persuadirán a que Dios conteste a sus oraciones más rápido y más de acuerdo a lo que ellos quieren. ¿Por qué es ésta una creencia peligrosa e incorrecta?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oración es poderosa únicamente porque nuestro Dios </a:t>
            </a:r>
            <a:r>
              <a:rPr lang="en-US" sz="1800">
                <a:latin typeface="Calibri"/>
                <a:ea typeface="Calibri"/>
                <a:cs typeface="Calibri"/>
                <a:sym typeface="Calibri"/>
              </a:rPr>
              <a:t>T</a:t>
            </a:r>
            <a:r>
              <a:rPr lang="en-US" sz="1800">
                <a:solidFill>
                  <a:srgbClr val="000000"/>
                </a:solidFill>
                <a:latin typeface="Calibri"/>
                <a:ea typeface="Calibri"/>
                <a:cs typeface="Calibri"/>
                <a:sym typeface="Calibri"/>
              </a:rPr>
              <a:t>odopoderoso y amoroso está deseoso y es capaz de contestar a nuestras oraciones. La oración no es poderosa porque así lo decretamos. Confiamos que Dios nos está escuchando y que va a contestar según su santa voluntad, no según nuestras exigencias y demandas. </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Isaías 65:24 Antes de que me pidan ayuda, yo les responderé; no habrán terminado de hablar cuando ya los habré escuchado.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i="1">
                <a:solidFill>
                  <a:srgbClr val="000000"/>
                </a:solidFill>
                <a:latin typeface="Calibri"/>
                <a:ea typeface="Calibri"/>
                <a:cs typeface="Calibri"/>
                <a:sym typeface="Calibri"/>
              </a:rPr>
              <a:t>Salmos 19:14 Tú Señor, eres mi roca y mi redentor; ¡agrádate de mis palabras y de mis pensamientos!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62" name="Google Shape;262;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Tenemos acceso directo a Dios. Es imposible tener más acceso porque ya lo tenemos. Efesios 2:18 dice: “Por medio de </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l, unos y otros tenemos acceso al Padre en un mismo Espíritu.” El decir que tenemos que hacer algo para tener más acceso es insultar a Jesús y su obra.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69" name="Google Shape;269;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No tenemos que añadir algo para ser escuchado mejor en nuestras oraciones. Cuando pensamos que necesitamos añadir algo a nuestras oraciones de manera que sean escuchadas favorablemente por Dios, podemos ser tentados a pensar: “Porque yo hice esto, Dios contestó mi oración en la manera que yo quería que contestara”. Esta mentalidad está basada en el orgullo pecaminoso.</a:t>
            </a:r>
            <a:endParaRPr/>
          </a:p>
          <a:p>
            <a:pPr marL="0" marR="0" lvl="0" indent="0" algn="l" rtl="0">
              <a:lnSpc>
                <a:spcPct val="100000"/>
              </a:lnSpc>
              <a:spcBef>
                <a:spcPts val="0"/>
              </a:spcBef>
              <a:spcAft>
                <a:spcPts val="0"/>
              </a:spcAft>
              <a:buSzPts val="1100"/>
              <a:buFont typeface="Arial"/>
              <a:buNone/>
            </a:pPr>
            <a:endParaRPr sz="18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Dios es sabio y está obrando para nuestro bien. Cuando las personas realizan ayunos o hacen vigilias para tratar de influenciar las decisiones de Dios, a ellos se les olvida que Dios es más sabio de lo que ellos son y que él tiene su bienestar eterno en mente cuando él contesta sus oraciones. Un creyente debe orar humildemente, entendiendo que Dios responderá de la mejor manera aun si nosotros no podemos ver esa realidad en el momento.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Arial"/>
              <a:buNone/>
            </a:pPr>
            <a:endParaRPr sz="1800">
              <a:latin typeface="Times New Roman"/>
              <a:ea typeface="Times New Roman"/>
              <a:cs typeface="Times New Roman"/>
              <a:sym typeface="Times New Roman"/>
            </a:endParaRPr>
          </a:p>
          <a:p>
            <a:pPr marL="0" marR="0" lvl="0" indent="69850" algn="l" rtl="0">
              <a:lnSpc>
                <a:spcPct val="100000"/>
              </a:lnSpc>
              <a:spcBef>
                <a:spcPts val="0"/>
              </a:spcBef>
              <a:spcAft>
                <a:spcPts val="0"/>
              </a:spcAft>
              <a:buSzPts val="1100"/>
              <a:buNone/>
            </a:pPr>
            <a:endParaRPr/>
          </a:p>
          <a:p>
            <a:pPr marL="0" marR="0" lvl="0" indent="69850" algn="l" rtl="0">
              <a:lnSpc>
                <a:spcPct val="100000"/>
              </a:lnSpc>
              <a:spcBef>
                <a:spcPts val="0"/>
              </a:spcBef>
              <a:spcAft>
                <a:spcPts val="0"/>
              </a:spcAft>
              <a:buSzPts val="1100"/>
              <a:buNone/>
            </a:pPr>
            <a:endParaRPr/>
          </a:p>
        </p:txBody>
      </p:sp>
      <p:sp>
        <p:nvSpPr>
          <p:cNvPr id="277" name="Google Shape;277;p2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f396e493e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 </a:t>
            </a:r>
            <a:r>
              <a:rPr lang="en-US" sz="1800">
                <a:solidFill>
                  <a:srgbClr val="000000"/>
                </a:solidFill>
                <a:latin typeface="Calibri"/>
                <a:ea typeface="Calibri"/>
                <a:cs typeface="Calibri"/>
                <a:sym typeface="Calibri"/>
              </a:rPr>
              <a:t>2. Algunas personas creen que si nosotros pedimos por algo y no recibimos lo que pedimos, es nuestra propia culpa porque no tenemos la suficiente fe. Dios ciertamente quiere que le pidamos por cosas sin dudar (Santiago 1:2-8), pero esa no es toda la historia. Lea las siguientes historias para aprender más sobre la oración. </a:t>
            </a:r>
            <a:endParaRPr sz="1800">
              <a:latin typeface="Calibri"/>
              <a:ea typeface="Calibri"/>
              <a:cs typeface="Calibri"/>
              <a:sym typeface="Calibri"/>
            </a:endParaRPr>
          </a:p>
          <a:p>
            <a:pPr marL="914400" marR="171450" lvl="0" indent="-228600" algn="l" rtl="0">
              <a:lnSpc>
                <a:spcPct val="100000"/>
              </a:lnSpc>
              <a:spcBef>
                <a:spcPts val="0"/>
              </a:spcBef>
              <a:spcAft>
                <a:spcPts val="0"/>
              </a:spcAft>
              <a:buClr>
                <a:schemeClr val="dk1"/>
              </a:buClr>
              <a:buSzPts val="1100"/>
              <a:buFont typeface="Calibri"/>
              <a:buNone/>
            </a:pPr>
            <a:endParaRPr u="sng">
              <a:solidFill>
                <a:schemeClr val="dk1"/>
              </a:solidFill>
              <a:latin typeface="Calibri"/>
              <a:ea typeface="Calibri"/>
              <a:cs typeface="Calibri"/>
              <a:sym typeface="Calibri"/>
            </a:endParaRPr>
          </a:p>
        </p:txBody>
      </p:sp>
      <p:sp>
        <p:nvSpPr>
          <p:cNvPr id="284" name="Google Shape;284;g2f396e493e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Mateo 26:36-46. Jesús oró perfectamente. Nosotros no podemos orar mejor que como </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l lo hizo o con más “</a:t>
            </a:r>
            <a:r>
              <a:rPr lang="en-US" sz="1800">
                <a:latin typeface="Calibri"/>
                <a:ea typeface="Calibri"/>
                <a:cs typeface="Calibri"/>
                <a:sym typeface="Calibri"/>
              </a:rPr>
              <a:t>fe </a:t>
            </a:r>
            <a:r>
              <a:rPr lang="en-US" sz="1800">
                <a:solidFill>
                  <a:srgbClr val="000000"/>
                </a:solidFill>
                <a:latin typeface="Calibri"/>
                <a:ea typeface="Calibri"/>
                <a:cs typeface="Calibri"/>
                <a:sym typeface="Calibri"/>
              </a:rPr>
              <a:t>”  que la que </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l tuvo. Sin embargo, </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l aun oró: “que se haga tu voluntad”. Y la oración de Jesús no fue contestada en la manera que </a:t>
            </a:r>
            <a:r>
              <a:rPr lang="en-US" sz="1800">
                <a:latin typeface="Calibri"/>
                <a:ea typeface="Calibri"/>
                <a:cs typeface="Calibri"/>
                <a:sym typeface="Calibri"/>
              </a:rPr>
              <a:t>É</a:t>
            </a:r>
            <a:r>
              <a:rPr lang="en-US" sz="1800">
                <a:solidFill>
                  <a:srgbClr val="000000"/>
                </a:solidFill>
                <a:latin typeface="Calibri"/>
                <a:ea typeface="Calibri"/>
                <a:cs typeface="Calibri"/>
                <a:sym typeface="Calibri"/>
              </a:rPr>
              <a:t>l oró. Él quiso que la copa fuera tomada de él, pero no fue así.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292" name="Google Shape;292;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Marcos 9:14-27. Jesús no contesta nuestras oraciones a causa de nuestro buen comportamiento o la fuerza de nuestra fe. Jesús contesta nuestras oraciones porque él es nuestro buen y amoroso Dios. </a:t>
            </a:r>
            <a:endParaRPr sz="1800">
              <a:latin typeface="Calibri"/>
              <a:ea typeface="Calibri"/>
              <a:cs typeface="Calibri"/>
              <a:sym typeface="Calibri"/>
            </a:endParaRPr>
          </a:p>
          <a:p>
            <a:pPr marL="0" marR="0" lvl="0" indent="69850" algn="l" rtl="0">
              <a:lnSpc>
                <a:spcPct val="100000"/>
              </a:lnSpc>
              <a:spcBef>
                <a:spcPts val="0"/>
              </a:spcBef>
              <a:spcAft>
                <a:spcPts val="0"/>
              </a:spcAft>
              <a:buSzPts val="1100"/>
              <a:buNone/>
            </a:pPr>
            <a:endParaRPr/>
          </a:p>
        </p:txBody>
      </p:sp>
      <p:sp>
        <p:nvSpPr>
          <p:cNvPr id="300" name="Google Shape;300;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Introducción breve a </a:t>
            </a:r>
            <a:r>
              <a:rPr lang="en-US" sz="1800">
                <a:latin typeface="Calibri"/>
                <a:ea typeface="Calibri"/>
                <a:cs typeface="Calibri"/>
                <a:sym typeface="Calibri"/>
              </a:rPr>
              <a:t>la </a:t>
            </a:r>
            <a:r>
              <a:rPr lang="en-US" sz="1800">
                <a:solidFill>
                  <a:srgbClr val="000000"/>
                </a:solidFill>
                <a:latin typeface="Calibri"/>
                <a:ea typeface="Calibri"/>
                <a:cs typeface="Calibri"/>
                <a:sym typeface="Calibri"/>
              </a:rPr>
              <a:t>Lección 7</a:t>
            </a:r>
            <a:br>
              <a:rPr lang="en-US" sz="1800">
                <a:solidFill>
                  <a:srgbClr val="000000"/>
                </a:solidFill>
                <a:latin typeface="Calibri"/>
                <a:ea typeface="Calibri"/>
                <a:cs typeface="Calibri"/>
                <a:sym typeface="Calibri"/>
              </a:rPr>
            </a:b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Bienvenida a la última semana de nuestro curso. Esta semana nos enfocaremos en el privilegio que tenemos en la oración.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Corintios 12:7-9. Pablo oró fervientemente que Dios quitara su aguijón de la carne, pero Dios no lo hizo, no porque la fe de Pablo era débil, sino porque Dios sabía que era lo mejor para Pablo. </a:t>
            </a:r>
            <a:endParaRPr sz="18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
        <p:nvSpPr>
          <p:cNvPr id="308" name="Google Shape;308;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Los cristianos pueden llevar sus peticiones a Dios con la seguridad de que él las oirá, y las responderá de la mejor manera y en el mejor momento. </a:t>
            </a:r>
            <a:endParaRPr sz="1800">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316" name="Google Shape;31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1" indent="0" algn="l" rtl="0">
              <a:lnSpc>
                <a:spcPct val="100000"/>
              </a:lnSpc>
              <a:spcBef>
                <a:spcPts val="0"/>
              </a:spcBef>
              <a:spcAft>
                <a:spcPts val="0"/>
              </a:spcAft>
              <a:buSzPts val="1100"/>
              <a:buNone/>
            </a:pPr>
            <a:r>
              <a:rPr lang="en-US" sz="1800"/>
              <a:t>Les invito a empezar ya el Proyecto final! </a:t>
            </a:r>
            <a:endParaRPr sz="1800"/>
          </a:p>
        </p:txBody>
      </p:sp>
      <p:sp>
        <p:nvSpPr>
          <p:cNvPr id="323" name="Google Shape;32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latin typeface="Calibri"/>
                <a:ea typeface="Calibri"/>
                <a:cs typeface="Calibri"/>
                <a:sym typeface="Calibri"/>
              </a:rPr>
              <a:t>2. Encargar la tarea para la Lección 8: </a:t>
            </a:r>
            <a:endParaRPr sz="1800"/>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Ver el siguiente video de instrucción: </a:t>
            </a: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https://www.youtube.com/watch?v=VsuaXQ6GH9A</a:t>
            </a:r>
            <a:r>
              <a:rPr lang="en-US" sz="1800">
                <a:latin typeface="Calibri"/>
                <a:ea typeface="Calibri"/>
                <a:cs typeface="Calibri"/>
                <a:sym typeface="Calibri"/>
              </a:rPr>
              <a:t>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Responder a las siguientes preguntas:</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¿Qué consuelo hay en llamar a Dios: “Padre </a:t>
            </a:r>
            <a:r>
              <a:rPr lang="en-US" sz="1800">
                <a:latin typeface="Calibri"/>
                <a:ea typeface="Calibri"/>
                <a:cs typeface="Calibri"/>
                <a:sym typeface="Calibri"/>
              </a:rPr>
              <a:t>N</a:t>
            </a:r>
            <a:r>
              <a:rPr lang="en-US" sz="1800">
                <a:solidFill>
                  <a:srgbClr val="000000"/>
                </a:solidFill>
                <a:latin typeface="Calibri"/>
                <a:ea typeface="Calibri"/>
                <a:cs typeface="Calibri"/>
                <a:sym typeface="Calibri"/>
              </a:rPr>
              <a:t>uestro? </a:t>
            </a:r>
            <a:endParaRPr sz="1800">
              <a:latin typeface="Calibri"/>
              <a:ea typeface="Calibri"/>
              <a:cs typeface="Calibri"/>
              <a:sym typeface="Calibri"/>
            </a:endParaRPr>
          </a:p>
          <a:p>
            <a:pPr marL="628650" marR="0" lvl="1" indent="-215900" algn="l" rtl="0">
              <a:lnSpc>
                <a:spcPct val="100000"/>
              </a:lnSpc>
              <a:spcBef>
                <a:spcPts val="0"/>
              </a:spcBef>
              <a:spcAft>
                <a:spcPts val="0"/>
              </a:spcAft>
              <a:buSzPts val="1800"/>
              <a:buChar char="○"/>
            </a:pPr>
            <a:r>
              <a:rPr lang="en-US" sz="1800">
                <a:solidFill>
                  <a:srgbClr val="000000"/>
                </a:solidFill>
                <a:latin typeface="Calibri"/>
                <a:ea typeface="Calibri"/>
                <a:cs typeface="Calibri"/>
                <a:sym typeface="Calibri"/>
              </a:rPr>
              <a:t>Mencione dos cosas que usted aprendió sobre el Padre nuestro en el video. </a:t>
            </a:r>
            <a:endParaRPr sz="1800">
              <a:latin typeface="Calibri"/>
              <a:ea typeface="Calibri"/>
              <a:cs typeface="Calibri"/>
              <a:sym typeface="Calibri"/>
            </a:endParaRPr>
          </a:p>
          <a:p>
            <a:pPr marL="171450" marR="0" lvl="0" indent="-215900" algn="l" rtl="0">
              <a:lnSpc>
                <a:spcPct val="100000"/>
              </a:lnSpc>
              <a:spcBef>
                <a:spcPts val="0"/>
              </a:spcBef>
              <a:spcAft>
                <a:spcPts val="0"/>
              </a:spcAft>
              <a:buSzPts val="1800"/>
              <a:buChar char="●"/>
            </a:pPr>
            <a:r>
              <a:rPr lang="en-US" sz="1800">
                <a:latin typeface="Calibri"/>
                <a:ea typeface="Calibri"/>
                <a:cs typeface="Calibri"/>
                <a:sym typeface="Calibri"/>
              </a:rPr>
              <a:t>Leer Mateo 6:5-15.</a:t>
            </a:r>
            <a:endParaRPr sz="1800">
              <a:latin typeface="Calibri"/>
              <a:ea typeface="Calibri"/>
              <a:cs typeface="Calibri"/>
              <a:sym typeface="Calibri"/>
            </a:endParaRPr>
          </a:p>
          <a:p>
            <a:pPr marL="0" lvl="0" indent="0" algn="l" rtl="0">
              <a:lnSpc>
                <a:spcPct val="100000"/>
              </a:lnSpc>
              <a:spcBef>
                <a:spcPts val="1000"/>
              </a:spcBef>
              <a:spcAft>
                <a:spcPts val="0"/>
              </a:spcAft>
              <a:buSzPts val="1100"/>
              <a:buNone/>
            </a:pPr>
            <a:endParaRPr sz="1804">
              <a:solidFill>
                <a:schemeClr val="dk1"/>
              </a:solidFill>
              <a:latin typeface="Calibri"/>
              <a:ea typeface="Calibri"/>
              <a:cs typeface="Calibri"/>
              <a:sym typeface="Calibri"/>
            </a:endParaRPr>
          </a:p>
        </p:txBody>
      </p:sp>
      <p:sp>
        <p:nvSpPr>
          <p:cNvPr id="330" name="Google Shape;33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sz="1700" b="1">
                <a:solidFill>
                  <a:schemeClr val="dk1"/>
                </a:solidFill>
                <a:latin typeface="Calibri"/>
                <a:ea typeface="Calibri"/>
                <a:cs typeface="Calibri"/>
                <a:sym typeface="Calibri"/>
              </a:rPr>
              <a:t>Conclusión</a:t>
            </a:r>
            <a:r>
              <a:rPr lang="en-US" sz="1700">
                <a:solidFill>
                  <a:schemeClr val="dk1"/>
                </a:solidFill>
                <a:latin typeface="Calibri"/>
                <a:ea typeface="Calibri"/>
                <a:cs typeface="Calibri"/>
                <a:sym typeface="Calibri"/>
              </a:rPr>
              <a:t>: (5 minutos)</a:t>
            </a:r>
            <a:endParaRPr sz="1700">
              <a:solidFill>
                <a:schemeClr val="dk1"/>
              </a:solidFill>
              <a:latin typeface="Calibri"/>
              <a:ea typeface="Calibri"/>
              <a:cs typeface="Calibri"/>
              <a:sym typeface="Calibri"/>
            </a:endParaRPr>
          </a:p>
          <a:p>
            <a:pPr marL="914400" marR="171450" lvl="0" indent="-336550" algn="l" rtl="0">
              <a:lnSpc>
                <a:spcPct val="100000"/>
              </a:lnSpc>
              <a:spcBef>
                <a:spcPts val="1000"/>
              </a:spcBef>
              <a:spcAft>
                <a:spcPts val="0"/>
              </a:spcAft>
              <a:buClr>
                <a:schemeClr val="dk1"/>
              </a:buClr>
              <a:buSzPts val="1700"/>
              <a:buFont typeface="Calibri"/>
              <a:buAutoNum type="arabicPeriod"/>
            </a:pPr>
            <a:r>
              <a:rPr lang="en-US" sz="1704">
                <a:solidFill>
                  <a:schemeClr val="dk1"/>
                </a:solidFill>
                <a:latin typeface="Calibri"/>
                <a:ea typeface="Calibri"/>
                <a:cs typeface="Calibri"/>
                <a:sym typeface="Calibri"/>
              </a:rPr>
              <a:t>Una oración o una bendición </a:t>
            </a:r>
            <a:endParaRPr sz="1700">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700" b="1">
              <a:solidFill>
                <a:schemeClr val="dk1"/>
              </a:solidFill>
              <a:latin typeface="Calibri"/>
              <a:ea typeface="Calibri"/>
              <a:cs typeface="Calibri"/>
              <a:sym typeface="Calibri"/>
            </a:endParaRPr>
          </a:p>
        </p:txBody>
      </p:sp>
      <p:sp>
        <p:nvSpPr>
          <p:cNvPr id="340" name="Google Shape;340;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348" name="Google Shape;34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Oración</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B050"/>
                </a:solidFill>
                <a:latin typeface="Calibri"/>
                <a:ea typeface="Calibri"/>
                <a:cs typeface="Calibri"/>
                <a:sym typeface="Calibri"/>
              </a:rPr>
              <a:t>Comienza con la siguiente oración (o tu propia):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Querido Padre </a:t>
            </a:r>
            <a:r>
              <a:rPr lang="en-US" sz="1800">
                <a:latin typeface="Calibri"/>
                <a:ea typeface="Calibri"/>
                <a:cs typeface="Calibri"/>
                <a:sym typeface="Calibri"/>
              </a:rPr>
              <a:t>C</a:t>
            </a:r>
            <a:r>
              <a:rPr lang="en-US" sz="1800">
                <a:solidFill>
                  <a:srgbClr val="000000"/>
                </a:solidFill>
                <a:latin typeface="Calibri"/>
                <a:ea typeface="Calibri"/>
                <a:cs typeface="Calibri"/>
                <a:sym typeface="Calibri"/>
              </a:rPr>
              <a:t>elestial, te agradecemos que por medio de tu Hijo Jesucristo tenemos acceso completo a ti en oración. Perdónanos todas las veces que no hemos apreciado ese regalo como deberíamos. Recuérdanos diariamente del privilegio que tenemos en la oración. Te lo pedimos en el nombre de Jesús. Amén. </a:t>
            </a:r>
            <a:endParaRPr sz="1800">
              <a:latin typeface="Calibri"/>
              <a:ea typeface="Calibri"/>
              <a:cs typeface="Calibri"/>
              <a:sym typeface="Calibri"/>
            </a:endParaRPr>
          </a:p>
          <a:p>
            <a:pPr marL="228600" marR="171450" lvl="0" indent="0" algn="l" rtl="0">
              <a:lnSpc>
                <a:spcPct val="100000"/>
              </a:lnSpc>
              <a:spcBef>
                <a:spcPts val="0"/>
              </a:spcBef>
              <a:spcAft>
                <a:spcPts val="1000"/>
              </a:spcAft>
              <a:buClr>
                <a:schemeClr val="dk1"/>
              </a:buClr>
              <a:buSzPts val="1100"/>
              <a:buFont typeface="Arial"/>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Font typeface="Calibri"/>
              <a:buNone/>
            </a:pPr>
            <a:r>
              <a:rPr lang="en-US" sz="1800" b="1">
                <a:latin typeface="Calibri"/>
                <a:ea typeface="Calibri"/>
                <a:cs typeface="Calibri"/>
                <a:sym typeface="Calibri"/>
              </a:rPr>
              <a:t>OBJETIVOS</a:t>
            </a:r>
            <a:r>
              <a:rPr lang="en-US" sz="1800" b="1">
                <a:solidFill>
                  <a:srgbClr val="000000"/>
                </a:solidFill>
                <a:latin typeface="Calibri"/>
                <a:ea typeface="Calibri"/>
                <a:cs typeface="Calibri"/>
                <a:sym typeface="Calibri"/>
              </a:rPr>
              <a:t> DE LA CLASE </a:t>
            </a:r>
            <a:r>
              <a:rPr lang="en-US" sz="1800">
                <a:solidFill>
                  <a:srgbClr val="000000"/>
                </a:solidFill>
                <a:latin typeface="Calibri"/>
                <a:ea typeface="Calibri"/>
                <a:cs typeface="Calibri"/>
                <a:sym typeface="Calibri"/>
              </a:rPr>
              <a:t>(1 minuto) </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i="1">
                <a:solidFill>
                  <a:srgbClr val="00B050"/>
                </a:solidFill>
                <a:latin typeface="Calibri"/>
                <a:ea typeface="Calibri"/>
                <a:cs typeface="Calibri"/>
                <a:sym typeface="Calibri"/>
              </a:rPr>
              <a:t>Presente los tres objetivos principales de la lección. Invite a los estudiantes a tomar notas y a tener sus Biblias listas. </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b="1">
                <a:solidFill>
                  <a:srgbClr val="000000"/>
                </a:solidFill>
                <a:latin typeface="Calibri"/>
                <a:ea typeface="Calibri"/>
                <a:cs typeface="Calibri"/>
                <a:sym typeface="Calibri"/>
              </a:rPr>
              <a:t>1. Explicar </a:t>
            </a:r>
            <a:r>
              <a:rPr lang="en-US" sz="1800" b="1">
                <a:latin typeface="Calibri"/>
                <a:ea typeface="Calibri"/>
                <a:cs typeface="Calibri"/>
                <a:sym typeface="Calibri"/>
              </a:rPr>
              <a:t>¿P</a:t>
            </a:r>
            <a:r>
              <a:rPr lang="en-US" sz="1800" b="1">
                <a:solidFill>
                  <a:srgbClr val="000000"/>
                </a:solidFill>
                <a:latin typeface="Calibri"/>
                <a:ea typeface="Calibri"/>
                <a:cs typeface="Calibri"/>
                <a:sym typeface="Calibri"/>
              </a:rPr>
              <a:t>or qué tenemos acceso completo a Dios en la oración?. </a:t>
            </a:r>
            <a:endParaRPr sz="1800" b="1">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Describir la importancia de orar “hágase tu voluntad.”</a:t>
            </a:r>
            <a:endParaRPr sz="1800">
              <a:latin typeface="Calibri"/>
              <a:ea typeface="Calibri"/>
              <a:cs typeface="Calibri"/>
              <a:sym typeface="Calibri"/>
            </a:endParaRPr>
          </a:p>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3. Reconocer el peligro de pensar que podemos influir la respuesta de Dios. </a:t>
            </a:r>
            <a:endParaRPr sz="1800">
              <a:latin typeface="Calibri"/>
              <a:ea typeface="Calibri"/>
              <a:cs typeface="Calibri"/>
              <a:sym typeface="Calibri"/>
            </a:endParaRPr>
          </a:p>
          <a:p>
            <a:pPr marL="457200" lvl="1" indent="0" algn="l" rtl="0">
              <a:lnSpc>
                <a:spcPct val="100000"/>
              </a:lnSpc>
              <a:spcBef>
                <a:spcPts val="0"/>
              </a:spcBef>
              <a:spcAft>
                <a:spcPts val="0"/>
              </a:spcAft>
              <a:buSzPts val="1100"/>
              <a:buNone/>
            </a:pPr>
            <a:endParaRPr/>
          </a:p>
        </p:txBody>
      </p:sp>
      <p:sp>
        <p:nvSpPr>
          <p:cNvPr id="117" name="Google Shape;1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1. ¿Qué es la oración? </a:t>
            </a:r>
            <a:r>
              <a:rPr lang="en-US" sz="1800" i="1">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23" name="Google Shape;12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Calibri"/>
              <a:buNone/>
            </a:pPr>
            <a:r>
              <a:rPr lang="en-US" sz="1800">
                <a:solidFill>
                  <a:srgbClr val="000000"/>
                </a:solidFill>
                <a:latin typeface="Calibri"/>
                <a:ea typeface="Calibri"/>
                <a:cs typeface="Calibri"/>
                <a:sym typeface="Calibri"/>
              </a:rPr>
              <a:t>1. ¿Qué es la oración? </a:t>
            </a:r>
            <a:r>
              <a:rPr lang="en-US" sz="1800" i="1">
                <a:solidFill>
                  <a:srgbClr val="00B050"/>
                </a:solidFill>
                <a:latin typeface="Calibri"/>
                <a:ea typeface="Calibri"/>
                <a:cs typeface="Calibri"/>
                <a:sym typeface="Calibri"/>
              </a:rPr>
              <a:t>Deja que los estudiantes contesten</a:t>
            </a:r>
            <a:endParaRPr/>
          </a:p>
          <a:p>
            <a:pPr marL="0" marR="171450" lvl="0" indent="0" algn="l" rtl="0">
              <a:lnSpc>
                <a:spcPct val="100000"/>
              </a:lnSpc>
              <a:spcBef>
                <a:spcPts val="2000"/>
              </a:spcBef>
              <a:spcAft>
                <a:spcPts val="0"/>
              </a:spcAft>
              <a:buClr>
                <a:srgbClr val="000000"/>
              </a:buClr>
              <a:buSzPts val="1100"/>
              <a:buFont typeface="Arial"/>
              <a:buNone/>
            </a:pPr>
            <a:endParaRPr sz="1800">
              <a:latin typeface="Calibri"/>
              <a:ea typeface="Calibri"/>
              <a:cs typeface="Calibri"/>
              <a:sym typeface="Calibri"/>
            </a:endParaRPr>
          </a:p>
          <a:p>
            <a:pPr marL="285750" marR="0" lvl="0" indent="-285750" algn="l" rtl="0">
              <a:lnSpc>
                <a:spcPct val="100000"/>
              </a:lnSpc>
              <a:spcBef>
                <a:spcPts val="1000"/>
              </a:spcBef>
              <a:spcAft>
                <a:spcPts val="0"/>
              </a:spcAft>
              <a:buSzPts val="1100"/>
              <a:buChar char="●"/>
            </a:pPr>
            <a:r>
              <a:rPr lang="en-US" sz="1800">
                <a:solidFill>
                  <a:srgbClr val="000000"/>
                </a:solidFill>
                <a:latin typeface="Calibri"/>
                <a:ea typeface="Calibri"/>
                <a:cs typeface="Calibri"/>
                <a:sym typeface="Calibri"/>
              </a:rPr>
              <a:t>La oración es nuestra comunicación con Dios. Es la comunión del corazón con Dios. Eso significa, en el sentido más amplio, todo lo que hacemos como creyentes es un tipo de oración a Dios. Todas nuestras acciones, pequeñas y grandes, pueden ser consideradas como oraciones de agradecimiento a nuestro Salvador.</a:t>
            </a:r>
            <a:endParaRPr/>
          </a:p>
          <a:p>
            <a:pPr marL="285750" marR="0" lvl="0" indent="-215900" algn="l" rtl="0">
              <a:lnSpc>
                <a:spcPct val="100000"/>
              </a:lnSpc>
              <a:spcBef>
                <a:spcPts val="0"/>
              </a:spcBef>
              <a:spcAft>
                <a:spcPts val="0"/>
              </a:spcAft>
              <a:buSzPts val="1100"/>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Por lo general, cuando hablamos de la oración, nos estamos refiriendo a orar en un sentido estricto – cuando hablamos con Dios con nuestras bocas o en nuestros pensamientos. </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Clr>
                <a:srgbClr val="000000"/>
              </a:buClr>
              <a:buSzPts val="1100"/>
              <a:buFont typeface="Arial"/>
              <a:buNone/>
            </a:pPr>
            <a:r>
              <a:rPr lang="en-US" sz="1800">
                <a:solidFill>
                  <a:srgbClr val="000000"/>
                </a:solidFill>
                <a:latin typeface="Calibri"/>
                <a:ea typeface="Calibri"/>
                <a:cs typeface="Calibri"/>
                <a:sym typeface="Calibri"/>
              </a:rPr>
              <a:t>2. ¿Por qué or</a:t>
            </a:r>
            <a:r>
              <a:rPr lang="en-US" sz="1800">
                <a:latin typeface="Calibri"/>
                <a:ea typeface="Calibri"/>
                <a:cs typeface="Calibri"/>
                <a:sym typeface="Calibri"/>
              </a:rPr>
              <a:t>a</a:t>
            </a:r>
            <a:r>
              <a:rPr lang="en-US" sz="1800">
                <a:solidFill>
                  <a:srgbClr val="000000"/>
                </a:solidFill>
                <a:latin typeface="Calibri"/>
                <a:ea typeface="Calibri"/>
                <a:cs typeface="Calibri"/>
                <a:sym typeface="Calibri"/>
              </a:rPr>
              <a:t>mos? </a:t>
            </a:r>
            <a:r>
              <a:rPr lang="en-US" sz="1800" i="1">
                <a:solidFill>
                  <a:srgbClr val="00B050"/>
                </a:solidFill>
                <a:latin typeface="Calibri"/>
                <a:ea typeface="Calibri"/>
                <a:cs typeface="Calibri"/>
                <a:sym typeface="Calibri"/>
              </a:rPr>
              <a:t>Deja que los estudiantes contesten</a:t>
            </a:r>
            <a:endParaRPr sz="1800">
              <a:latin typeface="Calibri"/>
              <a:ea typeface="Calibri"/>
              <a:cs typeface="Calibri"/>
              <a:sym typeface="Calibri"/>
            </a:endParaRPr>
          </a:p>
          <a:p>
            <a:pPr marL="0" marR="171450" lvl="0" indent="0" algn="l" rtl="0">
              <a:lnSpc>
                <a:spcPct val="100000"/>
              </a:lnSpc>
              <a:spcBef>
                <a:spcPts val="2000"/>
              </a:spcBef>
              <a:spcAft>
                <a:spcPts val="1000"/>
              </a:spcAft>
              <a:buSzPts val="1100"/>
              <a:buNone/>
            </a:pPr>
            <a:endParaRPr sz="1104" b="1">
              <a:solidFill>
                <a:schemeClr val="dk1"/>
              </a:solidFill>
              <a:latin typeface="Calibri"/>
              <a:ea typeface="Calibri"/>
              <a:cs typeface="Calibri"/>
              <a:sym typeface="Calibri"/>
            </a:endParaRPr>
          </a:p>
        </p:txBody>
      </p:sp>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¿Por qué or</a:t>
            </a:r>
            <a:r>
              <a:rPr lang="en-US" sz="1800">
                <a:latin typeface="Calibri"/>
                <a:ea typeface="Calibri"/>
                <a:cs typeface="Calibri"/>
                <a:sym typeface="Calibri"/>
              </a:rPr>
              <a:t>a</a:t>
            </a:r>
            <a:r>
              <a:rPr lang="en-US" sz="1800">
                <a:solidFill>
                  <a:srgbClr val="000000"/>
                </a:solidFill>
                <a:latin typeface="Calibri"/>
                <a:ea typeface="Calibri"/>
                <a:cs typeface="Calibri"/>
                <a:sym typeface="Calibri"/>
              </a:rPr>
              <a:t>mos? </a:t>
            </a:r>
            <a:r>
              <a:rPr lang="en-US" sz="1800" i="1">
                <a:solidFill>
                  <a:srgbClr val="00B050"/>
                </a:solidFill>
                <a:latin typeface="Calibri"/>
                <a:ea typeface="Calibri"/>
                <a:cs typeface="Calibri"/>
                <a:sym typeface="Calibri"/>
              </a:rPr>
              <a:t>Deja que los estudiantes contesten</a:t>
            </a:r>
            <a:endParaRPr/>
          </a:p>
          <a:p>
            <a:pPr marL="0" marR="0" lvl="0" indent="0" algn="l" rtl="0">
              <a:lnSpc>
                <a:spcPct val="100000"/>
              </a:lnSpc>
              <a:spcBef>
                <a:spcPts val="0"/>
              </a:spcBef>
              <a:spcAft>
                <a:spcPts val="0"/>
              </a:spcAft>
              <a:buSzPts val="1100"/>
              <a:buFont typeface="Arial"/>
              <a:buNone/>
            </a:pP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La oración es un privilegio que Dios nos ha dado. Nos ama de tantas formas y sabe que necesitamos estar en comunión con Él. No podemos hallar paz aparte de la comunión con Dios. </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Oramos porque es la voluntad de Dios. </a:t>
            </a:r>
            <a:r>
              <a:rPr lang="en-US" sz="1800" i="1">
                <a:solidFill>
                  <a:srgbClr val="000000"/>
                </a:solidFill>
                <a:latin typeface="Calibri"/>
                <a:ea typeface="Calibri"/>
                <a:cs typeface="Calibri"/>
                <a:sym typeface="Calibri"/>
              </a:rPr>
              <a:t>Oren sin cesar. 1 Tesalonicenses 5:17.</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Oramos porque Dios nos invita a orar y promete oírnos. </a:t>
            </a:r>
            <a:r>
              <a:rPr lang="en-US" sz="1800" i="1">
                <a:solidFill>
                  <a:srgbClr val="000000"/>
                </a:solidFill>
                <a:latin typeface="Calibri"/>
                <a:ea typeface="Calibri"/>
                <a:cs typeface="Calibri"/>
                <a:sym typeface="Calibri"/>
              </a:rPr>
              <a:t>Pidan, y se les dará, busquen, y encontrarán, llamen y se les abrirá. Mateo 7:7</a:t>
            </a:r>
            <a:endParaRPr sz="1800">
              <a:latin typeface="Calibri"/>
              <a:ea typeface="Calibri"/>
              <a:cs typeface="Calibri"/>
              <a:sym typeface="Calibri"/>
            </a:endParaRPr>
          </a:p>
          <a:p>
            <a:pPr marL="285750" marR="0" lvl="0" indent="-285750" algn="l" rtl="0">
              <a:lnSpc>
                <a:spcPct val="100000"/>
              </a:lnSpc>
              <a:spcBef>
                <a:spcPts val="0"/>
              </a:spcBef>
              <a:spcAft>
                <a:spcPts val="0"/>
              </a:spcAft>
              <a:buSzPts val="1100"/>
              <a:buChar char="●"/>
            </a:pPr>
            <a:r>
              <a:rPr lang="en-US" sz="1800">
                <a:solidFill>
                  <a:srgbClr val="000000"/>
                </a:solidFill>
                <a:latin typeface="Calibri"/>
                <a:ea typeface="Calibri"/>
                <a:cs typeface="Calibri"/>
                <a:sym typeface="Calibri"/>
              </a:rPr>
              <a:t>Oramos porque tenemos necesidades para llevar a Dios y oramos porque otros tienen necesidades. </a:t>
            </a:r>
            <a:r>
              <a:rPr lang="en-US" sz="1800" i="1">
                <a:solidFill>
                  <a:srgbClr val="000000"/>
                </a:solidFill>
                <a:latin typeface="Calibri"/>
                <a:ea typeface="Calibri"/>
                <a:cs typeface="Calibri"/>
                <a:sym typeface="Calibri"/>
              </a:rPr>
              <a:t>Invócame en el día de la angustia; yo te libraré, y tú me honrarás. Salmo 50:15</a:t>
            </a:r>
            <a:endParaRPr sz="1800">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sz="1104" b="1">
              <a:solidFill>
                <a:schemeClr val="dk1"/>
              </a:solidFill>
              <a:latin typeface="Calibri"/>
              <a:ea typeface="Calibri"/>
              <a:cs typeface="Calibri"/>
              <a:sym typeface="Calibri"/>
            </a:endParaRPr>
          </a:p>
        </p:txBody>
      </p:sp>
      <p:sp>
        <p:nvSpPr>
          <p:cNvPr id="146" name="Google Shape;1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6" name="Google Shape;156;g2e8f58b83d9_0_989"/>
          <p:cNvPicPr preferRelativeResize="0"/>
          <p:nvPr/>
        </p:nvPicPr>
        <p:blipFill rotWithShape="1">
          <a:blip r:embed="rId3">
            <a:alphaModFix/>
          </a:blip>
          <a:srcRect/>
          <a:stretch/>
        </p:blipFill>
        <p:spPr>
          <a:xfrm>
            <a:off x="80900" y="1675631"/>
            <a:ext cx="3125597" cy="3218436"/>
          </a:xfrm>
          <a:prstGeom prst="rect">
            <a:avLst/>
          </a:prstGeom>
          <a:noFill/>
          <a:ln>
            <a:noFill/>
          </a:ln>
          <a:effectLst>
            <a:outerShdw blurRad="50800" dist="38100" dir="2700000" algn="tl" rotWithShape="0">
              <a:srgbClr val="000000">
                <a:alpha val="40000"/>
              </a:srgbClr>
            </a:outerShdw>
          </a:effectLst>
        </p:spPr>
      </p:pic>
      <p:pic>
        <p:nvPicPr>
          <p:cNvPr id="157" name="Google Shape;157;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58" name="Google Shape;158;g2e8f58b83d9_0_989"/>
          <p:cNvSpPr txBox="1"/>
          <p:nvPr/>
        </p:nvSpPr>
        <p:spPr>
          <a:xfrm>
            <a:off x="3176206" y="27673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Tenemos </a:t>
            </a:r>
            <a:r>
              <a:rPr lang="en-US" sz="4000" b="1">
                <a:solidFill>
                  <a:schemeClr val="dk1"/>
                </a:solidFill>
                <a:latin typeface="Lato"/>
                <a:ea typeface="Lato"/>
                <a:cs typeface="Lato"/>
                <a:sym typeface="Lato"/>
              </a:rPr>
              <a:t>acceso</a:t>
            </a:r>
            <a:r>
              <a:rPr lang="en-US" sz="4000" b="1" i="0" u="none" strike="noStrike" cap="none">
                <a:solidFill>
                  <a:schemeClr val="dk1"/>
                </a:solidFill>
                <a:latin typeface="Lato"/>
                <a:ea typeface="Lato"/>
                <a:cs typeface="Lato"/>
                <a:sym typeface="Lato"/>
              </a:rPr>
              <a:t> </a:t>
            </a:r>
            <a:r>
              <a:rPr lang="en-US" sz="4000" b="1">
                <a:solidFill>
                  <a:schemeClr val="dk1"/>
                </a:solidFill>
                <a:latin typeface="Lato"/>
                <a:ea typeface="Lato"/>
                <a:cs typeface="Lato"/>
                <a:sym typeface="Lato"/>
              </a:rPr>
              <a:t>completo</a:t>
            </a:r>
            <a:r>
              <a:rPr lang="en-US" sz="4000" b="1" i="0" u="none" strike="noStrike" cap="none">
                <a:solidFill>
                  <a:schemeClr val="dk1"/>
                </a:solidFill>
                <a:latin typeface="Lato"/>
                <a:ea typeface="Lato"/>
                <a:cs typeface="Lato"/>
                <a:sym typeface="Lato"/>
              </a:rPr>
              <a:t> a Dios en la oración. ¿Por qué?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1857059" y="0"/>
            <a:ext cx="12192000" cy="19202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500"/>
              <a:buFont typeface="Overlock"/>
              <a:buNone/>
            </a:pPr>
            <a:r>
              <a:rPr lang="en-US" b="1" dirty="0" err="1">
                <a:solidFill>
                  <a:srgbClr val="019444"/>
                </a:solidFill>
              </a:rPr>
              <a:t>Tenemos</a:t>
            </a:r>
            <a:r>
              <a:rPr lang="en-US" b="1" dirty="0">
                <a:solidFill>
                  <a:srgbClr val="019444"/>
                </a:solidFill>
              </a:rPr>
              <a:t> </a:t>
            </a:r>
            <a:r>
              <a:rPr lang="en-US" b="1" dirty="0" err="1">
                <a:solidFill>
                  <a:srgbClr val="019444"/>
                </a:solidFill>
              </a:rPr>
              <a:t>acceso</a:t>
            </a:r>
            <a:r>
              <a:rPr lang="en-US" b="1" dirty="0">
                <a:solidFill>
                  <a:srgbClr val="019444"/>
                </a:solidFill>
              </a:rPr>
              <a:t> </a:t>
            </a:r>
            <a:r>
              <a:rPr lang="en-US" sz="4000" b="1" dirty="0" err="1">
                <a:solidFill>
                  <a:srgbClr val="019444"/>
                </a:solidFill>
              </a:rPr>
              <a:t>completo</a:t>
            </a:r>
            <a:r>
              <a:rPr lang="en-US" b="1" dirty="0">
                <a:solidFill>
                  <a:srgbClr val="019444"/>
                </a:solidFill>
              </a:rPr>
              <a:t> a Dios </a:t>
            </a:r>
            <a:r>
              <a:rPr lang="en-US" b="1" dirty="0" err="1">
                <a:solidFill>
                  <a:srgbClr val="019444"/>
                </a:solidFill>
              </a:rPr>
              <a:t>en</a:t>
            </a:r>
            <a:br>
              <a:rPr lang="en-US" b="1" dirty="0">
                <a:solidFill>
                  <a:srgbClr val="019444"/>
                </a:solidFill>
              </a:rPr>
            </a:br>
            <a:r>
              <a:rPr lang="en-US" b="1" dirty="0">
                <a:solidFill>
                  <a:srgbClr val="019444"/>
                </a:solidFill>
              </a:rPr>
              <a:t>la </a:t>
            </a:r>
            <a:r>
              <a:rPr lang="en-US" b="1" dirty="0" err="1">
                <a:solidFill>
                  <a:srgbClr val="019444"/>
                </a:solidFill>
              </a:rPr>
              <a:t>oración</a:t>
            </a:r>
            <a:endParaRPr b="1" dirty="0">
              <a:solidFill>
                <a:srgbClr val="019444"/>
              </a:solidFill>
            </a:endParaRPr>
          </a:p>
        </p:txBody>
      </p:sp>
      <p:pic>
        <p:nvPicPr>
          <p:cNvPr id="165" name="Google Shape;165;p11" descr="The Torn Curtain — Hope Community Church"/>
          <p:cNvPicPr preferRelativeResize="0"/>
          <p:nvPr/>
        </p:nvPicPr>
        <p:blipFill rotWithShape="1">
          <a:blip r:embed="rId3">
            <a:alphaModFix/>
          </a:blip>
          <a:srcRect/>
          <a:stretch/>
        </p:blipFill>
        <p:spPr>
          <a:xfrm>
            <a:off x="1643699" y="1920240"/>
            <a:ext cx="7513782" cy="4241332"/>
          </a:xfrm>
          <a:prstGeom prst="rect">
            <a:avLst/>
          </a:prstGeom>
          <a:noFill/>
          <a:ln>
            <a:noFill/>
          </a:ln>
        </p:spPr>
      </p:pic>
      <p:sp>
        <p:nvSpPr>
          <p:cNvPr id="166" name="Google Shape;166;p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p12"/>
          <p:cNvPicPr preferRelativeResize="0"/>
          <p:nvPr/>
        </p:nvPicPr>
        <p:blipFill rotWithShape="1">
          <a:blip r:embed="rId3">
            <a:alphaModFix/>
          </a:blip>
          <a:srcRect/>
          <a:stretch/>
        </p:blipFill>
        <p:spPr>
          <a:xfrm>
            <a:off x="80901" y="1744632"/>
            <a:ext cx="3125596" cy="3218436"/>
          </a:xfrm>
          <a:prstGeom prst="rect">
            <a:avLst/>
          </a:prstGeom>
          <a:noFill/>
          <a:ln>
            <a:noFill/>
          </a:ln>
          <a:effectLst>
            <a:outerShdw blurRad="50800" dist="38100" dir="2700000" algn="tl" rotWithShape="0">
              <a:srgbClr val="000000">
                <a:alpha val="40000"/>
              </a:srgbClr>
            </a:outerShdw>
          </a:effectLst>
        </p:spPr>
      </p:pic>
      <p:sp>
        <p:nvSpPr>
          <p:cNvPr id="173" name="Google Shape;173;p12"/>
          <p:cNvSpPr txBox="1"/>
          <p:nvPr/>
        </p:nvSpPr>
        <p:spPr>
          <a:xfrm>
            <a:off x="3206497" y="2074803"/>
            <a:ext cx="7905000" cy="27083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Efesios 3:12</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0" i="0" u="none" strike="noStrike" cap="none">
                <a:solidFill>
                  <a:schemeClr val="dk1"/>
                </a:solidFill>
                <a:latin typeface="Lato"/>
                <a:ea typeface="Lato"/>
                <a:cs typeface="Lato"/>
                <a:sym typeface="Lato"/>
              </a:rPr>
              <a:t>En [Cristo] y mediante la fe en él podemos acercarnos a Dios con libertad y confianza. </a:t>
            </a:r>
            <a:endParaRPr sz="3400" b="0" i="0" u="none" strike="noStrike" cap="none">
              <a:solidFill>
                <a:schemeClr val="dk1"/>
              </a:solidFill>
              <a:latin typeface="Lato"/>
              <a:ea typeface="Lato"/>
              <a:cs typeface="Lato"/>
              <a:sym typeface="Lato"/>
            </a:endParaRPr>
          </a:p>
        </p:txBody>
      </p:sp>
      <p:pic>
        <p:nvPicPr>
          <p:cNvPr id="174" name="Google Shape;174;p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1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p13"/>
          <p:cNvPicPr preferRelativeResize="0"/>
          <p:nvPr/>
        </p:nvPicPr>
        <p:blipFill rotWithShape="1">
          <a:blip r:embed="rId3">
            <a:alphaModFix/>
          </a:blip>
          <a:srcRect/>
          <a:stretch/>
        </p:blipFill>
        <p:spPr>
          <a:xfrm>
            <a:off x="80900" y="1675631"/>
            <a:ext cx="3125597" cy="3218436"/>
          </a:xfrm>
          <a:prstGeom prst="rect">
            <a:avLst/>
          </a:prstGeom>
          <a:noFill/>
          <a:ln>
            <a:noFill/>
          </a:ln>
          <a:effectLst>
            <a:outerShdw blurRad="50800" dist="38100" dir="2700000" algn="tl" rotWithShape="0">
              <a:srgbClr val="000000">
                <a:alpha val="40000"/>
              </a:srgbClr>
            </a:outerShdw>
          </a:effectLst>
        </p:spPr>
      </p:pic>
      <p:pic>
        <p:nvPicPr>
          <p:cNvPr id="181" name="Google Shape;181;p1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82" name="Google Shape;182;p13"/>
          <p:cNvSpPr txBox="1"/>
          <p:nvPr/>
        </p:nvSpPr>
        <p:spPr>
          <a:xfrm>
            <a:off x="3176206" y="276730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¿Debemos orar a otros </a:t>
            </a:r>
            <a:r>
              <a:rPr lang="en-US" sz="4000" b="1">
                <a:solidFill>
                  <a:schemeClr val="dk1"/>
                </a:solidFill>
                <a:latin typeface="Lato"/>
                <a:ea typeface="Lato"/>
                <a:cs typeface="Lato"/>
                <a:sym typeface="Lato"/>
              </a:rPr>
              <a:t>mediadores</a:t>
            </a:r>
            <a:r>
              <a:rPr lang="en-US" sz="4000" b="1" i="0" u="none" strike="noStrike" cap="none">
                <a:solidFill>
                  <a:schemeClr val="dk1"/>
                </a:solidFill>
                <a:latin typeface="Lato"/>
                <a:ea typeface="Lato"/>
                <a:cs typeface="Lato"/>
                <a:sym typeface="Lato"/>
              </a:rPr>
              <a:t>, santos o imágenes?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p14"/>
          <p:cNvPicPr preferRelativeResize="0"/>
          <p:nvPr/>
        </p:nvPicPr>
        <p:blipFill rotWithShape="1">
          <a:blip r:embed="rId3">
            <a:alphaModFix/>
          </a:blip>
          <a:srcRect/>
          <a:stretch/>
        </p:blipFill>
        <p:spPr>
          <a:xfrm>
            <a:off x="80901" y="1744632"/>
            <a:ext cx="3125596" cy="3218436"/>
          </a:xfrm>
          <a:prstGeom prst="rect">
            <a:avLst/>
          </a:prstGeom>
          <a:noFill/>
          <a:ln>
            <a:noFill/>
          </a:ln>
          <a:effectLst>
            <a:outerShdw blurRad="50800" dist="38100" dir="2700000" algn="tl" rotWithShape="0">
              <a:srgbClr val="000000">
                <a:alpha val="40000"/>
              </a:srgbClr>
            </a:outerShdw>
          </a:effectLst>
        </p:spPr>
      </p:pic>
      <p:sp>
        <p:nvSpPr>
          <p:cNvPr id="189" name="Google Shape;189;p14"/>
          <p:cNvSpPr txBox="1"/>
          <p:nvPr/>
        </p:nvSpPr>
        <p:spPr>
          <a:xfrm>
            <a:off x="3206497" y="582087"/>
            <a:ext cx="7905000" cy="560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Timoteo 2:5-6</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Porque hay un solo Dios y un solo </a:t>
            </a:r>
            <a:r>
              <a:rPr lang="en-US" sz="3200">
                <a:solidFill>
                  <a:schemeClr val="dk1"/>
                </a:solidFill>
                <a:latin typeface="Lato"/>
                <a:ea typeface="Lato"/>
                <a:cs typeface="Lato"/>
                <a:sym typeface="Lato"/>
              </a:rPr>
              <a:t>mediador</a:t>
            </a:r>
            <a:r>
              <a:rPr lang="en-US" sz="3200" b="0" i="0" u="none" strike="noStrike" cap="none">
                <a:solidFill>
                  <a:schemeClr val="dk1"/>
                </a:solidFill>
                <a:latin typeface="Lato"/>
                <a:ea typeface="Lato"/>
                <a:cs typeface="Lato"/>
                <a:sym typeface="Lato"/>
              </a:rPr>
              <a:t> entre Dios y hombres, que es Jesucristo hombre</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1 Juan 2:1-2</a:t>
            </a:r>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Si alguno ha pecado, temenos un abogado ante el Padre, a Jesucristo el justo. Y él es la propiciación por nuestros pecados; y no </a:t>
            </a:r>
            <a:r>
              <a:rPr lang="en-US" sz="3200">
                <a:solidFill>
                  <a:schemeClr val="dk1"/>
                </a:solidFill>
                <a:latin typeface="Lato"/>
                <a:ea typeface="Lato"/>
                <a:cs typeface="Lato"/>
                <a:sym typeface="Lato"/>
              </a:rPr>
              <a:t>solamente</a:t>
            </a:r>
            <a:r>
              <a:rPr lang="en-US" sz="3200" b="0" i="0" u="none" strike="noStrike" cap="none">
                <a:solidFill>
                  <a:schemeClr val="dk1"/>
                </a:solidFill>
                <a:latin typeface="Lato"/>
                <a:ea typeface="Lato"/>
                <a:cs typeface="Lato"/>
                <a:sym typeface="Lato"/>
              </a:rPr>
              <a:t> por los nuestros, sino también por los de todo el mundo. </a:t>
            </a:r>
            <a:endParaRPr sz="3200" b="0" i="0" u="none" strike="noStrike" cap="none">
              <a:solidFill>
                <a:schemeClr val="dk1"/>
              </a:solidFill>
              <a:latin typeface="Lato"/>
              <a:ea typeface="Lato"/>
              <a:cs typeface="Lato"/>
              <a:sym typeface="Lato"/>
            </a:endParaRPr>
          </a:p>
        </p:txBody>
      </p:sp>
      <p:pic>
        <p:nvPicPr>
          <p:cNvPr id="190" name="Google Shape;190;p1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6" name="Google Shape;196;p1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7" name="Google Shape;197;p15"/>
          <p:cNvSpPr txBox="1"/>
          <p:nvPr/>
        </p:nvSpPr>
        <p:spPr>
          <a:xfrm>
            <a:off x="2060194" y="572740"/>
            <a:ext cx="80238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¿Debemos orar a otros </a:t>
            </a:r>
            <a:r>
              <a:rPr lang="en-US" sz="4000" b="1">
                <a:solidFill>
                  <a:srgbClr val="00B050"/>
                </a:solidFill>
                <a:latin typeface="Lato"/>
                <a:ea typeface="Lato"/>
                <a:cs typeface="Lato"/>
                <a:sym typeface="Lato"/>
              </a:rPr>
              <a:t>mediadores</a:t>
            </a:r>
            <a:r>
              <a:rPr lang="en-US" sz="4000" b="1" i="0" u="none" strike="noStrike" cap="none">
                <a:solidFill>
                  <a:srgbClr val="00B050"/>
                </a:solidFill>
                <a:latin typeface="Lato"/>
                <a:ea typeface="Lato"/>
                <a:cs typeface="Lato"/>
                <a:sym typeface="Lato"/>
              </a:rPr>
              <a:t>, santos o imágenes?</a:t>
            </a:r>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No. Jesús es el único mediador entre Dios y los hombres.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Por eso, oramos en el nombre de Jesús, con fe en Jesús nuestro Salvador. </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p:nvPr/>
        </p:nvSpPr>
        <p:spPr>
          <a:xfrm>
            <a:off x="471290" y="480454"/>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7: La Oración</a:t>
            </a:r>
            <a:endParaRPr sz="1400" b="0" i="0" u="none" strike="noStrike" cap="none">
              <a:solidFill>
                <a:srgbClr val="000000"/>
              </a:solidFill>
              <a:latin typeface="Arial"/>
              <a:ea typeface="Arial"/>
              <a:cs typeface="Arial"/>
              <a:sym typeface="Arial"/>
            </a:endParaRPr>
          </a:p>
        </p:txBody>
      </p:sp>
      <p:graphicFrame>
        <p:nvGraphicFramePr>
          <p:cNvPr id="204" name="Google Shape;204;p16"/>
          <p:cNvGraphicFramePr/>
          <p:nvPr/>
        </p:nvGraphicFramePr>
        <p:xfrm>
          <a:off x="811613" y="1449946"/>
          <a:ext cx="3000000" cy="3000000"/>
        </p:xfrm>
        <a:graphic>
          <a:graphicData uri="http://schemas.openxmlformats.org/drawingml/2006/table">
            <a:tbl>
              <a:tblPr firstRow="1" bandRow="1">
                <a:noFill/>
                <a:tableStyleId>{CAD07B03-4F06-4E2B-8121-48F8FE74D5CC}</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a:t>
                      </a:r>
                      <a:r>
                        <a:rPr lang="en-US" sz="3200"/>
                        <a:t>¿P</a:t>
                      </a:r>
                      <a:r>
                        <a:rPr lang="en-US" sz="3200" b="0" u="none" strike="noStrike" cap="none"/>
                        <a:t>or qué </a:t>
                      </a:r>
                      <a:r>
                        <a:rPr lang="en-US" sz="3200"/>
                        <a:t>tenemos</a:t>
                      </a:r>
                      <a:r>
                        <a:rPr lang="en-US" sz="3200" b="0" u="none" strike="noStrike" cap="none"/>
                        <a:t> acceso completo a Dios en oración?.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Describir la importancia de orar “hágase tu voluntad.”</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Reconocer el peligro de pensar que podemos influir la respuesta de Dios.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p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1" name="Google Shape;211;p17"/>
          <p:cNvSpPr txBox="1"/>
          <p:nvPr/>
        </p:nvSpPr>
        <p:spPr>
          <a:xfrm>
            <a:off x="2060194" y="572740"/>
            <a:ext cx="9522300" cy="594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¿Cómo or</a:t>
            </a:r>
            <a:r>
              <a:rPr lang="en-US" sz="4000" b="1">
                <a:solidFill>
                  <a:srgbClr val="00B050"/>
                </a:solidFill>
                <a:latin typeface="Lato"/>
                <a:ea typeface="Lato"/>
                <a:cs typeface="Lato"/>
                <a:sym typeface="Lato"/>
              </a:rPr>
              <a:t>a</a:t>
            </a:r>
            <a:r>
              <a:rPr lang="en-US" sz="4000" b="1" i="0" u="none" strike="noStrike" cap="none">
                <a:solidFill>
                  <a:srgbClr val="00B050"/>
                </a:solidFill>
                <a:latin typeface="Lato"/>
                <a:ea typeface="Lato"/>
                <a:cs typeface="Lato"/>
                <a:sym typeface="Lato"/>
              </a:rPr>
              <a:t>mos?</a:t>
            </a:r>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1 Juan 5:14</a:t>
            </a:r>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Y ésta es la confianza que </a:t>
            </a:r>
            <a:r>
              <a:rPr lang="en-US" sz="3200">
                <a:solidFill>
                  <a:schemeClr val="dk1"/>
                </a:solidFill>
                <a:latin typeface="Lato"/>
                <a:ea typeface="Lato"/>
                <a:cs typeface="Lato"/>
                <a:sym typeface="Lato"/>
              </a:rPr>
              <a:t>tenemos</a:t>
            </a:r>
            <a:r>
              <a:rPr lang="en-US" sz="3200" b="0" i="0" u="none" strike="noStrike" cap="none">
                <a:solidFill>
                  <a:schemeClr val="dk1"/>
                </a:solidFill>
                <a:latin typeface="Lato"/>
                <a:ea typeface="Lato"/>
                <a:cs typeface="Lato"/>
                <a:sym typeface="Lato"/>
              </a:rPr>
              <a:t> en él: si pedimos algo según su voluntad él nos oye.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Mateo 6:9-10</a:t>
            </a:r>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Por eso, ustedes deben orar así: Padre Nuestro, que está en los cielos, santificado sea tu nombre. Venga tu reino. Hágase tu </a:t>
            </a:r>
            <a:r>
              <a:rPr lang="en-US" sz="3200">
                <a:solidFill>
                  <a:schemeClr val="dk1"/>
                </a:solidFill>
                <a:latin typeface="Lato"/>
                <a:ea typeface="Lato"/>
                <a:cs typeface="Lato"/>
                <a:sym typeface="Lato"/>
              </a:rPr>
              <a:t>voluntad</a:t>
            </a:r>
            <a:r>
              <a:rPr lang="en-US" sz="3200" b="0" i="0" u="none" strike="noStrike" cap="none">
                <a:solidFill>
                  <a:schemeClr val="dk1"/>
                </a:solidFill>
                <a:latin typeface="Lato"/>
                <a:ea typeface="Lato"/>
                <a:cs typeface="Lato"/>
                <a:sym typeface="Lato"/>
              </a:rPr>
              <a:t>, en la tierra como en el cielo. </a:t>
            </a:r>
            <a:endParaRPr sz="3200" b="0" i="0" u="none" strike="noStrike" cap="non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g2f4f4e08b74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f4f4e08b74_0_0"/>
          <p:cNvPicPr preferRelativeResize="0"/>
          <p:nvPr/>
        </p:nvPicPr>
        <p:blipFill rotWithShape="1">
          <a:blip r:embed="rId3">
            <a:alphaModFix/>
          </a:blip>
          <a:srcRect/>
          <a:stretch/>
        </p:blipFill>
        <p:spPr>
          <a:xfrm>
            <a:off x="80900" y="1536558"/>
            <a:ext cx="3125597" cy="3218436"/>
          </a:xfrm>
          <a:prstGeom prst="rect">
            <a:avLst/>
          </a:prstGeom>
          <a:noFill/>
          <a:ln>
            <a:noFill/>
          </a:ln>
          <a:effectLst>
            <a:outerShdw blurRad="50800" dist="38100" dir="2700000" algn="tl" rotWithShape="0">
              <a:srgbClr val="000000">
                <a:alpha val="40000"/>
              </a:srgbClr>
            </a:outerShdw>
          </a:effectLst>
        </p:spPr>
      </p:pic>
      <p:pic>
        <p:nvPicPr>
          <p:cNvPr id="218" name="Google Shape;218;g2f4f4e08b74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19" name="Google Shape;219;g2f4f4e08b74_0_0"/>
          <p:cNvSpPr txBox="1"/>
          <p:nvPr/>
        </p:nvSpPr>
        <p:spPr>
          <a:xfrm>
            <a:off x="3176206" y="2459250"/>
            <a:ext cx="80238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es tan importante pedir que se haga la voluntad de Dios en nuestras oraciones?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body" idx="1"/>
          </p:nvPr>
        </p:nvSpPr>
        <p:spPr>
          <a:xfrm>
            <a:off x="2286000" y="2068068"/>
            <a:ext cx="9662160" cy="43068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4000"/>
              <a:buChar char="•"/>
            </a:pPr>
            <a:r>
              <a:rPr lang="en-US" sz="3600"/>
              <a:t> A menudo sabemos la voluntad de Dios (ejemplo: pedir el perdón de pecados)</a:t>
            </a:r>
            <a:endParaRPr sz="3600"/>
          </a:p>
          <a:p>
            <a:pPr marL="228600" lvl="0" indent="-228600" algn="l" rtl="0">
              <a:lnSpc>
                <a:spcPct val="90000"/>
              </a:lnSpc>
              <a:spcBef>
                <a:spcPts val="1000"/>
              </a:spcBef>
              <a:spcAft>
                <a:spcPts val="0"/>
              </a:spcAft>
              <a:buClr>
                <a:schemeClr val="dk1"/>
              </a:buClr>
              <a:buSzPts val="4000"/>
              <a:buChar char="•"/>
            </a:pPr>
            <a:r>
              <a:rPr lang="en-US" sz="3600"/>
              <a:t> Pero muchas veces no sabemos (ejemplo: cuando alguien está enfermo)</a:t>
            </a:r>
            <a:endParaRPr sz="3600"/>
          </a:p>
          <a:p>
            <a:pPr marL="228600" lvl="0" indent="-228600" algn="l" rtl="0">
              <a:lnSpc>
                <a:spcPct val="90000"/>
              </a:lnSpc>
              <a:spcBef>
                <a:spcPts val="1000"/>
              </a:spcBef>
              <a:spcAft>
                <a:spcPts val="0"/>
              </a:spcAft>
              <a:buClr>
                <a:schemeClr val="dk1"/>
              </a:buClr>
              <a:buSzPts val="4000"/>
              <a:buChar char="•"/>
            </a:pPr>
            <a:r>
              <a:rPr lang="en-US" sz="3600"/>
              <a:t> Una actitud de recibir lo que Dios quiera dar</a:t>
            </a:r>
            <a:endParaRPr sz="3600"/>
          </a:p>
          <a:p>
            <a:pPr marL="228600" lvl="0" indent="-228600" algn="l" rtl="0">
              <a:lnSpc>
                <a:spcPct val="90000"/>
              </a:lnSpc>
              <a:spcBef>
                <a:spcPts val="1000"/>
              </a:spcBef>
              <a:spcAft>
                <a:spcPts val="0"/>
              </a:spcAft>
              <a:buClr>
                <a:schemeClr val="dk1"/>
              </a:buClr>
              <a:buSzPts val="4000"/>
              <a:buChar char="•"/>
            </a:pPr>
            <a:r>
              <a:rPr lang="en-US" sz="3600"/>
              <a:t> Él siempre obra para el bien</a:t>
            </a:r>
            <a:endParaRPr sz="3600"/>
          </a:p>
        </p:txBody>
      </p:sp>
      <p:sp>
        <p:nvSpPr>
          <p:cNvPr id="226" name="Google Shape;226;p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18"/>
          <p:cNvSpPr txBox="1"/>
          <p:nvPr/>
        </p:nvSpPr>
        <p:spPr>
          <a:xfrm>
            <a:off x="2286000" y="745272"/>
            <a:ext cx="60960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La voluntad de Dios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rotWithShape="1">
          <a:blip r:embed="rId3">
            <a:alphaModFix/>
          </a:blip>
          <a:src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3" name="Google Shape;233;p19"/>
          <p:cNvPicPr preferRelativeResize="0"/>
          <p:nvPr/>
        </p:nvPicPr>
        <p:blipFill rotWithShape="1">
          <a:blip r:embed="rId3">
            <a:alphaModFix/>
          </a:blip>
          <a:srcRect/>
          <a:stretch/>
        </p:blipFill>
        <p:spPr>
          <a:xfrm>
            <a:off x="80901" y="1744632"/>
            <a:ext cx="3125596" cy="3218436"/>
          </a:xfrm>
          <a:prstGeom prst="rect">
            <a:avLst/>
          </a:prstGeom>
          <a:noFill/>
          <a:ln>
            <a:noFill/>
          </a:ln>
          <a:effectLst>
            <a:outerShdw blurRad="50800" dist="38100" dir="2700000" algn="tl" rotWithShape="0">
              <a:srgbClr val="000000">
                <a:alpha val="40000"/>
              </a:srgbClr>
            </a:outerShdw>
          </a:effectLst>
        </p:spPr>
      </p:pic>
      <p:sp>
        <p:nvSpPr>
          <p:cNvPr id="234" name="Google Shape;234;p19"/>
          <p:cNvSpPr txBox="1"/>
          <p:nvPr/>
        </p:nvSpPr>
        <p:spPr>
          <a:xfrm>
            <a:off x="3206497" y="1553377"/>
            <a:ext cx="7905000" cy="3600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i="0" u="none" strike="noStrike" cap="none">
                <a:solidFill>
                  <a:schemeClr val="dk1"/>
                </a:solidFill>
                <a:latin typeface="Lato"/>
                <a:ea typeface="Lato"/>
                <a:cs typeface="Lato"/>
                <a:sym typeface="Lato"/>
              </a:rPr>
              <a:t>Lucas 22:41-42</a:t>
            </a:r>
            <a:endParaRPr/>
          </a:p>
          <a:p>
            <a:pPr marL="0" marR="0" lvl="0" indent="0" algn="l" rtl="0">
              <a:lnSpc>
                <a:spcPct val="100000"/>
              </a:lnSpc>
              <a:spcBef>
                <a:spcPts val="0"/>
              </a:spcBef>
              <a:spcAft>
                <a:spcPts val="0"/>
              </a:spcAft>
              <a:buClr>
                <a:schemeClr val="dk1"/>
              </a:buClr>
              <a:buSzPts val="1100"/>
              <a:buFont typeface="Arial"/>
              <a:buNone/>
            </a:pP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Luego, se apartó de ellos a una distancia como de un tiro de Piedra, y allí se arrodilló y oró. Y decía: Padre, si quieres, haz que pase de mí esta copa; pero que no se haga mi voluntad, sino la tuya. </a:t>
            </a:r>
            <a:endParaRPr/>
          </a:p>
        </p:txBody>
      </p:sp>
      <p:pic>
        <p:nvPicPr>
          <p:cNvPr id="235" name="Google Shape;235;p1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0"/>
          <p:cNvSpPr txBox="1">
            <a:spLocks noGrp="1"/>
          </p:cNvSpPr>
          <p:nvPr>
            <p:ph type="body" idx="1"/>
          </p:nvPr>
        </p:nvSpPr>
        <p:spPr>
          <a:xfrm>
            <a:off x="2286000" y="2551176"/>
            <a:ext cx="9662160" cy="430682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4000"/>
              <a:buChar char="•"/>
            </a:pPr>
            <a:r>
              <a:rPr lang="en-US" sz="3600"/>
              <a:t>Dios nos oye (1 Juan 5:14)</a:t>
            </a:r>
            <a:endParaRPr/>
          </a:p>
          <a:p>
            <a:pPr marL="228600" lvl="0" indent="25400" algn="l" rtl="0">
              <a:lnSpc>
                <a:spcPct val="90000"/>
              </a:lnSpc>
              <a:spcBef>
                <a:spcPts val="0"/>
              </a:spcBef>
              <a:spcAft>
                <a:spcPts val="0"/>
              </a:spcAft>
              <a:buClr>
                <a:schemeClr val="dk1"/>
              </a:buClr>
              <a:buSzPts val="4000"/>
              <a:buNone/>
            </a:pPr>
            <a:endParaRPr sz="3600"/>
          </a:p>
          <a:p>
            <a:pPr marL="228600" lvl="0" indent="-228600" algn="l" rtl="0">
              <a:lnSpc>
                <a:spcPct val="90000"/>
              </a:lnSpc>
              <a:spcBef>
                <a:spcPts val="0"/>
              </a:spcBef>
              <a:spcAft>
                <a:spcPts val="0"/>
              </a:spcAft>
              <a:buClr>
                <a:schemeClr val="dk1"/>
              </a:buClr>
              <a:buSzPts val="4000"/>
              <a:buChar char="•"/>
            </a:pPr>
            <a:r>
              <a:rPr lang="en-US" sz="3600"/>
              <a:t>Dios siempre obra para el bien (Romanos 8:28)</a:t>
            </a:r>
            <a:endParaRPr/>
          </a:p>
          <a:p>
            <a:pPr marL="228600" lvl="0" indent="25400" algn="l" rtl="0">
              <a:lnSpc>
                <a:spcPct val="90000"/>
              </a:lnSpc>
              <a:spcBef>
                <a:spcPts val="0"/>
              </a:spcBef>
              <a:spcAft>
                <a:spcPts val="0"/>
              </a:spcAft>
              <a:buClr>
                <a:schemeClr val="dk1"/>
              </a:buClr>
              <a:buSzPts val="4000"/>
              <a:buNone/>
            </a:pPr>
            <a:endParaRPr sz="3600"/>
          </a:p>
          <a:p>
            <a:pPr marL="228600" lvl="0" indent="-228600" algn="l" rtl="0">
              <a:lnSpc>
                <a:spcPct val="90000"/>
              </a:lnSpc>
              <a:spcBef>
                <a:spcPts val="0"/>
              </a:spcBef>
              <a:spcAft>
                <a:spcPts val="0"/>
              </a:spcAft>
              <a:buClr>
                <a:schemeClr val="dk1"/>
              </a:buClr>
              <a:buSzPts val="4000"/>
              <a:buChar char="•"/>
            </a:pPr>
            <a:r>
              <a:rPr lang="en-US" sz="3600"/>
              <a:t>Dios nos cuida. (Mateo 6:25-34)</a:t>
            </a:r>
            <a:endParaRPr sz="3600"/>
          </a:p>
        </p:txBody>
      </p:sp>
      <p:sp>
        <p:nvSpPr>
          <p:cNvPr id="242" name="Google Shape;242;p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20"/>
          <p:cNvSpPr txBox="1"/>
          <p:nvPr/>
        </p:nvSpPr>
        <p:spPr>
          <a:xfrm>
            <a:off x="2286000" y="483108"/>
            <a:ext cx="856488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Pedimos la voluntad de Dios con confianza</a:t>
            </a:r>
            <a:endParaRPr sz="4000" b="1" i="0" u="none" strike="noStrike" cap="none">
              <a:solidFill>
                <a:srgbClr val="00B05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p:nvPr/>
        </p:nvSpPr>
        <p:spPr>
          <a:xfrm>
            <a:off x="471290" y="480454"/>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7: La Oración</a:t>
            </a:r>
            <a:endParaRPr sz="1400" b="0" i="0" u="none" strike="noStrike" cap="none">
              <a:solidFill>
                <a:srgbClr val="000000"/>
              </a:solidFill>
              <a:latin typeface="Arial"/>
              <a:ea typeface="Arial"/>
              <a:cs typeface="Arial"/>
              <a:sym typeface="Arial"/>
            </a:endParaRPr>
          </a:p>
        </p:txBody>
      </p:sp>
      <p:graphicFrame>
        <p:nvGraphicFramePr>
          <p:cNvPr id="250" name="Google Shape;250;p21"/>
          <p:cNvGraphicFramePr/>
          <p:nvPr/>
        </p:nvGraphicFramePr>
        <p:xfrm>
          <a:off x="811613" y="1449946"/>
          <a:ext cx="3000000" cy="3000000"/>
        </p:xfrm>
        <a:graphic>
          <a:graphicData uri="http://schemas.openxmlformats.org/drawingml/2006/table">
            <a:tbl>
              <a:tblPr firstRow="1" bandRow="1">
                <a:noFill/>
                <a:tableStyleId>{CAD07B03-4F06-4E2B-8121-48F8FE74D5CC}</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Explicar </a:t>
                      </a:r>
                      <a:r>
                        <a:rPr lang="en-US" sz="3200"/>
                        <a:t>¿P</a:t>
                      </a:r>
                      <a:r>
                        <a:rPr lang="en-US" sz="3200" b="0" u="none" strike="noStrike" cap="none"/>
                        <a:t>or qué </a:t>
                      </a:r>
                      <a:r>
                        <a:rPr lang="en-US" sz="3200"/>
                        <a:t>tenemos</a:t>
                      </a:r>
                      <a:r>
                        <a:rPr lang="en-US" sz="3200" b="0" u="none" strike="noStrike" cap="none"/>
                        <a:t> acceso completo a Dios en oración?.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Describir la importancia de orar “hágase tu voluntad.”</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Reconocer el peligro de pensar que podemos influir la respuesta de Dios.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g2812a1b2afc_0_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6" name="Google Shape;256;g2812a1b2afc_0_3"/>
          <p:cNvPicPr preferRelativeResize="0"/>
          <p:nvPr/>
        </p:nvPicPr>
        <p:blipFill rotWithShape="1">
          <a:blip r:embed="rId3">
            <a:alphaModFix/>
          </a:blip>
          <a:srcRect/>
          <a:stretch/>
        </p:blipFill>
        <p:spPr>
          <a:xfrm>
            <a:off x="-1" y="1770232"/>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g2812a1b2afc_0_3"/>
          <p:cNvSpPr txBox="1"/>
          <p:nvPr/>
        </p:nvSpPr>
        <p:spPr>
          <a:xfrm>
            <a:off x="3125596" y="920100"/>
            <a:ext cx="77310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 Muchas personas creen que </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0" i="0" u="none" strike="noStrike" cap="none">
                <a:solidFill>
                  <a:schemeClr val="dk1"/>
                </a:solidFill>
                <a:latin typeface="Lato"/>
                <a:ea typeface="Lato"/>
                <a:cs typeface="Lato"/>
                <a:sym typeface="Lato"/>
              </a:rPr>
              <a:t>el ayuno y las vigilias persuadirán a que Dios conteste a sus oraciones más rápido y más de acuerdo a lo que ellos quieren. </a:t>
            </a:r>
            <a:endParaRPr sz="40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es ésta una creencia peligrosa e incorrecta?</a:t>
            </a:r>
            <a:endParaRPr sz="4000" b="1" i="0" u="none" strike="noStrike" cap="none">
              <a:solidFill>
                <a:schemeClr val="dk1"/>
              </a:solidFill>
              <a:latin typeface="Lato"/>
              <a:ea typeface="Lato"/>
              <a:cs typeface="Lato"/>
              <a:sym typeface="Lato"/>
            </a:endParaRPr>
          </a:p>
        </p:txBody>
      </p:sp>
      <p:pic>
        <p:nvPicPr>
          <p:cNvPr id="258" name="Google Shape;258;g2812a1b2afc_0_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t>La oración es poderosa porque… Dios</a:t>
            </a:r>
            <a:endParaRPr/>
          </a:p>
        </p:txBody>
      </p:sp>
      <p:sp>
        <p:nvSpPr>
          <p:cNvPr id="265" name="Google Shape;265;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SzPts val="1800"/>
              <a:buNone/>
            </a:pPr>
            <a:r>
              <a:rPr lang="en-US" sz="4000" b="1" i="1">
                <a:solidFill>
                  <a:srgbClr val="000000"/>
                </a:solidFill>
                <a:latin typeface="Calibri"/>
                <a:ea typeface="Calibri"/>
                <a:cs typeface="Calibri"/>
                <a:sym typeface="Calibri"/>
              </a:rPr>
              <a:t>Isaías 65:24 </a:t>
            </a:r>
            <a:r>
              <a:rPr lang="en-US" sz="4000" i="1">
                <a:solidFill>
                  <a:srgbClr val="000000"/>
                </a:solidFill>
                <a:latin typeface="Calibri"/>
                <a:ea typeface="Calibri"/>
                <a:cs typeface="Calibri"/>
                <a:sym typeface="Calibri"/>
              </a:rPr>
              <a:t>Antes de que me pidan ayuda, yo les responderé; no habrán terminado de hablar cuando ya los habré escuchado. </a:t>
            </a:r>
            <a:endParaRPr sz="4000">
              <a:latin typeface="Times New Roman"/>
              <a:ea typeface="Times New Roman"/>
              <a:cs typeface="Times New Roman"/>
              <a:sym typeface="Times New Roman"/>
            </a:endParaRPr>
          </a:p>
          <a:p>
            <a:pPr marL="0" marR="0" lvl="0" indent="0" algn="l" rtl="0">
              <a:lnSpc>
                <a:spcPct val="90000"/>
              </a:lnSpc>
              <a:spcBef>
                <a:spcPts val="0"/>
              </a:spcBef>
              <a:spcAft>
                <a:spcPts val="0"/>
              </a:spcAft>
              <a:buSzPts val="1800"/>
              <a:buNone/>
            </a:pPr>
            <a:r>
              <a:rPr lang="en-US" sz="4000" i="1">
                <a:solidFill>
                  <a:srgbClr val="000000"/>
                </a:solidFill>
                <a:latin typeface="Calibri"/>
                <a:ea typeface="Calibri"/>
                <a:cs typeface="Calibri"/>
                <a:sym typeface="Calibri"/>
              </a:rPr>
              <a:t> </a:t>
            </a:r>
            <a:endParaRPr sz="4000">
              <a:latin typeface="Times New Roman"/>
              <a:ea typeface="Times New Roman"/>
              <a:cs typeface="Times New Roman"/>
              <a:sym typeface="Times New Roman"/>
            </a:endParaRPr>
          </a:p>
          <a:p>
            <a:pPr marL="0" marR="0" lvl="0" indent="0" algn="l" rtl="0">
              <a:lnSpc>
                <a:spcPct val="90000"/>
              </a:lnSpc>
              <a:spcBef>
                <a:spcPts val="0"/>
              </a:spcBef>
              <a:spcAft>
                <a:spcPts val="0"/>
              </a:spcAft>
              <a:buSzPts val="1800"/>
              <a:buNone/>
            </a:pPr>
            <a:r>
              <a:rPr lang="en-US" sz="4000" b="1" i="1">
                <a:solidFill>
                  <a:srgbClr val="000000"/>
                </a:solidFill>
                <a:latin typeface="Calibri"/>
                <a:ea typeface="Calibri"/>
                <a:cs typeface="Calibri"/>
                <a:sym typeface="Calibri"/>
              </a:rPr>
              <a:t>Salmos 19:14 </a:t>
            </a:r>
            <a:r>
              <a:rPr lang="en-US" sz="4000" i="1">
                <a:solidFill>
                  <a:srgbClr val="000000"/>
                </a:solidFill>
                <a:latin typeface="Calibri"/>
                <a:ea typeface="Calibri"/>
                <a:cs typeface="Calibri"/>
                <a:sym typeface="Calibri"/>
              </a:rPr>
              <a:t>Tú Señor, eres mi roca y mi redentor; ¡agrádate de mis palabras y de mis pensamientos! </a:t>
            </a:r>
            <a:endParaRPr sz="4000">
              <a:latin typeface="Times New Roman"/>
              <a:ea typeface="Times New Roman"/>
              <a:cs typeface="Times New Roman"/>
              <a:sym typeface="Times New Roman"/>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3"/>
          <p:cNvSpPr txBox="1">
            <a:spLocks noGrp="1"/>
          </p:cNvSpPr>
          <p:nvPr>
            <p:ph type="title"/>
          </p:nvPr>
        </p:nvSpPr>
        <p:spPr>
          <a:xfrm>
            <a:off x="1905000" y="46878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00B050"/>
                </a:solidFill>
              </a:rPr>
              <a:t>Tenemos acceso directo a Dios</a:t>
            </a:r>
            <a:endParaRPr/>
          </a:p>
        </p:txBody>
      </p:sp>
      <p:pic>
        <p:nvPicPr>
          <p:cNvPr id="272" name="Google Shape;272;p23" descr="The Torn Curtain — Hope Community Church"/>
          <p:cNvPicPr preferRelativeResize="0"/>
          <p:nvPr/>
        </p:nvPicPr>
        <p:blipFill rotWithShape="1">
          <a:blip r:embed="rId3">
            <a:alphaModFix/>
          </a:blip>
          <a:srcRect/>
          <a:stretch/>
        </p:blipFill>
        <p:spPr>
          <a:xfrm>
            <a:off x="1643699" y="2055813"/>
            <a:ext cx="7513782" cy="4241332"/>
          </a:xfrm>
          <a:prstGeom prst="rect">
            <a:avLst/>
          </a:prstGeom>
          <a:noFill/>
          <a:ln>
            <a:noFill/>
          </a:ln>
        </p:spPr>
      </p:pic>
      <p:sp>
        <p:nvSpPr>
          <p:cNvPr id="273" name="Google Shape;273;p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4"/>
          <p:cNvSpPr txBox="1">
            <a:spLocks noGrp="1"/>
          </p:cNvSpPr>
          <p:nvPr>
            <p:ph type="title"/>
          </p:nvPr>
        </p:nvSpPr>
        <p:spPr>
          <a:xfrm>
            <a:off x="199644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b="1">
                <a:solidFill>
                  <a:srgbClr val="00B050"/>
                </a:solidFill>
              </a:rPr>
              <a:t>Dios tiene toda la gloria</a:t>
            </a:r>
            <a:endParaRPr/>
          </a:p>
        </p:txBody>
      </p:sp>
      <p:pic>
        <p:nvPicPr>
          <p:cNvPr id="280" name="Google Shape;280;p24" descr="A Biblical Theology of Corporate Prayer : 9Marks"/>
          <p:cNvPicPr preferRelativeResize="0"/>
          <p:nvPr/>
        </p:nvPicPr>
        <p:blipFill rotWithShape="1">
          <a:blip r:embed="rId3">
            <a:alphaModFix/>
          </a:blip>
          <a:srcRect/>
          <a:stretch/>
        </p:blipFill>
        <p:spPr>
          <a:xfrm>
            <a:off x="1460500" y="1648536"/>
            <a:ext cx="9271000" cy="4844339"/>
          </a:xfrm>
          <a:prstGeom prst="rect">
            <a:avLst/>
          </a:prstGeom>
          <a:noFill/>
          <a:ln>
            <a:noFill/>
          </a:ln>
        </p:spPr>
      </p:pic>
      <p:sp>
        <p:nvSpPr>
          <p:cNvPr id="281" name="Google Shape;281;p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g2f396e493e9_0_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g2f396e493e9_0_20"/>
          <p:cNvSpPr txBox="1"/>
          <p:nvPr/>
        </p:nvSpPr>
        <p:spPr>
          <a:xfrm>
            <a:off x="2076115" y="1166862"/>
            <a:ext cx="9123891"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Algunas personas creen que </a:t>
            </a: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si nosotros pedimos por algo y no recibimos lo que pedimos, es nuestra propia culpa porque no tenemos la suficiente fe.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0" i="0" u="none" strike="noStrike" cap="none">
                <a:solidFill>
                  <a:schemeClr val="dk1"/>
                </a:solidFill>
                <a:latin typeface="Lato"/>
                <a:ea typeface="Lato"/>
                <a:cs typeface="Lato"/>
                <a:sym typeface="Lato"/>
              </a:rPr>
              <a:t>Dios ciertamente quiere que le pidamos por cosas sin dudar (Santiago 1:2-8), pero esa no es toda la historia.</a:t>
            </a:r>
            <a:r>
              <a:rPr lang="en-US" sz="3600" b="1" i="0" u="none" strike="noStrike" cap="none">
                <a:solidFill>
                  <a:schemeClr val="dk1"/>
                </a:solidFill>
                <a:latin typeface="Lato"/>
                <a:ea typeface="Lato"/>
                <a:cs typeface="Lato"/>
                <a:sym typeface="Lato"/>
              </a:rPr>
              <a:t> </a:t>
            </a:r>
            <a:endParaRPr sz="3600" b="1" i="0" u="none" strike="noStrike" cap="none">
              <a:solidFill>
                <a:schemeClr val="dk1"/>
              </a:solidFill>
              <a:latin typeface="Lato"/>
              <a:ea typeface="Lato"/>
              <a:cs typeface="Lato"/>
              <a:sym typeface="Lato"/>
            </a:endParaRPr>
          </a:p>
        </p:txBody>
      </p:sp>
      <p:pic>
        <p:nvPicPr>
          <p:cNvPr id="288" name="Google Shape;288;g2f396e493e9_0_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txBox="1">
            <a:spLocks noGrp="1"/>
          </p:cNvSpPr>
          <p:nvPr>
            <p:ph type="title"/>
          </p:nvPr>
        </p:nvSpPr>
        <p:spPr>
          <a:xfrm>
            <a:off x="2190438" y="439420"/>
            <a:ext cx="47285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Mateo 26:36-46</a:t>
            </a:r>
            <a:endParaRPr/>
          </a:p>
        </p:txBody>
      </p:sp>
      <p:pic>
        <p:nvPicPr>
          <p:cNvPr id="295" name="Google Shape;295;p25" descr="Jesus' Agony in the Garden | The Word Among Us"/>
          <p:cNvPicPr preferRelativeResize="0"/>
          <p:nvPr/>
        </p:nvPicPr>
        <p:blipFill rotWithShape="1">
          <a:blip r:embed="rId3">
            <a:alphaModFix/>
          </a:blip>
          <a:srcRect/>
          <a:stretch/>
        </p:blipFill>
        <p:spPr>
          <a:xfrm>
            <a:off x="1643699" y="1617980"/>
            <a:ext cx="7188200" cy="4800600"/>
          </a:xfrm>
          <a:prstGeom prst="rect">
            <a:avLst/>
          </a:prstGeom>
          <a:noFill/>
          <a:ln>
            <a:noFill/>
          </a:ln>
        </p:spPr>
      </p:pic>
      <p:sp>
        <p:nvSpPr>
          <p:cNvPr id="296" name="Google Shape;296;p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2057400" y="0"/>
            <a:ext cx="44653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Marcos 9:14-27</a:t>
            </a:r>
            <a:endParaRPr/>
          </a:p>
        </p:txBody>
      </p:sp>
      <p:pic>
        <p:nvPicPr>
          <p:cNvPr id="303" name="Google Shape;303;p26" descr="Help my unbelief – Living Faith"/>
          <p:cNvPicPr preferRelativeResize="0"/>
          <p:nvPr/>
        </p:nvPicPr>
        <p:blipFill rotWithShape="1">
          <a:blip r:embed="rId3">
            <a:alphaModFix/>
          </a:blip>
          <a:srcRect/>
          <a:stretch/>
        </p:blipFill>
        <p:spPr>
          <a:xfrm>
            <a:off x="1643699" y="1286165"/>
            <a:ext cx="6727190" cy="5334336"/>
          </a:xfrm>
          <a:prstGeom prst="rect">
            <a:avLst/>
          </a:prstGeom>
          <a:noFill/>
          <a:ln>
            <a:noFill/>
          </a:ln>
        </p:spPr>
      </p:pic>
      <p:sp>
        <p:nvSpPr>
          <p:cNvPr id="304" name="Google Shape;304;p2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7</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b="0" i="0" u="none" strike="noStrike" cap="none">
                <a:solidFill>
                  <a:schemeClr val="dk1"/>
                </a:solidFill>
                <a:latin typeface="Lato"/>
                <a:ea typeface="Lato"/>
                <a:cs typeface="Lato"/>
                <a:sym typeface="Lato"/>
              </a:rPr>
              <a:t>La oración</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title"/>
          </p:nvPr>
        </p:nvSpPr>
        <p:spPr>
          <a:xfrm>
            <a:off x="1965960" y="812809"/>
            <a:ext cx="51663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2 Corintios 12:7-9</a:t>
            </a:r>
            <a:endParaRPr/>
          </a:p>
        </p:txBody>
      </p:sp>
      <p:pic>
        <p:nvPicPr>
          <p:cNvPr id="311" name="Google Shape;311;p27" descr="St. Paul's &quot;Thorn in the Flesh&quot; | WCU Catholic Campus Ministry"/>
          <p:cNvPicPr preferRelativeResize="0"/>
          <p:nvPr/>
        </p:nvPicPr>
        <p:blipFill rotWithShape="1">
          <a:blip r:embed="rId3">
            <a:alphaModFix/>
          </a:blip>
          <a:srcRect/>
          <a:stretch/>
        </p:blipFill>
        <p:spPr>
          <a:xfrm>
            <a:off x="1643699" y="1998663"/>
            <a:ext cx="5759450" cy="4336265"/>
          </a:xfrm>
          <a:prstGeom prst="rect">
            <a:avLst/>
          </a:prstGeom>
          <a:noFill/>
          <a:ln>
            <a:noFill/>
          </a:ln>
        </p:spPr>
      </p:pic>
      <p:sp>
        <p:nvSpPr>
          <p:cNvPr id="312" name="Google Shape;312;p2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txBox="1">
            <a:spLocks noGrp="1"/>
          </p:cNvSpPr>
          <p:nvPr>
            <p:ph type="title"/>
          </p:nvPr>
        </p:nvSpPr>
        <p:spPr>
          <a:xfrm>
            <a:off x="2468880" y="758317"/>
            <a:ext cx="8351520" cy="60996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7500"/>
              <a:buNone/>
            </a:pPr>
            <a:r>
              <a:rPr lang="en-US" b="1">
                <a:solidFill>
                  <a:srgbClr val="000000"/>
                </a:solidFill>
                <a:latin typeface="Calibri"/>
                <a:ea typeface="Calibri"/>
                <a:cs typeface="Calibri"/>
                <a:sym typeface="Calibri"/>
              </a:rPr>
              <a:t>Los cristianos pueden llevar sus peticiones a Dios con la seguridad de que él las oirá, y las responderá de la mejor manera y en el mejor momento. </a:t>
            </a:r>
            <a:br>
              <a:rPr lang="en-US" sz="1800">
                <a:latin typeface="Times New Roman"/>
                <a:ea typeface="Times New Roman"/>
                <a:cs typeface="Times New Roman"/>
                <a:sym typeface="Times New Roman"/>
              </a:rPr>
            </a:br>
            <a:br>
              <a:rPr lang="en-US" sz="1800">
                <a:latin typeface="Times New Roman"/>
                <a:ea typeface="Times New Roman"/>
                <a:cs typeface="Times New Roman"/>
                <a:sym typeface="Times New Roman"/>
              </a:rPr>
            </a:br>
            <a:endParaRPr b="1"/>
          </a:p>
        </p:txBody>
      </p:sp>
      <p:sp>
        <p:nvSpPr>
          <p:cNvPr id="319" name="Google Shape;319;p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9"/>
          <p:cNvSpPr txBox="1"/>
          <p:nvPr/>
        </p:nvSpPr>
        <p:spPr>
          <a:xfrm>
            <a:off x="687046" y="729219"/>
            <a:ext cx="10610608" cy="23236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613318"/>
                </a:solidFill>
                <a:latin typeface="Overlock"/>
                <a:ea typeface="Overlock"/>
                <a:cs typeface="Overlock"/>
                <a:sym typeface="Overlock"/>
              </a:rPr>
              <a:t>El Proyecto Final</a:t>
            </a:r>
            <a:endParaRPr sz="4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613318"/>
              </a:solidFill>
              <a:latin typeface="Overlock"/>
              <a:ea typeface="Overlock"/>
              <a:cs typeface="Overlock"/>
              <a:sym typeface="Overlock"/>
            </a:endParaRPr>
          </a:p>
          <a:p>
            <a:pPr marL="0" marR="0" lvl="0" indent="0" algn="ctr" rtl="0">
              <a:lnSpc>
                <a:spcPct val="100000"/>
              </a:lnSpc>
              <a:spcBef>
                <a:spcPts val="0"/>
              </a:spcBef>
              <a:spcAft>
                <a:spcPts val="0"/>
              </a:spcAft>
              <a:buClr>
                <a:srgbClr val="000000"/>
              </a:buClr>
              <a:buSzPts val="5700"/>
              <a:buFont typeface="Arial"/>
              <a:buNone/>
            </a:pPr>
            <a:endParaRPr sz="5700" b="0" i="0" u="none" strike="noStrike" cap="none">
              <a:solidFill>
                <a:srgbClr val="613318"/>
              </a:solidFill>
              <a:latin typeface="Overlock"/>
              <a:ea typeface="Overlock"/>
              <a:cs typeface="Overlock"/>
              <a:sym typeface="Overlock"/>
            </a:endParaRPr>
          </a:p>
        </p:txBody>
      </p:sp>
      <p:sp>
        <p:nvSpPr>
          <p:cNvPr id="326" name="Google Shape;326;p29"/>
          <p:cNvSpPr txBox="1"/>
          <p:nvPr/>
        </p:nvSpPr>
        <p:spPr>
          <a:xfrm>
            <a:off x="687046" y="1973838"/>
            <a:ext cx="10817908"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11. ¿Por qué tenemos acceso completo a Dios en oración? </a:t>
            </a:r>
            <a:endParaRPr/>
          </a:p>
          <a:p>
            <a:pPr marL="0" marR="0" lvl="0" indent="0" algn="l" rtl="0">
              <a:lnSpc>
                <a:spcPct val="100000"/>
              </a:lnSpc>
              <a:spcBef>
                <a:spcPts val="0"/>
              </a:spcBef>
              <a:spcAft>
                <a:spcPts val="0"/>
              </a:spcAft>
              <a:buNone/>
            </a:pPr>
            <a:endParaRPr sz="4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4400" b="0" i="0" u="none" strike="noStrike" cap="none">
                <a:solidFill>
                  <a:srgbClr val="000000"/>
                </a:solidFill>
                <a:latin typeface="Calibri"/>
                <a:ea typeface="Calibri"/>
                <a:cs typeface="Calibri"/>
                <a:sym typeface="Calibri"/>
              </a:rPr>
              <a:t>12. ¿Por qué es peligro y erróneo pensar que nosotros podemos influir la respuesta de Dios a nuestras oraciones con el ayuno o vigilias? </a:t>
            </a:r>
            <a:endParaRPr sz="4400" b="0" i="0" u="none" strike="noStrike" cap="none">
              <a:solidFill>
                <a:srgbClr val="000000"/>
              </a:solidFill>
              <a:latin typeface="Calibri"/>
              <a:ea typeface="Calibri"/>
              <a:cs typeface="Calibri"/>
              <a:sym typeface="Calibri"/>
            </a:endParaRPr>
          </a:p>
        </p:txBody>
      </p:sp>
      <p:cxnSp>
        <p:nvCxnSpPr>
          <p:cNvPr id="327" name="Google Shape;327;p29"/>
          <p:cNvCxnSpPr/>
          <p:nvPr/>
        </p:nvCxnSpPr>
        <p:spPr>
          <a:xfrm>
            <a:off x="1392748" y="1682444"/>
            <a:ext cx="8606118" cy="0"/>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33" name="Google Shape;33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4" name="Google Shape;33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36" name="Google Shape;33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37" name="Google Shape;33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343" name="Google Shape;343;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4" name="Google Shape;344;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45" name="Google Shape;345;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53" name="Google Shape;35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54" name="Google Shape;35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55" name="Google Shape;35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1" name="Google Shape;111;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13" name="Google Shape;113;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p:nvPr/>
        </p:nvSpPr>
        <p:spPr>
          <a:xfrm>
            <a:off x="471290" y="480454"/>
            <a:ext cx="11249411"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08000"/>
                </a:solidFill>
                <a:latin typeface="Overlock"/>
                <a:ea typeface="Overlock"/>
                <a:cs typeface="Overlock"/>
                <a:sym typeface="Overlock"/>
              </a:rPr>
              <a:t>Lección 7: La Oración</a:t>
            </a:r>
            <a:endParaRPr sz="1400" b="0" i="0" u="none" strike="noStrike" cap="none">
              <a:solidFill>
                <a:srgbClr val="000000"/>
              </a:solidFill>
              <a:latin typeface="Arial"/>
              <a:ea typeface="Arial"/>
              <a:cs typeface="Arial"/>
              <a:sym typeface="Arial"/>
            </a:endParaRPr>
          </a:p>
        </p:txBody>
      </p:sp>
      <p:graphicFrame>
        <p:nvGraphicFramePr>
          <p:cNvPr id="120" name="Google Shape;120;p6"/>
          <p:cNvGraphicFramePr/>
          <p:nvPr/>
        </p:nvGraphicFramePr>
        <p:xfrm>
          <a:off x="811613" y="1449946"/>
          <a:ext cx="3000000" cy="3000000"/>
        </p:xfrm>
        <a:graphic>
          <a:graphicData uri="http://schemas.openxmlformats.org/drawingml/2006/table">
            <a:tbl>
              <a:tblPr firstRow="1" bandRow="1">
                <a:noFill/>
                <a:tableStyleId>{CAD07B03-4F06-4E2B-8121-48F8FE74D5CC}</a:tableStyleId>
              </a:tblPr>
              <a:tblGrid>
                <a:gridCol w="869475">
                  <a:extLst>
                    <a:ext uri="{9D8B030D-6E8A-4147-A177-3AD203B41FA5}">
                      <a16:colId xmlns:a16="http://schemas.microsoft.com/office/drawing/2014/main" val="20000"/>
                    </a:ext>
                  </a:extLst>
                </a:gridCol>
                <a:gridCol w="9699300">
                  <a:extLst>
                    <a:ext uri="{9D8B030D-6E8A-4147-A177-3AD203B41FA5}">
                      <a16:colId xmlns:a16="http://schemas.microsoft.com/office/drawing/2014/main" val="20001"/>
                    </a:ext>
                  </a:extLst>
                </a:gridCol>
              </a:tblGrid>
              <a:tr h="757700">
                <a:tc gridSpan="2">
                  <a:txBody>
                    <a:bodyPr/>
                    <a:lstStyle/>
                    <a:p>
                      <a:pPr marL="0" marR="0" lvl="0" indent="0" algn="ctr" rtl="0">
                        <a:lnSpc>
                          <a:spcPct val="100000"/>
                        </a:lnSpc>
                        <a:spcBef>
                          <a:spcPts val="0"/>
                        </a:spcBef>
                        <a:spcAft>
                          <a:spcPts val="0"/>
                        </a:spcAft>
                        <a:buNone/>
                      </a:pPr>
                      <a:r>
                        <a:rPr lang="en-US" sz="3600" b="0" u="none" strike="noStrike" cap="none">
                          <a:solidFill>
                            <a:schemeClr val="dk1"/>
                          </a:solidFill>
                        </a:rPr>
                        <a:t>Objetivos</a:t>
                      </a:r>
                      <a:endParaRPr sz="3600" b="0" u="none" strike="noStrike" cap="none">
                        <a:solidFill>
                          <a:schemeClr val="dk1"/>
                        </a:solidFill>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57700">
                <a:tc>
                  <a:txBody>
                    <a:bodyPr/>
                    <a:lstStyle/>
                    <a:p>
                      <a:pPr marL="0" marR="0" lvl="0" indent="0" algn="ctr" rtl="0">
                        <a:lnSpc>
                          <a:spcPct val="100000"/>
                        </a:lnSpc>
                        <a:spcBef>
                          <a:spcPts val="0"/>
                        </a:spcBef>
                        <a:spcAft>
                          <a:spcPts val="0"/>
                        </a:spcAft>
                        <a:buNone/>
                      </a:pPr>
                      <a:r>
                        <a:rPr lang="en-US" sz="3600" u="none" strike="noStrike" cap="none"/>
                        <a:t>1</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1" u="none" strike="noStrike" cap="none"/>
                        <a:t>Explicar </a:t>
                      </a:r>
                      <a:r>
                        <a:rPr lang="en-US" sz="3200" b="1"/>
                        <a:t>¿P</a:t>
                      </a:r>
                      <a:r>
                        <a:rPr lang="en-US" sz="3200" b="1" u="none" strike="noStrike" cap="none"/>
                        <a:t>or qué </a:t>
                      </a:r>
                      <a:r>
                        <a:rPr lang="en-US" sz="3200" b="1"/>
                        <a:t>tenemos</a:t>
                      </a:r>
                      <a:r>
                        <a:rPr lang="en-US" sz="3200" b="1" u="none" strike="noStrike" cap="none"/>
                        <a:t> acceso completo a Dios en oración?. </a:t>
                      </a:r>
                      <a:endParaRPr/>
                    </a:p>
                  </a:txBody>
                  <a:tcPr marL="91450" marR="91450" marT="45725" marB="45725"/>
                </a:tc>
                <a:extLst>
                  <a:ext uri="{0D108BD9-81ED-4DB2-BD59-A6C34878D82A}">
                    <a16:rowId xmlns:a16="http://schemas.microsoft.com/office/drawing/2014/main" val="10001"/>
                  </a:ext>
                </a:extLst>
              </a:tr>
              <a:tr h="757700">
                <a:tc>
                  <a:txBody>
                    <a:bodyPr/>
                    <a:lstStyle/>
                    <a:p>
                      <a:pPr marL="0" marR="0" lvl="0" indent="0" algn="ctr" rtl="0">
                        <a:lnSpc>
                          <a:spcPct val="100000"/>
                        </a:lnSpc>
                        <a:spcBef>
                          <a:spcPts val="0"/>
                        </a:spcBef>
                        <a:spcAft>
                          <a:spcPts val="0"/>
                        </a:spcAft>
                        <a:buNone/>
                      </a:pPr>
                      <a:r>
                        <a:rPr lang="en-US" sz="3600" u="none" strike="noStrike" cap="none"/>
                        <a:t>2</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Describir la importancia de orar “hágase tu voluntad.”</a:t>
                      </a:r>
                      <a:endParaRPr/>
                    </a:p>
                  </a:txBody>
                  <a:tcPr marL="91450" marR="91450" marT="45725" marB="45725"/>
                </a:tc>
                <a:extLst>
                  <a:ext uri="{0D108BD9-81ED-4DB2-BD59-A6C34878D82A}">
                    <a16:rowId xmlns:a16="http://schemas.microsoft.com/office/drawing/2014/main" val="10002"/>
                  </a:ext>
                </a:extLst>
              </a:tr>
              <a:tr h="757700">
                <a:tc>
                  <a:txBody>
                    <a:bodyPr/>
                    <a:lstStyle/>
                    <a:p>
                      <a:pPr marL="0" marR="0" lvl="0" indent="0" algn="ctr" rtl="0">
                        <a:lnSpc>
                          <a:spcPct val="100000"/>
                        </a:lnSpc>
                        <a:spcBef>
                          <a:spcPts val="0"/>
                        </a:spcBef>
                        <a:spcAft>
                          <a:spcPts val="0"/>
                        </a:spcAft>
                        <a:buNone/>
                      </a:pPr>
                      <a:r>
                        <a:rPr lang="en-US" sz="3600" u="none" strike="noStrike" cap="none"/>
                        <a:t>3</a:t>
                      </a:r>
                      <a:endParaRPr/>
                    </a:p>
                  </a:txBody>
                  <a:tcPr marL="91450" marR="91450" marT="45725" marB="45725"/>
                </a:tc>
                <a:tc>
                  <a:txBody>
                    <a:bodyPr/>
                    <a:lstStyle/>
                    <a:p>
                      <a:pPr marL="0" marR="0" lvl="0" indent="0" algn="l" rtl="0">
                        <a:lnSpc>
                          <a:spcPct val="100000"/>
                        </a:lnSpc>
                        <a:spcBef>
                          <a:spcPts val="0"/>
                        </a:spcBef>
                        <a:spcAft>
                          <a:spcPts val="0"/>
                        </a:spcAft>
                        <a:buNone/>
                      </a:pPr>
                      <a:r>
                        <a:rPr lang="en-US" sz="3200" b="0" u="none" strike="noStrike" cap="none"/>
                        <a:t>Reconocer el peligro de pensar que podemos influir la respuesta de Dios. </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7"/>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27" name="Google Shape;127;p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28" name="Google Shape;128;p7"/>
          <p:cNvSpPr txBox="1"/>
          <p:nvPr/>
        </p:nvSpPr>
        <p:spPr>
          <a:xfrm>
            <a:off x="3287398" y="3075077"/>
            <a:ext cx="80238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¿Qué es la oración?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4" name="Google Shape;134;p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35" name="Google Shape;135;p8"/>
          <p:cNvSpPr txBox="1"/>
          <p:nvPr/>
        </p:nvSpPr>
        <p:spPr>
          <a:xfrm>
            <a:off x="2293808" y="875141"/>
            <a:ext cx="8526600" cy="464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¿Qué es la oración?</a:t>
            </a:r>
            <a:endParaRPr/>
          </a:p>
          <a:p>
            <a:pPr marL="0" marR="0" lvl="0" indent="0" algn="l" rtl="0">
              <a:lnSpc>
                <a:spcPct val="100000"/>
              </a:lnSpc>
              <a:spcBef>
                <a:spcPts val="0"/>
              </a:spcBef>
              <a:spcAft>
                <a:spcPts val="0"/>
              </a:spcAft>
              <a:buClr>
                <a:schemeClr val="dk1"/>
              </a:buClr>
              <a:buSzPts val="1100"/>
              <a:buFont typeface="Arial"/>
              <a:buNone/>
            </a:pPr>
            <a:endParaRPr sz="4000" b="1"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En el sentido Amplio: </a:t>
            </a:r>
            <a:r>
              <a:rPr lang="en-US" sz="3600" b="0" i="0" u="none" strike="noStrike" cap="none">
                <a:solidFill>
                  <a:schemeClr val="dk1"/>
                </a:solidFill>
                <a:latin typeface="Lato"/>
                <a:ea typeface="Lato"/>
                <a:cs typeface="Lato"/>
                <a:sym typeface="Lato"/>
              </a:rPr>
              <a:t>La </a:t>
            </a:r>
            <a:r>
              <a:rPr lang="en-US" sz="3600">
                <a:solidFill>
                  <a:schemeClr val="dk1"/>
                </a:solidFill>
                <a:latin typeface="Lato"/>
                <a:ea typeface="Lato"/>
                <a:cs typeface="Lato"/>
                <a:sym typeface="Lato"/>
              </a:rPr>
              <a:t>comunión</a:t>
            </a:r>
            <a:r>
              <a:rPr lang="en-US" sz="3600" b="0" i="0" u="none" strike="noStrike" cap="none">
                <a:solidFill>
                  <a:schemeClr val="dk1"/>
                </a:solidFill>
                <a:latin typeface="Lato"/>
                <a:ea typeface="Lato"/>
                <a:cs typeface="Lato"/>
                <a:sym typeface="Lato"/>
              </a:rPr>
              <a:t> del corazón con Dios. </a:t>
            </a:r>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a:solidFill>
                  <a:schemeClr val="dk1"/>
                </a:solidFill>
                <a:latin typeface="Lato"/>
                <a:ea typeface="Lato"/>
                <a:cs typeface="Lato"/>
                <a:sym typeface="Lato"/>
              </a:rPr>
              <a:t>En el sentido </a:t>
            </a:r>
            <a:r>
              <a:rPr lang="en-US" sz="3600" b="1">
                <a:solidFill>
                  <a:schemeClr val="dk1"/>
                </a:solidFill>
                <a:latin typeface="Lato"/>
                <a:ea typeface="Lato"/>
                <a:cs typeface="Lato"/>
                <a:sym typeface="Lato"/>
              </a:rPr>
              <a:t>E</a:t>
            </a:r>
            <a:r>
              <a:rPr lang="en-US" sz="3600" b="1" i="0" u="none" strike="noStrike" cap="none">
                <a:solidFill>
                  <a:schemeClr val="dk1"/>
                </a:solidFill>
                <a:latin typeface="Lato"/>
                <a:ea typeface="Lato"/>
                <a:cs typeface="Lato"/>
                <a:sym typeface="Lato"/>
              </a:rPr>
              <a:t>stricto: </a:t>
            </a:r>
            <a:r>
              <a:rPr lang="en-US" sz="3600" b="0" i="0" u="none" strike="noStrike" cap="none">
                <a:solidFill>
                  <a:schemeClr val="dk1"/>
                </a:solidFill>
                <a:latin typeface="Lato"/>
                <a:ea typeface="Lato"/>
                <a:cs typeface="Lato"/>
                <a:sym typeface="Lato"/>
              </a:rPr>
              <a:t>Cuando hablamos con Dios con nuestras bocas o en nuestros pensamientos</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1" name="Google Shape;141;p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42" name="Google Shape;142;p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43" name="Google Shape;143;p9"/>
          <p:cNvSpPr txBox="1"/>
          <p:nvPr/>
        </p:nvSpPr>
        <p:spPr>
          <a:xfrm>
            <a:off x="3287398" y="3075077"/>
            <a:ext cx="80238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chemeClr val="dk1"/>
                </a:solidFill>
                <a:latin typeface="Lato"/>
                <a:ea typeface="Lato"/>
                <a:cs typeface="Lato"/>
                <a:sym typeface="Lato"/>
              </a:rPr>
              <a:t>¿Por qué oramos? </a:t>
            </a:r>
            <a:endParaRPr sz="4000" b="1" i="0" u="none" strike="noStrike" cap="none">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p1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0" name="Google Shape;150;p10"/>
          <p:cNvSpPr txBox="1"/>
          <p:nvPr/>
        </p:nvSpPr>
        <p:spPr>
          <a:xfrm>
            <a:off x="1973898" y="866362"/>
            <a:ext cx="9925500" cy="637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i="0" u="none" strike="noStrike" cap="none">
                <a:solidFill>
                  <a:srgbClr val="00B050"/>
                </a:solidFill>
                <a:latin typeface="Lato"/>
                <a:ea typeface="Lato"/>
                <a:cs typeface="Lato"/>
                <a:sym typeface="Lato"/>
              </a:rPr>
              <a:t>¿Por qué or</a:t>
            </a:r>
            <a:r>
              <a:rPr lang="en-US" sz="4000" b="1">
                <a:solidFill>
                  <a:srgbClr val="00B050"/>
                </a:solidFill>
                <a:latin typeface="Lato"/>
                <a:ea typeface="Lato"/>
                <a:cs typeface="Lato"/>
                <a:sym typeface="Lato"/>
              </a:rPr>
              <a:t>a</a:t>
            </a:r>
            <a:r>
              <a:rPr lang="en-US" sz="4000" b="1" i="0" u="none" strike="noStrike" cap="none">
                <a:solidFill>
                  <a:srgbClr val="00B050"/>
                </a:solidFill>
                <a:latin typeface="Lato"/>
                <a:ea typeface="Lato"/>
                <a:cs typeface="Lato"/>
                <a:sym typeface="Lato"/>
              </a:rPr>
              <a:t>mos?</a:t>
            </a:r>
            <a:endParaRPr/>
          </a:p>
          <a:p>
            <a:pPr marL="0" marR="0" lvl="0" indent="0" algn="l" rtl="0">
              <a:lnSpc>
                <a:spcPct val="100000"/>
              </a:lnSpc>
              <a:spcBef>
                <a:spcPts val="0"/>
              </a:spcBef>
              <a:spcAft>
                <a:spcPts val="0"/>
              </a:spcAft>
              <a:buClr>
                <a:schemeClr val="dk1"/>
              </a:buClr>
              <a:buSzPts val="1100"/>
              <a:buFont typeface="Arial"/>
              <a:buNone/>
            </a:pPr>
            <a:endParaRPr sz="4000" b="0" i="0" u="none" strike="noStrike" cap="none">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Es un privilegio que Dios nos ha dado. </a:t>
            </a:r>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Es la voluntad de Dios. (1 Tes. 5:17)</a:t>
            </a:r>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Dios nos invita a orar y promote oírnos. (Mateo 7:7)</a:t>
            </a:r>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b="0" i="0" u="none" strike="noStrike" cap="none">
                <a:solidFill>
                  <a:schemeClr val="dk1"/>
                </a:solidFill>
                <a:latin typeface="Lato"/>
                <a:ea typeface="Lato"/>
                <a:cs typeface="Lato"/>
                <a:sym typeface="Lato"/>
              </a:rPr>
              <a:t>Tenemos necesidades y otros tienen necesidades. (Salmo 50:15)</a:t>
            </a:r>
            <a:endParaRPr sz="32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600" b="1"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3129</Words>
  <Application>Microsoft Macintosh PowerPoint</Application>
  <PresentationFormat>Widescreen</PresentationFormat>
  <Paragraphs>216</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Lato</vt:lpstr>
      <vt:lpstr>Times New Roman</vt:lpstr>
      <vt:lpstr>Calibri</vt:lpstr>
      <vt:lpstr>Overlock</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Tenemos acceso completo a Dios en la oración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 oración es poderosa porque… Dios</vt:lpstr>
      <vt:lpstr>Tenemos acceso directo a Dios</vt:lpstr>
      <vt:lpstr>Dios tiene toda la gloria</vt:lpstr>
      <vt:lpstr>PowerPoint Presentation</vt:lpstr>
      <vt:lpstr>Mateo 26:36-46</vt:lpstr>
      <vt:lpstr>Marcos 9:14-27</vt:lpstr>
      <vt:lpstr>2 Corintios 12:7-9</vt:lpstr>
      <vt:lpstr>Los cristianos pueden llevar sus peticiones a Dios con la seguridad de que él las oirá, y las responderá de la mejor manera y en el mejor momento.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Jonathan W. Gross</cp:lastModifiedBy>
  <cp:revision>1</cp:revision>
  <dcterms:created xsi:type="dcterms:W3CDTF">2023-11-29T19:33:05Z</dcterms:created>
  <dcterms:modified xsi:type="dcterms:W3CDTF">2025-04-21T13:53:35Z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