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38"/>
  </p:notesMasterIdLst>
  <p:sldIdLst>
    <p:sldId id="257" r:id="rId6"/>
    <p:sldId id="258" r:id="rId7"/>
    <p:sldId id="297" r:id="rId8"/>
    <p:sldId id="261" r:id="rId9"/>
    <p:sldId id="262" r:id="rId10"/>
    <p:sldId id="263" r:id="rId11"/>
    <p:sldId id="298" r:id="rId12"/>
    <p:sldId id="299" r:id="rId13"/>
    <p:sldId id="264" r:id="rId14"/>
    <p:sldId id="267" r:id="rId15"/>
    <p:sldId id="300" r:id="rId16"/>
    <p:sldId id="268" r:id="rId17"/>
    <p:sldId id="295" r:id="rId18"/>
    <p:sldId id="301" r:id="rId19"/>
    <p:sldId id="302" r:id="rId20"/>
    <p:sldId id="272" r:id="rId21"/>
    <p:sldId id="294" r:id="rId22"/>
    <p:sldId id="273" r:id="rId23"/>
    <p:sldId id="274" r:id="rId24"/>
    <p:sldId id="275" r:id="rId25"/>
    <p:sldId id="276" r:id="rId26"/>
    <p:sldId id="277" r:id="rId27"/>
    <p:sldId id="278" r:id="rId28"/>
    <p:sldId id="279" r:id="rId29"/>
    <p:sldId id="289" r:id="rId30"/>
    <p:sldId id="290" r:id="rId31"/>
    <p:sldId id="303" r:id="rId32"/>
    <p:sldId id="280" r:id="rId33"/>
    <p:sldId id="281" r:id="rId34"/>
    <p:sldId id="292" r:id="rId35"/>
    <p:sldId id="283" r:id="rId36"/>
    <p:sldId id="284" r:id="rId37"/>
  </p:sldIdLst>
  <p:sldSz cx="12192000" cy="6858000"/>
  <p:notesSz cx="6858000" cy="9144000"/>
  <p:embeddedFontLst>
    <p:embeddedFont>
      <p:font typeface="Lato" panose="020F05020202040302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4+/GWwHVx4ZhoWuXttEKZsRZl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ADA33B-DF26-4BDE-846B-07748FD77F68}">
  <a:tblStyle styleId="{F6ADA33B-DF26-4BDE-846B-07748FD77F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64"/>
    <p:restoredTop sz="58009"/>
  </p:normalViewPr>
  <p:slideViewPr>
    <p:cSldViewPr snapToGrid="0">
      <p:cViewPr varScale="1">
        <p:scale>
          <a:sx n="40" d="100"/>
          <a:sy n="40" d="100"/>
        </p:scale>
        <p:origin x="24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tholic.com/magazine/online-edition/are-good-works-necessary-for-salv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2c3ad1a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4. Entonces, ¿cómo es que un pecador es justificado ante Dios?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60" name="Google Shape;260;g2e2c3ad1a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3AEE34EA-E357-043B-E6D0-EF50C0F55F10}"/>
            </a:ext>
          </a:extLst>
        </p:cNvPr>
        <p:cNvGrpSpPr/>
        <p:nvPr/>
      </p:nvGrpSpPr>
      <p:grpSpPr>
        <a:xfrm>
          <a:off x="0" y="0"/>
          <a:ext cx="0" cy="0"/>
          <a:chOff x="0" y="0"/>
          <a:chExt cx="0" cy="0"/>
        </a:xfrm>
      </p:grpSpPr>
      <p:sp>
        <p:nvSpPr>
          <p:cNvPr id="235" name="Google Shape;235;g2e314509b4d_0_176:notes">
            <a:extLst>
              <a:ext uri="{FF2B5EF4-FFF2-40B4-BE49-F238E27FC236}">
                <a16:creationId xmlns:a16="http://schemas.microsoft.com/office/drawing/2014/main" id="{D5591E8E-7DCA-30B2-CC7F-00FDAC16CC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Entonces, ¿cómo es que un pecador es justificado ante Dios?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V.22 Esta justicia de Dios llega, mediante la fe en Jesucristo, a todos los que creen.</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V.24 por su gracia son justificados gratuitamente mediante la redención que Cristo Jesús efectuó.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Gratuitamente por la gracia deja muy claro que no ganamos esto con nuestras obras. Es un don que Cristo ganó para nosotros mediante su redención. </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36" name="Google Shape;236;g2e314509b4d_0_176:notes">
            <a:extLst>
              <a:ext uri="{FF2B5EF4-FFF2-40B4-BE49-F238E27FC236}">
                <a16:creationId xmlns:a16="http://schemas.microsoft.com/office/drawing/2014/main" id="{34B07E0B-D4A6-3255-CD2B-D4AB7967BE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080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e314509b4d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Romanos 3:25-28 Dios lo ofreció como un sacrificio para obtener el perdón de pecados, el cual se recibe </a:t>
            </a:r>
            <a:r>
              <a:rPr lang="es-ES" sz="1800" u="sng" dirty="0">
                <a:effectLst/>
                <a:latin typeface="Calibri" panose="020F0502020204030204" pitchFamily="34" charset="0"/>
                <a:ea typeface="Calibri" panose="020F0502020204030204" pitchFamily="34" charset="0"/>
              </a:rPr>
              <a:t>por la fe en su sangre.</a:t>
            </a:r>
            <a:r>
              <a:rPr lang="es-ES" sz="1800" dirty="0">
                <a:effectLst/>
                <a:latin typeface="Calibri" panose="020F0502020204030204" pitchFamily="34" charset="0"/>
                <a:ea typeface="Calibri" panose="020F0502020204030204" pitchFamily="34" charset="0"/>
              </a:rPr>
              <a:t> Así demostró su justicia, porque a causa de su paciencia había pasado por alto los pecados pasados. Lo hizo para demostrar en el tiempo presente su justicia. De este modo </a:t>
            </a:r>
            <a:r>
              <a:rPr lang="es-ES" sz="1800" u="sng" dirty="0">
                <a:effectLst/>
                <a:latin typeface="Calibri" panose="020F0502020204030204" pitchFamily="34" charset="0"/>
                <a:ea typeface="Calibri" panose="020F0502020204030204" pitchFamily="34" charset="0"/>
              </a:rPr>
              <a:t>Dios es justo y, a la vez, el que justifica a los que tiene fe en Jesús.</a:t>
            </a:r>
            <a:r>
              <a:rPr lang="es-ES" sz="1800" dirty="0">
                <a:effectLst/>
                <a:latin typeface="Calibri" panose="020F0502020204030204" pitchFamily="34" charset="0"/>
                <a:ea typeface="Calibri" panose="020F0502020204030204" pitchFamily="34" charset="0"/>
              </a:rPr>
              <a:t> ¿Dónde, pues, está la jactancia? Queda excluida. ¿Por cuál principio? ¿Por el de la obediencia de la Ley? No, sino por el de la fe. </a:t>
            </a:r>
            <a:r>
              <a:rPr lang="es-ES" sz="1800" u="sng" dirty="0">
                <a:effectLst/>
                <a:latin typeface="Calibri" panose="020F0502020204030204" pitchFamily="34" charset="0"/>
                <a:ea typeface="Calibri" panose="020F0502020204030204" pitchFamily="34" charset="0"/>
              </a:rPr>
              <a:t>Porque sostenemos que todos somos justificados por la fe y no por las obras que la Ley exige. </a:t>
            </a:r>
          </a:p>
          <a:p>
            <a:pPr marL="0" marR="0" lvl="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causa de nuestra justificación es Cristo. Él es la </a:t>
            </a:r>
            <a:r>
              <a:rPr lang="es-ES" sz="1800" dirty="0" err="1">
                <a:effectLst/>
                <a:latin typeface="Calibri" panose="020F0502020204030204" pitchFamily="34" charset="0"/>
                <a:ea typeface="Calibri" panose="020F0502020204030204" pitchFamily="34" charset="0"/>
              </a:rPr>
              <a:t>propiación</a:t>
            </a:r>
            <a:r>
              <a:rPr lang="es-ES" sz="1800" dirty="0">
                <a:effectLst/>
                <a:latin typeface="Calibri" panose="020F0502020204030204" pitchFamily="34" charset="0"/>
                <a:ea typeface="Calibri" panose="020F0502020204030204" pitchFamily="34" charset="0"/>
              </a:rPr>
              <a:t> – el pago por nuestros pecados.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fue justo en Cristo, castigándolo por todos y cada uno de los pecados cometidos.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Ahora, por causa de Cristo, Dios justifica (nos declara no culpable).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Pablo excluye completamente las obras de nuestra justificación. “¿Dónde, pues, está la jactancia?” Queda excluida. ¿Por cuál ley? ¿Por la de las obras? No, sino por la ley de la fe. El hombre es justificado por de sin las obras de la ley. </a:t>
            </a:r>
          </a:p>
          <a:p>
            <a:pPr marL="285750" marR="0" lvl="0" indent="-285750"/>
            <a:r>
              <a:rPr lang="es-ES" sz="1800" dirty="0">
                <a:effectLst/>
                <a:latin typeface="Calibri" panose="020F0502020204030204" pitchFamily="34" charset="0"/>
                <a:ea typeface="Calibri" panose="020F0502020204030204" pitchFamily="34" charset="0"/>
              </a:rPr>
              <a:t>Si la justificación fuera por obras, aunque sea un poco, tendríamos razón para jactarnos. Pero Pablo dice que la jactancia queda excluida, porque la justificación es solo por la fe.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68" name="Google Shape;268;g2e314509b4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a:extLst>
            <a:ext uri="{FF2B5EF4-FFF2-40B4-BE49-F238E27FC236}">
              <a16:creationId xmlns:a16="http://schemas.microsoft.com/office/drawing/2014/main" id="{8E566625-6966-A982-F361-CD81ECD14A91}"/>
            </a:ext>
          </a:extLst>
        </p:cNvPr>
        <p:cNvGrpSpPr/>
        <p:nvPr/>
      </p:nvGrpSpPr>
      <p:grpSpPr>
        <a:xfrm>
          <a:off x="0" y="0"/>
          <a:ext cx="0" cy="0"/>
          <a:chOff x="0" y="0"/>
          <a:chExt cx="0" cy="0"/>
        </a:xfrm>
      </p:grpSpPr>
      <p:sp>
        <p:nvSpPr>
          <p:cNvPr id="275" name="Google Shape;275;g2e314509b4d_0_196:notes">
            <a:extLst>
              <a:ext uri="{FF2B5EF4-FFF2-40B4-BE49-F238E27FC236}">
                <a16:creationId xmlns:a16="http://schemas.microsoft.com/office/drawing/2014/main" id="{0B0CC172-6063-6D17-064D-160C507FDA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¿Preguntas? Tómese el tiempo para responder a cualquier pregunta que los estudiantes puedan tener.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El profesor puede elegir uno o dos de los siguientes versículos para estudiar en clase también y animar a los estudiantes en su tiempo libre a estudiar el resto. La idea es tener apoyo bíblico para la enseñanza de que somos justificados solo por la fe.</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"Porque por gracia sois salvos por medio de la fe; y esto no de vosotros, pues es don de Dios; 9 no por obras, para que nadie se gloríe. " (Efesios 2:8-9)</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"Nosotros, judíos de nacimiento, y no pecadores de entre los gentiles, 16 sabiendo que el hombre no es justificado por las obras de la ley, sino por la fe de Jesucristo, nosotros también hemos creído en Jesucristo, para ser justificados por la fe de Cristo y no por las obras de la ley, por cuanto por las obras de la ley nadie será justificado. " (Gálatas 2:15-16)</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"Nos salvó, no por obras de justicia que nosotros hubiéramos hecho, sino por su misericordia, por el lavamiento de la regeneración y por la renovación en el Espíritu Santo, 6 el cual derramó en nosotros abundantemente por Jesucristo nuestro Salvador, 7 para que, justificados por su gracia, viniésemos a ser herederos conforme a la esperanza de la vida eterna. " (Tito 3:5-7)</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76" name="Google Shape;276;g2e314509b4d_0_196:notes">
            <a:extLst>
              <a:ext uri="{FF2B5EF4-FFF2-40B4-BE49-F238E27FC236}">
                <a16:creationId xmlns:a16="http://schemas.microsoft.com/office/drawing/2014/main" id="{B0CBC1CA-53FC-84AE-9886-0410B55F92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06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B3B02B89-138B-7ABA-0D3A-E0318D9F2AEA}"/>
            </a:ext>
          </a:extLst>
        </p:cNvPr>
        <p:cNvGrpSpPr/>
        <p:nvPr/>
      </p:nvGrpSpPr>
      <p:grpSpPr>
        <a:xfrm>
          <a:off x="0" y="0"/>
          <a:ext cx="0" cy="0"/>
          <a:chOff x="0" y="0"/>
          <a:chExt cx="0" cy="0"/>
        </a:xfrm>
      </p:grpSpPr>
      <p:sp>
        <p:nvSpPr>
          <p:cNvPr id="198" name="Google Shape;198;p5:notes">
            <a:extLst>
              <a:ext uri="{FF2B5EF4-FFF2-40B4-BE49-F238E27FC236}">
                <a16:creationId xmlns:a16="http://schemas.microsoft.com/office/drawing/2014/main" id="{DDD313E0-F8AE-4D75-0C73-259E89F520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#2: Identificar las diferencias doctrinales entre la iglesia católica, protestante y luterana en cuanto a la justificación.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99" name="Google Shape;199;p5:notes">
            <a:extLst>
              <a:ext uri="{FF2B5EF4-FFF2-40B4-BE49-F238E27FC236}">
                <a16:creationId xmlns:a16="http://schemas.microsoft.com/office/drawing/2014/main" id="{FF250665-26DF-C784-2724-ADE2FB42B7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265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22EB1AC8-B9FD-5C1F-EC71-9D6F14D38429}"/>
            </a:ext>
          </a:extLst>
        </p:cNvPr>
        <p:cNvGrpSpPr/>
        <p:nvPr/>
      </p:nvGrpSpPr>
      <p:grpSpPr>
        <a:xfrm>
          <a:off x="0" y="0"/>
          <a:ext cx="0" cy="0"/>
          <a:chOff x="0" y="0"/>
          <a:chExt cx="0" cy="0"/>
        </a:xfrm>
      </p:grpSpPr>
      <p:sp>
        <p:nvSpPr>
          <p:cNvPr id="259" name="Google Shape;259;g2e2c3ad1a56_0_17:notes">
            <a:extLst>
              <a:ext uri="{FF2B5EF4-FFF2-40B4-BE49-F238E27FC236}">
                <a16:creationId xmlns:a16="http://schemas.microsoft.com/office/drawing/2014/main" id="{A469AB1B-4608-E055-FAB7-182B1B485B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¿Qué dicen las iglesias sobre cómo somos justificados (salvos)?</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Explique que esta diapositiva está destinada a ayudar a los estudiantes a comparar lo que acaban de aprender de las Escrituras con lo que se enseña en diferentes iglesias, para que puedan formar una identidad espiritual basada en la Palabra de Dios.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60" name="Google Shape;260;g2e2c3ad1a56_0_17:notes">
            <a:extLst>
              <a:ext uri="{FF2B5EF4-FFF2-40B4-BE49-F238E27FC236}">
                <a16:creationId xmlns:a16="http://schemas.microsoft.com/office/drawing/2014/main" id="{7A1DF0B1-25B1-A9A2-7582-05D2E2B5F7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136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e314509b4d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La Iglesia Católica</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"Si alguno dijere que el impío se justifica por la sola fe… sea anatema. " (Concilio de Trento, Can. 9) </a:t>
            </a: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La postura oficial de la Iglesia católica romana condena la justificación solo por la fe como herejía.</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"Así que, tenemos que guardar los mandamientos para ser salvos, pero entendemos que es solamente por medio de la gracia que podemos hacerlo. (Esto confunde a las personas) (</a:t>
            </a:r>
            <a:r>
              <a:rPr lang="es-ES" sz="1100" u="sng" dirty="0">
                <a:solidFill>
                  <a:srgbClr val="0000FF"/>
                </a:solidFill>
                <a:effectLst/>
                <a:latin typeface="Calibri" panose="020F0502020204030204" pitchFamily="34" charset="0"/>
                <a:ea typeface="Calibri" panose="020F0502020204030204" pitchFamily="34" charset="0"/>
                <a:hlinkClick r:id="rId3"/>
              </a:rPr>
              <a:t>https://www.catholic.com/magazine/online-edition/are-good-works-necessary-for-salvation</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Esta cita muestra la salvación por obras. También muestra cómo los católicos definen la gracia: no el amor inmerecido de Dios que es la única causa de nuestra salvación, sino la ayuda inmerecida que recibimos de Dios para que podamos lograr nuestra salvación.</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00" name="Google Shape;300;g2e314509b4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36C0D2A6-5986-017A-E3FF-46E946A7CB0E}"/>
            </a:ext>
          </a:extLst>
        </p:cNvPr>
        <p:cNvGrpSpPr/>
        <p:nvPr/>
      </p:nvGrpSpPr>
      <p:grpSpPr>
        <a:xfrm>
          <a:off x="0" y="0"/>
          <a:ext cx="0" cy="0"/>
          <a:chOff x="0" y="0"/>
          <a:chExt cx="0" cy="0"/>
        </a:xfrm>
      </p:grpSpPr>
      <p:sp>
        <p:nvSpPr>
          <p:cNvPr id="299" name="Google Shape;299;g2e314509b4d_0_220:notes">
            <a:extLst>
              <a:ext uri="{FF2B5EF4-FFF2-40B4-BE49-F238E27FC236}">
                <a16:creationId xmlns:a16="http://schemas.microsoft.com/office/drawing/2014/main" id="{8FDE2F04-2BBA-B7EB-1555-962C03CD81E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73150" marR="0" indent="0">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 typeface="Symbol" pitchFamily="2" charset="2"/>
              <a:buNone/>
            </a:pPr>
            <a:r>
              <a:rPr lang="es-ES" sz="1100" dirty="0">
                <a:effectLst/>
                <a:latin typeface="Calibri" panose="020F0502020204030204" pitchFamily="34" charset="0"/>
                <a:ea typeface="Calibri" panose="020F0502020204030204" pitchFamily="34" charset="0"/>
              </a:rPr>
              <a:t>Iglesias Protestantes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ser salvo uno tiene que aceptar a Cristo en su corazón y entregar su vida a él.”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Pero tenga en cuenta que esta cita hace que la fe suene como nuestro trabajo, el único trabajo que debemos hacer para ser salvos.</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“Uno tiene que…”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Además de la fe, se pone otra condición a los pecadores para ser salvos: Entregar tu vida a Jesús. Así mi salvación depende de mí acción ante la obra redentora de Cristo.  Esto causa inseguridad al momento de morir, porque puso su confianza plenamente en la obra redentora de Cristo.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Aceptar a Cristo en su corazón y entregar su vida a él (iniciativa personal); obedecer completamente a Dios en nuestra vida (obediencia humana); es necesario vivir en santidad, porque la Biblia dice que sin santidad nadie verá al Señor. (santidad personal)</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00" name="Google Shape;300;g2e314509b4d_0_220:notes">
            <a:extLst>
              <a:ext uri="{FF2B5EF4-FFF2-40B4-BE49-F238E27FC236}">
                <a16:creationId xmlns:a16="http://schemas.microsoft.com/office/drawing/2014/main" id="{FFA0F4A3-B1CF-AFA6-C44C-48F16B2322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8629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314509b4d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 Iglesia Luterana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"Creemos que el individuo recibe este don gratuito de perdón por medio de Cristo, no por obras, sino únicamente por fe. La fe justificante es una firme confianza en Cristo y en su obra redentora. Esta fe justifica… únicamente por causa de la salvación preparada por Dios en Cristo, a la cual la fe se abraza. " Romanos 3:21-26; efesios 2:8-10 (En Esto Creemos, IV, 2)</a:t>
            </a:r>
            <a:endParaRPr lang="en-US" sz="11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11" name="Google Shape;311;g2e314509b4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e314509b4d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Pregunta de la tarea: ¿Por qué a veces se llama a la justificación la doctrina sobre la cual la iglesia se sostiene o cae?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Deje que los alumnos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23" name="Google Shape;323;g2e314509b4d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sz="1800" dirty="0">
                <a:effectLst/>
                <a:latin typeface="Calibri" panose="020F0502020204030204" pitchFamily="34" charset="0"/>
                <a:ea typeface="Calibri" panose="020F0502020204030204" pitchFamily="34" charset="0"/>
              </a:rPr>
              <a:t>2. Introducción breve a la lección</a:t>
            </a:r>
            <a:r>
              <a:rPr lang="en-US" dirty="0">
                <a:effectLst/>
              </a:rPr>
              <a:t> </a:t>
            </a:r>
            <a:endParaRPr dirty="0"/>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e314509b4d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Porque es la doctrina de la que depende la salvación. La verdad de que somos declarados no culpables de nuestros pecados solo por la fe es la respuesta a la pregunta: "¿Qué debo hacer para ser salvo?" Obtener la respuesta incorrecta a esa pregunta conduce a la condenación.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Pablo advirtió a los gálatas, que empezaban a creer que estaban justificados en parte por sus obras: "De Cristo os desligasteis, los que por la ley os justificáis; de la gracia hemos caído.” (Gálatas 5:4)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Si confiamos en nuestras obras, aunque sea en parte, para nuestra salvación, Jesús ya no es nuestro único Salvador; somos. Y esto conduce a la pérdida de nuestra salvación.</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31" name="Google Shape;331;g2e314509b4d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314509b4d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Pregunta de la tarea: ¿De dónde viene la enseñanza de que somos salvos por medio de nuestras obras?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Deje que los alumnos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FontTx/>
              <a:buNone/>
            </a:pPr>
            <a:endParaRPr lang="en-US" b="1" dirty="0">
              <a:solidFill>
                <a:schemeClr val="dk1"/>
              </a:solidFill>
              <a:latin typeface="Calibri"/>
              <a:ea typeface="Calibri"/>
              <a:cs typeface="Calibri"/>
              <a:sym typeface="Calibri"/>
            </a:endParaRPr>
          </a:p>
          <a:p>
            <a:pPr marL="285750" marR="0" lvl="0" indent="-285750"/>
            <a:r>
              <a:rPr lang="es-ES" sz="1800" dirty="0">
                <a:effectLst/>
                <a:latin typeface="Calibri" panose="020F0502020204030204" pitchFamily="34" charset="0"/>
                <a:ea typeface="Calibri" panose="020F0502020204030204" pitchFamily="34" charset="0"/>
              </a:rPr>
              <a:t>La falsa enseñanza de que la salvación depende de nuestras obras es tan antigua como el pecado mismo. En el Jardín del Edén, inmediatamente después de caer en pecado, vemos a Adán y Eva tratando de salvarse a sí mismos, primero corriendo y escondiéndose, luego tratando de culpar a otro por su pecado. A partir de ese momento, nacemos pecadores como ellos. Y parte de nuestra naturaleza pecaminosa es que, como ellos, pensamos que podemos salvarnos por nuestras obras.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tiempos de Jesús, los fariseos eran los principales defensores de la salvación por obras.</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Desafortunadamente, el diablo también ha corrompido al cristianismo con la idea de que el hombre debe participar en su salvación. En la iglesia cristiana primitiva hubo falsos profetas conocidos como judaizantes. Decían que la fe sola en Cristo no era suficiente para la salvación. Además de la fe, uno también debía guardar las Leyes Ceremoniales que habían sido parte de la fe judía desde la época de Moisés.</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diablo sabe que esta verdad, la salvación solo por la fe en Cristo solo, es la verdad central de la Biblia y de la cual depende nuestra salvación. Por eso siempre está tratando de hacernos caer en una salvación por obras, en formas sutiles y no tan sutiles.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39" name="Google Shape;339;g2e314509b4d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e314509b4d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“Para ser salvo uno tiene que aceptar a Cristo en su corazón y entregar su vida a él.”  </a:t>
            </a: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Esta cita hace que la fe suene como nuestro trabajo, el único trabajo que debemos hacer para ser salvos. </a:t>
            </a: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“Uno tiene que…” Además de la fe, se pone otra condición a los pecadores para ser salvos: Entregar tu vida a Jesús. Así mi salvación depende de mí acción ante la obra redentora de Cristo.  Esto causa inseguridad al momento de morir, porque no puso su confianza plenamente en la obra redentora de Cristo.  </a:t>
            </a: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47" name="Google Shape;347;g2e314509b4d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e314509b4d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“Cristo nos redimió en la cruz, pero también tenemos que aportar lo nuestro con obedecerle en nuestra vida.”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Esta cita puede ser una forma bien intencionada de decir que obedecer a Jesús es importante. Pero observe cómo enseña la justicia del trabajo.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Implica que la obra de Jesús no fue suficiente para salvarnos; nuestra obediencia también es necesaria. Jesús hizo el 90%, por ejemplo, pero nosotros debemos hacer el 10% obedeciéndole.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La Biblia enseña, más bien, que Cristo hizo el 100% de la obra de salvarnos, y nosotros hacemos el 0%. Somos justificados solo por la fe.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55" name="Google Shape;355;g2e314509b4d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e314509b4d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“Somos salvos por la fe en Cristo, pero es necesario vivir en santidad, porque la Biblia dice que sin santidad nadie verá al Señor. " </a:t>
            </a: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Esto cita hebreos 12:14 fuera de contexto para implicar que ver a Dios en el cielo depende no solo de Jesús, sino también de que vivamos vidas santas.  Debemos ser santos para entrar al cielo.</a:t>
            </a: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 Pero es ley, no evangelio. ¿Qué pecador puede producir la santidad que Dios requiere? ¡Ninguno! </a:t>
            </a: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La verdad del evangelio es que la santidad que Dios demanda de nosotros, Jesús la ganó para nosotros por su vida perfecta y su muerte inocente en nuestro lugar, y Dios nos la da a través de la fe como un regalo. </a:t>
            </a: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lang="en-US" b="1" dirty="0">
              <a:solidFill>
                <a:schemeClr val="dk1"/>
              </a:solidFill>
              <a:latin typeface="Calibri"/>
              <a:ea typeface="Calibri"/>
              <a:cs typeface="Calibri"/>
              <a:sym typeface="Calibri"/>
            </a:endParaRPr>
          </a:p>
        </p:txBody>
      </p:sp>
      <p:sp>
        <p:nvSpPr>
          <p:cNvPr id="363" name="Google Shape;363;g2e314509b4d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e314509b4d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La Obra Redentora de Cristo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1 Juan 2:1-2 Mis queridos hijos, escribo estas cosas para que no pequen. Pero si alguno peca, tenemos ante el Padre a un intercesor, a Jesucristo, el Justo. Él es el sacrificio por el perdón de nuestros pecados y no solo por los nuestros, sino por los de todo el mundo. </a:t>
            </a: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63" name="Google Shape;363;g2e314509b4d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1834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e314509b4d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1 Timoteo 2:5-6 Porque hay un solo Dios, y un solo mediador entre Dios y los hombres, Jesucristo hombre, el cual se dio a sí </a:t>
            </a:r>
            <a:r>
              <a:rPr lang="es-ES" sz="1800" dirty="0" err="1">
                <a:effectLst/>
                <a:latin typeface="Calibri" panose="020F0502020204030204" pitchFamily="34" charset="0"/>
                <a:ea typeface="Calibri" panose="020F0502020204030204" pitchFamily="34" charset="0"/>
              </a:rPr>
              <a:t>mísmo</a:t>
            </a:r>
            <a:r>
              <a:rPr lang="es-ES" sz="1800" dirty="0">
                <a:effectLst/>
                <a:latin typeface="Calibri" panose="020F0502020204030204" pitchFamily="34" charset="0"/>
                <a:ea typeface="Calibri" panose="020F0502020204030204" pitchFamily="34" charset="0"/>
              </a:rPr>
              <a:t> en rescate por todos, de lo cual se dio testimonio a su debido tiempo.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Estos pasajes hablan de nuestra dependencia absoluta de la obra redentora de Cristo para nuestra salvación, obra de Dios 100%. </a:t>
            </a: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363" name="Google Shape;363;g2e314509b4d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9085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A684DDC6-943A-0070-84D4-AFB7BBBB241C}"/>
            </a:ext>
          </a:extLst>
        </p:cNvPr>
        <p:cNvGrpSpPr/>
        <p:nvPr/>
      </p:nvGrpSpPr>
      <p:grpSpPr>
        <a:xfrm>
          <a:off x="0" y="0"/>
          <a:ext cx="0" cy="0"/>
          <a:chOff x="0" y="0"/>
          <a:chExt cx="0" cy="0"/>
        </a:xfrm>
      </p:grpSpPr>
      <p:sp>
        <p:nvSpPr>
          <p:cNvPr id="198" name="Google Shape;198;p5:notes">
            <a:extLst>
              <a:ext uri="{FF2B5EF4-FFF2-40B4-BE49-F238E27FC236}">
                <a16:creationId xmlns:a16="http://schemas.microsoft.com/office/drawing/2014/main" id="{1DE1ECF2-1ECE-52DE-A7FB-53A2E2C262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#3: Definir la justificación objetiva y subjetiva.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99" name="Google Shape;199;p5:notes">
            <a:extLst>
              <a:ext uri="{FF2B5EF4-FFF2-40B4-BE49-F238E27FC236}">
                <a16:creationId xmlns:a16="http://schemas.microsoft.com/office/drawing/2014/main" id="{7F98B6A4-CB82-5E5B-B7D0-3A76411A1B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8325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e314509b4d_0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doctrina de la justificación objetiva y subjetiva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Biblia enseña sólo una justificación: la que Cristo ganó para nosotros con su vida y muerte en nuestro lugar.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Sin embargo, la Biblia también describe dos aspectos diferentes de esta justificación, que los teólogos han llamado justificación objetiva y subjetiva.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justificación objetiva es la verdad bíblica que Jesús ha pagado por los pecados del mundo entero (Juan 1:29, 2 </a:t>
            </a:r>
            <a:r>
              <a:rPr lang="es-ES" sz="1800" dirty="0" err="1">
                <a:effectLst/>
                <a:latin typeface="Calibri" panose="020F0502020204030204" pitchFamily="34" charset="0"/>
                <a:ea typeface="Calibri" panose="020F0502020204030204" pitchFamily="34" charset="0"/>
              </a:rPr>
              <a:t>Cor</a:t>
            </a:r>
            <a:r>
              <a:rPr lang="es-ES" sz="1800" dirty="0">
                <a:effectLst/>
                <a:latin typeface="Calibri" panose="020F0502020204030204" pitchFamily="34" charset="0"/>
                <a:ea typeface="Calibri" panose="020F0502020204030204" pitchFamily="34" charset="0"/>
              </a:rPr>
              <a:t>. 5:19). Cuando Jesús terminó su obra de salvación, ganó un veredicto de “inocencia” para todos los pecadores. El mundo entero es el “objeto” de su perdón.</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Pero la Biblia también enseña que este veredicto de “inocencia” no beneficia a los que no creen en Cristo. (Juan 3:18-19). La justificación subjetiva es cuando una persona individual o “sujeto” recibe el perdón que Jesús obtuvo. Esto sucede cuando el Espíritu Santo llama a una persona a la fe. Si bien los pecados del mundo han sido pagados y la obediencia perfecta a la ley de Dios proveyó para todos, no todos van al cielo. Solo aquellos a quienes se les ha dado el don de la fe reciben este perdón y la vida eterna (justificación subjetiva).</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71" name="Google Shape;371;g2e314509b4d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314509b4d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Resumen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Iglesia Católica Romana: Somos justificados por una combinación de nuestra fe y nuestras obras.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Iglesia Luterana (Academia Cristo): Somos justificados solo por la fe, aparte de las obras.</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78" name="Google Shape;378;g2e314509b4d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gn="l">
              <a:lnSpc>
                <a:spcPct val="103000"/>
              </a:lnSpc>
              <a:spcAft>
                <a:spcPts val="5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lgn="l">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lgn="l">
              <a:buNone/>
            </a:pPr>
            <a:r>
              <a:rPr lang="es-ES" sz="1800" dirty="0">
                <a:effectLst/>
                <a:latin typeface="Calibri" panose="020F0502020204030204" pitchFamily="34" charset="0"/>
                <a:ea typeface="Calibri" panose="020F0502020204030204" pitchFamily="34" charset="0"/>
              </a:rPr>
              <a:t>Padre celestial, a lo largo de la historia los falsos profetas han distorsionado las escrituras, como fue el caso de los judaizantes, que engañaron a los cristianos de Gálatas a través de un falso evangelio y los apartaron de la verdad de la salvación plena y gratuita por medio de la fe en Jesucristo.  Señor, envía tu Espíritu a nuestra vida y mantennos fieles a la verdad de tu evangelio creyendo, confesando y enseñando que somos justificados ante Dios por medio de la fe en Jesucristo.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EB37280B-8E4E-0D49-F8A1-6126426C884D}"/>
            </a:ext>
          </a:extLst>
        </p:cNvPr>
        <p:cNvGrpSpPr/>
        <p:nvPr/>
      </p:nvGrpSpPr>
      <p:grpSpPr>
        <a:xfrm>
          <a:off x="0" y="0"/>
          <a:ext cx="0" cy="0"/>
          <a:chOff x="0" y="0"/>
          <a:chExt cx="0" cy="0"/>
        </a:xfrm>
      </p:grpSpPr>
      <p:sp>
        <p:nvSpPr>
          <p:cNvPr id="377" name="Google Shape;377;g2e314509b4d_0_578:notes">
            <a:extLst>
              <a:ext uri="{FF2B5EF4-FFF2-40B4-BE49-F238E27FC236}">
                <a16:creationId xmlns:a16="http://schemas.microsoft.com/office/drawing/2014/main" id="{BDDA7889-1C1F-344B-C126-6B2944E203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Resumen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Iglesia protestante: Somos justificados por una combinación de nuestra fe y nuestras obras. Aunque critiquen a la iglesia católica por su enfoque en las obras y en la Virgen María, analizando profundamente su doctrina, también se enfocan en las obras como parte de su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Iglesia Luterana (Academia Cristo): Somos justificados solo por la fe, aparte de las obras.</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78" name="Google Shape;378;g2e314509b4d_0_578:notes">
            <a:extLst>
              <a:ext uri="{FF2B5EF4-FFF2-40B4-BE49-F238E27FC236}">
                <a16:creationId xmlns:a16="http://schemas.microsoft.com/office/drawing/2014/main" id="{8182F3CA-E7D4-F4A4-D80F-1F47805B58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2996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95" name="Google Shape;395;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403" name="Google Shape;403;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#1: Probar con la Biblia que la justificación es 100% obra de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314509b4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Justificación:</a:t>
            </a: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doctrina de la justificación es la enseñanza central de la Biblia.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palabra “justificación” que se encuentra en la Biblia fue tomada del tribunal de justicia romano. </a:t>
            </a:r>
            <a:endParaRPr lang="en-US" sz="1800" dirty="0">
              <a:effectLst/>
              <a:latin typeface="Calibri" panose="020F0502020204030204" pitchFamily="34" charset="0"/>
              <a:ea typeface="Calibri" panose="020F0502020204030204" pitchFamily="34" charset="0"/>
            </a:endParaRPr>
          </a:p>
          <a:p>
            <a:pPr marL="914400" marR="0" lvl="0" indent="0" algn="l" rtl="0">
              <a:spcBef>
                <a:spcPts val="1000"/>
              </a:spcBef>
              <a:spcAft>
                <a:spcPts val="600"/>
              </a:spcAft>
              <a:buNone/>
            </a:pPr>
            <a:endParaRPr dirty="0">
              <a:solidFill>
                <a:schemeClr val="dk1"/>
              </a:solidFill>
              <a:latin typeface="Calibri"/>
              <a:ea typeface="Calibri"/>
              <a:cs typeface="Calibri"/>
              <a:sym typeface="Calibri"/>
            </a:endParaRPr>
          </a:p>
        </p:txBody>
      </p:sp>
      <p:sp>
        <p:nvSpPr>
          <p:cNvPr id="219" name="Google Shape;219;g2e314509b4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Pregunta de la tarea: ¿Qué significa el término bíblico justificación?</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alumnos respondan. </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lang="en-US" b="1" dirty="0">
              <a:solidFill>
                <a:schemeClr val="dk1"/>
              </a:solidFill>
              <a:latin typeface="Calibri"/>
              <a:ea typeface="Calibri"/>
              <a:cs typeface="Calibri"/>
              <a:sym typeface="Calibri"/>
            </a:endParaRPr>
          </a:p>
        </p:txBody>
      </p:sp>
      <p:sp>
        <p:nvSpPr>
          <p:cNvPr id="228" name="Google Shape;22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52F94DDC-2E36-D3B0-3C31-039C65E98F4D}"/>
            </a:ext>
          </a:extLst>
        </p:cNvPr>
        <p:cNvGrpSpPr/>
        <p:nvPr/>
      </p:nvGrpSpPr>
      <p:grpSpPr>
        <a:xfrm>
          <a:off x="0" y="0"/>
          <a:ext cx="0" cy="0"/>
          <a:chOff x="0" y="0"/>
          <a:chExt cx="0" cy="0"/>
        </a:xfrm>
      </p:grpSpPr>
      <p:sp>
        <p:nvSpPr>
          <p:cNvPr id="227" name="Google Shape;227;p28:notes">
            <a:extLst>
              <a:ext uri="{FF2B5EF4-FFF2-40B4-BE49-F238E27FC236}">
                <a16:creationId xmlns:a16="http://schemas.microsoft.com/office/drawing/2014/main" id="{A47EFB41-4870-BE59-0395-1B1FE17252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Pregunta de la tarea: ¿Qué significa el término bíblico justificación?</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alumnos respondan. </a:t>
            </a:r>
            <a:endParaRPr lang="en-US" sz="1800" b="1" i="1" dirty="0">
              <a:solidFill>
                <a:schemeClr val="dk1"/>
              </a:solidFill>
              <a:effectLst/>
              <a:latin typeface="Calibri"/>
              <a:ea typeface="Calibri" panose="020F0502020204030204" pitchFamily="34" charset="0"/>
              <a:cs typeface="Calibri"/>
              <a:sym typeface="Calibri"/>
            </a:endParaRPr>
          </a:p>
          <a:p>
            <a:pPr marL="285750" marR="0" indent="-285750"/>
            <a:endParaRPr lang="en-US" sz="1800" b="1" i="1" dirty="0">
              <a:solidFill>
                <a:schemeClr val="dk1"/>
              </a:solidFill>
              <a:effectLst/>
              <a:latin typeface="Calibri"/>
              <a:ea typeface="Calibri" panose="020F0502020204030204" pitchFamily="34" charset="0"/>
              <a:cs typeface="Calibri"/>
              <a:sym typeface="Calibri"/>
            </a:endParaRPr>
          </a:p>
          <a:p>
            <a:pPr marL="285750" marR="0" lvl="0" indent="-285750"/>
            <a:r>
              <a:rPr lang="es-ES" sz="1800" dirty="0">
                <a:effectLst/>
                <a:latin typeface="Calibri" panose="020F0502020204030204" pitchFamily="34" charset="0"/>
                <a:ea typeface="Calibri" panose="020F0502020204030204" pitchFamily="34" charset="0"/>
              </a:rPr>
              <a:t>Justificar significa declarar justo, declarar inocente.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se trata de nuestra relación con Dios, piénsalo así: Él es el juez. Nosotros somos los culpables a causa de nuestros pecados. Pero Jesús tomó nuestro lugar. Él tomó nuestros pecados sobre sí mismo y en la cruz fue declarado culpable en nuestro lugar y sufrió el castigo que merecíamos. Ganó la justificación, un veredicto de "no culpable", para todas las personas.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p28:notes">
            <a:extLst>
              <a:ext uri="{FF2B5EF4-FFF2-40B4-BE49-F238E27FC236}">
                <a16:creationId xmlns:a16="http://schemas.microsoft.com/office/drawing/2014/main" id="{45D9FC49-8F19-21D8-EE37-45D39C1280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19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2346D383-9046-2277-3DC9-CA651F318A36}"/>
            </a:ext>
          </a:extLst>
        </p:cNvPr>
        <p:cNvGrpSpPr/>
        <p:nvPr/>
      </p:nvGrpSpPr>
      <p:grpSpPr>
        <a:xfrm>
          <a:off x="0" y="0"/>
          <a:ext cx="0" cy="0"/>
          <a:chOff x="0" y="0"/>
          <a:chExt cx="0" cy="0"/>
        </a:xfrm>
      </p:grpSpPr>
      <p:sp>
        <p:nvSpPr>
          <p:cNvPr id="227" name="Google Shape;227;p28:notes">
            <a:extLst>
              <a:ext uri="{FF2B5EF4-FFF2-40B4-BE49-F238E27FC236}">
                <a16:creationId xmlns:a16="http://schemas.microsoft.com/office/drawing/2014/main" id="{263FBDF8-9CA5-4B7E-4664-87744DF560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Pregunta de la tarea: ¿Cómo es que hemos recibido el perdón de Dios? ¿Merecemos o podemos ganar por nuestros méritos la justicia de Dios?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alumnos respondan.</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lang="en-US" b="1" dirty="0">
              <a:solidFill>
                <a:schemeClr val="dk1"/>
              </a:solidFill>
              <a:latin typeface="Calibri"/>
              <a:ea typeface="Calibri"/>
              <a:cs typeface="Calibri"/>
              <a:sym typeface="Calibri"/>
            </a:endParaRPr>
          </a:p>
        </p:txBody>
      </p:sp>
      <p:sp>
        <p:nvSpPr>
          <p:cNvPr id="228" name="Google Shape;228;p28:notes">
            <a:extLst>
              <a:ext uri="{FF2B5EF4-FFF2-40B4-BE49-F238E27FC236}">
                <a16:creationId xmlns:a16="http://schemas.microsoft.com/office/drawing/2014/main" id="{8FA0C24A-4BC5-6F51-BC32-C40D8BB4D3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717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314509b4d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Romanos 3:20-24 Por tanto, nadie será justificado en presencia de Dios por hacer las obras que exige la Ley; más bien, mediante la Ley cobramos conciencia del pecado. Pero ahora, sin la mediación de la Ley, se ha manifestado la justicia de dios, de la que dan testimonio la Ley y los Profetas. Esta justicia de Dios llega, mediante la fe en Jesucristo, a todos los que creen. De hecho, no hay distinción, pues todos han pecado y están privados de la gloria de Dios, pero por su gracia son justificados gratuitamente mediate la redención que Cristo Jesús efectuó.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Según Pablo, ¿puede el ser humano ser justificado ante Dios por sus propios medios?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V.20 nadie será justificado en presencia de Dios por hacer las obras que exige la Ley.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V.21 sin la mediación de la Ley, se ha manifestado la justicia de Dios.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 otras palabras, la ley no tiene nada que ver con esta justificación. </a:t>
            </a:r>
            <a:endParaRPr lang="en-US" sz="11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36" name="Google Shape;236;g2e314509b4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e314509b4d_0_1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e314509b4d_0_1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e314509b4d_0_1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e314509b4d_0_10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e314509b4d_0_10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e314509b4d_0_1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e314509b4d_0_1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e314509b4d_0_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e314509b4d_0_1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e314509b4d_0_1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e314509b4d_0_1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e314509b4d_0_1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e314509b4d_0_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e314509b4d_0_1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e314509b4d_0_1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e314509b4d_0_1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e314509b4d_0_1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e314509b4d_0_1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e314509b4d_0_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e314509b4d_0_12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e314509b4d_0_12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e314509b4d_0_1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e314509b4d_0_1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e314509b4d_0_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e314509b4d_0_13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e314509b4d_0_13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e314509b4d_0_13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e314509b4d_0_13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e314509b4d_0_13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e314509b4d_0_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e314509b4d_0_1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e314509b4d_0_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e314509b4d_0_1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e314509b4d_0_1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e314509b4d_0_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e314509b4d_0_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e314509b4d_0_14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e314509b4d_0_14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e314509b4d_0_14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e314509b4d_0_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e314509b4d_0_1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e314509b4d_0_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e314509b4d_0_1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e314509b4d_0_154"/>
          <p:cNvSpPr>
            <a:spLocks noGrp="1"/>
          </p:cNvSpPr>
          <p:nvPr>
            <p:ph type="pic" idx="2"/>
          </p:nvPr>
        </p:nvSpPr>
        <p:spPr>
          <a:xfrm>
            <a:off x="5183188" y="987425"/>
            <a:ext cx="6172200" cy="4873500"/>
          </a:xfrm>
          <a:prstGeom prst="rect">
            <a:avLst/>
          </a:prstGeom>
          <a:noFill/>
          <a:ln>
            <a:noFill/>
          </a:ln>
        </p:spPr>
      </p:sp>
      <p:sp>
        <p:nvSpPr>
          <p:cNvPr id="139" name="Google Shape;139;g2e314509b4d_0_15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e314509b4d_0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e314509b4d_0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e314509b4d_0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e314509b4d_0_1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e314509b4d_0_16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e314509b4d_0_1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e314509b4d_0_1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e314509b4d_0_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e314509b4d_0_16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e314509b4d_0_16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e314509b4d_0_1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e314509b4d_0_1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e314509b4d_0_1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e314509b4d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e314509b4d_0_9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e314509b4d_0_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e314509b4d_0_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e314509b4d_0_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g2e2c3ad1a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2c3ad1a56_0_1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64" name="Google Shape;264;g2e2c3ad1a56_0_17"/>
          <p:cNvSpPr txBox="1"/>
          <p:nvPr/>
        </p:nvSpPr>
        <p:spPr>
          <a:xfrm>
            <a:off x="3176206" y="277555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Entonces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es que un </a:t>
            </a:r>
            <a:r>
              <a:rPr lang="en-US" sz="4000" b="1" dirty="0" err="1">
                <a:solidFill>
                  <a:schemeClr val="dk1"/>
                </a:solidFill>
                <a:latin typeface="Lato"/>
                <a:ea typeface="Lato"/>
                <a:cs typeface="Lato"/>
                <a:sym typeface="Lato"/>
              </a:rPr>
              <a:t>pecador</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justificado</a:t>
            </a:r>
            <a:r>
              <a:rPr lang="en-US" sz="4000" b="1" dirty="0">
                <a:solidFill>
                  <a:schemeClr val="dk1"/>
                </a:solidFill>
                <a:latin typeface="Lato"/>
                <a:ea typeface="Lato"/>
                <a:cs typeface="Lato"/>
                <a:sym typeface="Lato"/>
              </a:rPr>
              <a:t> ante Dios?  </a:t>
            </a:r>
            <a:endParaRPr sz="4000" b="1" i="0" u="none" strike="noStrike" cap="none" dirty="0">
              <a:solidFill>
                <a:schemeClr val="dk1"/>
              </a:solidFill>
              <a:latin typeface="Lato"/>
              <a:ea typeface="Lato"/>
              <a:cs typeface="Lato"/>
              <a:sym typeface="Lato"/>
            </a:endParaRPr>
          </a:p>
        </p:txBody>
      </p:sp>
      <p:pic>
        <p:nvPicPr>
          <p:cNvPr id="265" name="Google Shape;265;g2e2c3ad1a56_0_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0035BF4B-C1EA-2C92-F1B8-B5B6B70ED0C1}"/>
            </a:ext>
          </a:extLst>
        </p:cNvPr>
        <p:cNvGrpSpPr/>
        <p:nvPr/>
      </p:nvGrpSpPr>
      <p:grpSpPr>
        <a:xfrm>
          <a:off x="0" y="0"/>
          <a:ext cx="0" cy="0"/>
          <a:chOff x="0" y="0"/>
          <a:chExt cx="0" cy="0"/>
        </a:xfrm>
      </p:grpSpPr>
      <p:sp>
        <p:nvSpPr>
          <p:cNvPr id="238" name="Google Shape;238;g2e314509b4d_0_176">
            <a:extLst>
              <a:ext uri="{FF2B5EF4-FFF2-40B4-BE49-F238E27FC236}">
                <a16:creationId xmlns:a16="http://schemas.microsoft.com/office/drawing/2014/main" id="{66090303-DAD9-2583-CE6B-0FC3F400E1E2}"/>
              </a:ext>
            </a:extLst>
          </p:cNvPr>
          <p:cNvSpPr txBox="1"/>
          <p:nvPr/>
        </p:nvSpPr>
        <p:spPr>
          <a:xfrm>
            <a:off x="2448387" y="308336"/>
            <a:ext cx="9308183"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Por tanto, </a:t>
            </a:r>
            <a:r>
              <a:rPr lang="en-US" sz="3200" dirty="0" err="1">
                <a:solidFill>
                  <a:schemeClr val="dk1"/>
                </a:solidFill>
                <a:latin typeface="Lato"/>
                <a:ea typeface="Lato"/>
                <a:cs typeface="Lato"/>
                <a:sym typeface="Lato"/>
              </a:rPr>
              <a:t>nadie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será</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justificado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presencia</a:t>
            </a:r>
            <a:r>
              <a:rPr lang="en-US" sz="3200" dirty="0">
                <a:solidFill>
                  <a:schemeClr val="dk1"/>
                </a:solidFill>
                <a:latin typeface="Lato"/>
                <a:ea typeface="Lato"/>
                <a:cs typeface="Lato"/>
                <a:sym typeface="Lato"/>
              </a:rPr>
              <a:t> de Dios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hacer</a:t>
            </a:r>
            <a:r>
              <a:rPr lang="en-US" sz="3200" dirty="0">
                <a:solidFill>
                  <a:schemeClr val="dk1"/>
                </a:solidFill>
                <a:latin typeface="Lato"/>
                <a:ea typeface="Lato"/>
                <a:cs typeface="Lato"/>
                <a:sym typeface="Lato"/>
              </a:rPr>
              <a:t> las </a:t>
            </a:r>
            <a:r>
              <a:rPr lang="en-US" sz="3200" dirty="0" err="1">
                <a:solidFill>
                  <a:schemeClr val="dk1"/>
                </a:solidFill>
                <a:latin typeface="Lato"/>
                <a:ea typeface="Lato"/>
                <a:cs typeface="Lato"/>
                <a:sym typeface="Lato"/>
              </a:rPr>
              <a:t>obras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exige</a:t>
            </a:r>
            <a:r>
              <a:rPr lang="en-US" sz="3200" dirty="0">
                <a:solidFill>
                  <a:schemeClr val="dk1"/>
                </a:solidFill>
                <a:latin typeface="Lato"/>
                <a:ea typeface="Lato"/>
                <a:cs typeface="Lato"/>
                <a:sym typeface="Lato"/>
              </a:rPr>
              <a:t> la Ley; </a:t>
            </a:r>
            <a:r>
              <a:rPr lang="en-US" sz="3200" dirty="0" err="1">
                <a:solidFill>
                  <a:schemeClr val="dk1"/>
                </a:solidFill>
                <a:latin typeface="Lato"/>
                <a:ea typeface="Lato"/>
                <a:cs typeface="Lato"/>
                <a:sym typeface="Lato"/>
              </a:rPr>
              <a:t>más</a:t>
            </a:r>
            <a:r>
              <a:rPr lang="en-US" sz="3200" dirty="0">
                <a:solidFill>
                  <a:schemeClr val="dk1"/>
                </a:solidFill>
                <a:latin typeface="Lato"/>
                <a:ea typeface="Lato"/>
                <a:cs typeface="Lato"/>
                <a:sym typeface="Lato"/>
              </a:rPr>
              <a:t> bien, </a:t>
            </a:r>
            <a:r>
              <a:rPr lang="en-US" sz="3200" dirty="0" err="1">
                <a:solidFill>
                  <a:schemeClr val="dk1"/>
                </a:solidFill>
                <a:latin typeface="Lato"/>
                <a:ea typeface="Lato"/>
                <a:cs typeface="Lato"/>
                <a:sym typeface="Lato"/>
              </a:rPr>
              <a:t>mediante</a:t>
            </a:r>
            <a:r>
              <a:rPr lang="en-US" sz="3200" dirty="0">
                <a:solidFill>
                  <a:schemeClr val="dk1"/>
                </a:solidFill>
                <a:latin typeface="Lato"/>
                <a:ea typeface="Lato"/>
                <a:cs typeface="Lato"/>
                <a:sym typeface="Lato"/>
              </a:rPr>
              <a:t> la Ley </a:t>
            </a:r>
            <a:r>
              <a:rPr lang="en-US" sz="3200" dirty="0" err="1">
                <a:solidFill>
                  <a:schemeClr val="dk1"/>
                </a:solidFill>
                <a:latin typeface="Lato"/>
                <a:ea typeface="Lato"/>
                <a:cs typeface="Lato"/>
                <a:sym typeface="Lato"/>
              </a:rPr>
              <a:t>cobramos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conciencia</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pecado</a:t>
            </a:r>
            <a:r>
              <a:rPr lang="en-US" sz="3200" dirty="0">
                <a:solidFill>
                  <a:schemeClr val="dk1"/>
                </a:solidFill>
                <a:latin typeface="Lato"/>
                <a:ea typeface="Lato"/>
                <a:cs typeface="Lato"/>
                <a:sym typeface="Lato"/>
              </a:rPr>
              <a:t>. Pero </a:t>
            </a:r>
            <a:r>
              <a:rPr lang="en-US" sz="3200" dirty="0" err="1">
                <a:solidFill>
                  <a:schemeClr val="dk1"/>
                </a:solidFill>
                <a:latin typeface="Lato"/>
                <a:ea typeface="Lato"/>
                <a:cs typeface="Lato"/>
                <a:sym typeface="Lato"/>
              </a:rPr>
              <a:t>ahora</a:t>
            </a:r>
            <a:r>
              <a:rPr lang="en-US" sz="3200" dirty="0">
                <a:solidFill>
                  <a:schemeClr val="dk1"/>
                </a:solidFill>
                <a:latin typeface="Lato"/>
                <a:ea typeface="Lato"/>
                <a:cs typeface="Lato"/>
                <a:sym typeface="Lato"/>
              </a:rPr>
              <a:t>, sin la </a:t>
            </a:r>
            <a:r>
              <a:rPr lang="en-US" sz="3200" dirty="0" err="1">
                <a:solidFill>
                  <a:schemeClr val="dk1"/>
                </a:solidFill>
                <a:latin typeface="Lato"/>
                <a:ea typeface="Lato"/>
                <a:cs typeface="Lato"/>
                <a:sym typeface="Lato"/>
              </a:rPr>
              <a:t>mediación</a:t>
            </a:r>
            <a:r>
              <a:rPr lang="en-US" sz="3200" dirty="0">
                <a:solidFill>
                  <a:schemeClr val="dk1"/>
                </a:solidFill>
                <a:latin typeface="Lato"/>
                <a:ea typeface="Lato"/>
                <a:cs typeface="Lato"/>
                <a:sym typeface="Lato"/>
              </a:rPr>
              <a:t> de la Ley, se ha </a:t>
            </a:r>
            <a:r>
              <a:rPr lang="en-US" sz="3200" dirty="0" err="1">
                <a:solidFill>
                  <a:schemeClr val="dk1"/>
                </a:solidFill>
                <a:latin typeface="Lato"/>
                <a:ea typeface="Lato"/>
                <a:cs typeface="Lato"/>
                <a:sym typeface="Lato"/>
              </a:rPr>
              <a:t>manifestado</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justicia</a:t>
            </a:r>
            <a:r>
              <a:rPr lang="en-US" sz="3200" dirty="0">
                <a:solidFill>
                  <a:schemeClr val="dk1"/>
                </a:solidFill>
                <a:latin typeface="Lato"/>
                <a:ea typeface="Lato"/>
                <a:cs typeface="Lato"/>
                <a:sym typeface="Lato"/>
              </a:rPr>
              <a:t> de Dios, de la que dan testimonio la Ley y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Profetas</a:t>
            </a:r>
            <a:r>
              <a:rPr lang="en-US" sz="3200"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Esta </a:t>
            </a:r>
            <a:r>
              <a:rPr lang="en-US" sz="3200" b="1" dirty="0" err="1">
                <a:solidFill>
                  <a:schemeClr val="dk1"/>
                </a:solidFill>
                <a:latin typeface="Lato"/>
                <a:ea typeface="Lato"/>
                <a:cs typeface="Lato"/>
                <a:sym typeface="Lato"/>
              </a:rPr>
              <a:t>justicia</a:t>
            </a:r>
            <a:r>
              <a:rPr lang="en-US" sz="3200" b="1" dirty="0">
                <a:solidFill>
                  <a:schemeClr val="dk1"/>
                </a:solidFill>
                <a:latin typeface="Lato"/>
                <a:ea typeface="Lato"/>
                <a:cs typeface="Lato"/>
                <a:sym typeface="Lato"/>
              </a:rPr>
              <a:t> de Dios </a:t>
            </a:r>
            <a:r>
              <a:rPr lang="en-US" sz="3200" b="1" dirty="0" err="1">
                <a:solidFill>
                  <a:schemeClr val="dk1"/>
                </a:solidFill>
                <a:latin typeface="Lato"/>
                <a:ea typeface="Lato"/>
                <a:cs typeface="Lato"/>
                <a:sym typeface="Lato"/>
              </a:rPr>
              <a:t>llega</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mediante</a:t>
            </a:r>
            <a:r>
              <a:rPr lang="en-US" sz="3200" b="1" dirty="0">
                <a:solidFill>
                  <a:schemeClr val="dk1"/>
                </a:solidFill>
                <a:latin typeface="Lato"/>
                <a:ea typeface="Lato"/>
                <a:cs typeface="Lato"/>
                <a:sym typeface="Lato"/>
              </a:rPr>
              <a:t> la </a:t>
            </a:r>
            <a:r>
              <a:rPr lang="en-US" sz="3200" b="1" dirty="0" err="1">
                <a:solidFill>
                  <a:schemeClr val="dk1"/>
                </a:solidFill>
                <a:latin typeface="Lato"/>
                <a:ea typeface="Lato"/>
                <a:cs typeface="Lato"/>
                <a:sym typeface="Lato"/>
              </a:rPr>
              <a:t>fe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Jesucristo</a:t>
            </a:r>
            <a:r>
              <a:rPr lang="en-US" sz="3200" b="1" dirty="0">
                <a:solidFill>
                  <a:schemeClr val="dk1"/>
                </a:solidFill>
                <a:latin typeface="Lato"/>
                <a:ea typeface="Lato"/>
                <a:cs typeface="Lato"/>
                <a:sym typeface="Lato"/>
              </a:rPr>
              <a:t>, a </a:t>
            </a:r>
            <a:r>
              <a:rPr lang="en-US" sz="3200" b="1" dirty="0" err="1">
                <a:solidFill>
                  <a:schemeClr val="dk1"/>
                </a:solidFill>
                <a:latin typeface="Lato"/>
                <a:ea typeface="Lato"/>
                <a:cs typeface="Lato"/>
                <a:sym typeface="Lato"/>
              </a:rPr>
              <a:t>todos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los</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creen</a:t>
            </a:r>
            <a:r>
              <a:rPr lang="en-US" sz="3200" b="1" dirty="0">
                <a:solidFill>
                  <a:schemeClr val="dk1"/>
                </a:solidFill>
                <a:latin typeface="Lato"/>
                <a:ea typeface="Lato"/>
                <a:cs typeface="Lato"/>
                <a:sym typeface="Lato"/>
              </a:rPr>
              <a:t>.</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hecho</a:t>
            </a:r>
            <a:r>
              <a:rPr lang="en-US" sz="3200" dirty="0">
                <a:solidFill>
                  <a:schemeClr val="dk1"/>
                </a:solidFill>
                <a:latin typeface="Lato"/>
                <a:ea typeface="Lato"/>
                <a:cs typeface="Lato"/>
                <a:sym typeface="Lato"/>
              </a:rPr>
              <a:t>, no hay </a:t>
            </a:r>
            <a:r>
              <a:rPr lang="en-US" sz="3200" dirty="0" err="1">
                <a:solidFill>
                  <a:schemeClr val="dk1"/>
                </a:solidFill>
                <a:latin typeface="Lato"/>
                <a:ea typeface="Lato"/>
                <a:cs typeface="Lato"/>
                <a:sym typeface="Lato"/>
              </a:rPr>
              <a:t>distinción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todos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están</a:t>
            </a:r>
            <a:r>
              <a:rPr lang="en-US" sz="3200" dirty="0">
                <a:solidFill>
                  <a:schemeClr val="dk1"/>
                </a:solidFill>
                <a:latin typeface="Lato"/>
                <a:ea typeface="Lato"/>
                <a:cs typeface="Lato"/>
                <a:sym typeface="Lato"/>
              </a:rPr>
              <a:t> privados de la gloria de Dios,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por</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su</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gracia</a:t>
            </a:r>
            <a:r>
              <a:rPr lang="en-US" sz="3200" b="1" dirty="0">
                <a:solidFill>
                  <a:schemeClr val="dk1"/>
                </a:solidFill>
                <a:latin typeface="Lato"/>
                <a:ea typeface="Lato"/>
                <a:cs typeface="Lato"/>
                <a:sym typeface="Lato"/>
              </a:rPr>
              <a:t> son </a:t>
            </a:r>
            <a:r>
              <a:rPr lang="en-US" sz="3200" b="1" dirty="0" err="1">
                <a:solidFill>
                  <a:schemeClr val="dk1"/>
                </a:solidFill>
                <a:latin typeface="Lato"/>
                <a:ea typeface="Lato"/>
                <a:cs typeface="Lato"/>
                <a:sym typeface="Lato"/>
              </a:rPr>
              <a:t>justificados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gratuitamente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mediante</a:t>
            </a:r>
            <a:r>
              <a:rPr lang="en-US" sz="3200" b="1" dirty="0">
                <a:solidFill>
                  <a:schemeClr val="dk1"/>
                </a:solidFill>
                <a:latin typeface="Lato"/>
                <a:ea typeface="Lato"/>
                <a:cs typeface="Lato"/>
                <a:sym typeface="Lato"/>
              </a:rPr>
              <a:t> la </a:t>
            </a:r>
            <a:r>
              <a:rPr lang="en-US" sz="3200" b="1" dirty="0" err="1">
                <a:solidFill>
                  <a:schemeClr val="dk1"/>
                </a:solidFill>
                <a:latin typeface="Lato"/>
                <a:ea typeface="Lato"/>
                <a:cs typeface="Lato"/>
                <a:sym typeface="Lato"/>
              </a:rPr>
              <a:t>redención</a:t>
            </a:r>
            <a:r>
              <a:rPr lang="en-US" sz="3200" b="1" dirty="0">
                <a:solidFill>
                  <a:schemeClr val="dk1"/>
                </a:solidFill>
                <a:latin typeface="Lato"/>
                <a:ea typeface="Lato"/>
                <a:cs typeface="Lato"/>
                <a:sym typeface="Lato"/>
              </a:rPr>
              <a:t> que Cristo Jesús </a:t>
            </a:r>
            <a:r>
              <a:rPr lang="en-US" sz="3200" b="1" dirty="0" err="1">
                <a:solidFill>
                  <a:schemeClr val="dk1"/>
                </a:solidFill>
                <a:latin typeface="Lato"/>
                <a:ea typeface="Lato"/>
                <a:cs typeface="Lato"/>
                <a:sym typeface="Lato"/>
              </a:rPr>
              <a:t>efectuó</a:t>
            </a:r>
            <a:r>
              <a:rPr lang="en-US" sz="3200" b="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rgbClr val="000000"/>
              </a:buClr>
              <a:buSzPts val="3600"/>
              <a:buFont typeface="Arial"/>
              <a:buNone/>
            </a:pPr>
            <a:endParaRPr lang="en-US"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i="1" dirty="0">
                <a:solidFill>
                  <a:schemeClr val="dk1"/>
                </a:solidFill>
                <a:latin typeface="Lato"/>
                <a:ea typeface="Lato"/>
                <a:cs typeface="Lato"/>
                <a:sym typeface="Lato"/>
              </a:rPr>
              <a:t>Romanos 3:20-24</a:t>
            </a:r>
            <a:endParaRPr lang="en-US" sz="32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endParaRPr sz="2800" b="1" i="1" u="none" strike="noStrike" cap="none" dirty="0">
              <a:solidFill>
                <a:schemeClr val="dk1"/>
              </a:solidFill>
              <a:latin typeface="Lato"/>
              <a:ea typeface="Lato"/>
              <a:cs typeface="Lato"/>
              <a:sym typeface="Lato"/>
            </a:endParaRPr>
          </a:p>
        </p:txBody>
      </p:sp>
      <p:sp>
        <p:nvSpPr>
          <p:cNvPr id="239" name="Google Shape;239;g2e314509b4d_0_176">
            <a:extLst>
              <a:ext uri="{FF2B5EF4-FFF2-40B4-BE49-F238E27FC236}">
                <a16:creationId xmlns:a16="http://schemas.microsoft.com/office/drawing/2014/main" id="{0A9B5373-F7C7-E661-9C0C-EE16E5DA843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2e314509b4d_0_176">
            <a:extLst>
              <a:ext uri="{FF2B5EF4-FFF2-40B4-BE49-F238E27FC236}">
                <a16:creationId xmlns:a16="http://schemas.microsoft.com/office/drawing/2014/main" id="{C0B768E7-1D64-60A9-EBF9-7C9BE68ABE8E}"/>
              </a:ext>
            </a:extLst>
          </p:cNvPr>
          <p:cNvPicPr preferRelativeResize="0"/>
          <p:nvPr/>
        </p:nvPicPr>
        <p:blipFill rotWithShape="1">
          <a:blip r:embed="rId3">
            <a:alphaModFix/>
          </a:blip>
          <a:srcRect/>
          <a:stretch/>
        </p:blipFill>
        <p:spPr>
          <a:xfrm>
            <a:off x="-1" y="2238950"/>
            <a:ext cx="2327143" cy="2380100"/>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89617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g2e314509b4d_0_203"/>
          <p:cNvSpPr txBox="1"/>
          <p:nvPr/>
        </p:nvSpPr>
        <p:spPr>
          <a:xfrm>
            <a:off x="2103269" y="185965"/>
            <a:ext cx="9925445"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Dios lo </a:t>
            </a:r>
            <a:r>
              <a:rPr lang="en-US" sz="3200" dirty="0" err="1">
                <a:solidFill>
                  <a:schemeClr val="dk1"/>
                </a:solidFill>
                <a:latin typeface="Lato"/>
                <a:ea typeface="Lato"/>
                <a:cs typeface="Lato"/>
                <a:sym typeface="Lato"/>
              </a:rPr>
              <a:t>ofreció</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como</a:t>
            </a:r>
            <a:r>
              <a:rPr lang="en-US" sz="3200" dirty="0">
                <a:solidFill>
                  <a:schemeClr val="dk1"/>
                </a:solidFill>
                <a:latin typeface="Lato"/>
                <a:ea typeface="Lato"/>
                <a:cs typeface="Lato"/>
                <a:sym typeface="Lato"/>
              </a:rPr>
              <a:t> un </a:t>
            </a:r>
            <a:r>
              <a:rPr lang="en-US" sz="3200" dirty="0" err="1">
                <a:solidFill>
                  <a:schemeClr val="dk1"/>
                </a:solidFill>
                <a:latin typeface="Lato"/>
                <a:ea typeface="Lato"/>
                <a:cs typeface="Lato"/>
                <a:sym typeface="Lato"/>
              </a:rPr>
              <a:t>sacrificio</a:t>
            </a:r>
            <a:r>
              <a:rPr lang="en-US" sz="3200" dirty="0">
                <a:solidFill>
                  <a:schemeClr val="dk1"/>
                </a:solidFill>
                <a:latin typeface="Lato"/>
                <a:ea typeface="Lato"/>
                <a:cs typeface="Lato"/>
                <a:sym typeface="Lato"/>
              </a:rPr>
              <a:t> para </a:t>
            </a:r>
            <a:r>
              <a:rPr lang="en-US" sz="3200" dirty="0" err="1">
                <a:solidFill>
                  <a:schemeClr val="dk1"/>
                </a:solidFill>
                <a:latin typeface="Lato"/>
                <a:ea typeface="Lato"/>
                <a:cs typeface="Lato"/>
                <a:sym typeface="Lato"/>
              </a:rPr>
              <a:t>obtener</a:t>
            </a:r>
            <a:r>
              <a:rPr lang="en-US" sz="3200"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el</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perdón</a:t>
            </a:r>
            <a:r>
              <a:rPr lang="en-US" sz="3200" b="1" dirty="0">
                <a:solidFill>
                  <a:schemeClr val="dk1"/>
                </a:solidFill>
                <a:latin typeface="Lato"/>
                <a:ea typeface="Lato"/>
                <a:cs typeface="Lato"/>
                <a:sym typeface="Lato"/>
              </a:rPr>
              <a:t> de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el</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cual</a:t>
            </a:r>
            <a:r>
              <a:rPr lang="en-US" sz="3200" b="1" dirty="0">
                <a:solidFill>
                  <a:schemeClr val="dk1"/>
                </a:solidFill>
                <a:latin typeface="Lato"/>
                <a:ea typeface="Lato"/>
                <a:cs typeface="Lato"/>
                <a:sym typeface="Lato"/>
              </a:rPr>
              <a:t> se </a:t>
            </a:r>
            <a:r>
              <a:rPr lang="en-US" sz="3200" b="1" dirty="0" err="1">
                <a:solidFill>
                  <a:schemeClr val="dk1"/>
                </a:solidFill>
                <a:latin typeface="Lato"/>
                <a:ea typeface="Lato"/>
                <a:cs typeface="Lato"/>
                <a:sym typeface="Lato"/>
              </a:rPr>
              <a:t>recibe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por</a:t>
            </a:r>
            <a:r>
              <a:rPr lang="en-US" sz="3200" b="1" dirty="0">
                <a:solidFill>
                  <a:schemeClr val="dk1"/>
                </a:solidFill>
                <a:latin typeface="Lato"/>
                <a:ea typeface="Lato"/>
                <a:cs typeface="Lato"/>
                <a:sym typeface="Lato"/>
              </a:rPr>
              <a:t> la </a:t>
            </a:r>
            <a:r>
              <a:rPr lang="en-US" sz="3200" b="1" dirty="0" err="1">
                <a:solidFill>
                  <a:schemeClr val="dk1"/>
                </a:solidFill>
                <a:latin typeface="Lato"/>
                <a:ea typeface="Lato"/>
                <a:cs typeface="Lato"/>
                <a:sym typeface="Lato"/>
              </a:rPr>
              <a:t>fe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su</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sangre</a:t>
            </a:r>
            <a:r>
              <a:rPr lang="en-US" sz="3200" b="1" dirty="0">
                <a:solidFill>
                  <a:schemeClr val="dk1"/>
                </a:solidFill>
                <a:latin typeface="Lato"/>
                <a:ea typeface="Lato"/>
                <a:cs typeface="Lato"/>
                <a:sym typeface="Lato"/>
              </a:rPr>
              <a:t>.</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Así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demostró</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justicia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 causa de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paciencia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había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pasado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alto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pasados</a:t>
            </a:r>
            <a:r>
              <a:rPr lang="en-US" sz="3200" dirty="0">
                <a:solidFill>
                  <a:schemeClr val="dk1"/>
                </a:solidFill>
                <a:latin typeface="Lato"/>
                <a:ea typeface="Lato"/>
                <a:cs typeface="Lato"/>
                <a:sym typeface="Lato"/>
              </a:rPr>
              <a:t>. Lo </a:t>
            </a:r>
            <a:r>
              <a:rPr lang="en-US" sz="3200" dirty="0" err="1">
                <a:solidFill>
                  <a:schemeClr val="dk1"/>
                </a:solidFill>
                <a:latin typeface="Lato"/>
                <a:ea typeface="Lato"/>
                <a:cs typeface="Lato"/>
                <a:sym typeface="Lato"/>
              </a:rPr>
              <a:t>hizo</a:t>
            </a:r>
            <a:r>
              <a:rPr lang="en-US" sz="3200" dirty="0">
                <a:solidFill>
                  <a:schemeClr val="dk1"/>
                </a:solidFill>
                <a:latin typeface="Lato"/>
                <a:ea typeface="Lato"/>
                <a:cs typeface="Lato"/>
                <a:sym typeface="Lato"/>
              </a:rPr>
              <a:t> para </a:t>
            </a:r>
            <a:r>
              <a:rPr lang="en-US" sz="3200" dirty="0" err="1">
                <a:solidFill>
                  <a:schemeClr val="dk1"/>
                </a:solidFill>
                <a:latin typeface="Lato"/>
                <a:ea typeface="Lato"/>
                <a:cs typeface="Lato"/>
                <a:sym typeface="Lato"/>
              </a:rPr>
              <a:t>demostrar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tiempo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presente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justicia</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modo </a:t>
            </a:r>
            <a:r>
              <a:rPr lang="en-US" sz="3200" b="1" dirty="0">
                <a:solidFill>
                  <a:schemeClr val="dk1"/>
                </a:solidFill>
                <a:latin typeface="Lato"/>
                <a:ea typeface="Lato"/>
                <a:cs typeface="Lato"/>
                <a:sym typeface="Lato"/>
              </a:rPr>
              <a:t>Dios es </a:t>
            </a:r>
            <a:r>
              <a:rPr lang="en-US" sz="3200" b="1" dirty="0" err="1">
                <a:solidFill>
                  <a:schemeClr val="dk1"/>
                </a:solidFill>
                <a:latin typeface="Lato"/>
                <a:ea typeface="Lato"/>
                <a:cs typeface="Lato"/>
                <a:sym typeface="Lato"/>
              </a:rPr>
              <a:t>justo</a:t>
            </a:r>
            <a:r>
              <a:rPr lang="en-US" sz="3200" b="1" dirty="0">
                <a:solidFill>
                  <a:schemeClr val="dk1"/>
                </a:solidFill>
                <a:latin typeface="Lato"/>
                <a:ea typeface="Lato"/>
                <a:cs typeface="Lato"/>
                <a:sym typeface="Lato"/>
              </a:rPr>
              <a:t> y, a la </a:t>
            </a:r>
            <a:r>
              <a:rPr lang="en-US" sz="3200" b="1" dirty="0" err="1">
                <a:solidFill>
                  <a:schemeClr val="dk1"/>
                </a:solidFill>
                <a:latin typeface="Lato"/>
                <a:ea typeface="Lato"/>
                <a:cs typeface="Lato"/>
                <a:sym typeface="Lato"/>
              </a:rPr>
              <a:t>vez</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el</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justifica</a:t>
            </a:r>
            <a:r>
              <a:rPr lang="en-US" sz="3200" b="1" dirty="0">
                <a:solidFill>
                  <a:schemeClr val="dk1"/>
                </a:solidFill>
                <a:latin typeface="Lato"/>
                <a:ea typeface="Lato"/>
                <a:cs typeface="Lato"/>
                <a:sym typeface="Lato"/>
              </a:rPr>
              <a:t> a </a:t>
            </a:r>
            <a:r>
              <a:rPr lang="en-US" sz="3200" b="1" dirty="0" err="1">
                <a:solidFill>
                  <a:schemeClr val="dk1"/>
                </a:solidFill>
                <a:latin typeface="Lato"/>
                <a:ea typeface="Lato"/>
                <a:cs typeface="Lato"/>
                <a:sym typeface="Lato"/>
              </a:rPr>
              <a:t>los</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tienen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fe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Jesús. </a:t>
            </a:r>
            <a:r>
              <a:rPr lang="en-US" sz="3200" dirty="0">
                <a:solidFill>
                  <a:schemeClr val="dk1"/>
                </a:solidFill>
                <a:latin typeface="Lato"/>
                <a:ea typeface="Lato"/>
                <a:cs typeface="Lato"/>
                <a:sym typeface="Lato"/>
              </a:rPr>
              <a:t>¿</a:t>
            </a:r>
            <a:r>
              <a:rPr lang="en-US" sz="3200" dirty="0" err="1">
                <a:solidFill>
                  <a:schemeClr val="dk1"/>
                </a:solidFill>
                <a:latin typeface="Lato"/>
                <a:ea typeface="Lato"/>
                <a:cs typeface="Lato"/>
                <a:sym typeface="Lato"/>
              </a:rPr>
              <a:t>Dónde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está</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jactancia</a:t>
            </a:r>
            <a:r>
              <a:rPr lang="en-US" sz="3200" dirty="0">
                <a:solidFill>
                  <a:schemeClr val="dk1"/>
                </a:solidFill>
                <a:latin typeface="Lato"/>
                <a:ea typeface="Lato"/>
                <a:cs typeface="Lato"/>
                <a:sym typeface="Lato"/>
              </a:rPr>
              <a:t>? Queda </a:t>
            </a:r>
            <a:r>
              <a:rPr lang="en-US" sz="3200" dirty="0" err="1">
                <a:solidFill>
                  <a:schemeClr val="dk1"/>
                </a:solidFill>
                <a:latin typeface="Lato"/>
                <a:ea typeface="Lato"/>
                <a:cs typeface="Lato"/>
                <a:sym typeface="Lato"/>
              </a:rPr>
              <a:t>excluida</a:t>
            </a:r>
            <a:r>
              <a:rPr lang="en-US" sz="3200" dirty="0">
                <a:solidFill>
                  <a:schemeClr val="dk1"/>
                </a:solidFill>
                <a:latin typeface="Lato"/>
                <a:ea typeface="Lato"/>
                <a:cs typeface="Lato"/>
                <a:sym typeface="Lato"/>
              </a:rPr>
              <a:t>. ¿Por </a:t>
            </a:r>
            <a:r>
              <a:rPr lang="en-US" sz="3200" dirty="0" err="1">
                <a:solidFill>
                  <a:schemeClr val="dk1"/>
                </a:solidFill>
                <a:latin typeface="Lato"/>
                <a:ea typeface="Lato"/>
                <a:cs typeface="Lato"/>
                <a:sym typeface="Lato"/>
              </a:rPr>
              <a:t>cuál</a:t>
            </a:r>
            <a:r>
              <a:rPr lang="en-US" sz="3200" dirty="0">
                <a:solidFill>
                  <a:schemeClr val="dk1"/>
                </a:solidFill>
                <a:latin typeface="Lato"/>
                <a:ea typeface="Lato"/>
                <a:cs typeface="Lato"/>
                <a:sym typeface="Lato"/>
              </a:rPr>
              <a:t> principio? ¿Por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de la </a:t>
            </a:r>
            <a:r>
              <a:rPr lang="en-US" sz="3200" dirty="0" err="1">
                <a:solidFill>
                  <a:schemeClr val="dk1"/>
                </a:solidFill>
                <a:latin typeface="Lato"/>
                <a:ea typeface="Lato"/>
                <a:cs typeface="Lato"/>
                <a:sym typeface="Lato"/>
              </a:rPr>
              <a:t>obediencia</a:t>
            </a:r>
            <a:r>
              <a:rPr lang="en-US" sz="3200" dirty="0">
                <a:solidFill>
                  <a:schemeClr val="dk1"/>
                </a:solidFill>
                <a:latin typeface="Lato"/>
                <a:ea typeface="Lato"/>
                <a:cs typeface="Lato"/>
                <a:sym typeface="Lato"/>
              </a:rPr>
              <a:t> de la Ley? No,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de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Porque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sostenemos</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todos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justificados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por</a:t>
            </a:r>
            <a:r>
              <a:rPr lang="en-US" sz="3200" b="1" dirty="0">
                <a:solidFill>
                  <a:schemeClr val="dk1"/>
                </a:solidFill>
                <a:latin typeface="Lato"/>
                <a:ea typeface="Lato"/>
                <a:cs typeface="Lato"/>
                <a:sym typeface="Lato"/>
              </a:rPr>
              <a:t> la </a:t>
            </a:r>
            <a:r>
              <a:rPr lang="en-US" sz="3200" b="1" dirty="0" err="1">
                <a:solidFill>
                  <a:schemeClr val="dk1"/>
                </a:solidFill>
                <a:latin typeface="Lato"/>
                <a:ea typeface="Lato"/>
                <a:cs typeface="Lato"/>
                <a:sym typeface="Lato"/>
              </a:rPr>
              <a:t>fe</a:t>
            </a:r>
            <a:r>
              <a:rPr lang="en-US" sz="3200" b="1" dirty="0">
                <a:solidFill>
                  <a:schemeClr val="dk1"/>
                </a:solidFill>
                <a:latin typeface="Lato"/>
                <a:ea typeface="Lato"/>
                <a:cs typeface="Lato"/>
                <a:sym typeface="Lato"/>
              </a:rPr>
              <a:t> y no </a:t>
            </a:r>
            <a:r>
              <a:rPr lang="en-US" sz="3200" b="1" dirty="0" err="1">
                <a:solidFill>
                  <a:schemeClr val="dk1"/>
                </a:solidFill>
                <a:latin typeface="Lato"/>
                <a:ea typeface="Lato"/>
                <a:cs typeface="Lato"/>
                <a:sym typeface="Lato"/>
              </a:rPr>
              <a:t>por</a:t>
            </a:r>
            <a:r>
              <a:rPr lang="en-US" sz="3200" b="1" dirty="0">
                <a:solidFill>
                  <a:schemeClr val="dk1"/>
                </a:solidFill>
                <a:latin typeface="Lato"/>
                <a:ea typeface="Lato"/>
                <a:cs typeface="Lato"/>
                <a:sym typeface="Lato"/>
              </a:rPr>
              <a:t> las </a:t>
            </a:r>
            <a:r>
              <a:rPr lang="en-US" sz="3200" b="1" dirty="0" err="1">
                <a:solidFill>
                  <a:schemeClr val="dk1"/>
                </a:solidFill>
                <a:latin typeface="Lato"/>
                <a:ea typeface="Lato"/>
                <a:cs typeface="Lato"/>
                <a:sym typeface="Lato"/>
              </a:rPr>
              <a:t>obras</a:t>
            </a:r>
            <a:r>
              <a:rPr lang="en-US" sz="3200" b="1" dirty="0">
                <a:solidFill>
                  <a:schemeClr val="dk1"/>
                </a:solidFill>
                <a:latin typeface="Lato"/>
                <a:ea typeface="Lato"/>
                <a:cs typeface="Lato"/>
                <a:sym typeface="Lato"/>
              </a:rPr>
              <a:t> que la Ley </a:t>
            </a:r>
            <a:r>
              <a:rPr lang="en-US" sz="3200" b="1" dirty="0" err="1">
                <a:solidFill>
                  <a:schemeClr val="dk1"/>
                </a:solidFill>
                <a:latin typeface="Lato"/>
                <a:ea typeface="Lato"/>
                <a:cs typeface="Lato"/>
                <a:sym typeface="Lato"/>
              </a:rPr>
              <a:t>exige</a:t>
            </a:r>
            <a:r>
              <a:rPr lang="en-US" sz="3200" b="1" dirty="0">
                <a:solidFill>
                  <a:schemeClr val="dk1"/>
                </a:solidFill>
                <a:latin typeface="Lato"/>
                <a:ea typeface="Lato"/>
                <a:cs typeface="Lato"/>
                <a:sym typeface="Lato"/>
              </a:rPr>
              <a:t>.</a:t>
            </a:r>
            <a:endParaRPr lang="en-US" sz="3200" b="1" i="1"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lang="en-US" sz="32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i="1" dirty="0">
                <a:solidFill>
                  <a:schemeClr val="dk1"/>
                </a:solidFill>
                <a:latin typeface="Lato"/>
                <a:ea typeface="Lato"/>
                <a:cs typeface="Lato"/>
                <a:sym typeface="Lato"/>
              </a:rPr>
              <a:t>Romanos 3:25-28</a:t>
            </a:r>
            <a:endParaRPr lang="en-US" sz="3200" b="1" i="1"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endParaRPr sz="2800" b="0" i="1" u="sng" strike="noStrike" cap="none" dirty="0">
              <a:solidFill>
                <a:schemeClr val="dk1"/>
              </a:solidFill>
              <a:latin typeface="Lato"/>
              <a:ea typeface="Lato"/>
              <a:cs typeface="Lato"/>
              <a:sym typeface="Lato"/>
            </a:endParaRPr>
          </a:p>
        </p:txBody>
      </p:sp>
      <p:sp>
        <p:nvSpPr>
          <p:cNvPr id="271" name="Google Shape;271;g2e314509b4d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e314509b4d_0_203"/>
          <p:cNvPicPr preferRelativeResize="0"/>
          <p:nvPr/>
        </p:nvPicPr>
        <p:blipFill rotWithShape="1">
          <a:blip r:embed="rId3">
            <a:alphaModFix/>
          </a:blip>
          <a:srcRect/>
          <a:stretch/>
        </p:blipFill>
        <p:spPr>
          <a:xfrm>
            <a:off x="-97971" y="2164197"/>
            <a:ext cx="2266555" cy="252960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a:extLst>
            <a:ext uri="{FF2B5EF4-FFF2-40B4-BE49-F238E27FC236}">
              <a16:creationId xmlns:a16="http://schemas.microsoft.com/office/drawing/2014/main" id="{D879EED5-C4FD-E662-5C9A-AC1AF061332D}"/>
            </a:ext>
          </a:extLst>
        </p:cNvPr>
        <p:cNvGrpSpPr/>
        <p:nvPr/>
      </p:nvGrpSpPr>
      <p:grpSpPr>
        <a:xfrm>
          <a:off x="0" y="0"/>
          <a:ext cx="0" cy="0"/>
          <a:chOff x="0" y="0"/>
          <a:chExt cx="0" cy="0"/>
        </a:xfrm>
      </p:grpSpPr>
      <p:sp>
        <p:nvSpPr>
          <p:cNvPr id="279" name="Google Shape;279;g2e314509b4d_0_196">
            <a:extLst>
              <a:ext uri="{FF2B5EF4-FFF2-40B4-BE49-F238E27FC236}">
                <a16:creationId xmlns:a16="http://schemas.microsoft.com/office/drawing/2014/main" id="{D75205BB-8F36-7E46-7123-0762D50CF23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g2e314509b4d_0_196" descr="A green bird with leaves&#10;&#10;Description automatically generated">
            <a:extLst>
              <a:ext uri="{FF2B5EF4-FFF2-40B4-BE49-F238E27FC236}">
                <a16:creationId xmlns:a16="http://schemas.microsoft.com/office/drawing/2014/main" id="{3E48FCCB-4445-E792-C514-08F82527789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CuadroTexto 3">
            <a:extLst>
              <a:ext uri="{FF2B5EF4-FFF2-40B4-BE49-F238E27FC236}">
                <a16:creationId xmlns:a16="http://schemas.microsoft.com/office/drawing/2014/main" id="{93F75AB1-0798-56DF-C7C4-9AB7F46CC3BC}"/>
              </a:ext>
            </a:extLst>
          </p:cNvPr>
          <p:cNvSpPr txBox="1"/>
          <p:nvPr/>
        </p:nvSpPr>
        <p:spPr>
          <a:xfrm>
            <a:off x="4714216" y="864993"/>
            <a:ext cx="4981394" cy="92333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panose="020B0604020202020204"/>
              <a:buNone/>
            </a:pPr>
            <a:r>
              <a:rPr lang="en-US" sz="5400" dirty="0">
                <a:solidFill>
                  <a:srgbClr val="009444"/>
                </a:solidFill>
                <a:latin typeface="Lato" panose="020F0502020204030203"/>
                <a:ea typeface="Lato" panose="020F0502020204030203"/>
                <a:cs typeface="Lato" panose="020F0502020204030203"/>
                <a:sym typeface="Lato" panose="020F0502020204030203"/>
              </a:rPr>
              <a:t>¿</a:t>
            </a:r>
            <a:r>
              <a:rPr lang="en-US" sz="5400" dirty="0" err="1">
                <a:solidFill>
                  <a:srgbClr val="009444"/>
                </a:solidFill>
                <a:latin typeface="Lato" panose="020F0502020204030203"/>
                <a:ea typeface="Lato" panose="020F0502020204030203"/>
                <a:cs typeface="Lato" panose="020F0502020204030203"/>
                <a:sym typeface="Lato" panose="020F0502020204030203"/>
              </a:rPr>
              <a:t>Preguntas</a:t>
            </a:r>
            <a:r>
              <a:rPr lang="en-US" sz="5400" dirty="0">
                <a:solidFill>
                  <a:srgbClr val="009444"/>
                </a:solidFill>
                <a:latin typeface="Lato" panose="020F0502020204030203"/>
                <a:ea typeface="Lato" panose="020F0502020204030203"/>
                <a:cs typeface="Lato" panose="020F0502020204030203"/>
                <a:sym typeface="Lato" panose="020F0502020204030203"/>
              </a:rPr>
              <a:t>?</a:t>
            </a:r>
          </a:p>
        </p:txBody>
      </p:sp>
      <p:pic>
        <p:nvPicPr>
          <p:cNvPr id="5" name="Google Shape;295;g2e314509b4d_0_213">
            <a:extLst>
              <a:ext uri="{FF2B5EF4-FFF2-40B4-BE49-F238E27FC236}">
                <a16:creationId xmlns:a16="http://schemas.microsoft.com/office/drawing/2014/main" id="{C5AA0348-4BE4-7464-2F54-6660F0F39C26}"/>
              </a:ext>
            </a:extLst>
          </p:cNvPr>
          <p:cNvPicPr preferRelativeResize="0"/>
          <p:nvPr/>
        </p:nvPicPr>
        <p:blipFill rotWithShape="1">
          <a:blip r:embed="rId4"/>
          <a:srcRect/>
          <a:stretch>
            <a:fillRect/>
          </a:stretch>
        </p:blipFill>
        <p:spPr>
          <a:xfrm>
            <a:off x="4307916" y="1445844"/>
            <a:ext cx="4411541" cy="4547163"/>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2568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E08A7910-8053-E7A0-A7AB-8971BA305A6D}"/>
            </a:ext>
          </a:extLst>
        </p:cNvPr>
        <p:cNvGrpSpPr/>
        <p:nvPr/>
      </p:nvGrpSpPr>
      <p:grpSpPr>
        <a:xfrm>
          <a:off x="0" y="0"/>
          <a:ext cx="0" cy="0"/>
          <a:chOff x="0" y="0"/>
          <a:chExt cx="0" cy="0"/>
        </a:xfrm>
      </p:grpSpPr>
      <p:sp>
        <p:nvSpPr>
          <p:cNvPr id="201" name="Google Shape;201;p5">
            <a:extLst>
              <a:ext uri="{FF2B5EF4-FFF2-40B4-BE49-F238E27FC236}">
                <a16:creationId xmlns:a16="http://schemas.microsoft.com/office/drawing/2014/main" id="{9CC02AAF-4112-496B-1CC1-B7384CB45C50}"/>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a:extLst>
              <a:ext uri="{FF2B5EF4-FFF2-40B4-BE49-F238E27FC236}">
                <a16:creationId xmlns:a16="http://schemas.microsoft.com/office/drawing/2014/main" id="{5FAF1CAB-4EF4-43DD-296F-068492230E1A}"/>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a:extLst>
              <a:ext uri="{FF2B5EF4-FFF2-40B4-BE49-F238E27FC236}">
                <a16:creationId xmlns:a16="http://schemas.microsoft.com/office/drawing/2014/main" id="{33C9BF12-19DC-5279-B184-D00BF01B3E5E}"/>
              </a:ext>
            </a:extLst>
          </p:cNvPr>
          <p:cNvGrpSpPr/>
          <p:nvPr/>
        </p:nvGrpSpPr>
        <p:grpSpPr>
          <a:xfrm>
            <a:off x="551075" y="2011050"/>
            <a:ext cx="11197475" cy="3947713"/>
            <a:chOff x="0" y="0"/>
            <a:chExt cx="10450280" cy="3947713"/>
          </a:xfrm>
        </p:grpSpPr>
        <p:sp>
          <p:nvSpPr>
            <p:cNvPr id="204" name="Google Shape;204;p5">
              <a:extLst>
                <a:ext uri="{FF2B5EF4-FFF2-40B4-BE49-F238E27FC236}">
                  <a16:creationId xmlns:a16="http://schemas.microsoft.com/office/drawing/2014/main" id="{BE464261-98EC-CC45-21AC-507A8771D4C7}"/>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a:extLst>
                <a:ext uri="{FF2B5EF4-FFF2-40B4-BE49-F238E27FC236}">
                  <a16:creationId xmlns:a16="http://schemas.microsoft.com/office/drawing/2014/main" id="{E9B6740F-540F-0FB4-3C80-CD0ACCFA765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a:extLst>
                <a:ext uri="{FF2B5EF4-FFF2-40B4-BE49-F238E27FC236}">
                  <a16:creationId xmlns:a16="http://schemas.microsoft.com/office/drawing/2014/main" id="{97B6CDE1-5906-6939-CE92-EF83BF7150F8}"/>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p5">
              <a:extLst>
                <a:ext uri="{FF2B5EF4-FFF2-40B4-BE49-F238E27FC236}">
                  <a16:creationId xmlns:a16="http://schemas.microsoft.com/office/drawing/2014/main" id="{3D005B40-AE35-078D-8C90-2D6E15D74BA1}"/>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Probar</a:t>
              </a:r>
              <a:r>
                <a:rPr lang="en-US" sz="2500" dirty="0">
                  <a:solidFill>
                    <a:schemeClr val="tx1"/>
                  </a:solidFill>
                  <a:latin typeface="Lato"/>
                  <a:ea typeface="Lato"/>
                  <a:cs typeface="Lato"/>
                  <a:sym typeface="Lato"/>
                </a:rPr>
                <a:t> con la biblia que la </a:t>
              </a:r>
              <a:r>
                <a:rPr lang="en-US" sz="2500" dirty="0" err="1">
                  <a:solidFill>
                    <a:schemeClr val="tx1"/>
                  </a:solidFill>
                  <a:latin typeface="Lato"/>
                  <a:ea typeface="Lato"/>
                  <a:cs typeface="Lato"/>
                  <a:sym typeface="Lato"/>
                </a:rPr>
                <a:t>justificación</a:t>
              </a:r>
              <a:r>
                <a:rPr lang="en-US" sz="2500" dirty="0">
                  <a:solidFill>
                    <a:schemeClr val="tx1"/>
                  </a:solidFill>
                  <a:latin typeface="Lato"/>
                  <a:ea typeface="Lato"/>
                  <a:cs typeface="Lato"/>
                  <a:sym typeface="Lato"/>
                </a:rPr>
                <a:t> es 100% </a:t>
              </a:r>
              <a:r>
                <a:rPr lang="en-US" sz="2500" dirty="0" err="1">
                  <a:solidFill>
                    <a:schemeClr val="tx1"/>
                  </a:solidFill>
                  <a:latin typeface="Lato"/>
                  <a:ea typeface="Lato"/>
                  <a:cs typeface="Lato"/>
                  <a:sym typeface="Lato"/>
                </a:rPr>
                <a:t>obra</a:t>
              </a:r>
              <a:r>
                <a:rPr lang="en-US" sz="2500" dirty="0">
                  <a:solidFill>
                    <a:schemeClr val="tx1"/>
                  </a:solidFill>
                  <a:latin typeface="Lato"/>
                  <a:ea typeface="Lato"/>
                  <a:cs typeface="Lato"/>
                  <a:sym typeface="Lato"/>
                </a:rPr>
                <a:t> de Dios</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208" name="Google Shape;208;p5">
              <a:extLst>
                <a:ext uri="{FF2B5EF4-FFF2-40B4-BE49-F238E27FC236}">
                  <a16:creationId xmlns:a16="http://schemas.microsoft.com/office/drawing/2014/main" id="{C9481913-6346-66E7-E3D3-2EC5A23A9A1E}"/>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a:extLst>
                <a:ext uri="{FF2B5EF4-FFF2-40B4-BE49-F238E27FC236}">
                  <a16:creationId xmlns:a16="http://schemas.microsoft.com/office/drawing/2014/main" id="{0934D93A-1275-7E19-D7B3-04B7991B60E4}"/>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a:extLst>
                <a:ext uri="{FF2B5EF4-FFF2-40B4-BE49-F238E27FC236}">
                  <a16:creationId xmlns:a16="http://schemas.microsoft.com/office/drawing/2014/main" id="{B4DF9860-9A93-32E1-FACB-6E7640E2C01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p5">
              <a:extLst>
                <a:ext uri="{FF2B5EF4-FFF2-40B4-BE49-F238E27FC236}">
                  <a16:creationId xmlns:a16="http://schemas.microsoft.com/office/drawing/2014/main" id="{A80C6659-585D-F546-2414-F4B4C431CAC5}"/>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diferencias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doctrinales</a:t>
              </a:r>
              <a:r>
                <a:rPr lang="en-US" sz="2500" dirty="0">
                  <a:solidFill>
                    <a:schemeClr val="tx1"/>
                  </a:solidFill>
                  <a:latin typeface="Lato"/>
                  <a:ea typeface="Lato"/>
                  <a:cs typeface="Lato"/>
                  <a:sym typeface="Lato"/>
                </a:rPr>
                <a:t> entre la Iglesia </a:t>
              </a:r>
              <a:r>
                <a:rPr lang="en-US" sz="2500" dirty="0" err="1">
                  <a:solidFill>
                    <a:schemeClr val="tx1"/>
                  </a:solidFill>
                  <a:latin typeface="Lato"/>
                  <a:ea typeface="Lato"/>
                  <a:cs typeface="Lato"/>
                  <a:sym typeface="Lato"/>
                </a:rPr>
                <a:t>catolica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protestante</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luterana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cuanto</a:t>
              </a:r>
              <a:r>
                <a:rPr lang="en-US" sz="2500" dirty="0">
                  <a:solidFill>
                    <a:schemeClr val="tx1"/>
                  </a:solidFill>
                  <a:latin typeface="Lato"/>
                  <a:ea typeface="Lato"/>
                  <a:cs typeface="Lato"/>
                  <a:sym typeface="Lato"/>
                </a:rPr>
                <a:t> a la </a:t>
              </a:r>
              <a:r>
                <a:rPr lang="en-US" sz="2500" dirty="0" err="1">
                  <a:solidFill>
                    <a:schemeClr val="tx1"/>
                  </a:solidFill>
                  <a:latin typeface="Lato"/>
                  <a:ea typeface="Lato"/>
                  <a:cs typeface="Lato"/>
                  <a:sym typeface="Lato"/>
                </a:rPr>
                <a:t>justificación</a:t>
              </a:r>
              <a:r>
                <a:rPr lang="en-US" sz="2500" dirty="0">
                  <a:solidFill>
                    <a:schemeClr val="tx1"/>
                  </a:solidFill>
                  <a:latin typeface="Lato"/>
                  <a:ea typeface="Lato"/>
                  <a:cs typeface="Lato"/>
                  <a:sym typeface="Lato"/>
                </a:rPr>
                <a:t>.</a:t>
              </a:r>
              <a:endParaRPr sz="2500" b="0" i="0" u="none" strike="noStrike" cap="none" dirty="0">
                <a:solidFill>
                  <a:schemeClr val="tx1"/>
                </a:solidFill>
                <a:latin typeface="Lato"/>
                <a:ea typeface="Lato"/>
                <a:cs typeface="Lato"/>
                <a:sym typeface="Lato"/>
              </a:endParaRPr>
            </a:p>
          </p:txBody>
        </p:sp>
        <p:sp>
          <p:nvSpPr>
            <p:cNvPr id="212" name="Google Shape;212;p5">
              <a:extLst>
                <a:ext uri="{FF2B5EF4-FFF2-40B4-BE49-F238E27FC236}">
                  <a16:creationId xmlns:a16="http://schemas.microsoft.com/office/drawing/2014/main" id="{97CBBCA4-7CFC-2FB2-C9B5-FFEA6CD36866}"/>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a:extLst>
                <a:ext uri="{FF2B5EF4-FFF2-40B4-BE49-F238E27FC236}">
                  <a16:creationId xmlns:a16="http://schemas.microsoft.com/office/drawing/2014/main" id="{F672879E-7269-533A-3708-820B611D371F}"/>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a:extLst>
                <a:ext uri="{FF2B5EF4-FFF2-40B4-BE49-F238E27FC236}">
                  <a16:creationId xmlns:a16="http://schemas.microsoft.com/office/drawing/2014/main" id="{6F09680E-4FB2-954F-6D6D-8F24B6DF474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p5">
              <a:extLst>
                <a:ext uri="{FF2B5EF4-FFF2-40B4-BE49-F238E27FC236}">
                  <a16:creationId xmlns:a16="http://schemas.microsoft.com/office/drawing/2014/main" id="{B524FDE0-AC0B-278B-26CE-D44B269B4E77}"/>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Definir la justificación objetiva y subjetiva.</a:t>
              </a:r>
              <a:endParaRPr sz="2500" b="0" i="0" u="none" strike="noStrike" cap="none">
                <a:solidFill>
                  <a:schemeClr val="lt1"/>
                </a:solidFill>
                <a:latin typeface="Lato"/>
                <a:ea typeface="Lato"/>
                <a:cs typeface="Lato"/>
                <a:sym typeface="Lato"/>
              </a:endParaRPr>
            </a:p>
          </p:txBody>
        </p:sp>
      </p:grpSp>
      <p:pic>
        <p:nvPicPr>
          <p:cNvPr id="216" name="Google Shape;216;p5" descr="A green bird with leaves&#10;&#10;Description automatically generated">
            <a:extLst>
              <a:ext uri="{FF2B5EF4-FFF2-40B4-BE49-F238E27FC236}">
                <a16:creationId xmlns:a16="http://schemas.microsoft.com/office/drawing/2014/main" id="{D113A8B9-6D44-4400-ACBE-26A9FBB95DF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13741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010D98AF-FC2E-A02C-B232-D77F2B74E91E}"/>
            </a:ext>
          </a:extLst>
        </p:cNvPr>
        <p:cNvGrpSpPr/>
        <p:nvPr/>
      </p:nvGrpSpPr>
      <p:grpSpPr>
        <a:xfrm>
          <a:off x="0" y="0"/>
          <a:ext cx="0" cy="0"/>
          <a:chOff x="0" y="0"/>
          <a:chExt cx="0" cy="0"/>
        </a:xfrm>
      </p:grpSpPr>
      <p:sp>
        <p:nvSpPr>
          <p:cNvPr id="262" name="Google Shape;262;g2e2c3ad1a56_0_17">
            <a:extLst>
              <a:ext uri="{FF2B5EF4-FFF2-40B4-BE49-F238E27FC236}">
                <a16:creationId xmlns:a16="http://schemas.microsoft.com/office/drawing/2014/main" id="{3000FDAD-9E18-2FEF-C060-F19DDA1DDC5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2c3ad1a56_0_17">
            <a:extLst>
              <a:ext uri="{FF2B5EF4-FFF2-40B4-BE49-F238E27FC236}">
                <a16:creationId xmlns:a16="http://schemas.microsoft.com/office/drawing/2014/main" id="{D8887887-7FE1-E4D8-380F-6020A6D0220F}"/>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64" name="Google Shape;264;g2e2c3ad1a56_0_17">
            <a:extLst>
              <a:ext uri="{FF2B5EF4-FFF2-40B4-BE49-F238E27FC236}">
                <a16:creationId xmlns:a16="http://schemas.microsoft.com/office/drawing/2014/main" id="{B87988ED-285A-BB08-7A0B-FA3F415143B8}"/>
              </a:ext>
            </a:extLst>
          </p:cNvPr>
          <p:cNvSpPr txBox="1"/>
          <p:nvPr/>
        </p:nvSpPr>
        <p:spPr>
          <a:xfrm>
            <a:off x="3176206" y="277555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Qué</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dicen</a:t>
            </a:r>
            <a:r>
              <a:rPr lang="en-US" sz="4000" b="1" i="0" u="none" strike="noStrike" cap="none" dirty="0">
                <a:solidFill>
                  <a:schemeClr val="dk1"/>
                </a:solidFill>
                <a:latin typeface="Lato"/>
                <a:ea typeface="Lato"/>
                <a:cs typeface="Lato"/>
                <a:sym typeface="Lato"/>
              </a:rPr>
              <a:t> las </a:t>
            </a:r>
            <a:r>
              <a:rPr lang="en-US" sz="4000" b="1" i="0" u="none" strike="noStrike" cap="none" dirty="0" err="1">
                <a:solidFill>
                  <a:schemeClr val="dk1"/>
                </a:solidFill>
                <a:latin typeface="Lato"/>
                <a:ea typeface="Lato"/>
                <a:cs typeface="Lato"/>
                <a:sym typeface="Lato"/>
              </a:rPr>
              <a:t>iglesias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sobre</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somos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justificados</a:t>
            </a:r>
            <a:r>
              <a:rPr lang="en-US" sz="4000" b="1" i="0" u="none" strike="noStrike" cap="none" dirty="0">
                <a:solidFill>
                  <a:schemeClr val="dk1"/>
                </a:solidFill>
                <a:latin typeface="Lato"/>
                <a:ea typeface="Lato"/>
                <a:cs typeface="Lato"/>
                <a:sym typeface="Lato"/>
              </a:rPr>
              <a:t> (salvos)? </a:t>
            </a:r>
            <a:endParaRPr sz="4000" b="1" i="0" u="none" strike="noStrike" cap="none" dirty="0">
              <a:solidFill>
                <a:schemeClr val="dk1"/>
              </a:solidFill>
              <a:latin typeface="Lato"/>
              <a:ea typeface="Lato"/>
              <a:cs typeface="Lato"/>
              <a:sym typeface="Lato"/>
            </a:endParaRPr>
          </a:p>
        </p:txBody>
      </p:sp>
      <p:pic>
        <p:nvPicPr>
          <p:cNvPr id="265" name="Google Shape;265;g2e2c3ad1a56_0_17" descr="A green bird with leaves&#10;&#10;Description automatically generated">
            <a:extLst>
              <a:ext uri="{FF2B5EF4-FFF2-40B4-BE49-F238E27FC236}">
                <a16:creationId xmlns:a16="http://schemas.microsoft.com/office/drawing/2014/main" id="{127074C8-94C6-6C1B-FCFE-E7B40F99160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41896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g2e314509b4d_0_220"/>
          <p:cNvSpPr txBox="1"/>
          <p:nvPr/>
        </p:nvSpPr>
        <p:spPr>
          <a:xfrm>
            <a:off x="2691888" y="96847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Iglesia Católica</a:t>
            </a:r>
            <a:endParaRPr sz="6000" b="0" i="0" u="none" strike="noStrike" cap="none" dirty="0">
              <a:solidFill>
                <a:srgbClr val="009444"/>
              </a:solidFill>
              <a:latin typeface="Lato"/>
              <a:ea typeface="Lato"/>
              <a:cs typeface="Lato"/>
              <a:sym typeface="Lato"/>
            </a:endParaRPr>
          </a:p>
        </p:txBody>
      </p:sp>
      <p:cxnSp>
        <p:nvCxnSpPr>
          <p:cNvPr id="303" name="Google Shape;303;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04" name="Google Shape;304;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5" name="Google Shape;305;g2e314509b4d_0_2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6" name="Google Shape;306;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g2e314509b4d_0_220"/>
          <p:cNvSpPr txBox="1"/>
          <p:nvPr/>
        </p:nvSpPr>
        <p:spPr>
          <a:xfrm>
            <a:off x="2209525" y="2108775"/>
            <a:ext cx="9828000" cy="453453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"Si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dijere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impío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justifica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sola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sea </a:t>
            </a:r>
            <a:r>
              <a:rPr lang="en-US" sz="3400" dirty="0" err="1">
                <a:solidFill>
                  <a:schemeClr val="dk1"/>
                </a:solidFill>
                <a:latin typeface="Lato"/>
                <a:ea typeface="Lato"/>
                <a:cs typeface="Lato"/>
                <a:sym typeface="Lato"/>
              </a:rPr>
              <a:t>anatema</a:t>
            </a:r>
            <a:r>
              <a:rPr lang="en-US" sz="3400" dirty="0">
                <a:solidFill>
                  <a:schemeClr val="dk1"/>
                </a:solidFill>
                <a:latin typeface="Lato"/>
                <a:ea typeface="Lato"/>
                <a:cs typeface="Lato"/>
                <a:sym typeface="Lato"/>
              </a:rPr>
              <a:t>." (Concilio de Trento, Can.9)</a:t>
            </a:r>
            <a:br>
              <a:rPr lang="en-US" sz="3400" dirty="0">
                <a:solidFill>
                  <a:schemeClr val="dk1"/>
                </a:solidFill>
                <a:latin typeface="Lato"/>
                <a:ea typeface="Lato"/>
                <a:cs typeface="Lato"/>
                <a:sym typeface="Lato"/>
              </a:rPr>
            </a:b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guardar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mandamientos</a:t>
            </a:r>
            <a:r>
              <a:rPr lang="en-US" sz="3400" dirty="0">
                <a:solidFill>
                  <a:schemeClr val="dk1"/>
                </a:solidFill>
                <a:latin typeface="Lato"/>
                <a:ea typeface="Lato"/>
                <a:cs typeface="Lato"/>
                <a:sym typeface="Lato"/>
              </a:rPr>
              <a:t> para ser salvos,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entendemos</a:t>
            </a:r>
            <a:r>
              <a:rPr lang="en-US" sz="3400" dirty="0">
                <a:solidFill>
                  <a:schemeClr val="dk1"/>
                </a:solidFill>
                <a:latin typeface="Lato"/>
                <a:ea typeface="Lato"/>
                <a:cs typeface="Lato"/>
                <a:sym typeface="Lato"/>
              </a:rPr>
              <a:t> que es </a:t>
            </a:r>
            <a:r>
              <a:rPr lang="en-US" sz="3400" dirty="0" err="1">
                <a:solidFill>
                  <a:schemeClr val="dk1"/>
                </a:solidFill>
                <a:latin typeface="Lato"/>
                <a:ea typeface="Lato"/>
                <a:cs typeface="Lato"/>
                <a:sym typeface="Lato"/>
              </a:rPr>
              <a:t>solamente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la gracia que </a:t>
            </a:r>
            <a:r>
              <a:rPr lang="en-US" sz="3400" dirty="0" err="1">
                <a:solidFill>
                  <a:schemeClr val="dk1"/>
                </a:solidFill>
                <a:latin typeface="Lato"/>
                <a:ea typeface="Lato"/>
                <a:cs typeface="Lato"/>
                <a:sym typeface="Lato"/>
              </a:rPr>
              <a:t>podemos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hacerlo</a:t>
            </a:r>
            <a:r>
              <a:rPr lang="en-US" sz="3400" dirty="0">
                <a:solidFill>
                  <a:schemeClr val="dk1"/>
                </a:solidFill>
                <a:latin typeface="Lato"/>
                <a:ea typeface="Lato"/>
                <a:cs typeface="Lato"/>
                <a:sym typeface="Lato"/>
              </a:rPr>
              <a:t>." </a:t>
            </a:r>
            <a:endParaRPr sz="3400" b="0" i="1" u="none" strike="noStrike" cap="none" dirty="0">
              <a:solidFill>
                <a:schemeClr val="dk1"/>
              </a:solidFill>
              <a:latin typeface="Lato"/>
              <a:ea typeface="Lato"/>
              <a:cs typeface="Lato"/>
              <a:sym typeface="Lato"/>
            </a:endParaRPr>
          </a:p>
        </p:txBody>
      </p:sp>
      <p:pic>
        <p:nvPicPr>
          <p:cNvPr id="308" name="Google Shape;308;g2e314509b4d_0_220"/>
          <p:cNvPicPr preferRelativeResize="0"/>
          <p:nvPr/>
        </p:nvPicPr>
        <p:blipFill>
          <a:blip r:embed="rId4">
            <a:alphaModFix/>
          </a:blip>
          <a:stretch>
            <a:fillRect/>
          </a:stretch>
        </p:blipFill>
        <p:spPr>
          <a:xfrm>
            <a:off x="-167225" y="366125"/>
            <a:ext cx="3032651" cy="3032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a:extLst>
            <a:ext uri="{FF2B5EF4-FFF2-40B4-BE49-F238E27FC236}">
              <a16:creationId xmlns:a16="http://schemas.microsoft.com/office/drawing/2014/main" id="{DE775174-C3F5-D5B0-3F9E-5AA123E4D364}"/>
            </a:ext>
          </a:extLst>
        </p:cNvPr>
        <p:cNvGrpSpPr/>
        <p:nvPr/>
      </p:nvGrpSpPr>
      <p:grpSpPr>
        <a:xfrm>
          <a:off x="0" y="0"/>
          <a:ext cx="0" cy="0"/>
          <a:chOff x="0" y="0"/>
          <a:chExt cx="0" cy="0"/>
        </a:xfrm>
      </p:grpSpPr>
      <p:sp>
        <p:nvSpPr>
          <p:cNvPr id="302" name="Google Shape;302;g2e314509b4d_0_220">
            <a:extLst>
              <a:ext uri="{FF2B5EF4-FFF2-40B4-BE49-F238E27FC236}">
                <a16:creationId xmlns:a16="http://schemas.microsoft.com/office/drawing/2014/main" id="{5BAB10C9-CFD9-DE71-69EA-9D4CDDBC0CD5}"/>
              </a:ext>
            </a:extLst>
          </p:cNvPr>
          <p:cNvSpPr txBox="1"/>
          <p:nvPr/>
        </p:nvSpPr>
        <p:spPr>
          <a:xfrm>
            <a:off x="2865426" y="36612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Iglesias </a:t>
            </a:r>
            <a:r>
              <a:rPr lang="en-US" sz="4860" b="0" i="0" u="none" strike="noStrike" cap="none" dirty="0" err="1">
                <a:solidFill>
                  <a:srgbClr val="009444"/>
                </a:solidFill>
                <a:latin typeface="Lato"/>
                <a:ea typeface="Lato"/>
                <a:cs typeface="Lato"/>
                <a:sym typeface="Lato"/>
              </a:rPr>
              <a:t>Protestantes</a:t>
            </a:r>
            <a:endParaRPr sz="6000" b="0" i="0" u="none" strike="noStrike" cap="none" dirty="0">
              <a:solidFill>
                <a:srgbClr val="009444"/>
              </a:solidFill>
              <a:latin typeface="Lato"/>
              <a:ea typeface="Lato"/>
              <a:cs typeface="Lato"/>
              <a:sym typeface="Lato"/>
            </a:endParaRPr>
          </a:p>
        </p:txBody>
      </p:sp>
      <p:sp>
        <p:nvSpPr>
          <p:cNvPr id="304" name="Google Shape;304;g2e314509b4d_0_220">
            <a:extLst>
              <a:ext uri="{FF2B5EF4-FFF2-40B4-BE49-F238E27FC236}">
                <a16:creationId xmlns:a16="http://schemas.microsoft.com/office/drawing/2014/main" id="{A6FDC996-573E-7837-F0C5-AACBC6AAA2D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5" name="Google Shape;305;g2e314509b4d_0_220" descr="A green bird with leaves&#10;&#10;Description automatically generated">
            <a:extLst>
              <a:ext uri="{FF2B5EF4-FFF2-40B4-BE49-F238E27FC236}">
                <a16:creationId xmlns:a16="http://schemas.microsoft.com/office/drawing/2014/main" id="{E1C6AFDB-91D8-7122-B102-0F52045AAC7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6" name="Google Shape;306;g2e314509b4d_0_220">
            <a:extLst>
              <a:ext uri="{FF2B5EF4-FFF2-40B4-BE49-F238E27FC236}">
                <a16:creationId xmlns:a16="http://schemas.microsoft.com/office/drawing/2014/main" id="{6EAF6F87-9D3C-B772-8413-282482F94B37}"/>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g2e314509b4d_0_220">
            <a:extLst>
              <a:ext uri="{FF2B5EF4-FFF2-40B4-BE49-F238E27FC236}">
                <a16:creationId xmlns:a16="http://schemas.microsoft.com/office/drawing/2014/main" id="{08E1E8E0-4AAC-7F1F-DFF9-CEE0E2E1C900}"/>
              </a:ext>
            </a:extLst>
          </p:cNvPr>
          <p:cNvSpPr txBox="1"/>
          <p:nvPr/>
        </p:nvSpPr>
        <p:spPr>
          <a:xfrm>
            <a:off x="2861952" y="1660880"/>
            <a:ext cx="8307742" cy="4801274"/>
          </a:xfrm>
          <a:prstGeom prst="rect">
            <a:avLst/>
          </a:prstGeom>
          <a:noFill/>
          <a:ln>
            <a:noFill/>
          </a:ln>
        </p:spPr>
        <p:txBody>
          <a:bodyPr spcFirstLastPara="1" wrap="square" lIns="91425" tIns="45700" rIns="91425" bIns="45700" anchor="t" anchorCtr="0">
            <a:spAutoFit/>
          </a:bodyPr>
          <a:lstStyle/>
          <a:p>
            <a:pPr lvl="0" algn="l" rtl="0">
              <a:spcBef>
                <a:spcPts val="0"/>
              </a:spcBef>
              <a:spcAft>
                <a:spcPts val="0"/>
              </a:spcAft>
              <a:buClr>
                <a:schemeClr val="dk1"/>
              </a:buClr>
              <a:buSzPts val="1100"/>
            </a:pPr>
            <a:r>
              <a:rPr lang="es-ES" sz="3400" i="1" u="none" strike="noStrike" cap="none" dirty="0">
                <a:solidFill>
                  <a:schemeClr val="dk1"/>
                </a:solidFill>
                <a:latin typeface="Lato"/>
                <a:ea typeface="Lato"/>
                <a:cs typeface="Lato"/>
                <a:sym typeface="Lato"/>
              </a:rPr>
              <a:t>“Para ser salvo uno tiene que aceptar a Cristo en su corazón y entregar su vida a él.”</a:t>
            </a:r>
            <a:br>
              <a:rPr lang="es-ES" sz="3400" i="1" u="none" strike="noStrike" cap="none" dirty="0">
                <a:solidFill>
                  <a:schemeClr val="dk1"/>
                </a:solidFill>
                <a:latin typeface="Lato"/>
                <a:ea typeface="Lato"/>
                <a:cs typeface="Lato"/>
                <a:sym typeface="Lato"/>
              </a:rPr>
            </a:br>
            <a:r>
              <a:rPr lang="es-ES" sz="3400" i="1" u="none" strike="noStrike" cap="none" dirty="0">
                <a:solidFill>
                  <a:schemeClr val="dk1"/>
                </a:solidFill>
                <a:latin typeface="Lato"/>
                <a:ea typeface="Lato"/>
                <a:cs typeface="Lato"/>
                <a:sym typeface="Lato"/>
              </a:rPr>
              <a:t>(iniciativa personal) </a:t>
            </a:r>
          </a:p>
          <a:p>
            <a:pPr lvl="0" algn="l" rtl="0">
              <a:spcBef>
                <a:spcPts val="0"/>
              </a:spcBef>
              <a:spcAft>
                <a:spcPts val="0"/>
              </a:spcAft>
              <a:buClr>
                <a:schemeClr val="dk1"/>
              </a:buClr>
              <a:buSzPts val="1100"/>
            </a:pPr>
            <a:endParaRPr lang="es-ES" sz="3400" i="1" dirty="0">
              <a:solidFill>
                <a:schemeClr val="dk1"/>
              </a:solidFill>
              <a:latin typeface="Lato"/>
              <a:ea typeface="Lato"/>
              <a:cs typeface="Lato"/>
              <a:sym typeface="Lato"/>
            </a:endParaRPr>
          </a:p>
          <a:p>
            <a:pPr lvl="0" algn="l" rtl="0">
              <a:spcBef>
                <a:spcPts val="0"/>
              </a:spcBef>
              <a:spcAft>
                <a:spcPts val="0"/>
              </a:spcAft>
              <a:buClr>
                <a:schemeClr val="dk1"/>
              </a:buClr>
              <a:buSzPts val="1100"/>
            </a:pPr>
            <a:r>
              <a:rPr lang="es-ES" sz="3400" i="1" u="none" strike="noStrike" cap="none" dirty="0">
                <a:solidFill>
                  <a:schemeClr val="dk1"/>
                </a:solidFill>
                <a:latin typeface="Lato"/>
                <a:ea typeface="Lato"/>
                <a:cs typeface="Lato"/>
                <a:sym typeface="Lato"/>
              </a:rPr>
              <a:t>“Uno tiene que…” (obediencia humana)</a:t>
            </a:r>
          </a:p>
          <a:p>
            <a:pPr lvl="0" algn="l" rtl="0">
              <a:spcBef>
                <a:spcPts val="0"/>
              </a:spcBef>
              <a:spcAft>
                <a:spcPts val="0"/>
              </a:spcAft>
              <a:buClr>
                <a:schemeClr val="dk1"/>
              </a:buClr>
              <a:buSzPts val="1100"/>
            </a:pPr>
            <a:endParaRPr lang="es-ES" sz="3400" i="1" dirty="0">
              <a:solidFill>
                <a:schemeClr val="dk1"/>
              </a:solidFill>
              <a:latin typeface="Lato"/>
              <a:ea typeface="Lato"/>
              <a:cs typeface="Lato"/>
              <a:sym typeface="Lato"/>
            </a:endParaRPr>
          </a:p>
          <a:p>
            <a:pPr lvl="0" algn="l" rtl="0">
              <a:spcBef>
                <a:spcPts val="0"/>
              </a:spcBef>
              <a:spcAft>
                <a:spcPts val="0"/>
              </a:spcAft>
              <a:buClr>
                <a:schemeClr val="dk1"/>
              </a:buClr>
              <a:buSzPts val="1100"/>
            </a:pPr>
            <a:r>
              <a:rPr lang="es-ES" sz="3400" i="1" u="none" strike="noStrike" cap="none" dirty="0">
                <a:solidFill>
                  <a:schemeClr val="dk1"/>
                </a:solidFill>
                <a:latin typeface="Lato"/>
                <a:ea typeface="Lato"/>
                <a:cs typeface="Lato"/>
                <a:sym typeface="Lato"/>
              </a:rPr>
              <a:t>Es necesario vivir en santidad, porque sin la santidad nadie verá el Señor.” </a:t>
            </a:r>
          </a:p>
          <a:p>
            <a:pPr lvl="0" algn="l" rtl="0">
              <a:spcBef>
                <a:spcPts val="0"/>
              </a:spcBef>
              <a:spcAft>
                <a:spcPts val="0"/>
              </a:spcAft>
              <a:buClr>
                <a:schemeClr val="dk1"/>
              </a:buClr>
              <a:buSzPts val="1100"/>
            </a:pPr>
            <a:r>
              <a:rPr lang="es-ES" sz="3400" i="1" u="none" strike="noStrike" cap="none" dirty="0">
                <a:solidFill>
                  <a:schemeClr val="dk1"/>
                </a:solidFill>
                <a:latin typeface="Lato"/>
                <a:ea typeface="Lato"/>
                <a:cs typeface="Lato"/>
                <a:sym typeface="Lato"/>
              </a:rPr>
              <a:t>(santidad personal)</a:t>
            </a:r>
          </a:p>
        </p:txBody>
      </p:sp>
      <p:pic>
        <p:nvPicPr>
          <p:cNvPr id="2" name="Google Shape;308;g2e314509b4d_0_220">
            <a:extLst>
              <a:ext uri="{FF2B5EF4-FFF2-40B4-BE49-F238E27FC236}">
                <a16:creationId xmlns:a16="http://schemas.microsoft.com/office/drawing/2014/main" id="{B80EC993-F6F4-130C-AB9B-9EC69C0EC2B8}"/>
              </a:ext>
            </a:extLst>
          </p:cNvPr>
          <p:cNvPicPr preferRelativeResize="0"/>
          <p:nvPr/>
        </p:nvPicPr>
        <p:blipFill>
          <a:blip r:embed="rId4">
            <a:alphaModFix/>
          </a:blip>
          <a:stretch>
            <a:fillRect/>
          </a:stretch>
        </p:blipFill>
        <p:spPr>
          <a:xfrm>
            <a:off x="-167225" y="366125"/>
            <a:ext cx="3032651" cy="3032651"/>
          </a:xfrm>
          <a:prstGeom prst="rect">
            <a:avLst/>
          </a:prstGeom>
          <a:noFill/>
          <a:ln>
            <a:noFill/>
          </a:ln>
        </p:spPr>
      </p:pic>
    </p:spTree>
    <p:extLst>
      <p:ext uri="{BB962C8B-B14F-4D97-AF65-F5344CB8AC3E}">
        <p14:creationId xmlns:p14="http://schemas.microsoft.com/office/powerpoint/2010/main" val="284650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e314509b4d_0_241"/>
          <p:cNvSpPr txBox="1"/>
          <p:nvPr/>
        </p:nvSpPr>
        <p:spPr>
          <a:xfrm>
            <a:off x="2666725" y="39835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Iglesia </a:t>
            </a:r>
            <a:r>
              <a:rPr lang="en-US" sz="4860" dirty="0" err="1">
                <a:solidFill>
                  <a:srgbClr val="009444"/>
                </a:solidFill>
                <a:latin typeface="Lato"/>
                <a:ea typeface="Lato"/>
                <a:cs typeface="Lato"/>
                <a:sym typeface="Lato"/>
              </a:rPr>
              <a:t>Luterana</a:t>
            </a:r>
            <a:endParaRPr sz="6000" b="0" i="0" u="none" strike="noStrike" cap="none" dirty="0">
              <a:solidFill>
                <a:srgbClr val="009444"/>
              </a:solidFill>
              <a:latin typeface="Lato"/>
              <a:ea typeface="Lato"/>
              <a:cs typeface="Lato"/>
              <a:sym typeface="Lato"/>
            </a:endParaRPr>
          </a:p>
        </p:txBody>
      </p:sp>
      <p:cxnSp>
        <p:nvCxnSpPr>
          <p:cNvPr id="314" name="Google Shape;314;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e314509b4d_0_24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g2e314509b4d_0_241"/>
          <p:cNvSpPr txBox="1"/>
          <p:nvPr/>
        </p:nvSpPr>
        <p:spPr>
          <a:xfrm>
            <a:off x="2209525" y="2108775"/>
            <a:ext cx="9577007" cy="440629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Creemos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individuo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don </a:t>
            </a:r>
            <a:r>
              <a:rPr lang="en-US" sz="3400" dirty="0" err="1">
                <a:solidFill>
                  <a:schemeClr val="dk1"/>
                </a:solidFill>
                <a:latin typeface="Lato"/>
                <a:ea typeface="Lato"/>
                <a:cs typeface="Lato"/>
                <a:sym typeface="Lato"/>
              </a:rPr>
              <a:t>gratuito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Cristo, no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únicamente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justificante</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firme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y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redentora</a:t>
            </a:r>
            <a:r>
              <a:rPr lang="en-US" sz="3400" dirty="0">
                <a:solidFill>
                  <a:schemeClr val="dk1"/>
                </a:solidFill>
                <a:latin typeface="Lato"/>
                <a:ea typeface="Lato"/>
                <a:cs typeface="Lato"/>
                <a:sym typeface="Lato"/>
              </a:rPr>
              <a:t>. Esta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únicamente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causa de 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preparada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a la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abraza</a:t>
            </a:r>
            <a:r>
              <a:rPr lang="en-US" sz="3400" dirty="0">
                <a:solidFill>
                  <a:schemeClr val="dk1"/>
                </a:solidFill>
                <a:latin typeface="Lato"/>
                <a:ea typeface="Lato"/>
                <a:cs typeface="Lato"/>
                <a:sym typeface="Lato"/>
              </a:rPr>
              <a:t>. " Romanos 3:21-26, </a:t>
            </a:r>
            <a:r>
              <a:rPr lang="en-US" sz="3400" dirty="0" err="1">
                <a:solidFill>
                  <a:schemeClr val="dk1"/>
                </a:solidFill>
                <a:latin typeface="Lato"/>
                <a:ea typeface="Lato"/>
                <a:cs typeface="Lato"/>
                <a:sym typeface="Lato"/>
              </a:rPr>
              <a:t>Efesios</a:t>
            </a:r>
            <a:r>
              <a:rPr lang="en-US" sz="3400" dirty="0">
                <a:solidFill>
                  <a:schemeClr val="dk1"/>
                </a:solidFill>
                <a:latin typeface="Lato"/>
                <a:ea typeface="Lato"/>
                <a:cs typeface="Lato"/>
                <a:sym typeface="Lato"/>
              </a:rPr>
              <a:t> 2:8-10</a:t>
            </a:r>
            <a:endParaRPr sz="3400" b="0" i="1" u="none" strike="noStrike" cap="none" dirty="0">
              <a:solidFill>
                <a:schemeClr val="dk1"/>
              </a:solidFill>
              <a:latin typeface="Lato"/>
              <a:ea typeface="Lato"/>
              <a:cs typeface="Lato"/>
              <a:sym typeface="Lato"/>
            </a:endParaRPr>
          </a:p>
        </p:txBody>
      </p:sp>
      <p:pic>
        <p:nvPicPr>
          <p:cNvPr id="319" name="Google Shape;319;g2e314509b4d_0_241"/>
          <p:cNvPicPr preferRelativeResize="0"/>
          <p:nvPr/>
        </p:nvPicPr>
        <p:blipFill>
          <a:blip r:embed="rId4">
            <a:alphaModFix/>
          </a:blip>
          <a:stretch>
            <a:fillRect/>
          </a:stretch>
        </p:blipFill>
        <p:spPr>
          <a:xfrm>
            <a:off x="-167225" y="366125"/>
            <a:ext cx="3032651" cy="3032651"/>
          </a:xfrm>
          <a:prstGeom prst="rect">
            <a:avLst/>
          </a:prstGeom>
          <a:noFill/>
          <a:ln>
            <a:noFill/>
          </a:ln>
        </p:spPr>
      </p:pic>
      <p:sp>
        <p:nvSpPr>
          <p:cNvPr id="320" name="Google Shape;320;g2e314509b4d_0_241"/>
          <p:cNvSpPr txBox="1"/>
          <p:nvPr/>
        </p:nvSpPr>
        <p:spPr>
          <a:xfrm>
            <a:off x="2666725" y="1106862"/>
            <a:ext cx="3898200" cy="805318"/>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400" i="1" dirty="0">
                <a:solidFill>
                  <a:schemeClr val="dk1"/>
                </a:solidFill>
                <a:latin typeface="Lato"/>
                <a:ea typeface="Lato"/>
                <a:cs typeface="Lato"/>
                <a:sym typeface="Lato"/>
              </a:rPr>
              <a:t>(</a:t>
            </a:r>
            <a:r>
              <a:rPr lang="en-US" sz="3200" i="1" dirty="0">
                <a:solidFill>
                  <a:schemeClr val="dk1"/>
                </a:solidFill>
                <a:latin typeface="Lato"/>
                <a:ea typeface="Lato"/>
                <a:cs typeface="Lato"/>
                <a:sym typeface="Lato"/>
              </a:rPr>
              <a:t>Academia Cristo)</a:t>
            </a: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2e314509b4d_0_2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6" name="Google Shape;326;g2e314509b4d_0_254"/>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27" name="Google Shape;327;g2e314509b4d_0_254"/>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veces</a:t>
            </a:r>
            <a:r>
              <a:rPr lang="en-US" sz="4000" b="1" dirty="0">
                <a:solidFill>
                  <a:schemeClr val="dk1"/>
                </a:solidFill>
                <a:latin typeface="Lato"/>
                <a:ea typeface="Lato"/>
                <a:cs typeface="Lato"/>
                <a:sym typeface="Lato"/>
              </a:rPr>
              <a:t> se llama a la </a:t>
            </a:r>
            <a:r>
              <a:rPr lang="en-US" sz="4000" b="1" dirty="0" err="1">
                <a:solidFill>
                  <a:schemeClr val="dk1"/>
                </a:solidFill>
                <a:latin typeface="Lato"/>
                <a:ea typeface="Lato"/>
                <a:cs typeface="Lato"/>
                <a:sym typeface="Lato"/>
              </a:rPr>
              <a:t>justificación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cual</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sostiene</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cae</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328" name="Google Shape;328;g2e314509b4d_0_25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p:nvPr/>
        </p:nvSpPr>
        <p:spPr>
          <a:xfrm>
            <a:off x="3384899" y="21493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3</a:t>
            </a:r>
            <a:endParaRPr sz="6000" b="0" i="0" u="none" strike="noStrike" cap="none" dirty="0">
              <a:solidFill>
                <a:srgbClr val="009444"/>
              </a:solidFill>
              <a:latin typeface="Lato"/>
              <a:ea typeface="Lato"/>
              <a:cs typeface="Lato"/>
              <a:sym typeface="Lato"/>
            </a:endParaRPr>
          </a:p>
        </p:txBody>
      </p:sp>
      <p:cxnSp>
        <p:nvCxnSpPr>
          <p:cNvPr id="176" name="Google Shape;176;p2"/>
          <p:cNvCxnSpPr/>
          <p:nvPr/>
        </p:nvCxnSpPr>
        <p:spPr>
          <a:xfrm>
            <a:off x="3254271" y="342899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
          <p:cNvSpPr txBox="1"/>
          <p:nvPr/>
        </p:nvSpPr>
        <p:spPr>
          <a:xfrm>
            <a:off x="3382946" y="3868356"/>
            <a:ext cx="74352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Justificación</a:t>
            </a:r>
            <a:endParaRPr sz="3888">
              <a:solidFill>
                <a:schemeClr val="dk1"/>
              </a:solidFill>
              <a:latin typeface="Lato"/>
              <a:ea typeface="Lato"/>
              <a:cs typeface="Lato"/>
              <a:sym typeface="Lato"/>
            </a:endParaRPr>
          </a:p>
        </p:txBody>
      </p:sp>
      <p:pic>
        <p:nvPicPr>
          <p:cNvPr id="179" name="Google Shape;179;p2" descr="A green circle with a white book and a magnifying glass&#10;&#10;Description automatically generated"/>
          <p:cNvPicPr preferRelativeResize="0"/>
          <p:nvPr/>
        </p:nvPicPr>
        <p:blipFill rotWithShape="1">
          <a:blip r:embed="rId3">
            <a:alphaModFix/>
          </a:blip>
          <a:srcRect/>
          <a:stretch/>
        </p:blipFill>
        <p:spPr>
          <a:xfrm>
            <a:off x="128674" y="1819781"/>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e314509b4d_0_263"/>
          <p:cNvSpPr txBox="1"/>
          <p:nvPr/>
        </p:nvSpPr>
        <p:spPr>
          <a:xfrm>
            <a:off x="3287399" y="2417536"/>
            <a:ext cx="81072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De Cristo </a:t>
            </a:r>
            <a:r>
              <a:rPr lang="en-US" sz="3600" dirty="0" err="1">
                <a:solidFill>
                  <a:schemeClr val="dk1"/>
                </a:solidFill>
                <a:latin typeface="Lato"/>
                <a:ea typeface="Lato"/>
                <a:cs typeface="Lato"/>
                <a:sym typeface="Lato"/>
              </a:rPr>
              <a:t>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desligasteis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la ley </a:t>
            </a:r>
            <a:r>
              <a:rPr lang="en-US" sz="3600" dirty="0" err="1">
                <a:solidFill>
                  <a:schemeClr val="dk1"/>
                </a:solidFill>
                <a:latin typeface="Lato"/>
                <a:ea typeface="Lato"/>
                <a:cs typeface="Lato"/>
                <a:sym typeface="Lato"/>
              </a:rPr>
              <a:t>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justificáis</a:t>
            </a:r>
            <a:r>
              <a:rPr lang="en-US" sz="3600" dirty="0">
                <a:solidFill>
                  <a:schemeClr val="dk1"/>
                </a:solidFill>
                <a:latin typeface="Lato"/>
                <a:ea typeface="Lato"/>
                <a:cs typeface="Lato"/>
                <a:sym typeface="Lato"/>
              </a:rPr>
              <a:t>; de la </a:t>
            </a:r>
            <a:r>
              <a:rPr lang="en-US" sz="3600" dirty="0" err="1">
                <a:solidFill>
                  <a:schemeClr val="dk1"/>
                </a:solidFill>
                <a:latin typeface="Lato"/>
                <a:ea typeface="Lato"/>
                <a:cs typeface="Lato"/>
                <a:sym typeface="Lato"/>
              </a:rPr>
              <a:t>gracia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caído</a:t>
            </a:r>
            <a:r>
              <a:rPr lang="en-US" sz="3600" dirty="0">
                <a:solidFill>
                  <a:schemeClr val="dk1"/>
                </a:solidFill>
                <a:latin typeface="Lato"/>
                <a:ea typeface="Lato"/>
                <a:cs typeface="Lato"/>
                <a:sym typeface="Lato"/>
              </a:rPr>
              <a:t>.</a:t>
            </a:r>
            <a:endParaRPr sz="36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err="1">
                <a:solidFill>
                  <a:schemeClr val="dk1"/>
                </a:solidFill>
                <a:latin typeface="Lato"/>
                <a:ea typeface="Lato"/>
                <a:cs typeface="Lato"/>
                <a:sym typeface="Lato"/>
              </a:rPr>
              <a:t>Gálatas</a:t>
            </a:r>
            <a:r>
              <a:rPr lang="en-US" sz="3600" b="1" dirty="0">
                <a:solidFill>
                  <a:schemeClr val="dk1"/>
                </a:solidFill>
                <a:latin typeface="Lato"/>
                <a:ea typeface="Lato"/>
                <a:cs typeface="Lato"/>
                <a:sym typeface="Lato"/>
              </a:rPr>
              <a:t> 5:4</a:t>
            </a:r>
            <a:endParaRPr sz="3600" b="1" u="none" strike="noStrike" cap="none" dirty="0">
              <a:solidFill>
                <a:schemeClr val="dk1"/>
              </a:solidFill>
              <a:latin typeface="Lato"/>
              <a:ea typeface="Lato"/>
              <a:cs typeface="Lato"/>
              <a:sym typeface="Lato"/>
            </a:endParaRPr>
          </a:p>
        </p:txBody>
      </p:sp>
      <p:sp>
        <p:nvSpPr>
          <p:cNvPr id="334" name="Google Shape;334;g2e314509b4d_0_26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e314509b4d_0_263"/>
          <p:cNvPicPr preferRelativeResize="0"/>
          <p:nvPr/>
        </p:nvPicPr>
        <p:blipFill rotWithShape="1">
          <a:blip r:embed="rId3">
            <a:alphaModFix/>
          </a:blip>
          <a:srcRect/>
          <a:stretch/>
        </p:blipFill>
        <p:spPr>
          <a:xfrm>
            <a:off x="80901" y="1735532"/>
            <a:ext cx="3125596" cy="3218436"/>
          </a:xfrm>
          <a:prstGeom prst="rect">
            <a:avLst/>
          </a:prstGeom>
          <a:noFill/>
          <a:ln>
            <a:noFill/>
          </a:ln>
          <a:effectLst>
            <a:outerShdw blurRad="50800" dist="38100" dir="2700000" algn="tl" rotWithShape="0">
              <a:srgbClr val="000000">
                <a:alpha val="40000"/>
              </a:srgbClr>
            </a:outerShdw>
          </a:effectLst>
        </p:spPr>
      </p:pic>
      <p:pic>
        <p:nvPicPr>
          <p:cNvPr id="336" name="Google Shape;336;g2e314509b4d_0_26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g2e314509b4d_0_27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2e314509b4d_0_272"/>
          <p:cNvSpPr txBox="1"/>
          <p:nvPr/>
        </p:nvSpPr>
        <p:spPr>
          <a:xfrm>
            <a:off x="2040451" y="289924"/>
            <a:ext cx="8460038"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¿De </a:t>
            </a:r>
            <a:r>
              <a:rPr lang="en-US" sz="4000" b="1" dirty="0" err="1">
                <a:solidFill>
                  <a:schemeClr val="dk1"/>
                </a:solidFill>
                <a:latin typeface="Lato"/>
                <a:ea typeface="Lato"/>
                <a:cs typeface="Lato"/>
                <a:sym typeface="Lato"/>
              </a:rPr>
              <a:t>dónde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viene</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enseñanza</a:t>
            </a:r>
            <a:r>
              <a:rPr lang="en-US" sz="4000" b="1" dirty="0">
                <a:solidFill>
                  <a:schemeClr val="dk1"/>
                </a:solidFill>
                <a:latin typeface="Lato"/>
                <a:ea typeface="Lato"/>
                <a:cs typeface="Lato"/>
                <a:sym typeface="Lato"/>
              </a:rPr>
              <a:t>  de que </a:t>
            </a:r>
            <a:r>
              <a:rPr lang="en-US" sz="4000" b="1" dirty="0" err="1">
                <a:solidFill>
                  <a:schemeClr val="dk1"/>
                </a:solidFill>
                <a:latin typeface="Lato"/>
                <a:ea typeface="Lato"/>
                <a:cs typeface="Lato"/>
                <a:sym typeface="Lato"/>
              </a:rPr>
              <a:t>somos</a:t>
            </a:r>
            <a:r>
              <a:rPr lang="en-US" sz="4000" b="1" dirty="0">
                <a:solidFill>
                  <a:schemeClr val="dk1"/>
                </a:solidFill>
                <a:latin typeface="Lato"/>
                <a:ea typeface="Lato"/>
                <a:cs typeface="Lato"/>
                <a:sym typeface="Lato"/>
              </a:rPr>
              <a:t> salvos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medio de </a:t>
            </a:r>
            <a:r>
              <a:rPr lang="en-US" sz="4000" b="1" dirty="0" err="1">
                <a:solidFill>
                  <a:schemeClr val="dk1"/>
                </a:solidFill>
                <a:latin typeface="Lato"/>
                <a:ea typeface="Lato"/>
                <a:cs typeface="Lato"/>
                <a:sym typeface="Lato"/>
              </a:rPr>
              <a:t>nuestras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obras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344" name="Google Shape;344;g2e314509b4d_0_27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6E2B0C46-0551-57A4-2B1F-23E7CAE6F7DD}"/>
              </a:ext>
            </a:extLst>
          </p:cNvPr>
          <p:cNvSpPr txBox="1"/>
          <p:nvPr/>
        </p:nvSpPr>
        <p:spPr>
          <a:xfrm>
            <a:off x="2040451" y="2597758"/>
            <a:ext cx="9422206" cy="3970318"/>
          </a:xfrm>
          <a:prstGeom prst="rect">
            <a:avLst/>
          </a:prstGeom>
          <a:noFill/>
        </p:spPr>
        <p:txBody>
          <a:bodyPr wrap="square" rtlCol="0">
            <a:spAutoFit/>
          </a:bodyPr>
          <a:lstStyle/>
          <a:p>
            <a:r>
              <a:rPr lang="en-US" sz="3600" dirty="0"/>
              <a:t>La </a:t>
            </a:r>
            <a:r>
              <a:rPr lang="en-US" sz="3600" dirty="0" err="1"/>
              <a:t>naturalesa</a:t>
            </a:r>
            <a:r>
              <a:rPr lang="en-US" sz="3600" dirty="0"/>
              <a:t> </a:t>
            </a:r>
            <a:r>
              <a:rPr lang="en-US" sz="3600" dirty="0" err="1"/>
              <a:t>pecaminosa</a:t>
            </a:r>
            <a:endParaRPr lang="en-US" sz="3600" dirty="0"/>
          </a:p>
          <a:p>
            <a:endParaRPr lang="en-US" sz="3600" dirty="0"/>
          </a:p>
          <a:p>
            <a:r>
              <a:rPr lang="en-US" sz="3600" dirty="0"/>
              <a:t>Los </a:t>
            </a:r>
            <a:r>
              <a:rPr lang="en-US" sz="3600" dirty="0" err="1"/>
              <a:t>fariseos</a:t>
            </a:r>
            <a:r>
              <a:rPr lang="en-US" sz="3600" dirty="0"/>
              <a:t>. </a:t>
            </a:r>
          </a:p>
          <a:p>
            <a:endParaRPr lang="en-US" sz="3600" dirty="0"/>
          </a:p>
          <a:p>
            <a:r>
              <a:rPr lang="en-US" sz="3600" dirty="0" err="1"/>
              <a:t>Falsos</a:t>
            </a:r>
            <a:r>
              <a:rPr lang="en-US" sz="3600" dirty="0"/>
              <a:t> </a:t>
            </a:r>
            <a:r>
              <a:rPr lang="en-US" sz="3600" dirty="0" err="1"/>
              <a:t>profetas</a:t>
            </a:r>
            <a:r>
              <a:rPr lang="en-US" sz="3600" dirty="0"/>
              <a:t>.</a:t>
            </a:r>
          </a:p>
          <a:p>
            <a:endParaRPr lang="en-US" sz="3600" dirty="0"/>
          </a:p>
          <a:p>
            <a:r>
              <a:rPr lang="en-US" sz="3600" dirty="0"/>
              <a:t>El diablo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g2e314509b4d_0_2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0" name="Google Shape;350;g2e314509b4d_0_281"/>
          <p:cNvPicPr preferRelativeResize="0"/>
          <p:nvPr/>
        </p:nvPicPr>
        <p:blipFill>
          <a:blip r:embed="rId3">
            <a:alphaModFix/>
          </a:blip>
          <a:stretch>
            <a:fillRect/>
          </a:stretch>
        </p:blipFill>
        <p:spPr>
          <a:xfrm>
            <a:off x="-14825" y="1140300"/>
            <a:ext cx="4045299" cy="4045275"/>
          </a:xfrm>
          <a:prstGeom prst="rect">
            <a:avLst/>
          </a:prstGeom>
          <a:noFill/>
          <a:ln>
            <a:noFill/>
          </a:ln>
        </p:spPr>
      </p:pic>
      <p:sp>
        <p:nvSpPr>
          <p:cNvPr id="351" name="Google Shape;351;g2e314509b4d_0_281"/>
          <p:cNvSpPr txBox="1"/>
          <p:nvPr/>
        </p:nvSpPr>
        <p:spPr>
          <a:xfrm>
            <a:off x="3751606" y="875141"/>
            <a:ext cx="7448400" cy="175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“Para ser salvo uno </a:t>
            </a:r>
            <a:r>
              <a:rPr lang="en-US" sz="3600" b="1" dirty="0" err="1">
                <a:solidFill>
                  <a:schemeClr val="dk1"/>
                </a:solidFill>
                <a:latin typeface="Lato"/>
                <a:ea typeface="Lato"/>
                <a:cs typeface="Lato"/>
                <a:sym typeface="Lato"/>
              </a:rPr>
              <a:t>tiene</a:t>
            </a:r>
            <a:r>
              <a:rPr lang="en-US" sz="3600" b="1" dirty="0">
                <a:solidFill>
                  <a:schemeClr val="dk1"/>
                </a:solidFill>
                <a:latin typeface="Lato"/>
                <a:ea typeface="Lato"/>
                <a:cs typeface="Lato"/>
                <a:sym typeface="Lato"/>
              </a:rPr>
              <a:t> que </a:t>
            </a:r>
            <a:r>
              <a:rPr lang="en-US" sz="3600" b="1" dirty="0" err="1">
                <a:solidFill>
                  <a:schemeClr val="dk1"/>
                </a:solidFill>
                <a:latin typeface="Lato"/>
                <a:ea typeface="Lato"/>
                <a:cs typeface="Lato"/>
                <a:sym typeface="Lato"/>
              </a:rPr>
              <a:t>aceptar</a:t>
            </a:r>
            <a:r>
              <a:rPr lang="en-US" sz="3600" b="1" dirty="0">
                <a:solidFill>
                  <a:schemeClr val="dk1"/>
                </a:solidFill>
                <a:latin typeface="Lato"/>
                <a:ea typeface="Lato"/>
                <a:cs typeface="Lato"/>
                <a:sym typeface="Lato"/>
              </a:rPr>
              <a:t> a Cristo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corazón</a:t>
            </a:r>
            <a:r>
              <a:rPr lang="en-US" sz="3600" b="1" dirty="0">
                <a:solidFill>
                  <a:schemeClr val="dk1"/>
                </a:solidFill>
                <a:latin typeface="Lato"/>
                <a:ea typeface="Lato"/>
                <a:cs typeface="Lato"/>
                <a:sym typeface="Lato"/>
              </a:rPr>
              <a:t> </a:t>
            </a:r>
            <a:endParaRPr sz="36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y </a:t>
            </a:r>
            <a:r>
              <a:rPr lang="en-US" sz="3600" b="1" dirty="0" err="1">
                <a:solidFill>
                  <a:schemeClr val="dk1"/>
                </a:solidFill>
                <a:latin typeface="Lato"/>
                <a:ea typeface="Lato"/>
                <a:cs typeface="Lato"/>
                <a:sym typeface="Lato"/>
              </a:rPr>
              <a:t>entregar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 a </a:t>
            </a:r>
            <a:r>
              <a:rPr lang="en-US" sz="3600" b="1" dirty="0" err="1">
                <a:solidFill>
                  <a:schemeClr val="dk1"/>
                </a:solidFill>
                <a:latin typeface="Lato"/>
                <a:ea typeface="Lato"/>
                <a:cs typeface="Lato"/>
                <a:sym typeface="Lato"/>
              </a:rPr>
              <a:t>él</a:t>
            </a:r>
            <a:r>
              <a:rPr lang="en-US" sz="3600" b="1" dirty="0">
                <a:solidFill>
                  <a:schemeClr val="dk1"/>
                </a:solidFill>
                <a:latin typeface="Lato"/>
                <a:ea typeface="Lato"/>
                <a:cs typeface="Lato"/>
                <a:sym typeface="Lato"/>
              </a:rPr>
              <a:t>.” </a:t>
            </a:r>
            <a:endParaRPr sz="3600" b="1" dirty="0">
              <a:solidFill>
                <a:schemeClr val="dk1"/>
              </a:solidFill>
              <a:latin typeface="Lato"/>
              <a:ea typeface="Lato"/>
              <a:cs typeface="Lato"/>
              <a:sym typeface="Lato"/>
            </a:endParaRPr>
          </a:p>
        </p:txBody>
      </p:sp>
      <p:pic>
        <p:nvPicPr>
          <p:cNvPr id="352" name="Google Shape;352;g2e314509b4d_0_28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54E54D0F-E4D4-EBC2-669B-A886D92DC2B9}"/>
              </a:ext>
            </a:extLst>
          </p:cNvPr>
          <p:cNvSpPr txBox="1"/>
          <p:nvPr/>
        </p:nvSpPr>
        <p:spPr>
          <a:xfrm>
            <a:off x="2989485" y="3847553"/>
            <a:ext cx="8514825" cy="1938992"/>
          </a:xfrm>
          <a:prstGeom prst="rect">
            <a:avLst/>
          </a:prstGeom>
          <a:noFill/>
        </p:spPr>
        <p:txBody>
          <a:bodyPr wrap="square">
            <a:spAutoFit/>
          </a:bodyPr>
          <a:lstStyle/>
          <a:p>
            <a:r>
              <a:rPr lang="es-ES" sz="4000" i="1" dirty="0">
                <a:effectLst/>
                <a:latin typeface="Calibri" panose="020F0502020204030204" pitchFamily="34" charset="0"/>
                <a:ea typeface="Calibri" panose="020F0502020204030204" pitchFamily="34" charset="0"/>
              </a:rPr>
              <a:t>iniciativa personal </a:t>
            </a:r>
            <a:r>
              <a:rPr lang="es-ES" sz="4000" i="1" dirty="0">
                <a:latin typeface="Calibri" panose="020F0502020204030204" pitchFamily="34" charset="0"/>
                <a:ea typeface="Calibri" panose="020F0502020204030204" pitchFamily="34" charset="0"/>
              </a:rPr>
              <a:t>- </a:t>
            </a:r>
            <a:r>
              <a:rPr lang="es-ES" sz="4000" i="1" dirty="0">
                <a:effectLst/>
                <a:latin typeface="Calibri" panose="020F0502020204030204" pitchFamily="34" charset="0"/>
                <a:ea typeface="Calibri" panose="020F0502020204030204" pitchFamily="34" charset="0"/>
              </a:rPr>
              <a:t>Acción humana, razonamiento lógico- yo he puesto mi granito de arena en mi salvación  </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2e314509b4d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g2e314509b4d_0_290"/>
          <p:cNvPicPr preferRelativeResize="0"/>
          <p:nvPr/>
        </p:nvPicPr>
        <p:blipFill>
          <a:blip r:embed="rId3">
            <a:alphaModFix/>
          </a:blip>
          <a:stretch>
            <a:fillRect/>
          </a:stretch>
        </p:blipFill>
        <p:spPr>
          <a:xfrm>
            <a:off x="-14825" y="1140300"/>
            <a:ext cx="4045299" cy="4045275"/>
          </a:xfrm>
          <a:prstGeom prst="rect">
            <a:avLst/>
          </a:prstGeom>
          <a:noFill/>
          <a:ln>
            <a:noFill/>
          </a:ln>
        </p:spPr>
      </p:pic>
      <p:sp>
        <p:nvSpPr>
          <p:cNvPr id="359" name="Google Shape;359;g2e314509b4d_0_290"/>
          <p:cNvSpPr txBox="1"/>
          <p:nvPr/>
        </p:nvSpPr>
        <p:spPr>
          <a:xfrm>
            <a:off x="3020038" y="875141"/>
            <a:ext cx="8397378" cy="17542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“Cristo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cruz</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pero</a:t>
            </a:r>
            <a:r>
              <a:rPr lang="en-US" sz="3600" b="1" dirty="0">
                <a:solidFill>
                  <a:schemeClr val="dk1"/>
                </a:solidFill>
                <a:latin typeface="Lato"/>
                <a:ea typeface="Lato"/>
                <a:cs typeface="Lato"/>
                <a:sym typeface="Lato"/>
              </a:rPr>
              <a:t> también </a:t>
            </a:r>
            <a:r>
              <a:rPr lang="en-US" sz="3600" b="1" dirty="0" err="1">
                <a:solidFill>
                  <a:schemeClr val="dk1"/>
                </a:solidFill>
                <a:latin typeface="Lato"/>
                <a:ea typeface="Lato"/>
                <a:cs typeface="Lato"/>
                <a:sym typeface="Lato"/>
              </a:rPr>
              <a:t>tenemos</a:t>
            </a:r>
            <a:r>
              <a:rPr lang="en-US" sz="3600" b="1" dirty="0">
                <a:solidFill>
                  <a:schemeClr val="dk1"/>
                </a:solidFill>
                <a:latin typeface="Lato"/>
                <a:ea typeface="Lato"/>
                <a:cs typeface="Lato"/>
                <a:sym typeface="Lato"/>
              </a:rPr>
              <a:t> que </a:t>
            </a:r>
            <a:r>
              <a:rPr lang="en-US" sz="3600" b="1" dirty="0" err="1">
                <a:solidFill>
                  <a:schemeClr val="dk1"/>
                </a:solidFill>
                <a:latin typeface="Lato"/>
                <a:ea typeface="Lato"/>
                <a:cs typeface="Lato"/>
                <a:sym typeface="Lato"/>
              </a:rPr>
              <a:t>aportar</a:t>
            </a:r>
            <a:r>
              <a:rPr lang="en-US" sz="3600" b="1" dirty="0">
                <a:solidFill>
                  <a:schemeClr val="dk1"/>
                </a:solidFill>
                <a:latin typeface="Lato"/>
                <a:ea typeface="Lato"/>
                <a:cs typeface="Lato"/>
                <a:sym typeface="Lato"/>
              </a:rPr>
              <a:t> lo </a:t>
            </a:r>
            <a:r>
              <a:rPr lang="en-US" sz="3600" b="1" dirty="0" err="1">
                <a:solidFill>
                  <a:schemeClr val="dk1"/>
                </a:solidFill>
                <a:latin typeface="Lato"/>
                <a:ea typeface="Lato"/>
                <a:cs typeface="Lato"/>
                <a:sym typeface="Lato"/>
              </a:rPr>
              <a:t>nuestro</a:t>
            </a:r>
            <a:r>
              <a:rPr lang="en-US" sz="3600" b="1" dirty="0">
                <a:solidFill>
                  <a:schemeClr val="dk1"/>
                </a:solidFill>
                <a:latin typeface="Lato"/>
                <a:ea typeface="Lato"/>
                <a:cs typeface="Lato"/>
                <a:sym typeface="Lato"/>
              </a:rPr>
              <a:t> con </a:t>
            </a:r>
            <a:r>
              <a:rPr lang="en-US" sz="3600" b="1" dirty="0" err="1">
                <a:solidFill>
                  <a:schemeClr val="dk1"/>
                </a:solidFill>
                <a:latin typeface="Lato"/>
                <a:ea typeface="Lato"/>
                <a:cs typeface="Lato"/>
                <a:sym typeface="Lato"/>
              </a:rPr>
              <a:t>obedecerle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nuestra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pic>
        <p:nvPicPr>
          <p:cNvPr id="360" name="Google Shape;360;g2e314509b4d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3DE7A1AF-8440-443E-72DB-7C2AE2E9D833}"/>
              </a:ext>
            </a:extLst>
          </p:cNvPr>
          <p:cNvSpPr txBox="1"/>
          <p:nvPr/>
        </p:nvSpPr>
        <p:spPr>
          <a:xfrm>
            <a:off x="2944535" y="3940561"/>
            <a:ext cx="8472881" cy="2308324"/>
          </a:xfrm>
          <a:prstGeom prst="rect">
            <a:avLst/>
          </a:prstGeom>
          <a:noFill/>
        </p:spPr>
        <p:txBody>
          <a:bodyPr wrap="square">
            <a:spAutoFit/>
          </a:bodyPr>
          <a:lstStyle/>
          <a:p>
            <a:r>
              <a:rPr lang="es-ES" sz="3600" i="1" dirty="0">
                <a:latin typeface="Calibri" panose="020F0502020204030204" pitchFamily="34" charset="0"/>
                <a:ea typeface="Calibri" panose="020F0502020204030204" pitchFamily="34" charset="0"/>
              </a:rPr>
              <a:t>O</a:t>
            </a:r>
            <a:r>
              <a:rPr lang="es-ES" sz="3600" i="1" dirty="0">
                <a:effectLst/>
                <a:latin typeface="Calibri" panose="020F0502020204030204" pitchFamily="34" charset="0"/>
                <a:ea typeface="Calibri" panose="020F0502020204030204" pitchFamily="34" charset="0"/>
              </a:rPr>
              <a:t>bediencia humana</a:t>
            </a:r>
            <a:r>
              <a:rPr lang="es-ES" sz="3600" i="1" dirty="0">
                <a:latin typeface="Calibri" panose="020F0502020204030204" pitchFamily="34" charset="0"/>
                <a:ea typeface="Calibri" panose="020F0502020204030204" pitchFamily="34" charset="0"/>
              </a:rPr>
              <a:t> – esfuerzo, sacrificio, acción de demostrar al mundo que soy mejor que los demás y que puedo llegar a ser como Cristo mismo. (imposible)</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g2e314509b4d_0_2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6" name="Google Shape;366;g2e314509b4d_0_298"/>
          <p:cNvPicPr preferRelativeResize="0"/>
          <p:nvPr/>
        </p:nvPicPr>
        <p:blipFill>
          <a:blip r:embed="rId3">
            <a:alphaModFix/>
          </a:blip>
          <a:stretch>
            <a:fillRect/>
          </a:stretch>
        </p:blipFill>
        <p:spPr>
          <a:xfrm>
            <a:off x="-14824" y="1140300"/>
            <a:ext cx="3476482" cy="3562329"/>
          </a:xfrm>
          <a:prstGeom prst="rect">
            <a:avLst/>
          </a:prstGeom>
          <a:noFill/>
          <a:ln>
            <a:noFill/>
          </a:ln>
        </p:spPr>
      </p:pic>
      <p:sp>
        <p:nvSpPr>
          <p:cNvPr id="367" name="Google Shape;367;g2e314509b4d_0_298"/>
          <p:cNvSpPr txBox="1"/>
          <p:nvPr/>
        </p:nvSpPr>
        <p:spPr>
          <a:xfrm>
            <a:off x="3749890" y="965625"/>
            <a:ext cx="7580700" cy="2308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Somos</a:t>
            </a:r>
            <a:r>
              <a:rPr lang="en-US" sz="3600" b="1" dirty="0">
                <a:solidFill>
                  <a:schemeClr val="dk1"/>
                </a:solidFill>
                <a:latin typeface="Lato"/>
                <a:ea typeface="Lato"/>
                <a:cs typeface="Lato"/>
                <a:sym typeface="Lato"/>
              </a:rPr>
              <a:t> salvos </a:t>
            </a:r>
            <a:r>
              <a:rPr lang="en-US" sz="3600" b="1" dirty="0" err="1">
                <a:solidFill>
                  <a:schemeClr val="dk1"/>
                </a:solidFill>
                <a:latin typeface="Lato"/>
                <a:ea typeface="Lato"/>
                <a:cs typeface="Lato"/>
                <a:sym typeface="Lato"/>
              </a:rPr>
              <a:t>por</a:t>
            </a: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fe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Cristo, </a:t>
            </a:r>
            <a:r>
              <a:rPr lang="en-US" sz="3600" b="1" dirty="0" err="1">
                <a:solidFill>
                  <a:schemeClr val="dk1"/>
                </a:solidFill>
                <a:latin typeface="Lato"/>
                <a:ea typeface="Lato"/>
                <a:cs typeface="Lato"/>
                <a:sym typeface="Lato"/>
              </a:rPr>
              <a:t>pero</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necesario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vivir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santidad</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porque</a:t>
            </a:r>
            <a:r>
              <a:rPr lang="en-US" sz="3600" b="1" dirty="0">
                <a:solidFill>
                  <a:schemeClr val="dk1"/>
                </a:solidFill>
                <a:latin typeface="Lato"/>
                <a:ea typeface="Lato"/>
                <a:cs typeface="Lato"/>
                <a:sym typeface="Lato"/>
              </a:rPr>
              <a:t> la Biblia dice que sin </a:t>
            </a:r>
            <a:r>
              <a:rPr lang="en-US" sz="3600" b="1" dirty="0" err="1">
                <a:solidFill>
                  <a:schemeClr val="dk1"/>
                </a:solidFill>
                <a:latin typeface="Lato"/>
                <a:ea typeface="Lato"/>
                <a:cs typeface="Lato"/>
                <a:sym typeface="Lato"/>
              </a:rPr>
              <a:t>santidad</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nadie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verá</a:t>
            </a:r>
            <a:r>
              <a:rPr lang="en-US" sz="3600" b="1" dirty="0">
                <a:solidFill>
                  <a:schemeClr val="dk1"/>
                </a:solidFill>
                <a:latin typeface="Lato"/>
                <a:ea typeface="Lato"/>
                <a:cs typeface="Lato"/>
                <a:sym typeface="Lato"/>
              </a:rPr>
              <a:t> al </a:t>
            </a:r>
            <a:r>
              <a:rPr lang="en-US" sz="3600" b="1" dirty="0" err="1">
                <a:solidFill>
                  <a:schemeClr val="dk1"/>
                </a:solidFill>
                <a:latin typeface="Lato"/>
                <a:ea typeface="Lato"/>
                <a:cs typeface="Lato"/>
                <a:sym typeface="Lato"/>
              </a:rPr>
              <a:t>Señor</a:t>
            </a:r>
            <a:r>
              <a:rPr lang="en-US" sz="3600" b="1" dirty="0">
                <a:solidFill>
                  <a:schemeClr val="dk1"/>
                </a:solidFill>
                <a:latin typeface="Lato"/>
                <a:ea typeface="Lato"/>
                <a:cs typeface="Lato"/>
                <a:sym typeface="Lato"/>
              </a:rPr>
              <a:t>. "</a:t>
            </a:r>
            <a:endParaRPr sz="3600" b="1" dirty="0">
              <a:solidFill>
                <a:schemeClr val="dk1"/>
              </a:solidFill>
              <a:latin typeface="Lato"/>
              <a:ea typeface="Lato"/>
              <a:cs typeface="Lato"/>
              <a:sym typeface="Lato"/>
            </a:endParaRPr>
          </a:p>
        </p:txBody>
      </p:sp>
      <p:pic>
        <p:nvPicPr>
          <p:cNvPr id="368" name="Google Shape;368;g2e314509b4d_0_2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98528D47-575E-AF1C-D9C9-3B84D3DD6600}"/>
              </a:ext>
            </a:extLst>
          </p:cNvPr>
          <p:cNvSpPr txBox="1"/>
          <p:nvPr/>
        </p:nvSpPr>
        <p:spPr>
          <a:xfrm>
            <a:off x="2592198" y="3950126"/>
            <a:ext cx="9093666" cy="2246769"/>
          </a:xfrm>
          <a:prstGeom prst="rect">
            <a:avLst/>
          </a:prstGeom>
          <a:noFill/>
        </p:spPr>
        <p:txBody>
          <a:bodyPr wrap="square">
            <a:spAutoFit/>
          </a:bodyPr>
          <a:lstStyle/>
          <a:p>
            <a:r>
              <a:rPr lang="es-ES" sz="2800" i="1" dirty="0">
                <a:latin typeface="Calibri" panose="020F0502020204030204" pitchFamily="34" charset="0"/>
                <a:ea typeface="Calibri" panose="020F0502020204030204" pitchFamily="34" charset="0"/>
              </a:rPr>
              <a:t>S</a:t>
            </a:r>
            <a:r>
              <a:rPr lang="es-ES" sz="2800" i="1" dirty="0">
                <a:effectLst/>
                <a:latin typeface="Calibri" panose="020F0502020204030204" pitchFamily="34" charset="0"/>
                <a:ea typeface="Calibri" panose="020F0502020204030204" pitchFamily="34" charset="0"/>
              </a:rPr>
              <a:t>antidad personal-  se engañan a si mismos pensando que pueden alcanzar la santidad total en la tierra. (imposible) Esto produce creyentes arrogantes que piensan que han alcanzado santidad con el estilo de vida que llevan dentro y fuera de la iglesia. </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g2e314509b4d_0_2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g2e314509b4d_0_298"/>
          <p:cNvSpPr txBox="1"/>
          <p:nvPr/>
        </p:nvSpPr>
        <p:spPr>
          <a:xfrm>
            <a:off x="2945238" y="889863"/>
            <a:ext cx="8254768" cy="507827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Mis queridos hijos, escribo estas cosas para que no pequen. Pero si alguno peca, tenemos ante el Padre a un intercesor, a Jesucristo, el Justo. </a:t>
            </a:r>
            <a:r>
              <a:rPr lang="es-ES" sz="36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2 </a:t>
            </a:r>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Él es el sacrificio por el perdón de nuestros pecados y no solo por los nuestros, sino por los de todo el mundo. </a:t>
            </a:r>
          </a:p>
          <a:p>
            <a:pPr marL="0" lvl="0" indent="0" algn="l" rtl="0">
              <a:spcBef>
                <a:spcPts val="0"/>
              </a:spcBef>
              <a:spcAft>
                <a:spcPts val="0"/>
              </a:spcAft>
              <a:buClr>
                <a:schemeClr val="dk1"/>
              </a:buClr>
              <a:buSzPts val="1100"/>
              <a:buFont typeface="Arial"/>
              <a:buNone/>
            </a:pPr>
            <a:endParaRPr lang="es-ES" sz="3600"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Clr>
                <a:schemeClr val="dk1"/>
              </a:buClr>
              <a:buSzPts val="1100"/>
              <a:buFont typeface="Arial"/>
              <a:buNone/>
            </a:pPr>
            <a:r>
              <a:rPr lang="es-ES" sz="3600" b="1" i="0" dirty="0">
                <a:solidFill>
                  <a:srgbClr val="000000"/>
                </a:solidFill>
                <a:effectLst/>
                <a:latin typeface="Lato" panose="020F0502020204030203" pitchFamily="34" charset="0"/>
                <a:ea typeface="Lato" panose="020F0502020204030203" pitchFamily="34" charset="0"/>
                <a:cs typeface="Lato" panose="020F0502020204030203" pitchFamily="34" charset="0"/>
              </a:rPr>
              <a:t>1 Juan 2:1-2</a:t>
            </a:r>
            <a:endParaRPr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368" name="Google Shape;368;g2e314509b4d_0_29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335;g2e314509b4d_0_263">
            <a:extLst>
              <a:ext uri="{FF2B5EF4-FFF2-40B4-BE49-F238E27FC236}">
                <a16:creationId xmlns:a16="http://schemas.microsoft.com/office/drawing/2014/main" id="{5C01DA74-F74B-4F80-2BE2-5970B6265BB4}"/>
              </a:ext>
            </a:extLst>
          </p:cNvPr>
          <p:cNvPicPr preferRelativeResize="0"/>
          <p:nvPr/>
        </p:nvPicPr>
        <p:blipFill rotWithShape="1">
          <a:blip r:embed="rId4">
            <a:alphaModFix/>
          </a:blip>
          <a:srcRect/>
          <a:stretch/>
        </p:blipFill>
        <p:spPr>
          <a:xfrm>
            <a:off x="80901" y="173553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61277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g2e314509b4d_0_2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g2e314509b4d_0_298"/>
          <p:cNvSpPr txBox="1"/>
          <p:nvPr/>
        </p:nvSpPr>
        <p:spPr>
          <a:xfrm>
            <a:off x="3255632" y="1460358"/>
            <a:ext cx="7944374" cy="39702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Porque hay un solo Dios, y un solo mediador entre Dios y los hombres, Jesucristo hombre, </a:t>
            </a:r>
            <a:r>
              <a:rPr lang="es-ES" sz="36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6 </a:t>
            </a:r>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el cual se dio a sí mismo en rescate por todos, de lo cual se dio testimonio a su debido tiempo.</a:t>
            </a:r>
          </a:p>
          <a:p>
            <a:pPr marL="0" lvl="0" indent="0" algn="l" rtl="0">
              <a:spcBef>
                <a:spcPts val="0"/>
              </a:spcBef>
              <a:spcAft>
                <a:spcPts val="0"/>
              </a:spcAft>
              <a:buClr>
                <a:schemeClr val="dk1"/>
              </a:buClr>
              <a:buSzPts val="1100"/>
              <a:buFont typeface="Arial"/>
              <a:buNone/>
            </a:pPr>
            <a:endParaRPr lang="es-ES" sz="3600"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Clr>
                <a:schemeClr val="dk1"/>
              </a:buClr>
              <a:buSzPts val="1100"/>
              <a:buFont typeface="Arial"/>
              <a:buNone/>
            </a:pPr>
            <a:r>
              <a:rPr lang="es-ES" sz="3600" b="1" i="0" dirty="0">
                <a:solidFill>
                  <a:srgbClr val="000000"/>
                </a:solidFill>
                <a:effectLst/>
                <a:latin typeface="Lato" panose="020F0502020204030203" pitchFamily="34" charset="0"/>
                <a:ea typeface="Lato" panose="020F0502020204030203" pitchFamily="34" charset="0"/>
                <a:cs typeface="Lato" panose="020F0502020204030203" pitchFamily="34" charset="0"/>
              </a:rPr>
              <a:t>1Timoteo 2:5-6</a:t>
            </a:r>
            <a:endParaRPr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368" name="Google Shape;368;g2e314509b4d_0_29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335;g2e314509b4d_0_263">
            <a:extLst>
              <a:ext uri="{FF2B5EF4-FFF2-40B4-BE49-F238E27FC236}">
                <a16:creationId xmlns:a16="http://schemas.microsoft.com/office/drawing/2014/main" id="{54D09905-50A9-57BC-0581-F8C79882E116}"/>
              </a:ext>
            </a:extLst>
          </p:cNvPr>
          <p:cNvPicPr preferRelativeResize="0"/>
          <p:nvPr/>
        </p:nvPicPr>
        <p:blipFill rotWithShape="1">
          <a:blip r:embed="rId4">
            <a:alphaModFix/>
          </a:blip>
          <a:srcRect/>
          <a:stretch/>
        </p:blipFill>
        <p:spPr>
          <a:xfrm>
            <a:off x="80901" y="173553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46034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9BE3271A-BA20-FD75-DC12-FA4E3C7B8AF9}"/>
            </a:ext>
          </a:extLst>
        </p:cNvPr>
        <p:cNvGrpSpPr/>
        <p:nvPr/>
      </p:nvGrpSpPr>
      <p:grpSpPr>
        <a:xfrm>
          <a:off x="0" y="0"/>
          <a:ext cx="0" cy="0"/>
          <a:chOff x="0" y="0"/>
          <a:chExt cx="0" cy="0"/>
        </a:xfrm>
      </p:grpSpPr>
      <p:sp>
        <p:nvSpPr>
          <p:cNvPr id="201" name="Google Shape;201;p5">
            <a:extLst>
              <a:ext uri="{FF2B5EF4-FFF2-40B4-BE49-F238E27FC236}">
                <a16:creationId xmlns:a16="http://schemas.microsoft.com/office/drawing/2014/main" id="{B47E787E-9244-5BA4-3AC4-C5D34E8FFBDC}"/>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a:extLst>
              <a:ext uri="{FF2B5EF4-FFF2-40B4-BE49-F238E27FC236}">
                <a16:creationId xmlns:a16="http://schemas.microsoft.com/office/drawing/2014/main" id="{EF052DA2-0BD9-5DDB-778B-192B86B1142D}"/>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a:extLst>
              <a:ext uri="{FF2B5EF4-FFF2-40B4-BE49-F238E27FC236}">
                <a16:creationId xmlns:a16="http://schemas.microsoft.com/office/drawing/2014/main" id="{4D063F1F-031E-E49C-B550-5572243E23BB}"/>
              </a:ext>
            </a:extLst>
          </p:cNvPr>
          <p:cNvGrpSpPr/>
          <p:nvPr/>
        </p:nvGrpSpPr>
        <p:grpSpPr>
          <a:xfrm>
            <a:off x="551075" y="2011050"/>
            <a:ext cx="11197475" cy="3947713"/>
            <a:chOff x="0" y="0"/>
            <a:chExt cx="10450280" cy="3947713"/>
          </a:xfrm>
        </p:grpSpPr>
        <p:sp>
          <p:nvSpPr>
            <p:cNvPr id="204" name="Google Shape;204;p5">
              <a:extLst>
                <a:ext uri="{FF2B5EF4-FFF2-40B4-BE49-F238E27FC236}">
                  <a16:creationId xmlns:a16="http://schemas.microsoft.com/office/drawing/2014/main" id="{E55C0A16-D75C-D0CB-7355-D4FA7FC8931C}"/>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a:extLst>
                <a:ext uri="{FF2B5EF4-FFF2-40B4-BE49-F238E27FC236}">
                  <a16:creationId xmlns:a16="http://schemas.microsoft.com/office/drawing/2014/main" id="{00F3187C-B6E5-E223-F527-696921905D0F}"/>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a:extLst>
                <a:ext uri="{FF2B5EF4-FFF2-40B4-BE49-F238E27FC236}">
                  <a16:creationId xmlns:a16="http://schemas.microsoft.com/office/drawing/2014/main" id="{ADDD4FD9-47C1-4EFC-49BB-C40D07DEBA7E}"/>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p5">
              <a:extLst>
                <a:ext uri="{FF2B5EF4-FFF2-40B4-BE49-F238E27FC236}">
                  <a16:creationId xmlns:a16="http://schemas.microsoft.com/office/drawing/2014/main" id="{E9699F24-0023-013B-E329-B650FB744C4C}"/>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Probar</a:t>
              </a:r>
              <a:r>
                <a:rPr lang="en-US" sz="2500" dirty="0">
                  <a:solidFill>
                    <a:schemeClr val="tx1"/>
                  </a:solidFill>
                  <a:latin typeface="Lato"/>
                  <a:ea typeface="Lato"/>
                  <a:cs typeface="Lato"/>
                  <a:sym typeface="Lato"/>
                </a:rPr>
                <a:t> con la biblia que la </a:t>
              </a:r>
              <a:r>
                <a:rPr lang="en-US" sz="2500" dirty="0" err="1">
                  <a:solidFill>
                    <a:schemeClr val="tx1"/>
                  </a:solidFill>
                  <a:latin typeface="Lato"/>
                  <a:ea typeface="Lato"/>
                  <a:cs typeface="Lato"/>
                  <a:sym typeface="Lato"/>
                </a:rPr>
                <a:t>justificación</a:t>
              </a:r>
              <a:r>
                <a:rPr lang="en-US" sz="2500" dirty="0">
                  <a:solidFill>
                    <a:schemeClr val="tx1"/>
                  </a:solidFill>
                  <a:latin typeface="Lato"/>
                  <a:ea typeface="Lato"/>
                  <a:cs typeface="Lato"/>
                  <a:sym typeface="Lato"/>
                </a:rPr>
                <a:t> es 100% </a:t>
              </a:r>
              <a:r>
                <a:rPr lang="en-US" sz="2500" dirty="0" err="1">
                  <a:solidFill>
                    <a:schemeClr val="tx1"/>
                  </a:solidFill>
                  <a:latin typeface="Lato"/>
                  <a:ea typeface="Lato"/>
                  <a:cs typeface="Lato"/>
                  <a:sym typeface="Lato"/>
                </a:rPr>
                <a:t>obra</a:t>
              </a:r>
              <a:r>
                <a:rPr lang="en-US" sz="2500" dirty="0">
                  <a:solidFill>
                    <a:schemeClr val="tx1"/>
                  </a:solidFill>
                  <a:latin typeface="Lato"/>
                  <a:ea typeface="Lato"/>
                  <a:cs typeface="Lato"/>
                  <a:sym typeface="Lato"/>
                </a:rPr>
                <a:t> de Dios</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208" name="Google Shape;208;p5">
              <a:extLst>
                <a:ext uri="{FF2B5EF4-FFF2-40B4-BE49-F238E27FC236}">
                  <a16:creationId xmlns:a16="http://schemas.microsoft.com/office/drawing/2014/main" id="{AF947F41-1B95-3D82-44D4-9C529FD42694}"/>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a:extLst>
                <a:ext uri="{FF2B5EF4-FFF2-40B4-BE49-F238E27FC236}">
                  <a16:creationId xmlns:a16="http://schemas.microsoft.com/office/drawing/2014/main" id="{83476E0F-4F08-AF6D-D3AA-97399859DE73}"/>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a:extLst>
                <a:ext uri="{FF2B5EF4-FFF2-40B4-BE49-F238E27FC236}">
                  <a16:creationId xmlns:a16="http://schemas.microsoft.com/office/drawing/2014/main" id="{9C494210-B070-B618-1116-9AF7E32682A0}"/>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p5">
              <a:extLst>
                <a:ext uri="{FF2B5EF4-FFF2-40B4-BE49-F238E27FC236}">
                  <a16:creationId xmlns:a16="http://schemas.microsoft.com/office/drawing/2014/main" id="{9AF31C09-8F53-4944-260E-1BEED3FF36DA}"/>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diferencias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doctrinales</a:t>
              </a:r>
              <a:r>
                <a:rPr lang="en-US" sz="2500" dirty="0">
                  <a:solidFill>
                    <a:schemeClr val="tx1"/>
                  </a:solidFill>
                  <a:latin typeface="Lato"/>
                  <a:ea typeface="Lato"/>
                  <a:cs typeface="Lato"/>
                  <a:sym typeface="Lato"/>
                </a:rPr>
                <a:t> entre la Iglesia </a:t>
              </a:r>
              <a:r>
                <a:rPr lang="en-US" sz="2500" dirty="0" err="1">
                  <a:solidFill>
                    <a:schemeClr val="tx1"/>
                  </a:solidFill>
                  <a:latin typeface="Lato"/>
                  <a:ea typeface="Lato"/>
                  <a:cs typeface="Lato"/>
                  <a:sym typeface="Lato"/>
                </a:rPr>
                <a:t>catolica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protestante</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luterana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cuanto</a:t>
              </a:r>
              <a:r>
                <a:rPr lang="en-US" sz="2500" dirty="0">
                  <a:solidFill>
                    <a:schemeClr val="tx1"/>
                  </a:solidFill>
                  <a:latin typeface="Lato"/>
                  <a:ea typeface="Lato"/>
                  <a:cs typeface="Lato"/>
                  <a:sym typeface="Lato"/>
                </a:rPr>
                <a:t> a la </a:t>
              </a:r>
              <a:r>
                <a:rPr lang="en-US" sz="2500" dirty="0" err="1">
                  <a:solidFill>
                    <a:schemeClr val="tx1"/>
                  </a:solidFill>
                  <a:latin typeface="Lato"/>
                  <a:ea typeface="Lato"/>
                  <a:cs typeface="Lato"/>
                  <a:sym typeface="Lato"/>
                </a:rPr>
                <a:t>justificación</a:t>
              </a:r>
              <a:r>
                <a:rPr lang="en-US" sz="2500" dirty="0">
                  <a:solidFill>
                    <a:schemeClr val="tx1"/>
                  </a:solidFill>
                  <a:latin typeface="Lato"/>
                  <a:ea typeface="Lato"/>
                  <a:cs typeface="Lato"/>
                  <a:sym typeface="Lato"/>
                </a:rPr>
                <a:t>.</a:t>
              </a:r>
              <a:endParaRPr sz="2500" b="0" i="0" u="none" strike="noStrike" cap="none" dirty="0">
                <a:solidFill>
                  <a:schemeClr val="tx1"/>
                </a:solidFill>
                <a:latin typeface="Lato"/>
                <a:ea typeface="Lato"/>
                <a:cs typeface="Lato"/>
                <a:sym typeface="Lato"/>
              </a:endParaRPr>
            </a:p>
          </p:txBody>
        </p:sp>
        <p:sp>
          <p:nvSpPr>
            <p:cNvPr id="212" name="Google Shape;212;p5">
              <a:extLst>
                <a:ext uri="{FF2B5EF4-FFF2-40B4-BE49-F238E27FC236}">
                  <a16:creationId xmlns:a16="http://schemas.microsoft.com/office/drawing/2014/main" id="{3F82D37B-64E0-1507-71E0-024DA940AEF2}"/>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a:extLst>
                <a:ext uri="{FF2B5EF4-FFF2-40B4-BE49-F238E27FC236}">
                  <a16:creationId xmlns:a16="http://schemas.microsoft.com/office/drawing/2014/main" id="{DF227570-6ED0-30F4-3ADD-4D191C264158}"/>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a:extLst>
                <a:ext uri="{FF2B5EF4-FFF2-40B4-BE49-F238E27FC236}">
                  <a16:creationId xmlns:a16="http://schemas.microsoft.com/office/drawing/2014/main" id="{4CD551B4-C978-33F9-1C07-CCD3779CBBD0}"/>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p5">
              <a:extLst>
                <a:ext uri="{FF2B5EF4-FFF2-40B4-BE49-F238E27FC236}">
                  <a16:creationId xmlns:a16="http://schemas.microsoft.com/office/drawing/2014/main" id="{7A428B01-AE2E-839A-7291-CB253FCF49A3}"/>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tx1"/>
                  </a:solidFill>
                  <a:latin typeface="Lato"/>
                  <a:ea typeface="Lato"/>
                  <a:cs typeface="Lato"/>
                  <a:sym typeface="Lato"/>
                </a:rPr>
                <a:t>Definir</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justificación</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objetiva</a:t>
              </a:r>
              <a:r>
                <a:rPr lang="en-US" sz="3200" dirty="0">
                  <a:solidFill>
                    <a:schemeClr val="tx1"/>
                  </a:solidFill>
                  <a:latin typeface="Lato"/>
                  <a:ea typeface="Lato"/>
                  <a:cs typeface="Lato"/>
                  <a:sym typeface="Lato"/>
                </a:rPr>
                <a:t> y </a:t>
              </a:r>
              <a:r>
                <a:rPr lang="en-US" sz="3200" dirty="0" err="1">
                  <a:solidFill>
                    <a:schemeClr val="tx1"/>
                  </a:solidFill>
                  <a:latin typeface="Lato"/>
                  <a:ea typeface="Lato"/>
                  <a:cs typeface="Lato"/>
                  <a:sym typeface="Lato"/>
                </a:rPr>
                <a:t>subjetiva</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grpSp>
      <p:pic>
        <p:nvPicPr>
          <p:cNvPr id="216" name="Google Shape;216;p5" descr="A green bird with leaves&#10;&#10;Description automatically generated">
            <a:extLst>
              <a:ext uri="{FF2B5EF4-FFF2-40B4-BE49-F238E27FC236}">
                <a16:creationId xmlns:a16="http://schemas.microsoft.com/office/drawing/2014/main" id="{F6FC6653-45DD-EFB6-E251-2292DB5FF29D}"/>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679449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g2e314509b4d_0_49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74" name="Google Shape;374;g2e314509b4d_0_493"/>
          <p:cNvGraphicFramePr/>
          <p:nvPr/>
        </p:nvGraphicFramePr>
        <p:xfrm>
          <a:off x="1028700" y="1987550"/>
          <a:ext cx="10287000" cy="3646975"/>
        </p:xfrm>
        <a:graphic>
          <a:graphicData uri="http://schemas.openxmlformats.org/drawingml/2006/table">
            <a:tbl>
              <a:tblPr>
                <a:noFill/>
                <a:tableStyleId>{F6ADA33B-DF26-4BDE-846B-07748FD77F68}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OBJETIVA</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SUBJETIVA</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lvl="0" indent="0" algn="l" rtl="0">
                        <a:spcBef>
                          <a:spcPts val="0"/>
                        </a:spcBef>
                        <a:spcAft>
                          <a:spcPts val="0"/>
                        </a:spcAft>
                        <a:buNone/>
                      </a:pPr>
                      <a:r>
                        <a:rPr lang="en-US" sz="3400">
                          <a:latin typeface="Lato"/>
                          <a:ea typeface="Lato"/>
                          <a:cs typeface="Lato"/>
                          <a:sym typeface="Lato"/>
                        </a:rPr>
                        <a:t>Jesús ha pagado por los pecados del mundo entero. El mundo entero es el “objeto” de su perdón.</a:t>
                      </a:r>
                      <a:endParaRPr sz="340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a:latin typeface="Lato"/>
                          <a:ea typeface="Lato"/>
                          <a:cs typeface="Lato"/>
                          <a:sym typeface="Lato"/>
                        </a:rPr>
                        <a:t>Una persona individual o “sujeto” recibe el perdón que Jesús obtuvo, cuando el Espíritu Santo llama a una persona a la fe. </a:t>
                      </a:r>
                      <a:endParaRPr sz="340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75" name="Google Shape;375;g2e314509b4d_0_493"/>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La Doctrina de Justificación </a:t>
            </a:r>
            <a:endParaRPr sz="4800" b="0" i="0" u="none" strike="noStrike" cap="non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2e314509b4d_0_57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81" name="Google Shape;381;g2e314509b4d_0_578"/>
          <p:cNvGraphicFramePr/>
          <p:nvPr/>
        </p:nvGraphicFramePr>
        <p:xfrm>
          <a:off x="1028700" y="1987550"/>
          <a:ext cx="10287000" cy="3712615"/>
        </p:xfrm>
        <a:graphic>
          <a:graphicData uri="http://schemas.openxmlformats.org/drawingml/2006/table">
            <a:tbl>
              <a:tblPr>
                <a:noFill/>
                <a:tableStyleId>{F6ADA33B-DF26-4BDE-846B-07748FD77F68}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La Iglesia Católica Romana</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La Iglesia Luterana (Academia Cristo)</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lvl="0" indent="0" algn="l" rtl="0">
                        <a:spcBef>
                          <a:spcPts val="0"/>
                        </a:spcBef>
                        <a:spcAft>
                          <a:spcPts val="0"/>
                        </a:spcAft>
                        <a:buNone/>
                      </a:pPr>
                      <a:r>
                        <a:rPr lang="en-US" sz="3400" dirty="0" err="1">
                          <a:latin typeface="Lato"/>
                          <a:ea typeface="Lato"/>
                          <a:cs typeface="Lato"/>
                          <a:sym typeface="Lato"/>
                        </a:rPr>
                        <a:t>Somos</a:t>
                      </a:r>
                      <a:r>
                        <a:rPr lang="en-US" sz="3400" dirty="0">
                          <a:latin typeface="Lato"/>
                          <a:ea typeface="Lato"/>
                          <a:cs typeface="Lato"/>
                          <a:sym typeface="Lato"/>
                        </a:rPr>
                        <a:t> </a:t>
                      </a:r>
                      <a:r>
                        <a:rPr lang="en-US" sz="3400" dirty="0" err="1">
                          <a:latin typeface="Lato"/>
                          <a:ea typeface="Lato"/>
                          <a:cs typeface="Lato"/>
                          <a:sym typeface="Lato"/>
                        </a:rPr>
                        <a:t>justificados</a:t>
                      </a:r>
                      <a:r>
                        <a:rPr lang="en-US" sz="3400" dirty="0">
                          <a:latin typeface="Lato"/>
                          <a:ea typeface="Lato"/>
                          <a:cs typeface="Lato"/>
                          <a:sym typeface="Lato"/>
                        </a:rPr>
                        <a:t> </a:t>
                      </a:r>
                      <a:r>
                        <a:rPr lang="en-US" sz="3400" dirty="0" err="1">
                          <a:latin typeface="Lato"/>
                          <a:ea typeface="Lato"/>
                          <a:cs typeface="Lato"/>
                          <a:sym typeface="Lato"/>
                        </a:rPr>
                        <a:t>por</a:t>
                      </a:r>
                      <a:r>
                        <a:rPr lang="en-US" sz="3400" dirty="0">
                          <a:latin typeface="Lato"/>
                          <a:ea typeface="Lato"/>
                          <a:cs typeface="Lato"/>
                          <a:sym typeface="Lato"/>
                        </a:rPr>
                        <a:t> </a:t>
                      </a:r>
                      <a:r>
                        <a:rPr lang="en-US" sz="3400" dirty="0" err="1">
                          <a:latin typeface="Lato"/>
                          <a:ea typeface="Lato"/>
                          <a:cs typeface="Lato"/>
                          <a:sym typeface="Lato"/>
                        </a:rPr>
                        <a:t>una</a:t>
                      </a:r>
                      <a:r>
                        <a:rPr lang="en-US" sz="3400" dirty="0">
                          <a:latin typeface="Lato"/>
                          <a:ea typeface="Lato"/>
                          <a:cs typeface="Lato"/>
                          <a:sym typeface="Lato"/>
                        </a:rPr>
                        <a:t> </a:t>
                      </a:r>
                      <a:r>
                        <a:rPr lang="en-US" sz="3400" dirty="0" err="1">
                          <a:latin typeface="Lato"/>
                          <a:ea typeface="Lato"/>
                          <a:cs typeface="Lato"/>
                          <a:sym typeface="Lato"/>
                        </a:rPr>
                        <a:t>combinación</a:t>
                      </a:r>
                      <a:r>
                        <a:rPr lang="en-US" sz="3400" dirty="0">
                          <a:latin typeface="Lato"/>
                          <a:ea typeface="Lato"/>
                          <a:cs typeface="Lato"/>
                          <a:sym typeface="Lato"/>
                        </a:rPr>
                        <a:t> de </a:t>
                      </a:r>
                      <a:r>
                        <a:rPr lang="en-US" sz="3400" dirty="0" err="1">
                          <a:latin typeface="Lato"/>
                          <a:ea typeface="Lato"/>
                          <a:cs typeface="Lato"/>
                          <a:sym typeface="Lato"/>
                        </a:rPr>
                        <a:t>nuestra</a:t>
                      </a:r>
                      <a:r>
                        <a:rPr lang="en-US" sz="3400" dirty="0">
                          <a:latin typeface="Lato"/>
                          <a:ea typeface="Lato"/>
                          <a:cs typeface="Lato"/>
                          <a:sym typeface="Lato"/>
                        </a:rPr>
                        <a:t> </a:t>
                      </a:r>
                      <a:r>
                        <a:rPr lang="en-US" sz="3400" dirty="0" err="1">
                          <a:latin typeface="Lato"/>
                          <a:ea typeface="Lato"/>
                          <a:cs typeface="Lato"/>
                          <a:sym typeface="Lato"/>
                        </a:rPr>
                        <a:t>fe</a:t>
                      </a:r>
                      <a:r>
                        <a:rPr lang="en-US" sz="3400" dirty="0">
                          <a:latin typeface="Lato"/>
                          <a:ea typeface="Lato"/>
                          <a:cs typeface="Lato"/>
                          <a:sym typeface="Lato"/>
                        </a:rPr>
                        <a:t> y </a:t>
                      </a:r>
                      <a:r>
                        <a:rPr lang="en-US" sz="3400" dirty="0" err="1">
                          <a:latin typeface="Lato"/>
                          <a:ea typeface="Lato"/>
                          <a:cs typeface="Lato"/>
                          <a:sym typeface="Lato"/>
                        </a:rPr>
                        <a:t>nuestras</a:t>
                      </a:r>
                      <a:r>
                        <a:rPr lang="en-US" sz="3400" dirty="0">
                          <a:latin typeface="Lato"/>
                          <a:ea typeface="Lato"/>
                          <a:cs typeface="Lato"/>
                          <a:sym typeface="Lato"/>
                        </a:rPr>
                        <a:t> </a:t>
                      </a:r>
                      <a:r>
                        <a:rPr lang="en-US" sz="3400" dirty="0" err="1">
                          <a:latin typeface="Lato"/>
                          <a:ea typeface="Lato"/>
                          <a:cs typeface="Lato"/>
                          <a:sym typeface="Lato"/>
                        </a:rPr>
                        <a:t>obras</a:t>
                      </a:r>
                      <a:r>
                        <a:rPr lang="en-US" sz="3400" dirty="0">
                          <a:latin typeface="Lato"/>
                          <a:ea typeface="Lato"/>
                          <a:cs typeface="Lato"/>
                          <a:sym typeface="Lato"/>
                        </a:rPr>
                        <a:t>.</a:t>
                      </a:r>
                      <a:endParaRPr sz="3400"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dirty="0" err="1">
                          <a:latin typeface="Lato"/>
                          <a:ea typeface="Lato"/>
                          <a:cs typeface="Lato"/>
                          <a:sym typeface="Lato"/>
                        </a:rPr>
                        <a:t>Somos</a:t>
                      </a:r>
                      <a:r>
                        <a:rPr lang="en-US" sz="3400" dirty="0">
                          <a:latin typeface="Lato"/>
                          <a:ea typeface="Lato"/>
                          <a:cs typeface="Lato"/>
                          <a:sym typeface="Lato"/>
                        </a:rPr>
                        <a:t> </a:t>
                      </a:r>
                      <a:r>
                        <a:rPr lang="en-US" sz="3400" dirty="0" err="1">
                          <a:latin typeface="Lato"/>
                          <a:ea typeface="Lato"/>
                          <a:cs typeface="Lato"/>
                          <a:sym typeface="Lato"/>
                        </a:rPr>
                        <a:t>justificados</a:t>
                      </a:r>
                      <a:r>
                        <a:rPr lang="en-US" sz="3400" dirty="0">
                          <a:latin typeface="Lato"/>
                          <a:ea typeface="Lato"/>
                          <a:cs typeface="Lato"/>
                          <a:sym typeface="Lato"/>
                        </a:rPr>
                        <a:t> solo </a:t>
                      </a:r>
                      <a:r>
                        <a:rPr lang="en-US" sz="3400" dirty="0" err="1">
                          <a:latin typeface="Lato"/>
                          <a:ea typeface="Lato"/>
                          <a:cs typeface="Lato"/>
                          <a:sym typeface="Lato"/>
                        </a:rPr>
                        <a:t>por</a:t>
                      </a:r>
                      <a:r>
                        <a:rPr lang="en-US" sz="3400" dirty="0">
                          <a:latin typeface="Lato"/>
                          <a:ea typeface="Lato"/>
                          <a:cs typeface="Lato"/>
                          <a:sym typeface="Lato"/>
                        </a:rPr>
                        <a:t> la </a:t>
                      </a:r>
                      <a:r>
                        <a:rPr lang="en-US" sz="3400" dirty="0" err="1">
                          <a:latin typeface="Lato"/>
                          <a:ea typeface="Lato"/>
                          <a:cs typeface="Lato"/>
                          <a:sym typeface="Lato"/>
                        </a:rPr>
                        <a:t>fe</a:t>
                      </a:r>
                      <a:r>
                        <a:rPr lang="en-US" sz="3400" dirty="0">
                          <a:latin typeface="Lato"/>
                          <a:ea typeface="Lato"/>
                          <a:cs typeface="Lato"/>
                          <a:sym typeface="Lato"/>
                        </a:rPr>
                        <a:t>, </a:t>
                      </a:r>
                      <a:r>
                        <a:rPr lang="en-US" sz="3400" dirty="0" err="1">
                          <a:latin typeface="Lato"/>
                          <a:ea typeface="Lato"/>
                          <a:cs typeface="Lato"/>
                          <a:sym typeface="Lato"/>
                        </a:rPr>
                        <a:t>aparte</a:t>
                      </a:r>
                      <a:r>
                        <a:rPr lang="en-US" sz="3400" dirty="0">
                          <a:latin typeface="Lato"/>
                          <a:ea typeface="Lato"/>
                          <a:cs typeface="Lato"/>
                          <a:sym typeface="Lato"/>
                        </a:rPr>
                        <a:t> de las </a:t>
                      </a:r>
                      <a:r>
                        <a:rPr lang="en-US" sz="3400" dirty="0" err="1">
                          <a:latin typeface="Lato"/>
                          <a:ea typeface="Lato"/>
                          <a:cs typeface="Lato"/>
                          <a:sym typeface="Lato"/>
                        </a:rPr>
                        <a:t>obras</a:t>
                      </a:r>
                      <a:r>
                        <a:rPr lang="en-US" sz="3400" dirty="0">
                          <a:latin typeface="Lato"/>
                          <a:ea typeface="Lato"/>
                          <a:cs typeface="Lato"/>
                          <a:sym typeface="Lato"/>
                        </a:rPr>
                        <a:t>.</a:t>
                      </a:r>
                      <a:endParaRPr sz="3400"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82" name="Google Shape;382;g2e314509b4d_0_578"/>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Resumen</a:t>
            </a:r>
            <a:endParaRPr sz="4800" i="0" u="none" strike="noStrike" cap="non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8222F950-06EA-015F-4AB7-A315BB8B873C}"/>
            </a:ext>
          </a:extLst>
        </p:cNvPr>
        <p:cNvGrpSpPr/>
        <p:nvPr/>
      </p:nvGrpSpPr>
      <p:grpSpPr>
        <a:xfrm>
          <a:off x="0" y="0"/>
          <a:ext cx="0" cy="0"/>
          <a:chOff x="0" y="0"/>
          <a:chExt cx="0" cy="0"/>
        </a:xfrm>
      </p:grpSpPr>
      <p:pic>
        <p:nvPicPr>
          <p:cNvPr id="380" name="Google Shape;380;g2e314509b4d_0_578" descr="A green bird with leaves&#10;&#10;Description automatically generated">
            <a:extLst>
              <a:ext uri="{FF2B5EF4-FFF2-40B4-BE49-F238E27FC236}">
                <a16:creationId xmlns:a16="http://schemas.microsoft.com/office/drawing/2014/main" id="{FCD2181B-337A-E7BE-105C-5DE1A2EE421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81" name="Google Shape;381;g2e314509b4d_0_578">
            <a:extLst>
              <a:ext uri="{FF2B5EF4-FFF2-40B4-BE49-F238E27FC236}">
                <a16:creationId xmlns:a16="http://schemas.microsoft.com/office/drawing/2014/main" id="{9679491D-D481-6258-926A-7D1504998A96}"/>
              </a:ext>
            </a:extLst>
          </p:cNvPr>
          <p:cNvGraphicFramePr/>
          <p:nvPr>
            <p:extLst>
              <p:ext uri="{D42A27DB-BD31-4B8C-83A1-F6EECF244321}">
                <p14:modId xmlns:p14="http://schemas.microsoft.com/office/powerpoint/2010/main" val="4059017305"/>
              </p:ext>
            </p:extLst>
          </p:nvPr>
        </p:nvGraphicFramePr>
        <p:xfrm>
          <a:off x="1028700" y="1987550"/>
          <a:ext cx="10287000" cy="3712615"/>
        </p:xfrm>
        <a:graphic>
          <a:graphicData uri="http://schemas.openxmlformats.org/drawingml/2006/table">
            <a:tbl>
              <a:tblPr>
                <a:noFill/>
                <a:tableStyleId>{F6ADA33B-DF26-4BDE-846B-07748FD77F68}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lvl="0" indent="0" algn="ctr" rtl="0">
                        <a:spcBef>
                          <a:spcPts val="0"/>
                        </a:spcBef>
                        <a:spcAft>
                          <a:spcPts val="0"/>
                        </a:spcAft>
                        <a:buNone/>
                      </a:pPr>
                      <a:r>
                        <a:rPr lang="en-US" sz="3800" b="1" dirty="0">
                          <a:solidFill>
                            <a:schemeClr val="lt1"/>
                          </a:solidFill>
                          <a:latin typeface="Lato"/>
                          <a:ea typeface="Lato"/>
                          <a:cs typeface="Lato"/>
                          <a:sym typeface="Lato"/>
                        </a:rPr>
                        <a:t>Iglesias </a:t>
                      </a:r>
                      <a:r>
                        <a:rPr lang="en-US" sz="3800" b="1" dirty="0" err="1">
                          <a:solidFill>
                            <a:schemeClr val="lt1"/>
                          </a:solidFill>
                          <a:latin typeface="Lato"/>
                          <a:ea typeface="Lato"/>
                          <a:cs typeface="Lato"/>
                          <a:sym typeface="Lato"/>
                        </a:rPr>
                        <a:t>protestantes</a:t>
                      </a:r>
                      <a:endParaRPr sz="3800" b="1" dirty="0">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La Iglesia Luterana (Academia Cristo)</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3400" dirty="0">
                          <a:latin typeface="Lato"/>
                          <a:ea typeface="Lato"/>
                          <a:cs typeface="Lato"/>
                          <a:sym typeface="Lato"/>
                        </a:rPr>
                        <a:t>Somos justificados por una combinación de nuestra fe y nuestras obras.</a:t>
                      </a: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dirty="0" err="1">
                          <a:latin typeface="Lato"/>
                          <a:ea typeface="Lato"/>
                          <a:cs typeface="Lato"/>
                          <a:sym typeface="Lato"/>
                        </a:rPr>
                        <a:t>Somos</a:t>
                      </a:r>
                      <a:r>
                        <a:rPr lang="en-US" sz="3400" dirty="0">
                          <a:latin typeface="Lato"/>
                          <a:ea typeface="Lato"/>
                          <a:cs typeface="Lato"/>
                          <a:sym typeface="Lato"/>
                        </a:rPr>
                        <a:t> </a:t>
                      </a:r>
                      <a:r>
                        <a:rPr lang="en-US" sz="3400" dirty="0" err="1">
                          <a:latin typeface="Lato"/>
                          <a:ea typeface="Lato"/>
                          <a:cs typeface="Lato"/>
                          <a:sym typeface="Lato"/>
                        </a:rPr>
                        <a:t>justificados</a:t>
                      </a:r>
                      <a:r>
                        <a:rPr lang="en-US" sz="3400" dirty="0">
                          <a:latin typeface="Lato"/>
                          <a:ea typeface="Lato"/>
                          <a:cs typeface="Lato"/>
                          <a:sym typeface="Lato"/>
                        </a:rPr>
                        <a:t> solo </a:t>
                      </a:r>
                      <a:r>
                        <a:rPr lang="en-US" sz="3400" dirty="0" err="1">
                          <a:latin typeface="Lato"/>
                          <a:ea typeface="Lato"/>
                          <a:cs typeface="Lato"/>
                          <a:sym typeface="Lato"/>
                        </a:rPr>
                        <a:t>por</a:t>
                      </a:r>
                      <a:r>
                        <a:rPr lang="en-US" sz="3400" dirty="0">
                          <a:latin typeface="Lato"/>
                          <a:ea typeface="Lato"/>
                          <a:cs typeface="Lato"/>
                          <a:sym typeface="Lato"/>
                        </a:rPr>
                        <a:t> la </a:t>
                      </a:r>
                      <a:r>
                        <a:rPr lang="en-US" sz="3400" dirty="0" err="1">
                          <a:latin typeface="Lato"/>
                          <a:ea typeface="Lato"/>
                          <a:cs typeface="Lato"/>
                          <a:sym typeface="Lato"/>
                        </a:rPr>
                        <a:t>fe</a:t>
                      </a:r>
                      <a:r>
                        <a:rPr lang="en-US" sz="3400" dirty="0">
                          <a:latin typeface="Lato"/>
                          <a:ea typeface="Lato"/>
                          <a:cs typeface="Lato"/>
                          <a:sym typeface="Lato"/>
                        </a:rPr>
                        <a:t>, </a:t>
                      </a:r>
                      <a:r>
                        <a:rPr lang="en-US" sz="3400" dirty="0" err="1">
                          <a:latin typeface="Lato"/>
                          <a:ea typeface="Lato"/>
                          <a:cs typeface="Lato"/>
                          <a:sym typeface="Lato"/>
                        </a:rPr>
                        <a:t>aparte</a:t>
                      </a:r>
                      <a:r>
                        <a:rPr lang="en-US" sz="3400" dirty="0">
                          <a:latin typeface="Lato"/>
                          <a:ea typeface="Lato"/>
                          <a:cs typeface="Lato"/>
                          <a:sym typeface="Lato"/>
                        </a:rPr>
                        <a:t> de las </a:t>
                      </a:r>
                      <a:r>
                        <a:rPr lang="en-US" sz="3400" dirty="0" err="1">
                          <a:latin typeface="Lato"/>
                          <a:ea typeface="Lato"/>
                          <a:cs typeface="Lato"/>
                          <a:sym typeface="Lato"/>
                        </a:rPr>
                        <a:t>obras</a:t>
                      </a:r>
                      <a:r>
                        <a:rPr lang="en-US" sz="3400" dirty="0">
                          <a:latin typeface="Lato"/>
                          <a:ea typeface="Lato"/>
                          <a:cs typeface="Lato"/>
                          <a:sym typeface="Lato"/>
                        </a:rPr>
                        <a:t>.</a:t>
                      </a:r>
                      <a:endParaRPr sz="3400"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82" name="Google Shape;382;g2e314509b4d_0_578">
            <a:extLst>
              <a:ext uri="{FF2B5EF4-FFF2-40B4-BE49-F238E27FC236}">
                <a16:creationId xmlns:a16="http://schemas.microsoft.com/office/drawing/2014/main" id="{1AFF2106-49E3-6461-A57C-F3D891725697}"/>
              </a:ext>
            </a:extLst>
          </p:cNvPr>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dirty="0" err="1">
                <a:solidFill>
                  <a:srgbClr val="009444"/>
                </a:solidFill>
                <a:latin typeface="Lato"/>
                <a:ea typeface="Lato"/>
                <a:cs typeface="Lato"/>
                <a:sym typeface="Lato"/>
              </a:rPr>
              <a:t>Resumen</a:t>
            </a:r>
            <a:endParaRPr sz="4800" i="0" u="none" strike="noStrike" cap="none" dirty="0">
              <a:solidFill>
                <a:schemeClr val="lt1"/>
              </a:solidFill>
              <a:latin typeface="Lato"/>
              <a:ea typeface="Lato"/>
              <a:cs typeface="Lato"/>
              <a:sym typeface="Lato"/>
            </a:endParaRPr>
          </a:p>
        </p:txBody>
      </p:sp>
    </p:spTree>
    <p:extLst>
      <p:ext uri="{BB962C8B-B14F-4D97-AF65-F5344CB8AC3E}">
        <p14:creationId xmlns:p14="http://schemas.microsoft.com/office/powerpoint/2010/main" val="873260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98" name="Google Shape;39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9" name="Google Shape;39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00" name="Google Shape;40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06" name="Google Shape;406;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08" name="Google Shape;408;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p:cNvGrpSpPr/>
          <p:nvPr/>
        </p:nvGrpSpPr>
        <p:grpSpPr>
          <a:xfrm>
            <a:off x="551075" y="2011050"/>
            <a:ext cx="11197475" cy="3947713"/>
            <a:chOff x="0" y="0"/>
            <a:chExt cx="10450280" cy="3947713"/>
          </a:xfrm>
        </p:grpSpPr>
        <p:sp>
          <p:nvSpPr>
            <p:cNvPr id="204" name="Google Shape;204;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Probar</a:t>
              </a:r>
              <a:r>
                <a:rPr lang="en-US" sz="2500" dirty="0">
                  <a:solidFill>
                    <a:schemeClr val="tx1"/>
                  </a:solidFill>
                  <a:latin typeface="Lato"/>
                  <a:ea typeface="Lato"/>
                  <a:cs typeface="Lato"/>
                  <a:sym typeface="Lato"/>
                </a:rPr>
                <a:t> con la biblia que la </a:t>
              </a:r>
              <a:r>
                <a:rPr lang="en-US" sz="2500" dirty="0" err="1">
                  <a:solidFill>
                    <a:schemeClr val="tx1"/>
                  </a:solidFill>
                  <a:latin typeface="Lato"/>
                  <a:ea typeface="Lato"/>
                  <a:cs typeface="Lato"/>
                  <a:sym typeface="Lato"/>
                </a:rPr>
                <a:t>justificación</a:t>
              </a:r>
              <a:r>
                <a:rPr lang="en-US" sz="2500" dirty="0">
                  <a:solidFill>
                    <a:schemeClr val="tx1"/>
                  </a:solidFill>
                  <a:latin typeface="Lato"/>
                  <a:ea typeface="Lato"/>
                  <a:cs typeface="Lato"/>
                  <a:sym typeface="Lato"/>
                </a:rPr>
                <a:t> es 100% </a:t>
              </a:r>
              <a:r>
                <a:rPr lang="en-US" sz="2500" dirty="0" err="1">
                  <a:solidFill>
                    <a:schemeClr val="tx1"/>
                  </a:solidFill>
                  <a:latin typeface="Lato"/>
                  <a:ea typeface="Lato"/>
                  <a:cs typeface="Lato"/>
                  <a:sym typeface="Lato"/>
                </a:rPr>
                <a:t>obra</a:t>
              </a:r>
              <a:r>
                <a:rPr lang="en-US" sz="2500" dirty="0">
                  <a:solidFill>
                    <a:schemeClr val="tx1"/>
                  </a:solidFill>
                  <a:latin typeface="Lato"/>
                  <a:ea typeface="Lato"/>
                  <a:cs typeface="Lato"/>
                  <a:sym typeface="Lato"/>
                </a:rPr>
                <a:t> de Dios</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208" name="Google Shape;208;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las </a:t>
              </a:r>
              <a:r>
                <a:rPr lang="en-US" sz="2500" dirty="0" err="1">
                  <a:solidFill>
                    <a:schemeClr val="lt1"/>
                  </a:solidFill>
                  <a:latin typeface="Lato"/>
                  <a:ea typeface="Lato"/>
                  <a:cs typeface="Lato"/>
                  <a:sym typeface="Lato"/>
                </a:rPr>
                <a:t>diferencias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doctrinales</a:t>
              </a:r>
              <a:r>
                <a:rPr lang="en-US" sz="2500" dirty="0">
                  <a:solidFill>
                    <a:schemeClr val="lt1"/>
                  </a:solidFill>
                  <a:latin typeface="Lato"/>
                  <a:ea typeface="Lato"/>
                  <a:cs typeface="Lato"/>
                  <a:sym typeface="Lato"/>
                </a:rPr>
                <a:t> entre la Iglesia </a:t>
              </a:r>
              <a:r>
                <a:rPr lang="en-US" sz="2500" dirty="0" err="1">
                  <a:solidFill>
                    <a:schemeClr val="lt1"/>
                  </a:solidFill>
                  <a:latin typeface="Lato"/>
                  <a:ea typeface="Lato"/>
                  <a:cs typeface="Lato"/>
                  <a:sym typeface="Lato"/>
                </a:rPr>
                <a:t>catolica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protestante</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luterana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cuanto</a:t>
              </a:r>
              <a:r>
                <a:rPr lang="en-US" sz="2500" dirty="0">
                  <a:solidFill>
                    <a:schemeClr val="lt1"/>
                  </a:solidFill>
                  <a:latin typeface="Lato"/>
                  <a:ea typeface="Lato"/>
                  <a:cs typeface="Lato"/>
                  <a:sym typeface="Lato"/>
                </a:rPr>
                <a:t> a la </a:t>
              </a:r>
              <a:r>
                <a:rPr lang="en-US" sz="2500" dirty="0" err="1">
                  <a:solidFill>
                    <a:schemeClr val="lt1"/>
                  </a:solidFill>
                  <a:latin typeface="Lato"/>
                  <a:ea typeface="Lato"/>
                  <a:cs typeface="Lato"/>
                  <a:sym typeface="Lato"/>
                </a:rPr>
                <a:t>justificación</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212" name="Google Shape;212;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Definir la justificación objetiva y subjetiva.</a:t>
              </a:r>
              <a:endParaRPr sz="2500" b="0" i="0" u="none" strike="noStrike" cap="none">
                <a:solidFill>
                  <a:schemeClr val="lt1"/>
                </a:solidFill>
                <a:latin typeface="Lato"/>
                <a:ea typeface="Lato"/>
                <a:cs typeface="Lato"/>
                <a:sym typeface="Lato"/>
              </a:endParaRPr>
            </a:p>
          </p:txBody>
        </p:sp>
      </p:grpSp>
      <p:pic>
        <p:nvPicPr>
          <p:cNvPr id="216" name="Google Shape;216;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pic>
        <p:nvPicPr>
          <p:cNvPr id="221" name="Google Shape;221;g2e314509b4d_0_89"/>
          <p:cNvPicPr preferRelativeResize="0"/>
          <p:nvPr/>
        </p:nvPicPr>
        <p:blipFill rotWithShape="1">
          <a:blip r:embed="rId3">
            <a:alphaModFix/>
          </a:blip>
          <a:srcRect t="15675"/>
          <a:stretch/>
        </p:blipFill>
        <p:spPr>
          <a:xfrm>
            <a:off x="0" y="-150"/>
            <a:ext cx="12192001" cy="6858001"/>
          </a:xfrm>
          <a:prstGeom prst="rect">
            <a:avLst/>
          </a:prstGeom>
          <a:noFill/>
          <a:ln>
            <a:noFill/>
          </a:ln>
        </p:spPr>
      </p:pic>
      <p:sp>
        <p:nvSpPr>
          <p:cNvPr id="222" name="Google Shape;222;g2e314509b4d_0_89"/>
          <p:cNvSpPr txBox="1"/>
          <p:nvPr/>
        </p:nvSpPr>
        <p:spPr>
          <a:xfrm>
            <a:off x="2275776" y="5509400"/>
            <a:ext cx="85026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Justificación</a:t>
            </a:r>
            <a:endParaRPr sz="6000" dirty="0">
              <a:solidFill>
                <a:srgbClr val="009444"/>
              </a:solidFill>
              <a:latin typeface="Lato"/>
              <a:ea typeface="Lato"/>
              <a:cs typeface="Lato"/>
              <a:sym typeface="Lato"/>
            </a:endParaRPr>
          </a:p>
        </p:txBody>
      </p:sp>
      <p:sp>
        <p:nvSpPr>
          <p:cNvPr id="223" name="Google Shape;223;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g2e314509b4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5" name="Google Shape;225;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p28"/>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232" name="Google Shape;232;p28"/>
          <p:cNvSpPr txBox="1"/>
          <p:nvPr/>
        </p:nvSpPr>
        <p:spPr>
          <a:xfrm>
            <a:off x="3206536"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significa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término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justificación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33" name="Google Shape;233;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a:extLst>
            <a:ext uri="{FF2B5EF4-FFF2-40B4-BE49-F238E27FC236}">
              <a16:creationId xmlns:a16="http://schemas.microsoft.com/office/drawing/2014/main" id="{1E5E5948-8544-68AE-9383-FEB8FBE6ACFA}"/>
            </a:ext>
          </a:extLst>
        </p:cNvPr>
        <p:cNvGrpSpPr/>
        <p:nvPr/>
      </p:nvGrpSpPr>
      <p:grpSpPr>
        <a:xfrm>
          <a:off x="0" y="0"/>
          <a:ext cx="0" cy="0"/>
          <a:chOff x="0" y="0"/>
          <a:chExt cx="0" cy="0"/>
        </a:xfrm>
      </p:grpSpPr>
      <p:sp>
        <p:nvSpPr>
          <p:cNvPr id="230" name="Google Shape;230;p28">
            <a:extLst>
              <a:ext uri="{FF2B5EF4-FFF2-40B4-BE49-F238E27FC236}">
                <a16:creationId xmlns:a16="http://schemas.microsoft.com/office/drawing/2014/main" id="{AA6F187D-26F4-9F5C-6A4C-B8DFDDDDC727}"/>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28">
            <a:extLst>
              <a:ext uri="{FF2B5EF4-FFF2-40B4-BE49-F238E27FC236}">
                <a16:creationId xmlns:a16="http://schemas.microsoft.com/office/drawing/2014/main" id="{CEDAA3A9-4BC8-79D5-8D90-A079F1D06E4E}"/>
              </a:ext>
            </a:extLst>
          </p:cNvPr>
          <p:cNvSpPr txBox="1"/>
          <p:nvPr/>
        </p:nvSpPr>
        <p:spPr>
          <a:xfrm>
            <a:off x="1965564" y="1199657"/>
            <a:ext cx="9562407"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err="1">
                <a:solidFill>
                  <a:schemeClr val="dk1"/>
                </a:solidFill>
                <a:latin typeface="Lato"/>
                <a:ea typeface="Lato"/>
                <a:cs typeface="Lato"/>
                <a:sym typeface="Lato"/>
              </a:rPr>
              <a:t>Justificación</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significa</a:t>
            </a:r>
            <a:r>
              <a:rPr lang="en-US" sz="4000" b="1"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declarer </a:t>
            </a:r>
            <a:r>
              <a:rPr lang="en-US" sz="4000" b="1" i="0" u="none" strike="noStrike" cap="none" dirty="0" err="1">
                <a:solidFill>
                  <a:schemeClr val="dk1"/>
                </a:solidFill>
                <a:latin typeface="Lato"/>
                <a:ea typeface="Lato"/>
                <a:cs typeface="Lato"/>
                <a:sym typeface="Lato"/>
              </a:rPr>
              <a:t>justo</a:t>
            </a:r>
            <a:r>
              <a:rPr lang="en-US" sz="4000" b="1" i="0" u="none" strike="noStrike" cap="none" dirty="0">
                <a:solidFill>
                  <a:schemeClr val="dk1"/>
                </a:solidFill>
                <a:latin typeface="Lato"/>
                <a:ea typeface="Lato"/>
                <a:cs typeface="Lato"/>
                <a:sym typeface="Lato"/>
              </a:rPr>
              <a:t>, declarer </a:t>
            </a:r>
            <a:r>
              <a:rPr lang="en-US" sz="4000" b="1" i="0" u="none" strike="noStrike" cap="none" dirty="0" err="1">
                <a:solidFill>
                  <a:schemeClr val="dk1"/>
                </a:solidFill>
                <a:latin typeface="Lato"/>
                <a:ea typeface="Lato"/>
                <a:cs typeface="Lato"/>
                <a:sym typeface="Lato"/>
              </a:rPr>
              <a:t>inocente</a:t>
            </a: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Dios es </a:t>
            </a:r>
            <a:r>
              <a:rPr lang="en-US" sz="4000" i="0" u="none" strike="noStrike" cap="none" dirty="0" err="1">
                <a:solidFill>
                  <a:schemeClr val="dk1"/>
                </a:solidFill>
                <a:latin typeface="Lato"/>
                <a:ea typeface="Lato"/>
                <a:cs typeface="Lato"/>
                <a:sym typeface="Lato"/>
              </a:rPr>
              <a:t>el</a:t>
            </a:r>
            <a:r>
              <a:rPr lang="en-US" sz="4000" i="0" u="none" strike="noStrike" cap="none" dirty="0">
                <a:solidFill>
                  <a:schemeClr val="dk1"/>
                </a:solidFill>
                <a:latin typeface="Lato"/>
                <a:ea typeface="Lato"/>
                <a:cs typeface="Lato"/>
                <a:sym typeface="Lato"/>
              </a:rPr>
              <a:t> </a:t>
            </a:r>
            <a:r>
              <a:rPr lang="en-US" sz="4000" i="0" u="none" strike="noStrike" cap="none" dirty="0" err="1">
                <a:solidFill>
                  <a:schemeClr val="dk1"/>
                </a:solidFill>
                <a:latin typeface="Lato"/>
                <a:ea typeface="Lato"/>
                <a:cs typeface="Lato"/>
                <a:sym typeface="Lato"/>
              </a:rPr>
              <a:t>juez</a:t>
            </a:r>
            <a:r>
              <a:rPr lang="en-US" sz="4000" i="0" u="none" strike="noStrike" cap="none" dirty="0">
                <a:solidFill>
                  <a:schemeClr val="dk1"/>
                </a:solidFill>
                <a:latin typeface="Lato"/>
                <a:ea typeface="Lato"/>
                <a:cs typeface="Lato"/>
                <a:sym typeface="Lato"/>
              </a:rPr>
              <a:t>. </a:t>
            </a:r>
            <a:br>
              <a:rPr lang="en-US" sz="4000" i="0" u="none" strike="noStrike" cap="none" dirty="0">
                <a:solidFill>
                  <a:schemeClr val="dk1"/>
                </a:solidFill>
                <a:latin typeface="Lato"/>
                <a:ea typeface="Lato"/>
                <a:cs typeface="Lato"/>
                <a:sym typeface="Lato"/>
              </a:rPr>
            </a:br>
            <a:r>
              <a:rPr lang="en-US" sz="4000" i="0" u="none" strike="noStrike" cap="none" dirty="0" err="1">
                <a:solidFill>
                  <a:schemeClr val="dk1"/>
                </a:solidFill>
                <a:latin typeface="Lato"/>
                <a:ea typeface="Lato"/>
                <a:cs typeface="Lato"/>
                <a:sym typeface="Lato"/>
              </a:rPr>
              <a:t>Nosotros</a:t>
            </a:r>
            <a:r>
              <a:rPr lang="en-US" sz="4000" i="0" u="none" strike="noStrike" cap="none" dirty="0">
                <a:solidFill>
                  <a:schemeClr val="dk1"/>
                </a:solidFill>
                <a:latin typeface="Lato"/>
                <a:ea typeface="Lato"/>
                <a:cs typeface="Lato"/>
                <a:sym typeface="Lato"/>
              </a:rPr>
              <a:t> </a:t>
            </a:r>
            <a:r>
              <a:rPr lang="en-US" sz="4000" i="0" u="none" strike="noStrike" cap="none" dirty="0" err="1">
                <a:solidFill>
                  <a:schemeClr val="dk1"/>
                </a:solidFill>
                <a:latin typeface="Lato"/>
                <a:ea typeface="Lato"/>
                <a:cs typeface="Lato"/>
                <a:sym typeface="Lato"/>
              </a:rPr>
              <a:t>somos</a:t>
            </a:r>
            <a:r>
              <a:rPr lang="en-US" sz="4000" i="0" u="none" strike="noStrike" cap="none" dirty="0">
                <a:solidFill>
                  <a:schemeClr val="dk1"/>
                </a:solidFill>
                <a:latin typeface="Lato"/>
                <a:ea typeface="Lato"/>
                <a:cs typeface="Lato"/>
                <a:sym typeface="Lato"/>
              </a:rPr>
              <a:t> lo </a:t>
            </a:r>
            <a:r>
              <a:rPr lang="en-US" sz="4000" i="0" u="none" strike="noStrike" cap="none" dirty="0" err="1">
                <a:solidFill>
                  <a:schemeClr val="dk1"/>
                </a:solidFill>
                <a:latin typeface="Lato"/>
                <a:ea typeface="Lato"/>
                <a:cs typeface="Lato"/>
                <a:sym typeface="Lato"/>
              </a:rPr>
              <a:t>culpables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pecado</a:t>
            </a:r>
            <a:r>
              <a:rPr lang="en-US" sz="4000" dirty="0">
                <a:solidFill>
                  <a:schemeClr val="dk1"/>
                </a:solidFill>
                <a:latin typeface="Lato"/>
                <a:ea typeface="Lato"/>
                <a:cs typeface="Lato"/>
                <a:sym typeface="Lato"/>
              </a:rPr>
              <a:t>.</a:t>
            </a:r>
            <a:br>
              <a:rPr lang="en-US" sz="4000" dirty="0">
                <a:solidFill>
                  <a:schemeClr val="dk1"/>
                </a:solidFill>
                <a:latin typeface="Lato"/>
                <a:ea typeface="Lato"/>
                <a:cs typeface="Lato"/>
                <a:sym typeface="Lato"/>
              </a:rPr>
            </a:br>
            <a:r>
              <a:rPr lang="en-US" sz="4000" dirty="0">
                <a:solidFill>
                  <a:schemeClr val="dk1"/>
                </a:solidFill>
                <a:latin typeface="Lato"/>
                <a:ea typeface="Lato"/>
                <a:cs typeface="Lato"/>
                <a:sym typeface="Lato"/>
              </a:rPr>
              <a:t>Jesús </a:t>
            </a:r>
            <a:r>
              <a:rPr lang="en-US" sz="4000" dirty="0" err="1">
                <a:solidFill>
                  <a:schemeClr val="dk1"/>
                </a:solidFill>
                <a:latin typeface="Lato"/>
                <a:ea typeface="Lato"/>
                <a:cs typeface="Lato"/>
                <a:sym typeface="Lato"/>
              </a:rPr>
              <a:t>tomó</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nuestro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lugar</a:t>
            </a:r>
            <a:r>
              <a:rPr lang="en-US" sz="4000" dirty="0">
                <a:solidFill>
                  <a:schemeClr val="dk1"/>
                </a:solidFill>
                <a:latin typeface="Lato"/>
                <a:ea typeface="Lato"/>
                <a:cs typeface="Lato"/>
                <a:sym typeface="Lato"/>
              </a:rPr>
              <a:t>. </a:t>
            </a:r>
            <a:br>
              <a:rPr lang="en-US" sz="4000" dirty="0">
                <a:solidFill>
                  <a:schemeClr val="dk1"/>
                </a:solidFill>
                <a:latin typeface="Lato"/>
                <a:ea typeface="Lato"/>
                <a:cs typeface="Lato"/>
                <a:sym typeface="Lato"/>
              </a:rPr>
            </a:br>
            <a:r>
              <a:rPr lang="en-US" sz="4000" dirty="0">
                <a:solidFill>
                  <a:schemeClr val="dk1"/>
                </a:solidFill>
                <a:latin typeface="Lato"/>
                <a:ea typeface="Lato"/>
                <a:cs typeface="Lato"/>
                <a:sym typeface="Lato"/>
              </a:rPr>
              <a:t>Jesús </a:t>
            </a:r>
            <a:r>
              <a:rPr lang="en-US" sz="4000" dirty="0" err="1">
                <a:solidFill>
                  <a:schemeClr val="dk1"/>
                </a:solidFill>
                <a:latin typeface="Lato"/>
                <a:ea typeface="Lato"/>
                <a:cs typeface="Lato"/>
                <a:sym typeface="Lato"/>
              </a:rPr>
              <a:t>ganó</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justificación</a:t>
            </a:r>
            <a:r>
              <a:rPr lang="en-US" sz="4000" dirty="0">
                <a:solidFill>
                  <a:schemeClr val="dk1"/>
                </a:solidFill>
                <a:latin typeface="Lato"/>
                <a:ea typeface="Lato"/>
                <a:cs typeface="Lato"/>
                <a:sym typeface="Lato"/>
              </a:rPr>
              <a:t>.  </a:t>
            </a:r>
            <a:br>
              <a:rPr lang="en-US" sz="4000" dirty="0">
                <a:solidFill>
                  <a:schemeClr val="dk1"/>
                </a:solidFill>
                <a:latin typeface="Lato"/>
                <a:ea typeface="Lato"/>
                <a:cs typeface="Lato"/>
                <a:sym typeface="Lato"/>
              </a:rPr>
            </a:br>
            <a:r>
              <a:rPr lang="en-US" sz="4000" dirty="0">
                <a:solidFill>
                  <a:schemeClr val="dk1"/>
                </a:solidFill>
                <a:latin typeface="Lato"/>
                <a:ea typeface="Lato"/>
                <a:cs typeface="Lato"/>
                <a:sym typeface="Lato"/>
              </a:rPr>
              <a:t>En Cristo, </a:t>
            </a:r>
            <a:r>
              <a:rPr lang="en-US" sz="4000" dirty="0" err="1">
                <a:solidFill>
                  <a:schemeClr val="dk1"/>
                </a:solidFill>
                <a:latin typeface="Lato"/>
                <a:ea typeface="Lato"/>
                <a:cs typeface="Lato"/>
                <a:sym typeface="Lato"/>
              </a:rPr>
              <a:t>somos</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culpables</a:t>
            </a:r>
            <a:r>
              <a:rPr lang="en-US" sz="4000" dirty="0">
                <a:solidFill>
                  <a:schemeClr val="dk1"/>
                </a:solidFill>
                <a:latin typeface="Lato"/>
                <a:ea typeface="Lato"/>
                <a:cs typeface="Lato"/>
                <a:sym typeface="Lato"/>
              </a:rPr>
              <a:t>” </a:t>
            </a:r>
            <a:endParaRPr sz="4000" i="0" u="none" strike="noStrike" cap="none" dirty="0">
              <a:solidFill>
                <a:schemeClr val="dk1"/>
              </a:solidFill>
              <a:latin typeface="Lato"/>
              <a:ea typeface="Lato"/>
              <a:cs typeface="Lato"/>
              <a:sym typeface="Lato"/>
            </a:endParaRPr>
          </a:p>
        </p:txBody>
      </p:sp>
      <p:pic>
        <p:nvPicPr>
          <p:cNvPr id="233" name="Google Shape;233;p28" descr="A green bird with leaves&#10;&#10;Description automatically generated">
            <a:extLst>
              <a:ext uri="{FF2B5EF4-FFF2-40B4-BE49-F238E27FC236}">
                <a16:creationId xmlns:a16="http://schemas.microsoft.com/office/drawing/2014/main" id="{4389D178-C657-EF81-9A61-B5F8B4058519}"/>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54354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a:extLst>
            <a:ext uri="{FF2B5EF4-FFF2-40B4-BE49-F238E27FC236}">
              <a16:creationId xmlns:a16="http://schemas.microsoft.com/office/drawing/2014/main" id="{96F4C176-D197-E099-4596-845F48747B60}"/>
            </a:ext>
          </a:extLst>
        </p:cNvPr>
        <p:cNvGrpSpPr/>
        <p:nvPr/>
      </p:nvGrpSpPr>
      <p:grpSpPr>
        <a:xfrm>
          <a:off x="0" y="0"/>
          <a:ext cx="0" cy="0"/>
          <a:chOff x="0" y="0"/>
          <a:chExt cx="0" cy="0"/>
        </a:xfrm>
      </p:grpSpPr>
      <p:sp>
        <p:nvSpPr>
          <p:cNvPr id="230" name="Google Shape;230;p28">
            <a:extLst>
              <a:ext uri="{FF2B5EF4-FFF2-40B4-BE49-F238E27FC236}">
                <a16:creationId xmlns:a16="http://schemas.microsoft.com/office/drawing/2014/main" id="{ACDC55E6-7632-D04F-A2E3-A0AD05498C50}"/>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p28">
            <a:extLst>
              <a:ext uri="{FF2B5EF4-FFF2-40B4-BE49-F238E27FC236}">
                <a16:creationId xmlns:a16="http://schemas.microsoft.com/office/drawing/2014/main" id="{A27348C9-83C9-2434-1E53-E88C37DD3F3C}"/>
              </a:ext>
            </a:extLst>
          </p:cNvPr>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232" name="Google Shape;232;p28">
            <a:extLst>
              <a:ext uri="{FF2B5EF4-FFF2-40B4-BE49-F238E27FC236}">
                <a16:creationId xmlns:a16="http://schemas.microsoft.com/office/drawing/2014/main" id="{BC921801-415B-E97A-8624-77AFFD11F9E7}"/>
              </a:ext>
            </a:extLst>
          </p:cNvPr>
          <p:cNvSpPr txBox="1"/>
          <p:nvPr/>
        </p:nvSpPr>
        <p:spPr>
          <a:xfrm>
            <a:off x="3206536" y="1819782"/>
            <a:ext cx="75924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es que </a:t>
            </a:r>
            <a:r>
              <a:rPr lang="en-US" sz="4000" b="1" dirty="0" err="1">
                <a:solidFill>
                  <a:schemeClr val="dk1"/>
                </a:solidFill>
                <a:latin typeface="Lato"/>
                <a:ea typeface="Lato"/>
                <a:cs typeface="Lato"/>
                <a:sym typeface="Lato"/>
              </a:rPr>
              <a:t>hemos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recibido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perdón</a:t>
            </a:r>
            <a:r>
              <a:rPr lang="en-US" sz="4000" b="1" dirty="0">
                <a:solidFill>
                  <a:schemeClr val="dk1"/>
                </a:solidFill>
                <a:latin typeface="Lato"/>
                <a:ea typeface="Lato"/>
                <a:cs typeface="Lato"/>
                <a:sym typeface="Lato"/>
              </a:rPr>
              <a:t> de Dios?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Merecemos</a:t>
            </a:r>
            <a:r>
              <a:rPr lang="en-US" sz="4000" b="1" dirty="0">
                <a:solidFill>
                  <a:schemeClr val="dk1"/>
                </a:solidFill>
                <a:latin typeface="Lato"/>
                <a:ea typeface="Lato"/>
                <a:cs typeface="Lato"/>
                <a:sym typeface="Lato"/>
              </a:rPr>
              <a:t> o Podemos </a:t>
            </a:r>
            <a:r>
              <a:rPr lang="en-US" sz="4000" b="1" dirty="0" err="1">
                <a:solidFill>
                  <a:schemeClr val="dk1"/>
                </a:solidFill>
                <a:latin typeface="Lato"/>
                <a:ea typeface="Lato"/>
                <a:cs typeface="Lato"/>
                <a:sym typeface="Lato"/>
              </a:rPr>
              <a:t>ganar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méritos</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justicia</a:t>
            </a:r>
            <a:r>
              <a:rPr lang="en-US" sz="4000" b="1" dirty="0">
                <a:solidFill>
                  <a:schemeClr val="dk1"/>
                </a:solidFill>
                <a:latin typeface="Lato"/>
                <a:ea typeface="Lato"/>
                <a:cs typeface="Lato"/>
                <a:sym typeface="Lato"/>
              </a:rPr>
              <a:t> de Dios? </a:t>
            </a:r>
            <a:endParaRPr sz="4000" b="1" i="0" u="none" strike="noStrike" cap="none" dirty="0">
              <a:solidFill>
                <a:schemeClr val="dk1"/>
              </a:solidFill>
              <a:latin typeface="Lato"/>
              <a:ea typeface="Lato"/>
              <a:cs typeface="Lato"/>
              <a:sym typeface="Lato"/>
            </a:endParaRPr>
          </a:p>
        </p:txBody>
      </p:sp>
      <p:pic>
        <p:nvPicPr>
          <p:cNvPr id="233" name="Google Shape;233;p28" descr="A green bird with leaves&#10;&#10;Description automatically generated">
            <a:extLst>
              <a:ext uri="{FF2B5EF4-FFF2-40B4-BE49-F238E27FC236}">
                <a16:creationId xmlns:a16="http://schemas.microsoft.com/office/drawing/2014/main" id="{7EC861A0-F5C2-63F4-97BF-2694C32B0D95}"/>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29439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g2e314509b4d_0_176"/>
          <p:cNvSpPr txBox="1"/>
          <p:nvPr/>
        </p:nvSpPr>
        <p:spPr>
          <a:xfrm>
            <a:off x="2448387" y="308336"/>
            <a:ext cx="9308183"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Por tanto, </a:t>
            </a:r>
            <a:r>
              <a:rPr lang="en-US" sz="3200" b="1" dirty="0" err="1">
                <a:solidFill>
                  <a:schemeClr val="dk1"/>
                </a:solidFill>
                <a:latin typeface="Lato"/>
                <a:ea typeface="Lato"/>
                <a:cs typeface="Lato"/>
                <a:sym typeface="Lato"/>
              </a:rPr>
              <a:t>nadie</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será</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justificado</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presencia</a:t>
            </a:r>
            <a:r>
              <a:rPr lang="en-US" sz="3200" b="1" dirty="0">
                <a:solidFill>
                  <a:schemeClr val="dk1"/>
                </a:solidFill>
                <a:latin typeface="Lato"/>
                <a:ea typeface="Lato"/>
                <a:cs typeface="Lato"/>
                <a:sym typeface="Lato"/>
              </a:rPr>
              <a:t> de Dios </a:t>
            </a:r>
            <a:r>
              <a:rPr lang="en-US" sz="3200" b="1" dirty="0" err="1">
                <a:solidFill>
                  <a:schemeClr val="dk1"/>
                </a:solidFill>
                <a:latin typeface="Lato"/>
                <a:ea typeface="Lato"/>
                <a:cs typeface="Lato"/>
                <a:sym typeface="Lato"/>
              </a:rPr>
              <a:t>por</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hacer</a:t>
            </a:r>
            <a:r>
              <a:rPr lang="en-US" sz="3200" b="1" dirty="0">
                <a:solidFill>
                  <a:schemeClr val="dk1"/>
                </a:solidFill>
                <a:latin typeface="Lato"/>
                <a:ea typeface="Lato"/>
                <a:cs typeface="Lato"/>
                <a:sym typeface="Lato"/>
              </a:rPr>
              <a:t> las </a:t>
            </a:r>
            <a:r>
              <a:rPr lang="en-US" sz="3200" b="1" dirty="0" err="1">
                <a:solidFill>
                  <a:schemeClr val="dk1"/>
                </a:solidFill>
                <a:latin typeface="Lato"/>
                <a:ea typeface="Lato"/>
                <a:cs typeface="Lato"/>
                <a:sym typeface="Lato"/>
              </a:rPr>
              <a:t>obras</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exige</a:t>
            </a:r>
            <a:r>
              <a:rPr lang="en-US" sz="3200" b="1" dirty="0">
                <a:solidFill>
                  <a:schemeClr val="dk1"/>
                </a:solidFill>
                <a:latin typeface="Lato"/>
                <a:ea typeface="Lato"/>
                <a:cs typeface="Lato"/>
                <a:sym typeface="Lato"/>
              </a:rPr>
              <a:t> la Ley; </a:t>
            </a:r>
            <a:r>
              <a:rPr lang="en-US" sz="3200" dirty="0" err="1">
                <a:solidFill>
                  <a:schemeClr val="dk1"/>
                </a:solidFill>
                <a:latin typeface="Lato"/>
                <a:ea typeface="Lato"/>
                <a:cs typeface="Lato"/>
                <a:sym typeface="Lato"/>
              </a:rPr>
              <a:t>más</a:t>
            </a:r>
            <a:r>
              <a:rPr lang="en-US" sz="3200" dirty="0">
                <a:solidFill>
                  <a:schemeClr val="dk1"/>
                </a:solidFill>
                <a:latin typeface="Lato"/>
                <a:ea typeface="Lato"/>
                <a:cs typeface="Lato"/>
                <a:sym typeface="Lato"/>
              </a:rPr>
              <a:t> bien, </a:t>
            </a:r>
            <a:r>
              <a:rPr lang="en-US" sz="3200" dirty="0" err="1">
                <a:solidFill>
                  <a:schemeClr val="dk1"/>
                </a:solidFill>
                <a:latin typeface="Lato"/>
                <a:ea typeface="Lato"/>
                <a:cs typeface="Lato"/>
                <a:sym typeface="Lato"/>
              </a:rPr>
              <a:t>mediante</a:t>
            </a:r>
            <a:r>
              <a:rPr lang="en-US" sz="3200" dirty="0">
                <a:solidFill>
                  <a:schemeClr val="dk1"/>
                </a:solidFill>
                <a:latin typeface="Lato"/>
                <a:ea typeface="Lato"/>
                <a:cs typeface="Lato"/>
                <a:sym typeface="Lato"/>
              </a:rPr>
              <a:t> la Ley </a:t>
            </a:r>
            <a:r>
              <a:rPr lang="en-US" sz="3200" dirty="0" err="1">
                <a:solidFill>
                  <a:schemeClr val="dk1"/>
                </a:solidFill>
                <a:latin typeface="Lato"/>
                <a:ea typeface="Lato"/>
                <a:cs typeface="Lato"/>
                <a:sym typeface="Lato"/>
              </a:rPr>
              <a:t>cobramos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conciencia</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pecado</a:t>
            </a:r>
            <a:r>
              <a:rPr lang="en-US" sz="3200" dirty="0">
                <a:solidFill>
                  <a:schemeClr val="dk1"/>
                </a:solidFill>
                <a:latin typeface="Lato"/>
                <a:ea typeface="Lato"/>
                <a:cs typeface="Lato"/>
                <a:sym typeface="Lato"/>
              </a:rPr>
              <a:t>. Pero </a:t>
            </a:r>
            <a:r>
              <a:rPr lang="en-US" sz="3200" dirty="0" err="1">
                <a:solidFill>
                  <a:schemeClr val="dk1"/>
                </a:solidFill>
                <a:latin typeface="Lato"/>
                <a:ea typeface="Lato"/>
                <a:cs typeface="Lato"/>
                <a:sym typeface="Lato"/>
              </a:rPr>
              <a:t>ahora</a:t>
            </a:r>
            <a:r>
              <a:rPr lang="en-US" sz="3200"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sin la </a:t>
            </a:r>
            <a:r>
              <a:rPr lang="en-US" sz="3200" b="1" dirty="0" err="1">
                <a:solidFill>
                  <a:schemeClr val="dk1"/>
                </a:solidFill>
                <a:latin typeface="Lato"/>
                <a:ea typeface="Lato"/>
                <a:cs typeface="Lato"/>
                <a:sym typeface="Lato"/>
              </a:rPr>
              <a:t>mediación</a:t>
            </a:r>
            <a:r>
              <a:rPr lang="en-US" sz="3200" b="1" dirty="0">
                <a:solidFill>
                  <a:schemeClr val="dk1"/>
                </a:solidFill>
                <a:latin typeface="Lato"/>
                <a:ea typeface="Lato"/>
                <a:cs typeface="Lato"/>
                <a:sym typeface="Lato"/>
              </a:rPr>
              <a:t> de la Ley, se ha </a:t>
            </a:r>
            <a:r>
              <a:rPr lang="en-US" sz="3200" b="1" dirty="0" err="1">
                <a:solidFill>
                  <a:schemeClr val="dk1"/>
                </a:solidFill>
                <a:latin typeface="Lato"/>
                <a:ea typeface="Lato"/>
                <a:cs typeface="Lato"/>
                <a:sym typeface="Lato"/>
              </a:rPr>
              <a:t>manifestado</a:t>
            </a:r>
            <a:r>
              <a:rPr lang="en-US" sz="3200" b="1" dirty="0">
                <a:solidFill>
                  <a:schemeClr val="dk1"/>
                </a:solidFill>
                <a:latin typeface="Lato"/>
                <a:ea typeface="Lato"/>
                <a:cs typeface="Lato"/>
                <a:sym typeface="Lato"/>
              </a:rPr>
              <a:t> la </a:t>
            </a:r>
            <a:r>
              <a:rPr lang="en-US" sz="3200" b="1" dirty="0" err="1">
                <a:solidFill>
                  <a:schemeClr val="dk1"/>
                </a:solidFill>
                <a:latin typeface="Lato"/>
                <a:ea typeface="Lato"/>
                <a:cs typeface="Lato"/>
                <a:sym typeface="Lato"/>
              </a:rPr>
              <a:t>justicia</a:t>
            </a:r>
            <a:r>
              <a:rPr lang="en-US" sz="3200" b="1" dirty="0">
                <a:solidFill>
                  <a:schemeClr val="dk1"/>
                </a:solidFill>
                <a:latin typeface="Lato"/>
                <a:ea typeface="Lato"/>
                <a:cs typeface="Lato"/>
                <a:sym typeface="Lato"/>
              </a:rPr>
              <a:t> de Dios</a:t>
            </a:r>
            <a:r>
              <a:rPr lang="en-US" sz="3200" dirty="0">
                <a:solidFill>
                  <a:schemeClr val="dk1"/>
                </a:solidFill>
                <a:latin typeface="Lato"/>
                <a:ea typeface="Lato"/>
                <a:cs typeface="Lato"/>
                <a:sym typeface="Lato"/>
              </a:rPr>
              <a:t>, de la que dan testimonio la Ley y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Profetas</a:t>
            </a:r>
            <a:r>
              <a:rPr lang="en-US" sz="3200" dirty="0">
                <a:solidFill>
                  <a:schemeClr val="dk1"/>
                </a:solidFill>
                <a:latin typeface="Lato"/>
                <a:ea typeface="Lato"/>
                <a:cs typeface="Lato"/>
                <a:sym typeface="Lato"/>
              </a:rPr>
              <a:t>. Esta </a:t>
            </a:r>
            <a:r>
              <a:rPr lang="en-US" sz="3200" dirty="0" err="1">
                <a:solidFill>
                  <a:schemeClr val="dk1"/>
                </a:solidFill>
                <a:latin typeface="Lato"/>
                <a:ea typeface="Lato"/>
                <a:cs typeface="Lato"/>
                <a:sym typeface="Lato"/>
              </a:rPr>
              <a:t>justicia</a:t>
            </a:r>
            <a:r>
              <a:rPr lang="en-US" sz="3200" dirty="0">
                <a:solidFill>
                  <a:schemeClr val="dk1"/>
                </a:solidFill>
                <a:latin typeface="Lato"/>
                <a:ea typeface="Lato"/>
                <a:cs typeface="Lato"/>
                <a:sym typeface="Lato"/>
              </a:rPr>
              <a:t> de Dios </a:t>
            </a:r>
            <a:r>
              <a:rPr lang="en-US" sz="3200" dirty="0" err="1">
                <a:solidFill>
                  <a:schemeClr val="dk1"/>
                </a:solidFill>
                <a:latin typeface="Lato"/>
                <a:ea typeface="Lato"/>
                <a:cs typeface="Lato"/>
                <a:sym typeface="Lato"/>
              </a:rPr>
              <a:t>llega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mediante</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Jesucristo</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todos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creen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hecho</a:t>
            </a:r>
            <a:r>
              <a:rPr lang="en-US" sz="3200" dirty="0">
                <a:solidFill>
                  <a:schemeClr val="dk1"/>
                </a:solidFill>
                <a:latin typeface="Lato"/>
                <a:ea typeface="Lato"/>
                <a:cs typeface="Lato"/>
                <a:sym typeface="Lato"/>
              </a:rPr>
              <a:t>, no hay </a:t>
            </a:r>
            <a:r>
              <a:rPr lang="en-US" sz="3200" dirty="0" err="1">
                <a:solidFill>
                  <a:schemeClr val="dk1"/>
                </a:solidFill>
                <a:latin typeface="Lato"/>
                <a:ea typeface="Lato"/>
                <a:cs typeface="Lato"/>
                <a:sym typeface="Lato"/>
              </a:rPr>
              <a:t>distinción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todos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están</a:t>
            </a:r>
            <a:r>
              <a:rPr lang="en-US" sz="3200" dirty="0">
                <a:solidFill>
                  <a:schemeClr val="dk1"/>
                </a:solidFill>
                <a:latin typeface="Lato"/>
                <a:ea typeface="Lato"/>
                <a:cs typeface="Lato"/>
                <a:sym typeface="Lato"/>
              </a:rPr>
              <a:t> privados de la gloria de Dios,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son </a:t>
            </a:r>
            <a:r>
              <a:rPr lang="en-US" sz="3200" dirty="0" err="1">
                <a:solidFill>
                  <a:schemeClr val="dk1"/>
                </a:solidFill>
                <a:latin typeface="Lato"/>
                <a:ea typeface="Lato"/>
                <a:cs typeface="Lato"/>
                <a:sym typeface="Lato"/>
              </a:rPr>
              <a:t>justificados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gratuitamente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mediante</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redención</a:t>
            </a:r>
            <a:r>
              <a:rPr lang="en-US" sz="3200" dirty="0">
                <a:solidFill>
                  <a:schemeClr val="dk1"/>
                </a:solidFill>
                <a:latin typeface="Lato"/>
                <a:ea typeface="Lato"/>
                <a:cs typeface="Lato"/>
                <a:sym typeface="Lato"/>
              </a:rPr>
              <a:t> que Cristo Jesús </a:t>
            </a:r>
            <a:r>
              <a:rPr lang="en-US" sz="3200" dirty="0" err="1">
                <a:solidFill>
                  <a:schemeClr val="dk1"/>
                </a:solidFill>
                <a:latin typeface="Lato"/>
                <a:ea typeface="Lato"/>
                <a:cs typeface="Lato"/>
                <a:sym typeface="Lato"/>
              </a:rPr>
              <a:t>efectuó</a:t>
            </a:r>
            <a:r>
              <a:rPr lang="en-US" sz="3200" dirty="0">
                <a:solidFill>
                  <a:schemeClr val="dk1"/>
                </a:solidFill>
                <a:latin typeface="Lato"/>
                <a:ea typeface="Lato"/>
                <a:cs typeface="Lato"/>
                <a:sym typeface="Lato"/>
              </a:rPr>
              <a:t>.</a:t>
            </a:r>
          </a:p>
          <a:p>
            <a:pPr marL="0" marR="0" lvl="0" indent="0" algn="l" rtl="0">
              <a:lnSpc>
                <a:spcPct val="100000"/>
              </a:lnSpc>
              <a:spcBef>
                <a:spcPts val="0"/>
              </a:spcBef>
              <a:spcAft>
                <a:spcPts val="0"/>
              </a:spcAft>
              <a:buClr>
                <a:srgbClr val="000000"/>
              </a:buClr>
              <a:buSzPts val="3600"/>
              <a:buFont typeface="Arial"/>
              <a:buNone/>
            </a:pPr>
            <a:endParaRPr lang="en-US"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i="1" dirty="0">
                <a:solidFill>
                  <a:schemeClr val="dk1"/>
                </a:solidFill>
                <a:latin typeface="Lato"/>
                <a:ea typeface="Lato"/>
                <a:cs typeface="Lato"/>
                <a:sym typeface="Lato"/>
              </a:rPr>
              <a:t>Romanos 3:20-24</a:t>
            </a:r>
            <a:endParaRPr lang="en-US" sz="32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endParaRPr sz="2800" b="1" i="1" u="none" strike="noStrike" cap="none" dirty="0">
              <a:solidFill>
                <a:schemeClr val="dk1"/>
              </a:solidFill>
              <a:latin typeface="Lato"/>
              <a:ea typeface="Lato"/>
              <a:cs typeface="Lato"/>
              <a:sym typeface="Lato"/>
            </a:endParaRPr>
          </a:p>
        </p:txBody>
      </p:sp>
      <p:sp>
        <p:nvSpPr>
          <p:cNvPr id="239" name="Google Shape;239;g2e314509b4d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2e314509b4d_0_176"/>
          <p:cNvPicPr preferRelativeResize="0"/>
          <p:nvPr/>
        </p:nvPicPr>
        <p:blipFill rotWithShape="1">
          <a:blip r:embed="rId3">
            <a:alphaModFix/>
          </a:blip>
          <a:srcRect/>
          <a:stretch/>
        </p:blipFill>
        <p:spPr>
          <a:xfrm>
            <a:off x="-1" y="2238950"/>
            <a:ext cx="2327143" cy="23801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4C7870C8-5E22-4547-97CB-12389443886D}">
  <ds:schemaRefs>
    <ds:schemaRef ds:uri="http://schemas.microsoft.com/sharepoint/v3/contenttype/forms"/>
  </ds:schemaRefs>
</ds:datastoreItem>
</file>

<file path=customXml/itemProps2.xml><?xml version="1.0" encoding="utf-8"?>
<ds:datastoreItem xmlns:ds="http://schemas.openxmlformats.org/officeDocument/2006/customXml" ds:itemID="{D64B3AF1-69E7-43E6-B77C-5842FA80AF0A}"/>
</file>

<file path=customXml/itemProps3.xml><?xml version="1.0" encoding="utf-8"?>
<ds:datastoreItem xmlns:ds="http://schemas.openxmlformats.org/officeDocument/2006/customXml" ds:itemID="{7B0CC90F-B283-4B0C-B774-D0DABEC37239}">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505</TotalTime>
  <Words>4150</Words>
  <Application>Microsoft Macintosh PowerPoint</Application>
  <PresentationFormat>Widescreen</PresentationFormat>
  <Paragraphs>216</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Symbol</vt:lpstr>
      <vt:lpstr>Arial</vt:lpstr>
      <vt:lpstr>Lato</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29</cp:revision>
  <dcterms:created xsi:type="dcterms:W3CDTF">2023-11-29T19:33:05Z</dcterms:created>
  <dcterms:modified xsi:type="dcterms:W3CDTF">2025-06-12T18:46:12Z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