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4"/>
  </p:sldMasterIdLst>
  <p:notesMasterIdLst>
    <p:notesMasterId r:id="rId38"/>
  </p:notesMasterIdLst>
  <p:sldIdLst>
    <p:sldId id="256" r:id="rId5"/>
    <p:sldId id="257" r:id="rId6"/>
    <p:sldId id="259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2" r:id="rId21"/>
    <p:sldId id="273" r:id="rId22"/>
    <p:sldId id="274" r:id="rId23"/>
    <p:sldId id="275" r:id="rId24"/>
    <p:sldId id="276" r:id="rId25"/>
    <p:sldId id="277" r:id="rId26"/>
    <p:sldId id="278" r:id="rId27"/>
    <p:sldId id="279" r:id="rId28"/>
    <p:sldId id="280" r:id="rId29"/>
    <p:sldId id="281" r:id="rId30"/>
    <p:sldId id="282" r:id="rId31"/>
    <p:sldId id="283" r:id="rId32"/>
    <p:sldId id="284" r:id="rId33"/>
    <p:sldId id="290" r:id="rId34"/>
    <p:sldId id="291" r:id="rId35"/>
    <p:sldId id="292" r:id="rId36"/>
    <p:sldId id="293" r:id="rId37"/>
  </p:sldIdLst>
  <p:sldSz cx="12192000" cy="6858000"/>
  <p:notesSz cx="6858000" cy="9144000"/>
  <p:embeddedFontLst>
    <p:embeddedFont>
      <p:font typeface="Aharoni" panose="02010803020104030203" pitchFamily="2" charset="-79"/>
      <p:bold r:id="rId39"/>
    </p:embeddedFont>
    <p:embeddedFont>
      <p:font typeface="Lato" panose="020F0502020204030203" pitchFamily="34" charset="0"/>
      <p:regular r:id="rId40"/>
      <p:bold r:id="rId41"/>
      <p:italic r:id="rId42"/>
      <p:boldItalic r:id="rId43"/>
    </p:embeddedFont>
    <p:embeddedFont>
      <p:font typeface="Noto Sans Symbols" panose="020B0502040504020204" pitchFamily="34" charset="0"/>
      <p:regular r:id="rId44"/>
      <p:bold r:id="rId45"/>
      <p:italic r:id="rId46"/>
      <p:boldItalic r:id="rId47"/>
    </p:embeddedFont>
    <p:embeddedFont>
      <p:font typeface="Overlock" panose="02000506030000020004" pitchFamily="2" charset="77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GoogleSlidesCustomDataVersion2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7" roundtripDataSignature="AMtx7mjy8zuQt9czVZ76c0zEkKm4VKMTo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3015"/>
    <p:restoredTop sz="54180"/>
  </p:normalViewPr>
  <p:slideViewPr>
    <p:cSldViewPr snapToGrid="0">
      <p:cViewPr varScale="1">
        <p:scale>
          <a:sx n="42" d="100"/>
          <a:sy n="42" d="100"/>
        </p:scale>
        <p:origin x="224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font" Target="fonts/font4.fntdata"/><Relationship Id="rId47" Type="http://schemas.openxmlformats.org/officeDocument/2006/relationships/font" Target="fonts/font9.fntdata"/><Relationship Id="rId50" Type="http://schemas.openxmlformats.org/officeDocument/2006/relationships/font" Target="fonts/font12.fntdata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9" Type="http://schemas.openxmlformats.org/officeDocument/2006/relationships/slide" Target="slides/slide25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slide" Target="slides/slide33.xml"/><Relationship Id="rId40" Type="http://schemas.openxmlformats.org/officeDocument/2006/relationships/font" Target="fonts/font2.fntdata"/><Relationship Id="rId45" Type="http://schemas.openxmlformats.org/officeDocument/2006/relationships/font" Target="fonts/font7.fntdata"/><Relationship Id="rId58" Type="http://schemas.openxmlformats.org/officeDocument/2006/relationships/presProps" Target="presProps.xml"/><Relationship Id="rId5" Type="http://schemas.openxmlformats.org/officeDocument/2006/relationships/slide" Target="slides/slide1.xml"/><Relationship Id="rId61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4" Type="http://schemas.openxmlformats.org/officeDocument/2006/relationships/font" Target="fonts/font6.fntdata"/><Relationship Id="rId6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43" Type="http://schemas.openxmlformats.org/officeDocument/2006/relationships/font" Target="fonts/font5.fntdata"/><Relationship Id="rId48" Type="http://schemas.openxmlformats.org/officeDocument/2006/relationships/font" Target="fonts/font10.fntdata"/><Relationship Id="rId8" Type="http://schemas.openxmlformats.org/officeDocument/2006/relationships/slide" Target="slides/slide4.xml"/><Relationship Id="rId51" Type="http://schemas.openxmlformats.org/officeDocument/2006/relationships/font" Target="fonts/font13.fntdata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notesMaster" Target="notesMasters/notesMaster1.xml"/><Relationship Id="rId46" Type="http://schemas.openxmlformats.org/officeDocument/2006/relationships/font" Target="fonts/font8.fntdata"/><Relationship Id="rId59" Type="http://schemas.openxmlformats.org/officeDocument/2006/relationships/viewProps" Target="viewProps.xml"/><Relationship Id="rId20" Type="http://schemas.openxmlformats.org/officeDocument/2006/relationships/slide" Target="slides/slide16.xml"/><Relationship Id="rId41" Type="http://schemas.openxmlformats.org/officeDocument/2006/relationships/font" Target="fonts/font3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49" Type="http://schemas.openxmlformats.org/officeDocument/2006/relationships/font" Target="fonts/font11.fntdata"/><Relationship Id="rId57" Type="http://customschemas.google.com/relationships/presentationmetadata" Target="meta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28N7MfZMVEc" TargetMode="External"/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1. Bienvenida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saludos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Abre la sala de Zoom 10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antes de la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saludar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nuevos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Cuando sea la hora de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comenzar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inicia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grabación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y da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cálida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bienvenida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Preséntate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continúa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conociendo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 Si hay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muchos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y no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puedes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terminar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algunos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10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minutos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invítalos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compartir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saludos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chat. 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Google Shape;163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Éxodo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34:6-7 Luego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pasó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delante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Moisés,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proclamó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: ¡El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! ¡El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! ¡Dios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misericordioso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clemente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! ¡Lento para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ira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grande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misericordia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verdad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! ¡Es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misericordioso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mil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generaciones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! ¡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Perdona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maldad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rebelión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pecado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pero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ningún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modo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declara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inocente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malvado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! ¡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Castiga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maldad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padres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hasta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tercera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cuarta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generación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!”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Este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propio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justo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compasivo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misericordioso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amoroso,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perdonador</a:t>
            </a: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Record</a:t>
            </a:r>
            <a:r>
              <a:rPr lang="es-E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mos que Jesús es el cumplimento perfecto tanto de la justicia de Dios como de su misericordia. Aunque estos atributos parecen opuestos – Dios castiga al pecador y, al mismo tiempo, perdona al pecador – se armonizan completamente en la obra de Cristo. Dios, en su justicia, castigó a Jesús en lugar de nosotros; y así, en su misericordia, puede perdonar plenamente a los pecadores por causa de Cristo. </a:t>
            </a:r>
            <a:endParaRPr lang="en-US" sz="1800" dirty="0">
              <a:effectLst/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742950" marR="0" lvl="1" indent="-330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 typeface="Courier New"/>
              <a:buChar char="o"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64" name="Google Shape;164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 #2: Explicar el significado de la palabra “Trinidad”.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71" name="Google Shape;171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Google Shape;190;g2eb293faa54_0_1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examinaremos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característica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Dios. Dios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: ¿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la palabra “Trinidad”?</a:t>
            </a:r>
            <a:endParaRPr b="1" dirty="0"/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respondan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r>
              <a:rPr lang="en-US" sz="1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1" name="Google Shape;191;g2eb293faa54_0_1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2ee3aea5128_0_27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2. La Palabra “Trinidad” </a:t>
            </a:r>
            <a:endParaRPr sz="1800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“Trinidad”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término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relacionado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”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significan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uno. </a:t>
            </a:r>
            <a:endParaRPr lang="en-US" sz="1800" dirty="0">
              <a:solidFill>
                <a:srgbClr val="000000"/>
              </a:solidFill>
              <a:effectLst/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endParaRPr lang="en-US" sz="1800" dirty="0">
              <a:solidFill>
                <a:srgbClr val="000000"/>
              </a:solidFill>
              <a:effectLst/>
              <a:latin typeface="Calibri"/>
              <a:ea typeface="Calibri" panose="020F0502020204030204" pitchFamily="34" charset="0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Son palabras que los cristianos han usado a través de los siglos para describir cómo Dios se ha revelado en la Biblia: hay un solo Dios, y ese único Dios existe en tres personas. </a:t>
            </a: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99" name="Google Shape;199;g2ee3aea5128_0_27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La Biblia enseña claramente estas dos verdades: </a:t>
            </a:r>
            <a:endParaRPr lang="en-US" sz="1200" dirty="0">
              <a:solidFill>
                <a:srgbClr val="000000"/>
              </a:solidFill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0" marR="0" lvl="0" indent="0">
              <a:buFontTx/>
              <a:buNone/>
            </a:pPr>
            <a:endParaRPr lang="en-US" sz="1200" dirty="0">
              <a:solidFill>
                <a:srgbClr val="000000"/>
              </a:solidFill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Deuteronomio 6:4 Oye, Israel: el Señor Dios, el Señor es uno.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171450" marR="0" lvl="0" indent="-171450"/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Mateo 28:19 Por tanto, vayan y hagan discípulos en todas las naciones, y bautícenlos en el nombre del Padre, y del Hijo, y del Espíritu Santo.” </a:t>
            </a:r>
            <a:endParaRPr lang="en-US" sz="1200" dirty="0">
              <a:effectLst/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217" name="Google Shape;21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Dios Padre, Dios Hijo y Dios Espíritu Santo son tres personas distintas, pero cada una es plenamente Dios, y son un solo Dios.</a:t>
            </a:r>
          </a:p>
          <a:p>
            <a:pPr marL="0" marR="0" lvl="0" indent="0">
              <a:buFontTx/>
              <a:buNone/>
            </a:pP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Noto Sans Symbols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El Padre no es el Hijo ni el Espíritu Santo; el Hijo no es el Padre ni el Espíritu Santo; el Espíritu Santo no es el Padre ni el Hijo – pero los tres son un solo Dios.</a:t>
            </a:r>
            <a:b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b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</a:b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Este misterio supera nuestra lógica, pero no contradice la Biblia. No necesitamos entenderlo completamente para creerlo; confiamos humildemente en lo que Dios dice acerca de sí mismo. </a:t>
            </a:r>
            <a:endParaRPr lang="es-ES" sz="11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La enseñanza bíblica sobre la Trinidad es esencial para nuestra salvación. </a:t>
            </a:r>
            <a:endParaRPr lang="en-US" sz="1800" dirty="0">
              <a:effectLst/>
              <a:latin typeface="Noto Sans Symbols" panose="020F0502020204030204" pitchFamily="34" charset="0"/>
              <a:ea typeface="Noto Sans Symbols" panose="020F0502020204030204" pitchFamily="34" charset="0"/>
              <a:cs typeface="Noto Sans Symbols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Noto Sans Symbols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Es Dios verdadero es trino; esta es su identidad central tal como la Biblia lo revela. Si negamos la enseñanza bíblica sobre la Trinidad y creemos en un “dios” que no es trino, en realidad estamos inventando un dios falso – uno que no existe – y un dios falso no puede salvar. Lamentablemente, algunos grupos que afirman ser cristianos han caído en este error y, por lo tanto, no son verdaderamente cristianos. Ejemplos incluyen a los Testigos de Jehová, los Mormones y las Iglesias Pentecostales Unitarias. </a:t>
            </a:r>
            <a:endParaRPr lang="en-US" sz="1800" dirty="0">
              <a:effectLst/>
              <a:latin typeface="Noto Sans Symbols" panose="020F0502020204030204" pitchFamily="34" charset="0"/>
              <a:ea typeface="Noto Sans Symbols" panose="020F0502020204030204" pitchFamily="34" charset="0"/>
              <a:cs typeface="Noto Sans Symbols" panose="020F050202020403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24" name="Google Shape;22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Recordemos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 que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inmerecido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pecadores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)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corazón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núcleo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tuvo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actuar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salvarnos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podíamos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realizar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ninguna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buena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acercarnos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Estuvimos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0" name="Google Shape;230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Podemos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imaginar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la Trinidad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amor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persona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cumple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fundamental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salvación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endParaRPr lang="en-US"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Padre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envió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salvarnos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Jesús,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vivió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perfecta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lugar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murió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sustituto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Espíritu Santo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lleva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Jesús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evangelio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Palabra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Sacramentos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Bautismo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la Santa Cena) </a:t>
            </a:r>
            <a:endParaRPr sz="1800" dirty="0"/>
          </a:p>
          <a:p>
            <a:pPr marL="527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Si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faltara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persona de la Trinidad,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podríamos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ser salvos. Cada uno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cumple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papel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esencial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redención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sz="1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o </a:t>
            </a:r>
            <a:r>
              <a:rPr lang="en-US" sz="1800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comentarios</a:t>
            </a:r>
            <a:r>
              <a:rPr lang="en-US" sz="1800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236" name="Google Shape;236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2e8f58b83d9_0_98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4. Este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El Dios Verdadero, se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basa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Credo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Apostólico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describe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fundamentales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estructurado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según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Trinidad. Antes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profundizar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Credo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Apostólico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discutamos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pregunta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importante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</a:t>
            </a:r>
            <a:endParaRPr dirty="0"/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definición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la palabra “credo”? </a:t>
            </a:r>
            <a:endParaRPr b="1" dirty="0"/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respondan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100"/>
              <a:buNone/>
            </a:pP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43" name="Google Shape;243;g2e8f58b83d9_0_98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¿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Cuál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es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definición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la palabra “credo”?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La palabra “credo”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viene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latín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“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” </a:t>
            </a:r>
            <a:endParaRPr sz="1800"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Un credo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declaración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lo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persona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grupo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enseña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○"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Hebreos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13:15 Por lo tanto,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ofrezcamos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Dios,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medio de Jesús,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sacrificio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alabanza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decir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fruto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labios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confiesen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  <a:p>
            <a:pPr marL="628650" marR="0" lvl="1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Los Credos son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útiles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resumen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bíblicas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ser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enseñadas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compartidos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  <a:p>
            <a:pPr marL="171450" marR="0" lvl="0" indent="-101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También son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útiles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evaluar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enseñanzas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otros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grupos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iglesias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conformidad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la Palabra de Dios.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251" name="Google Shape;251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g2ae502832d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93" name="Google Shape;93;g2ae502832d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Introducción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breve al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Bienvenidos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El Dios Verdadero. 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La Biblia es la Palabra de Dios,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revela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es. </a:t>
            </a:r>
            <a:endParaRPr dirty="0"/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utilizaremos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guiarnos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del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salvado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nueve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lecciones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centradas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Trino: Padre,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Espíritu Santo. </a:t>
            </a:r>
            <a:endParaRPr dirty="0"/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Como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proyecto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final del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completarán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guía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les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ayudará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expresar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afirmar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Dios. </a:t>
            </a:r>
            <a:endParaRPr dirty="0"/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Que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guíe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fortalezca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mientras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estudiamos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Palabra.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5. El Credo Apostólico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Aunque se llama “El Credo Apostólico”, no fue escrito por los apóstoles, sino es una declaración que resume las verdades que los apóstoles enseñaron. </a:t>
            </a:r>
            <a:endParaRPr/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Se desarrolló en la iglesia antigua (siglo III) debido a la necesidad de un resumen breve y claro de la fe cristiana. Su redacción se fue perfeccionando con el tiempo, pero rápidamente se extendió por toda la iglesia cristiana. </a:t>
            </a:r>
            <a:endParaRPr/>
          </a:p>
          <a:p>
            <a:pPr marL="285750" marR="0" lvl="0" indent="-2159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Los cristianos lo utilizaban para: explicar su fe a otros; confesar su fe en reuniones de adoración; enseñar a los niños las verdades bíblicas del evangelio.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/>
          </a:p>
        </p:txBody>
      </p:sp>
      <p:sp>
        <p:nvSpPr>
          <p:cNvPr id="258" name="Google Shape;25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Google Shape;26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El Credo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Apostólico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se resume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Evangelio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partes,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reflejando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naturaleza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trinitaria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Dios” Dios Padre,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Dios Espíritu Santo. </a:t>
            </a:r>
            <a:endParaRPr dirty="0"/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Cada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parte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dice lo que ha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y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haciendo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bendecirnos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salvarnos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Por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mensaje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evangélico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del Credo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Apostólico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consiste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buenas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nuevas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creó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redimido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santifica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Creo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Dios Padre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creador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y de la tierra.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Y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; que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concebido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del Espíritu Santo,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nació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virgen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María;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padeció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́ bajo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de Poncio Pilato,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crucificado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muerto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sepultado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descendió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́ 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infiernos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; al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tercer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día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resucito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́ de entre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subió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́ 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cielos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́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sentado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a la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diestra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de Dios Padre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; y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allí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́ ha de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venir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juzgar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vivos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muertos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Creo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Espíritu Santo; la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santa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iglesia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cristiana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, la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comunión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santos;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perdón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pecados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; la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resurrección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de la carne y la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perdurable.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2000"/>
              </a:spcBef>
              <a:spcAft>
                <a:spcPts val="1000"/>
              </a:spcAft>
              <a:buSzPts val="1100"/>
              <a:buNone/>
            </a:pPr>
            <a:endParaRPr sz="1104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5" name="Google Shape;26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Usamos el Credo Apostólico para resumir el mensaje del evangelio: lo que el Dios trino ha hecho y sigue haciendo por nosotros. </a:t>
            </a:r>
            <a:b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</a:b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Aunque en Latinoamérica es una creencia común, el Credo Apostólico NO es católico. En realidad, muchas iglesias cristianas en toda parte del mundo confiesan y lo utilizan, porque expresa verdades bíblicas. </a:t>
            </a:r>
            <a:b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</a:b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Su vana repetición para ganar el favor de Dios es un abuso que condenamos. </a:t>
            </a:r>
            <a:b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</a:b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Su buen uso no debe ser prohibido: Es una herramienta útil para la enseñanza y la confesión de fe. </a:t>
            </a:r>
            <a:b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</a:b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¿Preguntas o comentarios?</a:t>
            </a: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272" name="Google Shape;272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defTabSz="914400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  <a:tabLst/>
              <a:defRPr/>
            </a:pP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 #3: Reflexionar sobre cómo Dios Padre nos cuida y protege.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9" name="Google Shape;279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Google Shape;298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1. Dios Padre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enfocaremos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Padre.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primera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sección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del Credo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Apostólico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dice: 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Creo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Dios Padre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creador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i="1" dirty="0" err="1"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sz="1800" i="1" dirty="0">
                <a:latin typeface="Calibri"/>
                <a:ea typeface="Calibri"/>
                <a:cs typeface="Calibri"/>
                <a:sym typeface="Calibri"/>
              </a:rPr>
              <a:t> y de la tierra.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Padre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También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Padre, no solo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creó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gracias a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redentora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Jesús,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propios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Romanos 8:15-16 Pues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esclavice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nuevamente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miedo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recibido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adopción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cual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clamamos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: ¡Abba, Padre! El Espíritu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mismo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da testimonio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de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299" name="Google Shape;299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2. Dios Padre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creador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y de la tierra</a:t>
            </a:r>
            <a:br>
              <a:rPr lang="en-US" sz="1100" dirty="0">
                <a:latin typeface="Calibri"/>
                <a:ea typeface="Calibri"/>
                <a:cs typeface="Calibri"/>
                <a:sym typeface="Calibri"/>
              </a:rPr>
            </a:b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Aunque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tanto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Espíritu Santo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participaron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, la Biblia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atribuye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obra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de la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principalmente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al Padre.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Génesis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1:2 El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espíritu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de Dios se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movía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superficie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de las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aguas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628650" marR="0" lvl="1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○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Juan 1:3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(Jesús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Verbo)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fueron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hechas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, y sin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nada de lo que ha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sido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fue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100" dirty="0">
                <a:latin typeface="Calibri"/>
                <a:ea typeface="Calibri"/>
                <a:cs typeface="Calibri"/>
                <a:sym typeface="Calibri"/>
              </a:rPr>
            </a:b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Este no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debería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sorprendernos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 Padre,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Hijo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y Espíritu Santo son uno y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trabajan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equipo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: para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crearnos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salvarnos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, para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protegernos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100" dirty="0">
                <a:latin typeface="Calibri"/>
                <a:ea typeface="Calibri"/>
                <a:cs typeface="Calibri"/>
                <a:sym typeface="Calibri"/>
              </a:rPr>
            </a:b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En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de Academia Cristo “En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Principio”,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pueden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aprender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Génesis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y la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consideramos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es Dios y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continúa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preservándonos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cuidándonos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100" dirty="0">
                <a:latin typeface="Calibri"/>
                <a:ea typeface="Calibri"/>
                <a:cs typeface="Calibri"/>
                <a:sym typeface="Calibri"/>
              </a:rPr>
            </a:b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171450" marR="0" lvl="0" indent="-171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sigue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profundamente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involucrado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preservación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protección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especialmente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seres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humanos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y,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aún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, de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100" dirty="0" err="1">
                <a:latin typeface="Calibri"/>
                <a:ea typeface="Calibri"/>
                <a:cs typeface="Calibri"/>
                <a:sym typeface="Calibri"/>
              </a:rPr>
              <a:t>redimidos</a:t>
            </a:r>
            <a:r>
              <a:rPr lang="en-US" sz="11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1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dirty="0"/>
          </a:p>
        </p:txBody>
      </p:sp>
      <p:sp>
        <p:nvSpPr>
          <p:cNvPr id="306" name="Google Shape;306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Google Shape;312;g2eb293faa54_0_1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 3. ¿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cuida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y protege Dios? 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i="1" dirty="0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Da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para que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estudiantes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respondan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13" name="Google Shape;313;g2eb293faa54_0_1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3. ¿Cómo nos cuida y protege Dios? </a:t>
            </a:r>
            <a:br>
              <a:rPr lang="en-US" sz="1800" i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</a:br>
            <a:endParaRPr sz="1800" i="1">
              <a:solidFill>
                <a:srgbClr val="00B050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Dios usa medios comunes y cotidianas para proveer y cuidar su mundo y, especialmente, la corona de su creación: los seres humanos. 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Dios obra a través de nuestras vocaciones: roles, trabajos y responsabilidades diarias para servir y cuidar de los demás. Por ejemplo, Él utiliza las vocaciones de padres, agricultores, conductores de camiones, médicos, dueños de tiendas y muchos más para proveer alimento, salud y bienestar a las personas. </a:t>
            </a:r>
            <a:br>
              <a:rPr lang="en-US" sz="1800">
                <a:latin typeface="Calibri"/>
                <a:ea typeface="Calibri"/>
                <a:cs typeface="Calibri"/>
                <a:sym typeface="Calibri"/>
              </a:rPr>
            </a:b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>
                <a:latin typeface="Calibri"/>
                <a:ea typeface="Calibri"/>
                <a:cs typeface="Calibri"/>
                <a:sym typeface="Calibri"/>
              </a:rPr>
              <a:t>Es decir, Dios cuida de nosotros a través de otras personas y por medios naturales. </a:t>
            </a:r>
            <a:endParaRPr sz="180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/>
          </a:p>
        </p:txBody>
      </p:sp>
      <p:sp>
        <p:nvSpPr>
          <p:cNvPr id="321" name="Google Shape;321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g2eb293faa54_0_45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roles,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trabajos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deberes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diarios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servir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cuidar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demás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cierto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sentido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las personas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sus “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máscaras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”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demostrar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amor al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mundo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dirty="0"/>
          </a:p>
          <a:p>
            <a:pPr marL="6985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Mateo 25:40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cierto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lo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hicieron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uno de mis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hermanos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pequeños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mí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hicieron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8" name="Google Shape;328;g2eb293faa54_0_45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Google Shape;334;p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>
              <a:buFontTx/>
              <a:buNone/>
            </a:pPr>
            <a:r>
              <a:rPr lang="es-ES" sz="11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¿Cómo le ayuda esta verdad cuando se siente poco importante o cuando su trabajo parece insignificante?</a:t>
            </a:r>
            <a:r>
              <a:rPr lang="es-ES" sz="1100" b="1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 </a:t>
            </a:r>
            <a:r>
              <a:rPr lang="es-ES" sz="1100" i="1" dirty="0">
                <a:solidFill>
                  <a:srgbClr val="00B05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F0502020204030204" pitchFamily="34" charset="0"/>
              </a:rPr>
              <a:t>Da tiempo para que los estudiantes respondan.</a:t>
            </a:r>
            <a:endParaRPr lang="en-US" sz="1200" i="1" dirty="0">
              <a:solidFill>
                <a:srgbClr val="000000"/>
              </a:solidFill>
              <a:effectLst/>
              <a:latin typeface="Noto Sans Symbols" panose="020F0502020204030204" pitchFamily="34" charset="0"/>
              <a:ea typeface="Calibri" panose="020F0502020204030204" pitchFamily="34" charset="0"/>
              <a:cs typeface="Noto Sans Symbols" panose="020F0502020204030204" pitchFamily="34" charset="0"/>
            </a:endParaRPr>
          </a:p>
          <a:p>
            <a:pPr marL="0" marR="0" lvl="0" indent="0">
              <a:buFontTx/>
              <a:buNone/>
            </a:pPr>
            <a:endParaRPr lang="en-US" sz="1200" i="1" dirty="0">
              <a:solidFill>
                <a:srgbClr val="000000"/>
              </a:solidFill>
              <a:effectLst/>
              <a:latin typeface="Noto Sans Symbols" panose="020F0502020204030204" pitchFamily="34" charset="0"/>
              <a:ea typeface="Calibri" panose="020F0502020204030204" pitchFamily="34" charset="0"/>
              <a:cs typeface="Noto Sans Symbols" panose="020F0502020204030204" pitchFamily="34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Aun cuando nos sentimos desanimados, podemos recordar que Dios nos ha colocado en nuestros roles actuales como oportunidades para servirle. 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Dios mismo ha preparado estas buenas obras de antemano. (Efesios 2:10 Porque somos hechura de Dios, cread</a:t>
            </a:r>
            <a:r>
              <a:rPr lang="es-ES" sz="1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a</a:t>
            </a:r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s en Cristo Jesús para buenas obras, las cuales Dios dispuso de antemano a fin de que las pongamos en práctica.)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Cuando servimos a otras personas, podemos recordar que Dios está obrando a través de nosotros, y que, en un sentido real, estamos sirviendo al Señor (Colosenses 3:23-24). 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Dios utiliza personas como nosotros, en trabajos normales, para proveer. Considere cuántas personas usa Dios para traer la comida que comerá mañana. Podemos maravillarnos ante la providencia de Dios. </a:t>
            </a:r>
            <a:endParaRPr lang="en-US" sz="1200" dirty="0">
              <a:solidFill>
                <a:srgbClr val="000000"/>
              </a:solidFill>
              <a:effectLst/>
              <a:latin typeface="Courier New" panose="02070309020205020404" pitchFamily="49" charset="0"/>
              <a:ea typeface="Calibri" panose="020F0502020204030204" pitchFamily="34" charset="0"/>
              <a:cs typeface="Courier New" panose="02070309020205020404" pitchFamily="49" charset="0"/>
            </a:endParaRPr>
          </a:p>
          <a:p>
            <a:pPr marL="171450" marR="0" lvl="0" indent="-171450"/>
            <a:r>
              <a:rPr lang="es-ES" sz="11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ourier New" panose="02070309020205020404" pitchFamily="49" charset="0"/>
              </a:rPr>
              <a:t>Damos gracias a Dios y nos gozamos en el papel que nos ha dado. </a:t>
            </a:r>
            <a:endParaRPr lang="en-US" sz="1200" dirty="0">
              <a:effectLst/>
              <a:latin typeface="Courier New" panose="02070309020205020404" pitchFamily="49" charset="0"/>
              <a:ea typeface="Courier New" panose="02070309020205020404" pitchFamily="49" charset="0"/>
              <a:cs typeface="Courier New" panose="02070309020205020404" pitchFamily="49" charset="0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100" b="0" dirty="0">
              <a:solidFill>
                <a:srgbClr val="00B050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  <p:sp>
        <p:nvSpPr>
          <p:cNvPr id="335" name="Google Shape;335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endParaRPr sz="1800" b="1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Comienza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siguiente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(o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usa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i="1" dirty="0" err="1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propia</a:t>
            </a:r>
            <a:r>
              <a:rPr lang="en-US" sz="1800" i="1" dirty="0">
                <a:solidFill>
                  <a:srgbClr val="00B050"/>
                </a:solidFill>
                <a:latin typeface="Calibri"/>
                <a:ea typeface="Calibri"/>
                <a:cs typeface="Calibri"/>
                <a:sym typeface="Calibri"/>
              </a:rPr>
              <a:t>): 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Amado Dios, Gracias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reunirnos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estudiar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Palabra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conocerte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mejor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Tú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Creador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Salvador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Sustentador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guíes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Espíritu Santo para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comprendamos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profundamente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lo que has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hecho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clase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fortalezcas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interior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Espíritu Santo. Que Cristo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habite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sus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que,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arraigados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cimentados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amor,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puedan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comprender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cuán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ancho, largo, alto y profundo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amor de Cristo,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sobrepasa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conocimiento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Permítenos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crecer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confianza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curso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acerque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equipe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confesar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valentía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Todo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Salvador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28600" marR="171450" lvl="0" indent="0" algn="l" rtl="0">
              <a:lnSpc>
                <a:spcPct val="100000"/>
              </a:lnSpc>
              <a:spcBef>
                <a:spcPts val="5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08" name="Google Shape;10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p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1.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Estas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son las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preguntas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del Proyecto Final que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correspondientes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esta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. Animo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comenzar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desde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ahora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Compartiré el Proyecto Final por WhatsApp. </a:t>
            </a:r>
            <a:br>
              <a:rPr lang="en-US" sz="1800" dirty="0">
                <a:latin typeface="Calibri"/>
                <a:ea typeface="Calibri"/>
                <a:cs typeface="Calibri"/>
                <a:sym typeface="Calibri"/>
              </a:rPr>
            </a:b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1. Creo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¿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significa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palabra “Trinidad”?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2. Creo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Padre,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Creador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del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la tierra. 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¿Qué medios utiliza Dios para proveer y protegernos corporalmente?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lang="es-E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/>
              <a:cs typeface="Calibri"/>
              <a:sym typeface="Calibri"/>
            </a:endParaRPr>
          </a:p>
          <a:p>
            <a:pPr marL="0" marR="0"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2. Importancia del trabajo personal</a:t>
            </a:r>
            <a:endParaRPr lang="en-US" sz="1800" b="1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El Proyecto Final debe ser propio, sincero y personal, mostrando cómo entiende y aplica lo aprendido.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Debe estar escrito con tus propias palabras, aplicado a tu vida y contexto.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Como dice 1 Pedro 3:15, deseamos que cada creyente esté “siempre listos para defenderse, con mansedumbre y respeto.” 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Puedes usar pasajes bíblicos u otras fuentes permitidas, citándolas correctamente.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La IA puede ayudarte con ideas o ejemplos (como sugerencias para un Captar), pero no puede escribir tu proyecto por ti.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342900" marR="0" lvl="0" indent="-342900">
              <a:buFont typeface="Symbol" pitchFamily="2" charset="2"/>
              <a:buChar char=""/>
            </a:pPr>
            <a:r>
              <a:rPr lang="es-ES" sz="1800" dirty="0"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Si el proyecto parece copiado o generado por fuentes externas, deberá rehacerse con reflexión personal, buscando crecimiento espiritual genuino. 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Char char="●"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83" name="Google Shape;383;p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3. </a:t>
            </a:r>
            <a:r>
              <a:rPr lang="en-US" sz="1100" b="1" dirty="0" err="1">
                <a:latin typeface="Calibri"/>
                <a:ea typeface="Calibri"/>
                <a:cs typeface="Calibri"/>
                <a:sym typeface="Calibri"/>
              </a:rPr>
              <a:t>Encargar</a:t>
            </a: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100" b="1" dirty="0" err="1">
                <a:latin typeface="Calibri"/>
                <a:ea typeface="Calibri"/>
                <a:cs typeface="Calibri"/>
                <a:sym typeface="Calibri"/>
              </a:rPr>
              <a:t>tarea</a:t>
            </a: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 para la </a:t>
            </a:r>
            <a:r>
              <a:rPr lang="en-US" sz="1100" b="1" dirty="0" err="1"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sz="1100" b="1" dirty="0">
                <a:latin typeface="Calibri"/>
                <a:ea typeface="Calibri"/>
                <a:cs typeface="Calibri"/>
                <a:sym typeface="Calibri"/>
              </a:rPr>
              <a:t> 2: </a:t>
            </a:r>
            <a:endParaRPr b="1" dirty="0"/>
          </a:p>
          <a:p>
            <a:pPr marL="0" marR="0" indent="0">
              <a:buFontTx/>
              <a:buNone/>
            </a:pPr>
            <a:br>
              <a:rPr lang="en-US" sz="1104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</a:b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1. Ver el siguiente video breve de instrucción: </a:t>
            </a:r>
            <a:r>
              <a:rPr lang="es-ES" sz="18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hlinkClick r:id="rId3"/>
              </a:rPr>
              <a:t>https://www.youtube.com/watch?v=28N7MfZMVEc</a:t>
            </a: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 </a:t>
            </a:r>
            <a:b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2. Leer Juan 11:1-44</a:t>
            </a: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3. Reflexionar y responder:</a:t>
            </a:r>
            <a:b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detalles de Juan 11 muestran la humanidad de Jesús?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¿Qué detalles de Juan 11 muestran la divinidad de Jesús?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marR="0" lvl="0" indent="0">
              <a:buFontTx/>
              <a:buNone/>
            </a:pPr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¿Es correcto decir que Dios murió en la cruz? Explique. </a:t>
            </a:r>
            <a:endParaRPr lang="en-US" sz="1800" dirty="0">
              <a:solidFill>
                <a:srgbClr val="00000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Calibri" panose="020F0502020204030204" pitchFamily="34" charset="0"/>
            </a:endParaRPr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1100"/>
              <a:buNone/>
            </a:pPr>
            <a:endParaRPr sz="1104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93" name="Google Shape;393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" name="Google Shape;402;g2adf254731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2.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Oración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clausura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y despedida</a:t>
            </a:r>
            <a:endParaRPr b="1"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Amado Dios,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gracias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tiempo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pasado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juntos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Palabra,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aprendiendo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cómo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cuidas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Nos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maravillamos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ante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grandeza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inagotable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Tú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Creador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Sustentador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aquel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gobierna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cosas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que,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aun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así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conoce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personalmente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llama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alabamos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revelarte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Escrituras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mostrarnos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gracia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través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enviar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Jesucristo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Salvador.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 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pedimos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sigas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obrando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corazones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medio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Espíritu Santo. Que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hemos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aprendido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hoy no solo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permanezcan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transformen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fortalezcan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fe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Ayúdanos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confiar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circunstancia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vivir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certeza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nosotros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guiándonos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sosteniéndonos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podamos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reflejar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amor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palabras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acciones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confesar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valentía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eres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único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verdadero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En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nombre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Jesús,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Salvador,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oramos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71450" lvl="0" indent="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SzPts val="1100"/>
              <a:buNone/>
            </a:pP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03" name="Google Shape;403;g2adf254731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Google Shape;410;g2ac1ba269cb_0_4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indent="0">
              <a:buFontTx/>
              <a:buNone/>
            </a:pPr>
            <a:r>
              <a:rPr lang="es-ES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MATERIALES EXTRAS</a:t>
            </a:r>
            <a:br>
              <a:rPr lang="es-ES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r>
              <a:rPr lang="es-ES" sz="1800" b="1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1</a:t>
            </a:r>
            <a:r>
              <a:rPr lang="es-ES" sz="1800" b="1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. ¿Por qué suceden cosas malas si Dios controla todas las cosas? </a:t>
            </a:r>
            <a:b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</a:rPr>
            </a:b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285750" marR="0" lvl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Esta pregunta es obviamente compleja y emocional. Algunos de los temas que puede querer agregar a la conversación son los siguientes: </a:t>
            </a: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285750" marR="0" lvl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Dios controla todas las cosas, incluso el Diablo tiene que obedecerlo.</a:t>
            </a: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285750" marR="0" lvl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Dios usa todas las cosas, incluyendo las malas, para el bien de su iglesia (Romanos 8:28). </a:t>
            </a: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285750" marR="0" lvl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El tema del dolor y el sufrimiento no es una cuestión extraña para la Biblia (Job, Génesis 3, 1 Pedro, etc.)</a:t>
            </a: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285750" marR="0" lvl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El cielo no tendrá sufrimiento (Romanos 7).</a:t>
            </a: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285750" marR="0" lvl="0" indent="-285750"/>
            <a:r>
              <a:rPr lang="es-ES" sz="1800" dirty="0">
                <a:solidFill>
                  <a:srgbClr val="00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Noto Sans Symbols" panose="020B0502040504020204" pitchFamily="34" charset="0"/>
              </a:rPr>
              <a:t>El Dios que controla todas las cosas, incluso las cosas malas, es el Dios que nos ama (Isaías 45:7).</a:t>
            </a:r>
            <a:endParaRPr lang="en-US" sz="1800" dirty="0">
              <a:effectLst/>
              <a:latin typeface="Noto Sans Symbols" panose="020B0502040504020204" pitchFamily="34" charset="0"/>
              <a:ea typeface="Noto Sans Symbols" panose="020B0502040504020204" pitchFamily="34" charset="0"/>
              <a:cs typeface="Noto Sans Symbols" panose="020B0502040504020204" pitchFamily="34" charset="0"/>
            </a:endParaRPr>
          </a:p>
          <a:p>
            <a:pPr marL="4572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1000"/>
              </a:spcAft>
              <a:buClr>
                <a:schemeClr val="dk1"/>
              </a:buClr>
              <a:buSzPts val="1100"/>
              <a:buFont typeface="Calibri"/>
              <a:buNone/>
            </a:pPr>
            <a:endParaRPr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1" name="Google Shape;411;g2ac1ba269cb_0_4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98" name="Google Shape;98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" name="Google Shape;115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28600" marR="171450" lvl="0" indent="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-E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</a:rPr>
              <a:t>OBJETIVO #1: Identificar las características de Dios. </a:t>
            </a:r>
            <a:endParaRPr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16" name="Google Shape;116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36" name="Google Shape;13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1270" lvl="0" indent="0" algn="l" rtl="0">
              <a:lnSpc>
                <a:spcPct val="103000"/>
              </a:lnSpc>
              <a:spcBef>
                <a:spcPts val="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OBJETIVO #1: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Identificar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Dios. </a:t>
            </a:r>
            <a:br>
              <a:rPr lang="en-US" sz="1800" b="1" dirty="0">
                <a:latin typeface="Calibri"/>
                <a:ea typeface="Calibri"/>
                <a:cs typeface="Calibri"/>
                <a:sym typeface="Calibri"/>
              </a:rPr>
            </a:br>
            <a:br>
              <a:rPr lang="en-US" sz="1800" b="1" dirty="0">
                <a:latin typeface="Calibri"/>
                <a:ea typeface="Calibri"/>
                <a:cs typeface="Calibri"/>
                <a:sym typeface="Calibri"/>
              </a:rPr>
            </a:b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1. ¿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Quién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 Dios? ¿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Qué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revela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Palabra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acerca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sus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?</a:t>
            </a:r>
            <a:endParaRPr sz="1800" dirty="0"/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Vamos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comenzar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nuestra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lección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con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actividad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obtener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visión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general de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Dios. </a:t>
            </a:r>
            <a:endParaRPr sz="1800" dirty="0"/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Voy 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mostrarles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pasaje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la Biblia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pantalla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Tómense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momento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leerlo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reflexionar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sobre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características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aparecen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él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Cuando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tengan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respuesta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por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favor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levanten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mano 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escríbanla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chat.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Arial"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1270" lvl="0" indent="0" algn="l" rtl="0">
              <a:lnSpc>
                <a:spcPct val="103000"/>
              </a:lnSpc>
              <a:spcBef>
                <a:spcPts val="50"/>
              </a:spcBef>
              <a:spcAft>
                <a:spcPts val="0"/>
              </a:spcAft>
              <a:buSzPts val="1100"/>
              <a:buFont typeface="Calibri"/>
              <a:buNone/>
            </a:pP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Después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unos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segundos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reflexión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silencio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elegiré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a un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estudiante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para que lea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pasaje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voz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alta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comparta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característica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de Dios que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identificó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texto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400" dirty="0"/>
          </a:p>
        </p:txBody>
      </p:sp>
      <p:sp>
        <p:nvSpPr>
          <p:cNvPr id="137" name="Google Shape;137;p6:notes"/>
          <p:cNvSpPr txBox="1">
            <a:spLocks noGrp="1"/>
          </p:cNvSpPr>
          <p:nvPr>
            <p:ph type="sldNum" idx="12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6</a:t>
            </a:fld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Deuteronomio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33:27 El Dios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es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tu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refugio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;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aquí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la tierra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siempre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apoya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eterno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No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tiene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principio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ni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fin.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nos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cuida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  <a:p>
            <a:pPr marL="527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527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Lucas 1:37 ¡Para Dios no hay nada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imposible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!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Todopoderoso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Omnipotente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143" name="Google Shape;143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Jeremías 23:24 ¿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Podrá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alguien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esconderse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donde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no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pueda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verlo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? ¿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Acaso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no soy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que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llena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cielo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y la tierra? – Palabra de Dios.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está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en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todas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partes.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omnipresente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) </a:t>
            </a:r>
            <a:endParaRPr sz="1800" dirty="0"/>
          </a:p>
          <a:p>
            <a:pPr marL="527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527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Juan 21:17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tú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lo sabes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sabe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(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omnisciente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)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1800" dirty="0"/>
          </a:p>
        </p:txBody>
      </p:sp>
      <p:sp>
        <p:nvSpPr>
          <p:cNvPr id="150" name="Google Shape;150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Levítico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19:1-2 El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habló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con Moisés, y le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dijo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: “Habla con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la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congregación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los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hijos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Israel, y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diles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: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Ustedes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deben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ser santos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porque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yo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el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Dios, soy santo.”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es santo,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amando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cuanto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es bueno y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odiando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todo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 lo que es </a:t>
            </a:r>
            <a:r>
              <a:rPr lang="en-US" sz="1800" dirty="0" err="1">
                <a:latin typeface="Calibri"/>
                <a:ea typeface="Calibri"/>
                <a:cs typeface="Calibri"/>
                <a:sym typeface="Calibri"/>
              </a:rPr>
              <a:t>malo</a:t>
            </a: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. </a:t>
            </a:r>
            <a:endParaRPr sz="1800" dirty="0"/>
          </a:p>
          <a:p>
            <a:pPr marL="527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52705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FontTx/>
              <a:buNone/>
            </a:pP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FontTx/>
              <a:buNone/>
            </a:pP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Salmo 145:9 El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Señor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es bueno con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todos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, y se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compadece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de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toda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su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1800" b="1" dirty="0" err="1">
                <a:latin typeface="Calibri"/>
                <a:ea typeface="Calibri"/>
                <a:cs typeface="Calibri"/>
                <a:sym typeface="Calibri"/>
              </a:rPr>
              <a:t>creación</a:t>
            </a:r>
            <a:r>
              <a:rPr lang="en-US" sz="1800" b="1" dirty="0">
                <a:latin typeface="Calibri"/>
                <a:ea typeface="Calibri"/>
                <a:cs typeface="Calibri"/>
                <a:sym typeface="Calibri"/>
              </a:rPr>
              <a:t>. </a:t>
            </a:r>
          </a:p>
          <a:p>
            <a:pPr marL="285750" marR="0" lvl="0" indent="-285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</a:pPr>
            <a:r>
              <a:rPr lang="en-US" sz="1800" dirty="0">
                <a:latin typeface="Calibri"/>
                <a:ea typeface="Calibri"/>
                <a:cs typeface="Calibri"/>
                <a:sym typeface="Calibri"/>
              </a:rPr>
              <a:t>Dios es bueno</a:t>
            </a:r>
            <a:endParaRPr sz="1800" dirty="0">
              <a:latin typeface="Calibri"/>
              <a:ea typeface="Calibri"/>
              <a:cs typeface="Calibri"/>
              <a:sym typeface="Calibri"/>
            </a:endParaRPr>
          </a:p>
          <a:p>
            <a: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57" name="Google Shape;157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3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3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44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45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45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8" name="Google Shape;18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36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6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3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3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38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38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39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40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40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40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40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40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42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42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42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43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43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43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3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3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3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3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3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"/>
          <p:cNvSpPr/>
          <p:nvPr/>
        </p:nvSpPr>
        <p:spPr>
          <a:xfrm>
            <a:off x="9145768" y="-1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85" name="Google Shape;85;p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86" name="Google Shape;86;p1"/>
          <p:cNvPicPr preferRelativeResize="0"/>
          <p:nvPr/>
        </p:nvPicPr>
        <p:blipFill rotWithShape="1">
          <a:blip r:embed="rId3">
            <a:alphaModFix/>
          </a:blip>
          <a:srcRect l="17157" t="8248" r="29534" b="8248"/>
          <a:stretch/>
        </p:blipFill>
        <p:spPr>
          <a:xfrm>
            <a:off x="6580094" y="810985"/>
            <a:ext cx="5007429" cy="5236029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Google Shape;87;p1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88" name="Google Shape;88;p1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9" name="Google Shape;89;p1"/>
          <p:cNvSpPr/>
          <p:nvPr/>
        </p:nvSpPr>
        <p:spPr>
          <a:xfrm>
            <a:off x="1264510" y="2818701"/>
            <a:ext cx="114817" cy="2143283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0" name="Google Shape;90;p1"/>
          <p:cNvSpPr/>
          <p:nvPr/>
        </p:nvSpPr>
        <p:spPr>
          <a:xfrm>
            <a:off x="1379327" y="2818702"/>
            <a:ext cx="424306" cy="2143282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1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7" name="Google Shape;167;p1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991230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8" name="Google Shape;168;p10"/>
          <p:cNvSpPr txBox="1"/>
          <p:nvPr/>
        </p:nvSpPr>
        <p:spPr>
          <a:xfrm>
            <a:off x="3115057" y="493808"/>
            <a:ext cx="8753707" cy="65039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Éxodo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34:6-7 (RVC)</a:t>
            </a:r>
            <a:endParaRPr sz="4000" b="1" i="0" u="none" strike="noStrike" cap="none" dirty="0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Luego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pasó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delante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Moisés,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proclamó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: «¡EL SEÑOR! ¡EL SEÑOR! ¡Dios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misericordioso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clemente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! ¡Lento para la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ira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grande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misericordia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verdad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! ¡Es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misericordioso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por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mil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generaciones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! ¡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Perdona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la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maldad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la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rebelión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pecado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pero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ningún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modo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declara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inocente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al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malvado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! ¡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Castiga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la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maldad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padres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hijos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hijos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hijos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hasta la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tercera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cuarta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generación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!»</a:t>
            </a:r>
            <a:endParaRPr sz="40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11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74" name="Google Shape;174;p11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75" name="Google Shape;175;p11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76" name="Google Shape;176;p11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7" name="Google Shape;177;p11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8" name="Google Shape;178;p11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79" name="Google Shape;179;p11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Identificar las características de Dios. </a:t>
              </a:r>
              <a:endPara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0" name="Google Shape;180;p11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1" name="Google Shape;181;p11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2" name="Google Shape;182;p11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3" name="Google Shape;183;p11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Explicar el signifcado de la palabra “Trinidad”.</a:t>
              </a:r>
              <a:endPara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4" name="Google Shape;184;p11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5" name="Google Shape;185;p11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6" name="Google Shape;186;p11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87" name="Google Shape;187;p11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Reflexionar sobre cómo Dios Padre nos cuida y protege</a:t>
              </a:r>
              <a:endPara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88" name="Google Shape;188;p1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2eb293faa54_0_1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g2eb293faa54_0_1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95" name="Google Shape;195;g2eb293faa54_0_118"/>
          <p:cNvSpPr txBox="1"/>
          <p:nvPr/>
        </p:nvSpPr>
        <p:spPr>
          <a:xfrm>
            <a:off x="3272326" y="276720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4000" b="1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significa</a:t>
            </a:r>
            <a:r>
              <a:rPr lang="en-US" sz="4000" b="1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palabra "Trinidad"?</a:t>
            </a:r>
            <a:endParaRPr sz="4000" b="1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196" name="Google Shape;196;g2eb293faa54_0_118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1" name="Google Shape;201;g2ee3aea5128_0_275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02" name="Google Shape;202;g2ee3aea5128_0_275"/>
          <p:cNvSpPr/>
          <p:nvPr/>
        </p:nvSpPr>
        <p:spPr>
          <a:xfrm>
            <a:off x="3592623" y="1344829"/>
            <a:ext cx="5079900" cy="4999500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grpSp>
        <p:nvGrpSpPr>
          <p:cNvPr id="203" name="Google Shape;203;g2ee3aea5128_0_275"/>
          <p:cNvGrpSpPr/>
          <p:nvPr/>
        </p:nvGrpSpPr>
        <p:grpSpPr>
          <a:xfrm>
            <a:off x="4561372" y="513678"/>
            <a:ext cx="3142649" cy="3092831"/>
            <a:chOff x="3611776" y="414352"/>
            <a:chExt cx="2166000" cy="2166000"/>
          </a:xfrm>
        </p:grpSpPr>
        <p:sp>
          <p:nvSpPr>
            <p:cNvPr id="204" name="Google Shape;204;g2ee3aea5128_0_275"/>
            <p:cNvSpPr/>
            <p:nvPr/>
          </p:nvSpPr>
          <p:spPr>
            <a:xfrm>
              <a:off x="3611776" y="414352"/>
              <a:ext cx="2166000" cy="2166000"/>
            </a:xfrm>
            <a:prstGeom prst="ellipse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5" name="Google Shape;205;g2ee3aea5128_0_275"/>
            <p:cNvSpPr txBox="1"/>
            <p:nvPr/>
          </p:nvSpPr>
          <p:spPr>
            <a:xfrm>
              <a:off x="3967546" y="1027503"/>
              <a:ext cx="1496100" cy="70290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Padre</a:t>
              </a:r>
              <a:endParaRPr sz="33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06" name="Google Shape;206;g2ee3aea5128_0_275"/>
          <p:cNvGrpSpPr/>
          <p:nvPr/>
        </p:nvGrpSpPr>
        <p:grpSpPr>
          <a:xfrm>
            <a:off x="6141028" y="3295794"/>
            <a:ext cx="3142649" cy="3092831"/>
            <a:chOff x="4562258" y="2078951"/>
            <a:chExt cx="2166000" cy="2166000"/>
          </a:xfrm>
        </p:grpSpPr>
        <p:sp>
          <p:nvSpPr>
            <p:cNvPr id="207" name="Google Shape;207;g2ee3aea5128_0_275"/>
            <p:cNvSpPr/>
            <p:nvPr/>
          </p:nvSpPr>
          <p:spPr>
            <a:xfrm>
              <a:off x="4562258" y="2078951"/>
              <a:ext cx="2166000" cy="2166000"/>
            </a:xfrm>
            <a:prstGeom prst="ellipse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08" name="Google Shape;208;g2ee3aea5128_0_275"/>
            <p:cNvSpPr txBox="1"/>
            <p:nvPr/>
          </p:nvSpPr>
          <p:spPr>
            <a:xfrm>
              <a:off x="5079846" y="2834728"/>
              <a:ext cx="1496100" cy="702900"/>
            </a:xfrm>
            <a:prstGeom prst="rect">
              <a:avLst/>
            </a:prstGeom>
            <a:solidFill>
              <a:srgbClr val="93C47D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Espíritu Santo</a:t>
              </a:r>
              <a:endParaRPr sz="33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grpSp>
        <p:nvGrpSpPr>
          <p:cNvPr id="209" name="Google Shape;209;g2ee3aea5128_0_275"/>
          <p:cNvGrpSpPr/>
          <p:nvPr/>
        </p:nvGrpSpPr>
        <p:grpSpPr>
          <a:xfrm>
            <a:off x="2908316" y="3295794"/>
            <a:ext cx="3142649" cy="3092831"/>
            <a:chOff x="2702876" y="2032864"/>
            <a:chExt cx="2166000" cy="2166000"/>
          </a:xfrm>
        </p:grpSpPr>
        <p:sp>
          <p:nvSpPr>
            <p:cNvPr id="210" name="Google Shape;210;g2ee3aea5128_0_275"/>
            <p:cNvSpPr/>
            <p:nvPr/>
          </p:nvSpPr>
          <p:spPr>
            <a:xfrm>
              <a:off x="2702876" y="2032864"/>
              <a:ext cx="2166000" cy="2166000"/>
            </a:xfrm>
            <a:prstGeom prst="ellipse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400"/>
                <a:buFont typeface="Arial"/>
                <a:buNone/>
              </a:pPr>
              <a:endParaRPr sz="3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11" name="Google Shape;211;g2ee3aea5128_0_275"/>
            <p:cNvSpPr txBox="1"/>
            <p:nvPr/>
          </p:nvSpPr>
          <p:spPr>
            <a:xfrm>
              <a:off x="2855281" y="2834728"/>
              <a:ext cx="1496100" cy="702900"/>
            </a:xfrm>
            <a:prstGeom prst="rect">
              <a:avLst/>
            </a:prstGeom>
            <a:solidFill>
              <a:srgbClr val="274E13"/>
            </a:solidFill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300"/>
                <a:buFont typeface="Arial"/>
                <a:buNone/>
              </a:pPr>
              <a:r>
                <a:rPr lang="en-US" sz="3300" b="0" i="0" u="none" strike="noStrike" cap="none">
                  <a:solidFill>
                    <a:srgbClr val="FFFFFF"/>
                  </a:solidFill>
                  <a:latin typeface="Lato"/>
                  <a:ea typeface="Lato"/>
                  <a:cs typeface="Lato"/>
                  <a:sym typeface="Lato"/>
                </a:rPr>
                <a:t>Hijo (Jesús)</a:t>
              </a:r>
              <a:endParaRPr sz="3300" b="0" i="0" u="none" strike="noStrike" cap="none">
                <a:solidFill>
                  <a:srgbClr val="FFFFFF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sp>
        <p:nvSpPr>
          <p:cNvPr id="212" name="Google Shape;212;g2ee3aea5128_0_275"/>
          <p:cNvSpPr/>
          <p:nvPr/>
        </p:nvSpPr>
        <p:spPr>
          <a:xfrm>
            <a:off x="5247515" y="2964314"/>
            <a:ext cx="1778400" cy="1750500"/>
          </a:xfrm>
          <a:prstGeom prst="ellipse">
            <a:avLst/>
          </a:prstGeom>
          <a:solidFill>
            <a:srgbClr val="E1EFD8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3" name="Google Shape;213;g2ee3aea5128_0_275"/>
          <p:cNvSpPr txBox="1"/>
          <p:nvPr/>
        </p:nvSpPr>
        <p:spPr>
          <a:xfrm>
            <a:off x="5473048" y="3563111"/>
            <a:ext cx="1305300" cy="92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36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DIOS</a:t>
            </a:r>
            <a:endParaRPr sz="36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4" name="Google Shape;214;g2ee3aea5128_0_275"/>
          <p:cNvSpPr txBox="1"/>
          <p:nvPr/>
        </p:nvSpPr>
        <p:spPr>
          <a:xfrm>
            <a:off x="715617" y="513678"/>
            <a:ext cx="2877006" cy="13234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Trinidad </a:t>
            </a:r>
            <a:r>
              <a:rPr lang="en-US"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= tres en uno</a:t>
            </a:r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9" name="Google Shape;219;p1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0" name="Google Shape;220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02357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21" name="Google Shape;221;p12"/>
          <p:cNvSpPr txBox="1"/>
          <p:nvPr/>
        </p:nvSpPr>
        <p:spPr>
          <a:xfrm>
            <a:off x="3287399" y="674649"/>
            <a:ext cx="8633256" cy="55087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Deuteronomio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6:4 (RVC)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“Oye, Israel: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nuestro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Dios,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es uno.”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50"/>
                </a:solidFill>
                <a:latin typeface="+mn-lt"/>
                <a:ea typeface="Overlock"/>
                <a:cs typeface="Overlock"/>
                <a:sym typeface="Overlock"/>
              </a:rPr>
              <a:t>Mateo 28:19 (RVC)</a:t>
            </a:r>
            <a:endParaRPr b="1" dirty="0">
              <a:solidFill>
                <a:srgbClr val="00B050"/>
              </a:solidFill>
              <a:latin typeface="+mn-lt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“Por tanto,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vayan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hagan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discípulos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todas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las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naciones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y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bautícenlos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nombre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del Padre, y del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Hijo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y del Espíritu Santo.”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2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2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22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1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27" name="Google Shape;227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699" y="-137348"/>
            <a:ext cx="10500489" cy="6995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4"/>
          <p:cNvSpPr/>
          <p:nvPr/>
        </p:nvSpPr>
        <p:spPr>
          <a:xfrm>
            <a:off x="0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33" name="Google Shape;233;p14" descr="The parable of the prodigal son - painting 1. &lt;br/&gt;So he got up and went to his father. “But while he was still a long way off, his father saw him and was filled with compassion for him; he ran to his son, threw his arms around him and kissed him. &lt;br/&gt;Luke 15:20 &lt;br/&gt;Full text: Luke 15:11-32 – Slide 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04402" y="-160492"/>
            <a:ext cx="9357989" cy="701849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5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39" name="Google Shape;239;p15"/>
          <p:cNvSpPr txBox="1"/>
          <p:nvPr/>
        </p:nvSpPr>
        <p:spPr>
          <a:xfrm>
            <a:off x="2184468" y="480211"/>
            <a:ext cx="9062750" cy="15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La Trinidad: Un equipo en acción por amor</a:t>
            </a:r>
            <a:endParaRPr sz="4400" b="1" i="0" u="none" strike="noStrike" cap="none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40" name="Google Shape;240;p15"/>
          <p:cNvSpPr txBox="1"/>
          <p:nvPr/>
        </p:nvSpPr>
        <p:spPr>
          <a:xfrm>
            <a:off x="2184468" y="2025331"/>
            <a:ext cx="8760292" cy="435245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marR="0" lvl="0" indent="-2794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Char char="•"/>
            </a:pPr>
            <a:r>
              <a:rPr lang="en-US" sz="4400" b="0" i="0" u="none" strike="noStrike" cap="none">
                <a:solidFill>
                  <a:srgbClr val="996633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Dios Padre envió a su Hijo para salvarnos</a:t>
            </a:r>
            <a:endParaRPr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Dios Hijo, Jesús, vivió una vida perfecta en nuestro lugar y murió como nuestro sustituto.</a:t>
            </a:r>
            <a:endParaRPr/>
          </a:p>
          <a:p>
            <a:pPr marL="228600" marR="0" lvl="0" indent="-254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Char char="•"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Dios Espíritu Santo nos lleva a la fe en Jesús a través del evangelio</a:t>
            </a:r>
            <a:endParaRPr sz="4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g2e8f58b83d9_0_98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46" name="Google Shape;246;g2e8f58b83d9_0_98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247" name="Google Shape;247;g2e8f58b83d9_0_989"/>
          <p:cNvSpPr txBox="1"/>
          <p:nvPr/>
        </p:nvSpPr>
        <p:spPr>
          <a:xfrm>
            <a:off x="3607606" y="2767200"/>
            <a:ext cx="75924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¿Cuál es la definición de la palabra “credo”?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248" name="Google Shape;248;g2e8f58b83d9_0_989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Google Shape;253;p1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54" name="Google Shape;254;p16"/>
          <p:cNvSpPr txBox="1"/>
          <p:nvPr/>
        </p:nvSpPr>
        <p:spPr>
          <a:xfrm>
            <a:off x="1985684" y="281426"/>
            <a:ext cx="9062750" cy="15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¿Cuál es la definición de la palabra “credo”?</a:t>
            </a:r>
            <a:endParaRPr sz="4400" b="1" i="0" u="none" strike="noStrike" cap="none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55" name="Google Shape;255;p16"/>
          <p:cNvSpPr txBox="1"/>
          <p:nvPr/>
        </p:nvSpPr>
        <p:spPr>
          <a:xfrm>
            <a:off x="1985684" y="1917986"/>
            <a:ext cx="8760292" cy="475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2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“Credo” –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latín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–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significa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“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yo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creo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”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Es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declaración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fe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un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resumen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lo que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una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persona o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grupo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cree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enseña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Útil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enseñar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compartir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verdades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bíblicas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Útil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para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evaluar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iglesias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o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grupos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0" b="0" i="0" u="none" strike="noStrike" cap="none" dirty="0">
              <a:solidFill>
                <a:srgbClr val="99663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0" b="0" i="0" u="none" strike="noStrike" cap="none" dirty="0">
              <a:solidFill>
                <a:srgbClr val="99663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" name="Google Shape;95;g2ae502832d3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1990" cy="68580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61" name="Google Shape;261;p17"/>
          <p:cNvSpPr txBox="1"/>
          <p:nvPr/>
        </p:nvSpPr>
        <p:spPr>
          <a:xfrm>
            <a:off x="1985684" y="577261"/>
            <a:ext cx="9062750" cy="15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El Credo Apostólico</a:t>
            </a:r>
            <a:endParaRPr sz="4400" b="1" i="0" u="none" strike="noStrike" cap="none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62" name="Google Shape;262;p17"/>
          <p:cNvSpPr txBox="1"/>
          <p:nvPr/>
        </p:nvSpPr>
        <p:spPr>
          <a:xfrm>
            <a:off x="1985684" y="1826546"/>
            <a:ext cx="8760292" cy="475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No fue escrito por los apóstoles.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Es una declaración que resume las verdades que los apóstoles enseñaron.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 desarrolló para tener un resumen breve y claro de la fe cristiana.  </a:t>
            </a:r>
            <a:endParaRPr sz="4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rgbClr val="996633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p1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268" name="Google Shape;268;p18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269" name="Google Shape;269;p18"/>
          <p:cNvSpPr txBox="1"/>
          <p:nvPr/>
        </p:nvSpPr>
        <p:spPr>
          <a:xfrm>
            <a:off x="2338467" y="569626"/>
            <a:ext cx="7525062" cy="58785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Creo en Dios Padre todopoderoso, creador del cielo y de la tierra. 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211E1E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Y en Jesucristo, su único Hijo, nuestro Señor; que fue concebido por obra del Espíritu Santo, nació de la virgen María; padeció bajo el poder de Poncio Pilato, fue crucificado, muerto y sepultado; descendió a los infiernos; al tercer día resucitó de entre los muertos; subió a los cielos, y está sentado a la diestra de Dios Padre todopoderoso; y desde allí ha de venir a juzgar a los vivos y a los muertos. 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400" b="1" i="0" u="none" strike="noStrike" cap="none">
              <a:solidFill>
                <a:srgbClr val="211E1E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211E1E"/>
                </a:solidFill>
                <a:latin typeface="Lato"/>
                <a:ea typeface="Lato"/>
                <a:cs typeface="Lato"/>
                <a:sym typeface="Lato"/>
              </a:rPr>
              <a:t>Creo en el Espíritu Santo; la santa iglesia cristiana, la comunión de los santos; el perdón de los pecados; la resurrección de la carne y la vida perdurable. Amén. </a:t>
            </a: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275" name="Google Shape;275;p19"/>
          <p:cNvSpPr txBox="1"/>
          <p:nvPr/>
        </p:nvSpPr>
        <p:spPr>
          <a:xfrm>
            <a:off x="1985684" y="577261"/>
            <a:ext cx="9062750" cy="15451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El Credo Apostólico</a:t>
            </a:r>
            <a:endParaRPr sz="4400" b="1" i="0" u="none" strike="noStrike" cap="none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276" name="Google Shape;276;p19"/>
          <p:cNvSpPr txBox="1"/>
          <p:nvPr/>
        </p:nvSpPr>
        <p:spPr>
          <a:xfrm>
            <a:off x="1985683" y="1826546"/>
            <a:ext cx="9740151" cy="475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 usamos para resumir el mensaje del evangelio, para la enseñanza y la confesión de fe.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NO es católico, sino expresa verdades bíblicas.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Su vana repetición para ganar el favor de Dios es un abuso que condenamos.  </a:t>
            </a:r>
            <a:endParaRPr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p20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282" name="Google Shape;282;p20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83" name="Google Shape;283;p20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284" name="Google Shape;284;p20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5" name="Google Shape;285;p20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6" name="Google Shape;286;p20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7" name="Google Shape;287;p20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Identificar las características de Dios. </a:t>
              </a:r>
              <a:endPara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8" name="Google Shape;288;p20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89" name="Google Shape;289;p20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0" name="Google Shape;290;p20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1" name="Google Shape;291;p20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B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Explicar el signifcado de la palabra “Trinidad”.</a:t>
              </a:r>
              <a:endPara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2" name="Google Shape;292;p20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3" name="Google Shape;293;p20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4" name="Google Shape;294;p20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295" name="Google Shape;295;p20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Reflexionar sobre cómo Dios Padre nos cuida y protege</a:t>
              </a:r>
              <a:endPara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296" name="Google Shape;296;p2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Google Shape;301;p2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2" name="Google Shape;302;p21"/>
          <p:cNvSpPr txBox="1"/>
          <p:nvPr/>
        </p:nvSpPr>
        <p:spPr>
          <a:xfrm>
            <a:off x="1985684" y="577260"/>
            <a:ext cx="9062750" cy="285173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Creo en Dios Padre</a:t>
            </a:r>
            <a:endParaRPr sz="4400" b="1" i="0" u="none" strike="noStrike" cap="none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sp>
        <p:nvSpPr>
          <p:cNvPr id="303" name="Google Shape;303;p21"/>
          <p:cNvSpPr txBox="1"/>
          <p:nvPr/>
        </p:nvSpPr>
        <p:spPr>
          <a:xfrm>
            <a:off x="1985683" y="1826546"/>
            <a:ext cx="9740151" cy="47500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Dios Padre es el padre de Jesucristo. 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0" i="0" u="none" strike="noStrike" cap="none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También es nuestro Padre por la obra redentora de Jesús.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endParaRPr sz="4000" b="0" i="0" u="none" strike="noStrike" cap="none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Romanos 8:15-16</a:t>
            </a:r>
            <a:endParaRPr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None/>
            </a:pPr>
            <a:r>
              <a:rPr lang="en-US" sz="4000" b="0" i="1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Han recibido el espíritu de adopción, por el cual clamamos: Abba, Padre!... Somos hijos de Dios.</a:t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2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09" name="Google Shape;309;p22"/>
          <p:cNvSpPr txBox="1"/>
          <p:nvPr/>
        </p:nvSpPr>
        <p:spPr>
          <a:xfrm>
            <a:off x="1896037" y="402637"/>
            <a:ext cx="9062750" cy="178942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lnSpcReduction="10000"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Creo </a:t>
            </a:r>
            <a:r>
              <a:rPr lang="en-US" sz="4400" b="1" i="0" u="none" strike="noStrike" cap="none" dirty="0" err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en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Dios Padre </a:t>
            </a:r>
            <a:r>
              <a:rPr lang="en-US" sz="4400" b="1" i="0" u="none" strike="noStrike" cap="none" dirty="0" err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todopoderoso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, </a:t>
            </a:r>
            <a:r>
              <a:rPr lang="en-US" sz="4400" b="1" i="0" u="none" strike="noStrike" cap="none" dirty="0" err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creador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del </a:t>
            </a:r>
            <a:r>
              <a:rPr lang="en-US" sz="4400" b="1" i="0" u="none" strike="noStrike" cap="none" dirty="0" err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cielo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de de la tierra. </a:t>
            </a:r>
            <a:endParaRPr sz="4400" b="1" i="0" u="none" strike="noStrike" cap="none" dirty="0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</p:txBody>
      </p:sp>
      <p:pic>
        <p:nvPicPr>
          <p:cNvPr id="310" name="Google Shape;310;p22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643699" y="2344395"/>
            <a:ext cx="6799261" cy="41109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5" name="Google Shape;315;g2eb293faa54_0_12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16" name="Google Shape;316;g2eb293faa54_0_1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0" y="1819781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17" name="Google Shape;317;g2eb293faa54_0_126"/>
          <p:cNvSpPr txBox="1"/>
          <p:nvPr/>
        </p:nvSpPr>
        <p:spPr>
          <a:xfrm>
            <a:off x="3359116" y="2767300"/>
            <a:ext cx="7592400" cy="13233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0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¿Cómo nos cuida y protege Dios?</a:t>
            </a:r>
            <a:endParaRPr sz="40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18" name="Google Shape;318;g2eb293faa54_0_126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23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24" name="Google Shape;324;p23"/>
          <p:cNvSpPr txBox="1"/>
          <p:nvPr/>
        </p:nvSpPr>
        <p:spPr>
          <a:xfrm>
            <a:off x="2157683" y="702093"/>
            <a:ext cx="10034317" cy="16710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¿Cómo nos cuida y protege Dios? </a:t>
            </a:r>
            <a:endParaRPr sz="4000" b="1" i="0" u="none" strike="noStrike" cap="none">
              <a:solidFill>
                <a:srgbClr val="00B05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  <p:sp>
        <p:nvSpPr>
          <p:cNvPr id="325" name="Google Shape;325;p23"/>
          <p:cNvSpPr txBox="1"/>
          <p:nvPr/>
        </p:nvSpPr>
        <p:spPr>
          <a:xfrm>
            <a:off x="2326828" y="1923019"/>
            <a:ext cx="7538344" cy="40679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 fontScale="92500" lnSpcReduction="10000"/>
          </a:bodyPr>
          <a:lstStyle/>
          <a:p>
            <a:pPr marL="228600" marR="0" lvl="0" indent="-258445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Relaciones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comunes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cotidianas</a:t>
            </a:r>
            <a:endParaRPr dirty="0"/>
          </a:p>
          <a:p>
            <a:pPr marL="228600" marR="0" lvl="0" indent="-258445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Ejemplos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: las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vocaciones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de. . .</a:t>
            </a:r>
            <a:endParaRPr dirty="0"/>
          </a:p>
          <a:p>
            <a:pPr marL="685800" marR="0" lvl="1" indent="-2584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Los padres</a:t>
            </a:r>
            <a:endParaRPr dirty="0"/>
          </a:p>
          <a:p>
            <a:pPr marL="685800" marR="0" lvl="1" indent="-2584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Los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agricultores</a:t>
            </a:r>
            <a:endParaRPr dirty="0"/>
          </a:p>
          <a:p>
            <a:pPr marL="685800" marR="0" lvl="1" indent="-2584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Conductores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camiones</a:t>
            </a:r>
            <a:endParaRPr dirty="0"/>
          </a:p>
          <a:p>
            <a:pPr marL="685800" marR="0" lvl="1" indent="-2584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Dueños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tiendas</a:t>
            </a:r>
            <a:endParaRPr dirty="0"/>
          </a:p>
          <a:p>
            <a:pPr marL="685800" marR="0" lvl="1" indent="-258444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Arial"/>
              <a:buChar char="•"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Etc. 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g2eb293faa54_0_451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31" name="Google Shape;331;g2eb293faa54_0_451"/>
          <p:cNvSpPr txBox="1"/>
          <p:nvPr/>
        </p:nvSpPr>
        <p:spPr>
          <a:xfrm>
            <a:off x="2421993" y="820614"/>
            <a:ext cx="8685277" cy="55553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Dios usa nuestros roles, trabajos y deberes diarios para servir y cuidar de los demás. En cierto sentido, Dios usa a las personas como sus máscaras para amar a los demás.</a:t>
            </a:r>
            <a:r>
              <a:rPr lang="en-US" sz="3700" b="1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3700" b="1" i="0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700" b="1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700" b="1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200" b="1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Mateo 25:40 De cierto les dijo que todo lo que hicieron por uno de mis hermanos más pequeños, por mí lo hicieron</a:t>
            </a:r>
            <a:endParaRPr sz="3200" b="1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332" name="Google Shape;332;g2eb293faa54_0_451" descr="A green bird with leave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Google Shape;337;p24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38" name="Google Shape;338;p2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819782"/>
            <a:ext cx="3125597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40" name="Google Shape;340;p24"/>
          <p:cNvSpPr txBox="1"/>
          <p:nvPr/>
        </p:nvSpPr>
        <p:spPr>
          <a:xfrm>
            <a:off x="3125596" y="2146052"/>
            <a:ext cx="8191013" cy="28007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¿</a:t>
            </a:r>
            <a:r>
              <a:rPr lang="en-US" sz="4400" b="1" i="0" u="none" strike="noStrike" cap="none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Cómo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le </a:t>
            </a:r>
            <a:r>
              <a:rPr lang="en-US" sz="4400" b="1" i="0" u="none" strike="noStrike" cap="none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ayuda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400" b="1" i="0" u="none" strike="noStrike" cap="none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esta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400" b="1" i="0" u="none" strike="noStrike" cap="none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verdad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400" b="1" i="0" u="none" strike="noStrike" cap="none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cuando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4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se </a:t>
            </a:r>
            <a:r>
              <a:rPr lang="en-US" sz="44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siente</a:t>
            </a:r>
            <a:r>
              <a:rPr lang="en-US" sz="44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poco </a:t>
            </a:r>
            <a:r>
              <a:rPr lang="en-US" sz="44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importante</a:t>
            </a:r>
            <a:r>
              <a:rPr lang="en-US" sz="44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o </a:t>
            </a:r>
            <a:r>
              <a:rPr lang="en-US" sz="44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cuando</a:t>
            </a:r>
            <a:r>
              <a:rPr lang="en-US" sz="44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su</a:t>
            </a:r>
            <a:r>
              <a:rPr lang="en-US" sz="44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trabajo</a:t>
            </a:r>
            <a:r>
              <a:rPr lang="en-US" sz="44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parece</a:t>
            </a:r>
            <a:r>
              <a:rPr lang="en-US" sz="44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insignificante</a:t>
            </a:r>
            <a:r>
              <a:rPr lang="en-US" sz="44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? 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p4"/>
          <p:cNvSpPr txBox="1"/>
          <p:nvPr/>
        </p:nvSpPr>
        <p:spPr>
          <a:xfrm>
            <a:off x="3348189" y="3191730"/>
            <a:ext cx="71523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111;p4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12" name="Google Shape;11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3" name="Google Shape;113;p4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0"/>
          <p:cNvSpPr txBox="1"/>
          <p:nvPr/>
        </p:nvSpPr>
        <p:spPr>
          <a:xfrm>
            <a:off x="3311122" y="875141"/>
            <a:ext cx="7189367" cy="8401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El Proyecto Final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86" name="Google Shape;386;p30"/>
          <p:cNvCxnSpPr/>
          <p:nvPr/>
        </p:nvCxnSpPr>
        <p:spPr>
          <a:xfrm>
            <a:off x="3311122" y="1873291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87" name="Google Shape;387;p30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88" name="Google Shape;388;p3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40" y="1806843"/>
            <a:ext cx="3125596" cy="32186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389" name="Google Shape;389;p3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  <p:sp>
        <p:nvSpPr>
          <p:cNvPr id="390" name="Google Shape;390;p30"/>
          <p:cNvSpPr txBox="1"/>
          <p:nvPr/>
        </p:nvSpPr>
        <p:spPr>
          <a:xfrm>
            <a:off x="3219682" y="2188150"/>
            <a:ext cx="7957513" cy="35086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1. Creo </a:t>
            </a:r>
            <a:r>
              <a:rPr lang="en-US" sz="37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Dios </a:t>
            </a:r>
            <a:r>
              <a:rPr lang="en-US" sz="37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trino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¿</a:t>
            </a:r>
            <a:r>
              <a:rPr lang="en-US" sz="37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significa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la palabra “Trinidad”?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3700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7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2. Creo </a:t>
            </a:r>
            <a:r>
              <a:rPr lang="en-US" sz="37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Dios Padre, </a:t>
            </a:r>
            <a:r>
              <a:rPr lang="en-US" sz="3700" b="0" i="0" u="none" strike="noStrike" cap="none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Creador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. ¿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Qué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medios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utiliza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Dios para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proveer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y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protegernos</a:t>
            </a:r>
            <a:r>
              <a:rPr lang="en-US" sz="3700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r>
              <a:rPr lang="en-US" sz="3700" dirty="0" err="1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corporalmente</a:t>
            </a:r>
            <a:r>
              <a:rPr lang="en-US" sz="3700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? </a:t>
            </a:r>
            <a:endParaRPr sz="3700" b="1" i="1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" name="Google Shape;395;p31"/>
          <p:cNvSpPr txBox="1"/>
          <p:nvPr/>
        </p:nvSpPr>
        <p:spPr>
          <a:xfrm>
            <a:off x="4127382" y="1806843"/>
            <a:ext cx="7189367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Tarea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396" name="Google Shape;396;p31"/>
          <p:cNvCxnSpPr/>
          <p:nvPr/>
        </p:nvCxnSpPr>
        <p:spPr>
          <a:xfrm>
            <a:off x="4230827" y="3051695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397" name="Google Shape;397;p31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98" name="Google Shape;398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76645" y="1552538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399" name="Google Shape;399;p31"/>
          <p:cNvSpPr txBox="1"/>
          <p:nvPr/>
        </p:nvSpPr>
        <p:spPr>
          <a:xfrm>
            <a:off x="4127382" y="3633847"/>
            <a:ext cx="7432500" cy="58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rgbClr val="000000"/>
              </a:buClr>
              <a:buSzPts val="3200"/>
              <a:buFont typeface="Arial"/>
              <a:buNone/>
            </a:pPr>
            <a:r>
              <a:rPr lang="en-US" sz="3200" b="0" i="1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en el grupo de WhatsApp</a:t>
            </a:r>
            <a:endParaRPr sz="3200" b="0" i="1" u="none" strike="noStrike" cap="none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400" name="Google Shape;400;p31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4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" name="Google Shape;405;g2adf2547317_0_0"/>
          <p:cNvSpPr txBox="1"/>
          <p:nvPr/>
        </p:nvSpPr>
        <p:spPr>
          <a:xfrm>
            <a:off x="3310989" y="3008849"/>
            <a:ext cx="7189500" cy="84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Oración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o </a:t>
            </a: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bendición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06" name="Google Shape;406;g2adf2547317_0_0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07" name="Google Shape;407;g2adf2547317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19782"/>
            <a:ext cx="3125596" cy="3218435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08" name="Google Shape;408;g2adf2547317_0_0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4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" name="Google Shape;413;g2ac1ba269cb_0_46"/>
          <p:cNvSpPr/>
          <p:nvPr/>
        </p:nvSpPr>
        <p:spPr>
          <a:xfrm>
            <a:off x="9145768" y="-1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4" name="Google Shape;414;g2ac1ba269cb_0_46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415" name="Google Shape;415;g2ac1ba269cb_0_46"/>
          <p:cNvPicPr preferRelativeResize="0"/>
          <p:nvPr/>
        </p:nvPicPr>
        <p:blipFill rotWithShape="1">
          <a:blip r:embed="rId3">
            <a:alphaModFix/>
          </a:blip>
          <a:srcRect l="17158" t="8250" r="29536" b="8239"/>
          <a:stretch/>
        </p:blipFill>
        <p:spPr>
          <a:xfrm>
            <a:off x="6580094" y="810985"/>
            <a:ext cx="5007428" cy="52360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16" name="Google Shape;416;g2ac1ba269cb_0_46" descr="A logo with a cross and a bird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978426" y="548168"/>
            <a:ext cx="2230986" cy="1555706"/>
          </a:xfrm>
          <a:prstGeom prst="rect">
            <a:avLst/>
          </a:prstGeom>
          <a:noFill/>
          <a:ln>
            <a:noFill/>
          </a:ln>
        </p:spPr>
      </p:pic>
      <p:sp>
        <p:nvSpPr>
          <p:cNvPr id="417" name="Google Shape;417;g2ac1ba269cb_0_46"/>
          <p:cNvSpPr txBox="1"/>
          <p:nvPr/>
        </p:nvSpPr>
        <p:spPr>
          <a:xfrm>
            <a:off x="1706430" y="2862567"/>
            <a:ext cx="5260500" cy="20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ACADEMIA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500"/>
              <a:buFont typeface="Arial"/>
              <a:buNone/>
            </a:pPr>
            <a:r>
              <a:rPr lang="en-US" sz="65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CRISTO</a:t>
            </a:r>
            <a:endParaRPr sz="900" b="0" i="0" u="none" strike="noStrike" cap="none">
              <a:solidFill>
                <a:srgbClr val="000000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418" name="Google Shape;418;g2ac1ba269cb_0_46"/>
          <p:cNvSpPr/>
          <p:nvPr/>
        </p:nvSpPr>
        <p:spPr>
          <a:xfrm>
            <a:off x="1264510" y="2818701"/>
            <a:ext cx="114900" cy="2143200"/>
          </a:xfrm>
          <a:prstGeom prst="rect">
            <a:avLst/>
          </a:prstGeom>
          <a:solidFill>
            <a:srgbClr val="E3BB3D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19" name="Google Shape;419;g2ac1ba269cb_0_46"/>
          <p:cNvSpPr/>
          <p:nvPr/>
        </p:nvSpPr>
        <p:spPr>
          <a:xfrm>
            <a:off x="1379327" y="2818702"/>
            <a:ext cx="424200" cy="21432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100;p2"/>
          <p:cNvSpPr txBox="1"/>
          <p:nvPr/>
        </p:nvSpPr>
        <p:spPr>
          <a:xfrm>
            <a:off x="3648058" y="2118846"/>
            <a:ext cx="5017663" cy="8402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860"/>
              <a:buFont typeface="Arial"/>
              <a:buNone/>
            </a:pPr>
            <a:r>
              <a:rPr lang="en-US" sz="4860" b="0" i="0" u="none" strike="noStrike" cap="none" dirty="0" err="1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Lección</a:t>
            </a:r>
            <a:r>
              <a:rPr lang="en-US" sz="4860" b="0" i="0" u="none" strike="noStrike" cap="none" dirty="0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 1</a:t>
            </a:r>
            <a:endParaRPr sz="6000" b="0" i="0" u="none" strike="noStrike" cap="none" dirty="0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01" name="Google Shape;101;p2"/>
          <p:cNvCxnSpPr/>
          <p:nvPr/>
        </p:nvCxnSpPr>
        <p:spPr>
          <a:xfrm>
            <a:off x="3298529" y="3428999"/>
            <a:ext cx="6269662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102" name="Google Shape;102;p2"/>
          <p:cNvSpPr txBox="1"/>
          <p:nvPr/>
        </p:nvSpPr>
        <p:spPr>
          <a:xfrm>
            <a:off x="3648058" y="3832151"/>
            <a:ext cx="7435200" cy="6905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3888" b="0" i="0" u="none" strike="noStrike" cap="none" dirty="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Dios Trino y Dios Padre</a:t>
            </a:r>
            <a:endParaRPr sz="3888" b="0" i="0" u="none" strike="noStrike" cap="none"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3" name="Google Shape;103;p2"/>
          <p:cNvSpPr/>
          <p:nvPr/>
        </p:nvSpPr>
        <p:spPr>
          <a:xfrm>
            <a:off x="-1" y="0"/>
            <a:ext cx="1643739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04" name="Google Shape;104;p2" descr="A green circle with a white book and a magnifying glass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39" y="1819781"/>
            <a:ext cx="3125597" cy="3218437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05" name="Google Shape;105;p2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p5"/>
          <p:cNvSpPr txBox="1"/>
          <p:nvPr/>
        </p:nvSpPr>
        <p:spPr>
          <a:xfrm>
            <a:off x="2237027" y="403125"/>
            <a:ext cx="8958900" cy="1015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6000"/>
              <a:buFont typeface="Arial"/>
              <a:buNone/>
            </a:pPr>
            <a:r>
              <a:rPr lang="en-US" sz="6000" b="0" i="0" u="none" strike="noStrike" cap="none">
                <a:solidFill>
                  <a:srgbClr val="009444"/>
                </a:solidFill>
                <a:latin typeface="Lato"/>
                <a:ea typeface="Lato"/>
                <a:cs typeface="Lato"/>
                <a:sym typeface="Lato"/>
              </a:rPr>
              <a:t>Objetivos de la Lección</a:t>
            </a:r>
            <a:endParaRPr sz="6000" b="0" i="0" u="none" strike="noStrike" cap="none">
              <a:solidFill>
                <a:srgbClr val="009444"/>
              </a:solidFill>
              <a:latin typeface="Lato"/>
              <a:ea typeface="Lato"/>
              <a:cs typeface="Lato"/>
              <a:sym typeface="Lato"/>
            </a:endParaRPr>
          </a:p>
        </p:txBody>
      </p:sp>
      <p:cxnSp>
        <p:nvCxnSpPr>
          <p:cNvPr id="119" name="Google Shape;119;p5"/>
          <p:cNvCxnSpPr/>
          <p:nvPr/>
        </p:nvCxnSpPr>
        <p:spPr>
          <a:xfrm>
            <a:off x="2373086" y="1597768"/>
            <a:ext cx="7195457" cy="0"/>
          </a:xfrm>
          <a:prstGeom prst="straightConnector1">
            <a:avLst/>
          </a:prstGeom>
          <a:noFill/>
          <a:ln w="3810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20" name="Google Shape;120;p5"/>
          <p:cNvGrpSpPr/>
          <p:nvPr/>
        </p:nvGrpSpPr>
        <p:grpSpPr>
          <a:xfrm>
            <a:off x="551075" y="2011050"/>
            <a:ext cx="11197475" cy="3947713"/>
            <a:chOff x="0" y="0"/>
            <a:chExt cx="10450280" cy="3947713"/>
          </a:xfrm>
        </p:grpSpPr>
        <p:sp>
          <p:nvSpPr>
            <p:cNvPr id="121" name="Google Shape;121;p5"/>
            <p:cNvSpPr/>
            <p:nvPr/>
          </p:nvSpPr>
          <p:spPr>
            <a:xfrm>
              <a:off x="0" y="481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2" name="Google Shape;122;p5"/>
            <p:cNvSpPr/>
            <p:nvPr/>
          </p:nvSpPr>
          <p:spPr>
            <a:xfrm>
              <a:off x="341153" y="254232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3" name="Google Shape;123;p5"/>
            <p:cNvSpPr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4" name="Google Shape;124;p5"/>
            <p:cNvSpPr txBox="1"/>
            <p:nvPr/>
          </p:nvSpPr>
          <p:spPr>
            <a:xfrm>
              <a:off x="1302586" y="0"/>
              <a:ext cx="9147694" cy="1127780"/>
            </a:xfrm>
            <a:prstGeom prst="rect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Identificar las características de Dios. </a:t>
              </a:r>
              <a:endPara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5" name="Google Shape;125;p5"/>
            <p:cNvSpPr/>
            <p:nvPr/>
          </p:nvSpPr>
          <p:spPr>
            <a:xfrm>
              <a:off x="0" y="1410207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6" name="Google Shape;126;p5"/>
            <p:cNvSpPr/>
            <p:nvPr/>
          </p:nvSpPr>
          <p:spPr>
            <a:xfrm>
              <a:off x="341153" y="1663958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7" name="Google Shape;127;p5"/>
            <p:cNvSpPr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8" name="Google Shape;128;p5"/>
            <p:cNvSpPr txBox="1"/>
            <p:nvPr/>
          </p:nvSpPr>
          <p:spPr>
            <a:xfrm>
              <a:off x="1302586" y="1410207"/>
              <a:ext cx="9147694" cy="112778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ts val="2500"/>
                <a:buFont typeface="Calibri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Explicar el </a:t>
              </a:r>
              <a:r>
                <a:rPr lang="en-US" sz="3600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significado</a:t>
              </a: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 de la palabra “Trinidad”.</a:t>
              </a:r>
              <a:endPara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29" name="Google Shape;129;p5"/>
            <p:cNvSpPr/>
            <p:nvPr/>
          </p:nvSpPr>
          <p:spPr>
            <a:xfrm>
              <a:off x="0" y="2819933"/>
              <a:ext cx="10450280" cy="1127780"/>
            </a:xfrm>
            <a:prstGeom prst="roundRect">
              <a:avLst>
                <a:gd name="adj" fmla="val 10000"/>
              </a:avLst>
            </a:prstGeom>
            <a:solidFill>
              <a:srgbClr val="E1EFD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0" name="Google Shape;130;p5"/>
            <p:cNvSpPr/>
            <p:nvPr/>
          </p:nvSpPr>
          <p:spPr>
            <a:xfrm>
              <a:off x="341153" y="3073684"/>
              <a:ext cx="620279" cy="620279"/>
            </a:xfrm>
            <a:prstGeom prst="rect">
              <a:avLst/>
            </a:prstGeom>
            <a:blipFill rotWithShape="1">
              <a:blip r:embed="rId3">
                <a:alphaModFix/>
              </a:blip>
              <a:stretch>
                <a:fillRect/>
              </a:stretch>
            </a:blipFill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1" name="Google Shape;131;p5"/>
            <p:cNvSpPr/>
            <p:nvPr/>
          </p:nvSpPr>
          <p:spPr>
            <a:xfrm>
              <a:off x="1302586" y="2819933"/>
              <a:ext cx="9147694" cy="1127780"/>
            </a:xfrm>
            <a:prstGeom prst="rect">
              <a:avLst/>
            </a:prstGeom>
            <a:solidFill>
              <a:srgbClr val="0094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1400"/>
                <a:buFont typeface="Arial"/>
                <a:buNone/>
              </a:pPr>
              <a:endParaRPr sz="1400" b="0" i="0" u="none" strike="noStrike" cap="none">
                <a:solidFill>
                  <a:srgbClr val="000000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  <p:sp>
          <p:nvSpPr>
            <p:cNvPr id="132" name="Google Shape;132;p5"/>
            <p:cNvSpPr txBox="1"/>
            <p:nvPr/>
          </p:nvSpPr>
          <p:spPr>
            <a:xfrm>
              <a:off x="1302586" y="2819933"/>
              <a:ext cx="9147600" cy="1127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119350" tIns="119350" rIns="119350" bIns="119350" anchor="ctr" anchorCtr="0">
              <a:no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100"/>
                <a:buFont typeface="Arial"/>
                <a:buNone/>
              </a:pPr>
              <a:r>
                <a:rPr lang="en-US" sz="3600" b="0" i="0" u="none" strike="noStrike" cap="none">
                  <a:solidFill>
                    <a:schemeClr val="dk1"/>
                  </a:solidFill>
                  <a:latin typeface="Lato"/>
                  <a:ea typeface="Lato"/>
                  <a:cs typeface="Lato"/>
                  <a:sym typeface="Lato"/>
                </a:rPr>
                <a:t>Reflexionar sobre cómo Dios Padre nos cuida y protege</a:t>
              </a:r>
              <a:endParaRPr sz="3600" b="0" i="0" u="none" strike="noStrike" cap="none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endParaRPr>
            </a:p>
          </p:txBody>
        </p:sp>
      </p:grpSp>
      <p:pic>
        <p:nvPicPr>
          <p:cNvPr id="133" name="Google Shape;133;p5" descr="A green bird with leaves&#10;&#10;Description automatically generated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500489" y="289924"/>
            <a:ext cx="1399035" cy="117043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9" name="Google Shape;139;p6" descr="Screen Clippi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8474927"/>
          </a:xfrm>
          <a:prstGeom prst="rect">
            <a:avLst/>
          </a:prstGeom>
          <a:noFill/>
          <a:ln>
            <a:noFill/>
          </a:ln>
        </p:spPr>
      </p:pic>
      <p:sp>
        <p:nvSpPr>
          <p:cNvPr id="140" name="Google Shape;140;p6"/>
          <p:cNvSpPr txBox="1">
            <a:spLocks noGrp="1"/>
          </p:cNvSpPr>
          <p:nvPr>
            <p:ph type="body" idx="1"/>
          </p:nvPr>
        </p:nvSpPr>
        <p:spPr>
          <a:xfrm>
            <a:off x="1062319" y="2607014"/>
            <a:ext cx="10377409" cy="1568746"/>
          </a:xfrm>
          <a:prstGeom prst="rect">
            <a:avLst/>
          </a:prstGeom>
          <a:solidFill>
            <a:schemeClr val="lt1">
              <a:alpha val="72941"/>
            </a:schemeClr>
          </a:solidFill>
          <a:ln>
            <a:noFill/>
          </a:ln>
        </p:spPr>
        <p:txBody>
          <a:bodyPr spcFirstLastPara="1" wrap="square" lIns="91425" tIns="45700" rIns="91425" bIns="45700" anchor="t" anchorCtr="0">
            <a:normAutofit fontScale="92500"/>
          </a:bodyPr>
          <a:lstStyle/>
          <a:p>
            <a:pPr marL="0" lvl="0" indent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800"/>
              <a:buNone/>
            </a:pPr>
            <a:r>
              <a:rPr lang="en-US" sz="48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¿</a:t>
            </a:r>
            <a:r>
              <a:rPr lang="en-US" sz="48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Qué</a:t>
            </a:r>
            <a:r>
              <a:rPr lang="en-US" sz="48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nos</a:t>
            </a:r>
            <a:r>
              <a:rPr lang="en-US" sz="48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revela</a:t>
            </a:r>
            <a:r>
              <a:rPr lang="en-US" sz="48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Dios </a:t>
            </a:r>
            <a:r>
              <a:rPr lang="en-US" sz="48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en</a:t>
            </a:r>
            <a:r>
              <a:rPr lang="en-US" sz="48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</a:t>
            </a:r>
            <a:r>
              <a:rPr lang="en-US" sz="48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su</a:t>
            </a:r>
            <a:r>
              <a:rPr lang="en-US" sz="48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Palabra </a:t>
            </a:r>
            <a:r>
              <a:rPr lang="en-US" sz="48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acerca</a:t>
            </a:r>
            <a:r>
              <a:rPr lang="en-US" sz="48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 de sus </a:t>
            </a:r>
            <a:r>
              <a:rPr lang="en-US" sz="4800" b="1" dirty="0" err="1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características</a:t>
            </a:r>
            <a:r>
              <a:rPr lang="en-US" sz="4800" b="1" dirty="0">
                <a:solidFill>
                  <a:srgbClr val="00B050"/>
                </a:solidFill>
                <a:latin typeface="Aharoni"/>
                <a:ea typeface="Aharoni"/>
                <a:cs typeface="Aharoni"/>
                <a:sym typeface="Aharoni"/>
              </a:rPr>
              <a:t>? </a:t>
            </a:r>
            <a:endParaRPr sz="4800" dirty="0">
              <a:solidFill>
                <a:srgbClr val="00B050"/>
              </a:solidFill>
              <a:latin typeface="Aharoni"/>
              <a:ea typeface="Aharoni"/>
              <a:cs typeface="Aharoni"/>
              <a:sym typeface="Aharon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7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46" name="Google Shape;146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" y="1993256"/>
            <a:ext cx="2889835" cy="2871488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47" name="Google Shape;147;p7"/>
          <p:cNvSpPr txBox="1"/>
          <p:nvPr/>
        </p:nvSpPr>
        <p:spPr>
          <a:xfrm>
            <a:off x="2889834" y="786144"/>
            <a:ext cx="8368470" cy="57124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Deuteronomio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33:27 (RVC)</a:t>
            </a:r>
            <a:endParaRPr sz="4400" b="1" i="0" u="none" strike="noStrike" cap="none" dirty="0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 Dios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eterno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es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tu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refugio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;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aquí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la tierra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siempre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apoya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lang="en-US" sz="4400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Lucas 1:37 (RVC)</a:t>
            </a:r>
            <a:endParaRPr sz="4400" b="1" i="0" u="none" strike="noStrike" cap="none" dirty="0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Para Dios no hay nada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imposible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!</a:t>
            </a: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4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4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8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3" name="Google Shape;153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19782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54" name="Google Shape;154;p8"/>
          <p:cNvSpPr txBox="1"/>
          <p:nvPr/>
        </p:nvSpPr>
        <p:spPr>
          <a:xfrm>
            <a:off x="3145537" y="651590"/>
            <a:ext cx="8842917" cy="65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 err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Jeremías</a:t>
            </a: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23:24 (RVC)</a:t>
            </a:r>
            <a:endParaRPr sz="4400" b="1" i="0" u="none" strike="noStrike" cap="none" dirty="0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¿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Podrá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alguien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esconderse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donde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yo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no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pueda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verlo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? ¿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Acaso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no soy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yo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que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llena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cielo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y la tierra? —Palabra del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endParaRPr sz="4400" b="0" i="0" u="none" strike="noStrike" cap="none" dirty="0">
              <a:solidFill>
                <a:srgbClr val="99663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Juan 21:17 (RVC)</a:t>
            </a:r>
            <a:endParaRPr sz="4400" b="1" i="0" u="none" strike="noStrike" cap="none" dirty="0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tú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lo sabes </a:t>
            </a:r>
            <a:r>
              <a:rPr lang="en-US" sz="44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todo</a:t>
            </a:r>
            <a:r>
              <a:rPr lang="en-US" sz="44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 </a:t>
            </a:r>
            <a:endParaRPr sz="44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9"/>
          <p:cNvSpPr/>
          <p:nvPr/>
        </p:nvSpPr>
        <p:spPr>
          <a:xfrm>
            <a:off x="-1" y="0"/>
            <a:ext cx="1643700" cy="6858000"/>
          </a:xfrm>
          <a:prstGeom prst="rect">
            <a:avLst/>
          </a:prstGeom>
          <a:solidFill>
            <a:srgbClr val="009444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0" name="Google Shape;160;p9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0901" y="1857775"/>
            <a:ext cx="3125596" cy="3218436"/>
          </a:xfrm>
          <a:prstGeom prst="rect">
            <a:avLst/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61" name="Google Shape;161;p9"/>
          <p:cNvSpPr txBox="1"/>
          <p:nvPr/>
        </p:nvSpPr>
        <p:spPr>
          <a:xfrm>
            <a:off x="3145537" y="322938"/>
            <a:ext cx="8284463" cy="65452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 err="1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Levítico</a:t>
            </a:r>
            <a:r>
              <a:rPr lang="en-US" sz="40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 19:1-2 (RVC)</a:t>
            </a:r>
            <a:endParaRPr sz="4000" b="1" i="0" u="none" strike="noStrike" cap="none" dirty="0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habló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con Moisés y le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dijo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: “Habla con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toda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la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congregación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los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hijos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Israel, y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diles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: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Ustedes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deben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ser santos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porque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yo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tu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Dios, soy santo. </a:t>
            </a:r>
            <a:endParaRPr dirty="0"/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endParaRPr sz="4000" b="0" i="0" u="none" strike="noStrike" cap="none" dirty="0">
              <a:solidFill>
                <a:srgbClr val="996633"/>
              </a:solidFill>
              <a:latin typeface="Overlock"/>
              <a:ea typeface="Overlock"/>
              <a:cs typeface="Overlock"/>
              <a:sym typeface="Overlock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1" i="0" u="none" strike="noStrike" cap="none" dirty="0">
                <a:solidFill>
                  <a:srgbClr val="00B050"/>
                </a:solidFill>
                <a:latin typeface="Arial Rounded"/>
                <a:ea typeface="Arial Rounded"/>
                <a:cs typeface="Arial Rounded"/>
                <a:sym typeface="Arial Rounded"/>
              </a:rPr>
              <a:t>Salmo 145:9 (RVC)</a:t>
            </a:r>
            <a:endParaRPr sz="4000" b="1" i="0" u="none" strike="noStrike" cap="none" dirty="0">
              <a:solidFill>
                <a:srgbClr val="00B050"/>
              </a:solidFill>
              <a:latin typeface="Arial Rounded"/>
              <a:ea typeface="Arial Rounded"/>
              <a:cs typeface="Arial Rounded"/>
              <a:sym typeface="Arial Rounded"/>
            </a:endParaRPr>
          </a:p>
          <a:p>
            <a:pPr marL="0" marR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El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Señor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es bueno con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todos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, y se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compadece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de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toda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su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 </a:t>
            </a:r>
            <a:r>
              <a:rPr lang="en-US" sz="4000" b="0" i="0" u="none" strike="noStrike" cap="none" dirty="0" err="1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creación</a:t>
            </a:r>
            <a:r>
              <a:rPr lang="en-US" sz="4000" b="0" i="0" u="none" strike="noStrike" cap="none" dirty="0">
                <a:solidFill>
                  <a:schemeClr val="dk1"/>
                </a:solidFill>
                <a:latin typeface="Overlock"/>
                <a:ea typeface="Overlock"/>
                <a:cs typeface="Overlock"/>
                <a:sym typeface="Overlock"/>
              </a:rPr>
              <a:t>.</a:t>
            </a:r>
            <a:endParaRPr sz="4000" b="0" i="0" u="none" strike="noStrike" cap="none" dirty="0">
              <a:solidFill>
                <a:schemeClr val="dk1"/>
              </a:solidFill>
              <a:latin typeface="Overlock"/>
              <a:ea typeface="Overlock"/>
              <a:cs typeface="Overlock"/>
              <a:sym typeface="Overlo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16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6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oc_x002e__x0023_ xmlns="38896d1c-d48b-47b1-97a9-761dcde349b0" xsi:nil="true"/>
    <lcf76f155ced4ddcb4097134ff3c332f xmlns="38896d1c-d48b-47b1-97a9-761dcde349b0">
      <Terms xmlns="http://schemas.microsoft.com/office/infopath/2007/PartnerControls"/>
    </lcf76f155ced4ddcb4097134ff3c332f>
    <TaxCatchAll xmlns="9d1aa794-ada9-4a3e-9c2a-189f245fcbb8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0CA98D1A91E88F4EA07A1308032786DE" ma:contentTypeVersion="16" ma:contentTypeDescription="Create a new document." ma:contentTypeScope="" ma:versionID="259078aa2b36d650f52ed406327e51aa">
  <xsd:schema xmlns:xsd="http://www.w3.org/2001/XMLSchema" xmlns:xs="http://www.w3.org/2001/XMLSchema" xmlns:p="http://schemas.microsoft.com/office/2006/metadata/properties" xmlns:ns2="38896d1c-d48b-47b1-97a9-761dcde349b0" xmlns:ns3="5cd1452d-5967-4622-9749-a306807ee3c9" xmlns:ns4="9d1aa794-ada9-4a3e-9c2a-189f245fcbb8" targetNamespace="http://schemas.microsoft.com/office/2006/metadata/properties" ma:root="true" ma:fieldsID="04894a175f2f4d40fc41aa97290131e9" ns2:_="" ns3:_="" ns4:_="">
    <xsd:import namespace="38896d1c-d48b-47b1-97a9-761dcde349b0"/>
    <xsd:import namespace="5cd1452d-5967-4622-9749-a306807ee3c9"/>
    <xsd:import namespace="9d1aa794-ada9-4a3e-9c2a-189f245fcbb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DateTaken" minOccurs="0"/>
                <xsd:element ref="ns2:MediaServiceOCR" minOccurs="0"/>
                <xsd:element ref="ns2:Doc_x002e__x0023_" minOccurs="0"/>
                <xsd:element ref="ns2:lcf76f155ced4ddcb4097134ff3c332f" minOccurs="0"/>
                <xsd:element ref="ns4:TaxCatchAll" minOccurs="0"/>
                <xsd:element ref="ns2:MediaServiceSearchProperties" minOccurs="0"/>
                <xsd:element ref="ns2:MediaServiceObjectDetectorVersions" minOccurs="0"/>
                <xsd:element ref="ns2:MediaLengthInSeconds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896d1c-d48b-47b1-97a9-761dcde349b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description="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description="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Doc_x002e__x0023_" ma:index="14" nillable="true" ma:displayName="Doc Number" ma:decimals="3" ma:format="Dropdown" ma:indexed="true" ma:internalName="Doc_x002e__x0023_" ma:percentage="FALSE">
      <xsd:simpleType>
        <xsd:restriction base="dms:Number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50e1b83-9df9-4a26-aedb-ff3d8b0dda66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SearchProperties" ma:index="18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  <xsd:element name="MediaServiceGenerationTime" ma:index="21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2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d1452d-5967-4622-9749-a306807ee3c9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9d1aa794-ada9-4a3e-9c2a-189f245fcbb8" elementFormDefault="qualified">
    <xsd:import namespace="http://schemas.microsoft.com/office/2006/documentManagement/types"/>
    <xsd:import namespace="http://schemas.microsoft.com/office/infopath/2007/PartnerControls"/>
    <xsd:element name="TaxCatchAll" ma:index="17" nillable="true" ma:displayName="Taxonomy Catch All Column" ma:hidden="true" ma:list="{245bd596-0f8a-4080-98bd-aff5be4fd504}" ma:internalName="TaxCatchAll" ma:showField="CatchAllData" ma:web="5cd1452d-5967-4622-9749-a306807ee3c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44617FD7-E708-41E6-8DFE-4A2F4102AD63}">
  <ds:schemaRefs>
    <ds:schemaRef ds:uri="http://schemas.microsoft.com/office/2006/metadata/properties"/>
    <ds:schemaRef ds:uri="http://schemas.microsoft.com/office/infopath/2007/PartnerControls"/>
    <ds:schemaRef ds:uri="38896d1c-d48b-47b1-97a9-761dcde349b0"/>
    <ds:schemaRef ds:uri="9d1aa794-ada9-4a3e-9c2a-189f245fcbb8"/>
  </ds:schemaRefs>
</ds:datastoreItem>
</file>

<file path=customXml/itemProps2.xml><?xml version="1.0" encoding="utf-8"?>
<ds:datastoreItem xmlns:ds="http://schemas.openxmlformats.org/officeDocument/2006/customXml" ds:itemID="{C248D897-425F-4666-8EF8-1F3B48EC2D9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8896d1c-d48b-47b1-97a9-761dcde349b0"/>
    <ds:schemaRef ds:uri="5cd1452d-5967-4622-9749-a306807ee3c9"/>
    <ds:schemaRef ds:uri="9d1aa794-ada9-4a3e-9c2a-189f245fcbb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4E16B5D8-1849-4B9A-BA84-A9B6F89DE9E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136</TotalTime>
  <Words>4323</Words>
  <Application>Microsoft Macintosh PowerPoint</Application>
  <PresentationFormat>Widescreen</PresentationFormat>
  <Paragraphs>287</Paragraphs>
  <Slides>33</Slides>
  <Notes>33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44" baseType="lpstr">
      <vt:lpstr>Symbol</vt:lpstr>
      <vt:lpstr>Arial</vt:lpstr>
      <vt:lpstr>Arial Rounded</vt:lpstr>
      <vt:lpstr>Aharoni</vt:lpstr>
      <vt:lpstr>Times New Roman</vt:lpstr>
      <vt:lpstr>Lato</vt:lpstr>
      <vt:lpstr>Noto Sans Symbols</vt:lpstr>
      <vt:lpstr>Calibri</vt:lpstr>
      <vt:lpstr>Overlock</vt:lpstr>
      <vt:lpstr>Courier New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Michele Pfeifer</dc:creator>
  <cp:lastModifiedBy>Elise Gross</cp:lastModifiedBy>
  <cp:revision>36</cp:revision>
  <dcterms:created xsi:type="dcterms:W3CDTF">2023-11-29T19:33:05Z</dcterms:created>
  <dcterms:modified xsi:type="dcterms:W3CDTF">2026-01-26T18:25:23Z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0x0101000CA98D1A91E88F4EA07A1308032786DE</vt:lpwstr>
  </property>
</Properties>
</file>