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jpeg"/><Relationship Id="rId4" Type="http://schemas.openxmlformats.org/officeDocument/2006/relationships/image" Target="../media/image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8.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0.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1.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2">
            <a:extLst/>
          </a:blip>
          <a:stretch>
            <a:fillRect/>
          </a:stretch>
        </p:blipFill>
        <p:spPr>
          <a:xfrm>
            <a:off x="1695108" y="523366"/>
            <a:ext cx="8878299" cy="582668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3" name="TextBox 1"/>
          <p:cNvSpPr txBox="1"/>
          <p:nvPr/>
        </p:nvSpPr>
        <p:spPr>
          <a:xfrm>
            <a:off x="534234" y="533783"/>
            <a:ext cx="11132434"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¿Quiénes eran los judaizantes y qué doctrina falsa predicaban?</a:t>
            </a:r>
          </a:p>
        </p:txBody>
      </p:sp>
      <p:sp>
        <p:nvSpPr>
          <p:cNvPr id="144" name="TextBox 3"/>
          <p:cNvSpPr txBox="1"/>
          <p:nvPr/>
        </p:nvSpPr>
        <p:spPr>
          <a:xfrm>
            <a:off x="977319" y="1307457"/>
            <a:ext cx="10593493"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018443"/>
                </a:solidFill>
                <a:latin typeface="Berlin Sans FB"/>
                <a:ea typeface="Berlin Sans FB"/>
                <a:cs typeface="Berlin Sans FB"/>
                <a:sym typeface="Berlin Sans FB"/>
              </a:defRPr>
            </a:pPr>
            <a:r>
              <a:t>Los judaizantes: judíos cristianos, creían que Jesús era el Mesías que murió para pagar por nuestros pecados. </a:t>
            </a:r>
          </a:p>
          <a:p>
            <a:pPr marL="457200" indent="-457200">
              <a:buSzPct val="100000"/>
              <a:buFont typeface="Arial"/>
              <a:buChar char="•"/>
              <a:defRPr sz="3200">
                <a:solidFill>
                  <a:srgbClr val="5F3913"/>
                </a:solidFill>
                <a:latin typeface="Berlin Sans FB"/>
                <a:ea typeface="Berlin Sans FB"/>
                <a:cs typeface="Berlin Sans FB"/>
                <a:sym typeface="Berlin Sans FB"/>
              </a:defRPr>
            </a:pPr>
            <a:r>
              <a:t>Falsos profetas porque enseñaban que la sola fe en Cristo no era suficiente para alcanzar la salvación. Además de la fe en Cristo, también debían cumplir con la Ley Ceremonial, es decir, las leyes que regían la vida religiosa de los judíos, especialmente la necesidad de la circuncisión. </a:t>
            </a:r>
          </a:p>
          <a:p>
            <a:pPr marL="457200" indent="-457200">
              <a:buSzPct val="100000"/>
              <a:buFont typeface="Arial"/>
              <a:buChar char="•"/>
              <a:defRPr sz="3200">
                <a:solidFill>
                  <a:srgbClr val="018443"/>
                </a:solidFill>
                <a:latin typeface="Berlin Sans FB"/>
                <a:ea typeface="Berlin Sans FB"/>
                <a:cs typeface="Berlin Sans FB"/>
                <a:sym typeface="Berlin Sans FB"/>
              </a:defRPr>
            </a:pPr>
            <a:r>
              <a:t>En resumen, enseñaban que la salvación no llega solo por fe, sino por la fe y las buenas obras (cumpliendo con la Ley Ceremonial).</a:t>
            </a:r>
          </a:p>
        </p:txBody>
      </p:sp>
      <p:sp>
        <p:nvSpPr>
          <p:cNvPr id="145" name="TextBox 7"/>
          <p:cNvSpPr txBox="1"/>
          <p:nvPr/>
        </p:nvSpPr>
        <p:spPr>
          <a:xfrm>
            <a:off x="534233" y="6276547"/>
            <a:ext cx="1449569"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10</a:t>
            </a:r>
          </a:p>
        </p:txBody>
      </p:sp>
      <p:sp>
        <p:nvSpPr>
          <p:cNvPr id="146"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44">
                                            <p:txEl>
                                              <p:pRg st="1" end="1"/>
                                            </p:txEl>
                                          </p:spTgt>
                                        </p:tgtEl>
                                        <p:attrNameLst>
                                          <p:attrName>style.visibility</p:attrName>
                                        </p:attrNameLst>
                                      </p:cBhvr>
                                      <p:to>
                                        <p:strVal val="visible"/>
                                      </p:to>
                                    </p:set>
                                    <p:anim calcmode="lin" valueType="num">
                                      <p:cBhvr>
                                        <p:cTn id="7" dur="500" fill="hold"/>
                                        <p:tgtEl>
                                          <p:spTgt spid="144">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44">
                                            <p:txEl>
                                              <p:pRg st="2" end="2"/>
                                            </p:txEl>
                                          </p:spTgt>
                                        </p:tgtEl>
                                        <p:attrNameLst>
                                          <p:attrName>style.visibility</p:attrName>
                                        </p:attrNameLst>
                                      </p:cBhvr>
                                      <p:to>
                                        <p:strVal val="visible"/>
                                      </p:to>
                                    </p:set>
                                    <p:anim calcmode="lin" valueType="num">
                                      <p:cBhvr>
                                        <p:cTn id="13" dur="500" fill="hold"/>
                                        <p:tgtEl>
                                          <p:spTgt spid="144">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4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4"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9" name="TextBox 1"/>
          <p:cNvSpPr txBox="1"/>
          <p:nvPr/>
        </p:nvSpPr>
        <p:spPr>
          <a:xfrm>
            <a:off x="1072173" y="1305342"/>
            <a:ext cx="10272674" cy="211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¿Cómo intentaron los judaizantes desacreditar el mensaje del evangelio de Pablo?</a:t>
            </a:r>
          </a:p>
        </p:txBody>
      </p:sp>
      <p:sp>
        <p:nvSpPr>
          <p:cNvPr id="150" name="TextBox 5"/>
          <p:cNvSpPr txBox="1"/>
          <p:nvPr/>
        </p:nvSpPr>
        <p:spPr>
          <a:xfrm>
            <a:off x="1236115" y="4149833"/>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51"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11</a:t>
            </a:r>
          </a:p>
        </p:txBody>
      </p:sp>
      <p:sp>
        <p:nvSpPr>
          <p:cNvPr id="152"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0"/>
                                        </p:tgtEl>
                                        <p:attrNameLst>
                                          <p:attrName>style.visibility</p:attrName>
                                        </p:attrNameLst>
                                      </p:cBhvr>
                                      <p:to>
                                        <p:strVal val="visible"/>
                                      </p:to>
                                    </p:set>
                                    <p:anim calcmode="lin" valueType="num">
                                      <p:cBhvr>
                                        <p:cTn id="7" dur="500" fill="hold"/>
                                        <p:tgtEl>
                                          <p:spTgt spid="150"/>
                                        </p:tgtEl>
                                        <p:attrNameLst>
                                          <p:attrName>ppt_x</p:attrName>
                                        </p:attrNameLst>
                                      </p:cBhvr>
                                      <p:tavLst>
                                        <p:tav tm="0">
                                          <p:val>
                                            <p:strVal val="#ppt_x"/>
                                          </p:val>
                                        </p:tav>
                                        <p:tav tm="100000">
                                          <p:val>
                                            <p:strVal val="#ppt_x"/>
                                          </p:val>
                                        </p:tav>
                                      </p:tavLst>
                                    </p:anim>
                                    <p:anim calcmode="lin" valueType="num">
                                      <p:cBhvr>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TextBox 1"/>
          <p:cNvSpPr txBox="1"/>
          <p:nvPr/>
        </p:nvSpPr>
        <p:spPr>
          <a:xfrm>
            <a:off x="903864" y="212120"/>
            <a:ext cx="10272674" cy="172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5F3913"/>
                </a:solidFill>
                <a:latin typeface="Berlin Sans FB Demi"/>
                <a:ea typeface="Berlin Sans FB Demi"/>
                <a:cs typeface="Berlin Sans FB Demi"/>
                <a:sym typeface="Berlin Sans FB Demi"/>
              </a:defRPr>
            </a:lvl1pPr>
          </a:lstStyle>
          <a:p>
            <a:pPr/>
            <a:r>
              <a:t>¿Cómo intentaron los judaizantes desacreditar el mensaje del evangelio de Pablo?</a:t>
            </a:r>
          </a:p>
        </p:txBody>
      </p:sp>
      <p:sp>
        <p:nvSpPr>
          <p:cNvPr id="155" name="TextBox 3"/>
          <p:cNvSpPr txBox="1"/>
          <p:nvPr/>
        </p:nvSpPr>
        <p:spPr>
          <a:xfrm>
            <a:off x="746948" y="1501935"/>
            <a:ext cx="10698103" cy="512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Que Pablo no era apóstol - no tenía autoridad apostólica - su mensaje, que predicaba la libertad de la Ley Ceremonial, debía ser desacreditado.</a:t>
            </a:r>
          </a:p>
          <a:p>
            <a:pPr marL="457200" indent="-457200">
              <a:buSzPct val="100000"/>
              <a:buFont typeface="Arial"/>
              <a:buChar char="•"/>
              <a:defRPr sz="3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Acusaron a Pablo de tratar de ganarse el favor de los gálatas con un evangelio "fácil" que evadía las exigencias de la Ley Ceremonial.</a:t>
            </a:r>
          </a:p>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Decían que la Ley Ceremonial, que había resistido la prueba del tiempo durante 1400 años, era necesaria para mantener a raya al hombre pecador y el no exigir el cumplimiento de la Ley Ceremonial, como predicaba Pablo, era una irresponsabilidad. </a:t>
            </a:r>
          </a:p>
        </p:txBody>
      </p:sp>
      <p:sp>
        <p:nvSpPr>
          <p:cNvPr id="156"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12</a:t>
            </a:r>
          </a:p>
        </p:txBody>
      </p:sp>
      <p:sp>
        <p:nvSpPr>
          <p:cNvPr id="157"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5">
                                            <p:txEl>
                                              <p:pRg st="1" end="1"/>
                                            </p:txEl>
                                          </p:spTgt>
                                        </p:tgtEl>
                                        <p:attrNameLst>
                                          <p:attrName>style.visibility</p:attrName>
                                        </p:attrNameLst>
                                      </p:cBhvr>
                                      <p:to>
                                        <p:strVal val="visible"/>
                                      </p:to>
                                    </p:set>
                                    <p:anim calcmode="lin" valueType="num">
                                      <p:cBhvr>
                                        <p:cTn id="7" dur="500" fill="hold"/>
                                        <p:tgtEl>
                                          <p:spTgt spid="155">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55">
                                            <p:txEl>
                                              <p:pRg st="2" end="2"/>
                                            </p:txEl>
                                          </p:spTgt>
                                        </p:tgtEl>
                                        <p:attrNameLst>
                                          <p:attrName>style.visibility</p:attrName>
                                        </p:attrNameLst>
                                      </p:cBhvr>
                                      <p:to>
                                        <p:strVal val="visible"/>
                                      </p:to>
                                    </p:set>
                                    <p:anim calcmode="lin" valueType="num">
                                      <p:cBhvr>
                                        <p:cTn id="13" dur="500" fill="hold"/>
                                        <p:tgtEl>
                                          <p:spTgt spid="155">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5"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0" name="TextBox 1"/>
          <p:cNvSpPr txBox="1"/>
          <p:nvPr/>
        </p:nvSpPr>
        <p:spPr>
          <a:xfrm>
            <a:off x="1032228" y="1824515"/>
            <a:ext cx="10272674"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¿Por qué reprendió Pablo </a:t>
            </a:r>
          </a:p>
          <a:p>
            <a: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a Pedro cara a cara?</a:t>
            </a:r>
          </a:p>
        </p:txBody>
      </p:sp>
      <p:sp>
        <p:nvSpPr>
          <p:cNvPr id="161" name="TextBox 5"/>
          <p:cNvSpPr txBox="1"/>
          <p:nvPr/>
        </p:nvSpPr>
        <p:spPr>
          <a:xfrm>
            <a:off x="1123605" y="4021695"/>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62"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13</a:t>
            </a:r>
          </a:p>
        </p:txBody>
      </p:sp>
      <p:sp>
        <p:nvSpPr>
          <p:cNvPr id="163"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61"/>
                                        </p:tgtEl>
                                        <p:attrNameLst>
                                          <p:attrName>style.visibility</p:attrName>
                                        </p:attrNameLst>
                                      </p:cBhvr>
                                      <p:to>
                                        <p:strVal val="visible"/>
                                      </p:to>
                                    </p:set>
                                    <p:anim calcmode="lin" valueType="num">
                                      <p:cBhvr>
                                        <p:cTn id="7" dur="500" fill="hold"/>
                                        <p:tgtEl>
                                          <p:spTgt spid="161"/>
                                        </p:tgtEl>
                                        <p:attrNameLst>
                                          <p:attrName>ppt_x</p:attrName>
                                        </p:attrNameLst>
                                      </p:cBhvr>
                                      <p:tavLst>
                                        <p:tav tm="0">
                                          <p:val>
                                            <p:strVal val="#ppt_x"/>
                                          </p:val>
                                        </p:tav>
                                        <p:tav tm="100000">
                                          <p:val>
                                            <p:strVal val="#ppt_x"/>
                                          </p:val>
                                        </p:tav>
                                      </p:tavLst>
                                    </p:anim>
                                    <p:anim calcmode="lin" valueType="num">
                                      <p:cBhvr>
                                        <p:cTn id="8" dur="500" fill="hold"/>
                                        <p:tgtEl>
                                          <p:spTgt spid="1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6" name="TextBox 1"/>
          <p:cNvSpPr txBox="1"/>
          <p:nvPr/>
        </p:nvSpPr>
        <p:spPr>
          <a:xfrm>
            <a:off x="836985" y="441555"/>
            <a:ext cx="10707007"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¿Por qué reprendió Pablo a Pedro cara a cara?</a:t>
            </a:r>
          </a:p>
        </p:txBody>
      </p:sp>
      <p:sp>
        <p:nvSpPr>
          <p:cNvPr id="167" name="TextBox 3"/>
          <p:cNvSpPr txBox="1"/>
          <p:nvPr/>
        </p:nvSpPr>
        <p:spPr>
          <a:xfrm>
            <a:off x="766858" y="1547494"/>
            <a:ext cx="10847259" cy="443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su hipocresía y su temor. </a:t>
            </a:r>
          </a:p>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Pedro reconocía que la Ley Ceremonial fue derogada con la venida de Cristo y sabía (por su visión - Hechos 10) que ya no había alimentos limpios e impuros. Por consiguiente, él comía y se juntaba con los gentiles. </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Pero cuando llegó a Jerusalén, volvió a retomar las exigencias de la Ley Ceremonial por temor al "grupo de la circuncisión", que aún exigía que la Ley Ceremonial fuera acatada. </a:t>
            </a:r>
          </a:p>
        </p:txBody>
      </p:sp>
      <p:sp>
        <p:nvSpPr>
          <p:cNvPr id="168"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14</a:t>
            </a:r>
          </a:p>
        </p:txBody>
      </p:sp>
      <p:sp>
        <p:nvSpPr>
          <p:cNvPr id="169"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67">
                                            <p:txEl>
                                              <p:pRg st="1" end="1"/>
                                            </p:txEl>
                                          </p:spTgt>
                                        </p:tgtEl>
                                        <p:attrNameLst>
                                          <p:attrName>style.visibility</p:attrName>
                                        </p:attrNameLst>
                                      </p:cBhvr>
                                      <p:to>
                                        <p:strVal val="visible"/>
                                      </p:to>
                                    </p:set>
                                    <p:anim calcmode="lin" valueType="num">
                                      <p:cBhvr>
                                        <p:cTn id="7" dur="500" fill="hold"/>
                                        <p:tgtEl>
                                          <p:spTgt spid="167">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67">
                                            <p:txEl>
                                              <p:pRg st="2" end="2"/>
                                            </p:txEl>
                                          </p:spTgt>
                                        </p:tgtEl>
                                        <p:attrNameLst>
                                          <p:attrName>style.visibility</p:attrName>
                                        </p:attrNameLst>
                                      </p:cBhvr>
                                      <p:to>
                                        <p:strVal val="visible"/>
                                      </p:to>
                                    </p:set>
                                    <p:anim calcmode="lin" valueType="num">
                                      <p:cBhvr>
                                        <p:cTn id="13" dur="500" fill="hold"/>
                                        <p:tgtEl>
                                          <p:spTgt spid="167">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7"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72"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15</a:t>
            </a:r>
          </a:p>
        </p:txBody>
      </p:sp>
      <p:sp>
        <p:nvSpPr>
          <p:cNvPr id="173"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74" name="TextBox 11"/>
          <p:cNvSpPr txBox="1"/>
          <p:nvPr/>
        </p:nvSpPr>
        <p:spPr>
          <a:xfrm>
            <a:off x="1137729" y="855821"/>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Resumamos  5-10 minutos</a:t>
            </a:r>
          </a:p>
        </p:txBody>
      </p:sp>
      <p:grpSp>
        <p:nvGrpSpPr>
          <p:cNvPr id="177" name="Imagen 1"/>
          <p:cNvGrpSpPr/>
          <p:nvPr/>
        </p:nvGrpSpPr>
        <p:grpSpPr>
          <a:xfrm>
            <a:off x="3327175" y="2305504"/>
            <a:ext cx="5537650" cy="3696675"/>
            <a:chOff x="0" y="0"/>
            <a:chExt cx="5537648" cy="3696673"/>
          </a:xfrm>
        </p:grpSpPr>
        <p:sp>
          <p:nvSpPr>
            <p:cNvPr id="175" name="Rectangle"/>
            <p:cNvSpPr/>
            <p:nvPr/>
          </p:nvSpPr>
          <p:spPr>
            <a:xfrm>
              <a:off x="0" y="0"/>
              <a:ext cx="5537649" cy="3696674"/>
            </a:xfrm>
            <a:prstGeom prst="rect">
              <a:avLst/>
            </a:prstGeom>
            <a:solidFill>
              <a:srgbClr val="EDEDED"/>
            </a:solidFill>
            <a:ln w="12700" cap="flat">
              <a:noFill/>
              <a:miter lim="400000"/>
            </a:ln>
            <a:effectLst/>
          </p:spPr>
          <p:txBody>
            <a:bodyPr wrap="square" lIns="45719" tIns="45719" rIns="45719" bIns="45719" numCol="1" anchor="ctr">
              <a:noAutofit/>
            </a:bodyPr>
            <a:lstStyle/>
            <a:p>
              <a:pPr/>
            </a:p>
          </p:txBody>
        </p:sp>
        <p:pic>
          <p:nvPicPr>
            <p:cNvPr id="176" name="image8.png" descr="image8.png"/>
            <p:cNvPicPr>
              <a:picLocks noChangeAspect="1"/>
            </p:cNvPicPr>
            <p:nvPr/>
          </p:nvPicPr>
          <p:blipFill>
            <a:blip r:embed="rId3">
              <a:extLst/>
            </a:blip>
            <a:stretch>
              <a:fillRect/>
            </a:stretch>
          </p:blipFill>
          <p:spPr>
            <a:xfrm>
              <a:off x="0" y="0"/>
              <a:ext cx="5537649" cy="3696674"/>
            </a:xfrm>
            <a:prstGeom prst="rect">
              <a:avLst/>
            </a:prstGeom>
            <a:ln w="190500" cap="sq">
              <a:solidFill>
                <a:srgbClr val="FFFFFF"/>
              </a:solidFill>
              <a:prstDash val="solid"/>
              <a:miter lim="800000"/>
            </a:ln>
            <a:effectLst>
              <a:outerShdw sx="100000" sy="100000" kx="0" ky="0" algn="b" rotWithShape="0" blurRad="63500" dist="50800" dir="12900000">
                <a:srgbClr val="000000">
                  <a:alpha val="30000"/>
                </a:srgbClr>
              </a:outerShdw>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80"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16</a:t>
            </a:r>
          </a:p>
        </p:txBody>
      </p:sp>
      <p:sp>
        <p:nvSpPr>
          <p:cNvPr id="18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82" name="TextBox 7"/>
          <p:cNvSpPr txBox="1"/>
          <p:nvPr/>
        </p:nvSpPr>
        <p:spPr>
          <a:xfrm>
            <a:off x="5731050" y="1659283"/>
            <a:ext cx="5649883" cy="346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b="1" sz="32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52 d.C – segundo viaje misionero</a:t>
            </a:r>
          </a:p>
          <a:p>
            <a:pPr marL="457200" indent="-457200">
              <a:buSzPct val="100000"/>
              <a:buFont typeface="Arial"/>
              <a:buChar char="•"/>
              <a:defRPr b="1" sz="32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Contra los Judaizantes y su falso evangelio</a:t>
            </a:r>
          </a:p>
          <a:p>
            <a:pPr marL="457200" indent="-457200">
              <a:buSzPct val="100000"/>
              <a:buFont typeface="Arial"/>
              <a:buChar char="•"/>
              <a:defRPr b="1" sz="32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Perdón sólo por fe, no fe y buenas obras (Ley Ceremonial)</a:t>
            </a:r>
          </a:p>
        </p:txBody>
      </p:sp>
      <p:sp>
        <p:nvSpPr>
          <p:cNvPr id="183" name="TextBox 8"/>
          <p:cNvSpPr txBox="1"/>
          <p:nvPr/>
        </p:nvSpPr>
        <p:spPr>
          <a:xfrm>
            <a:off x="959663" y="369517"/>
            <a:ext cx="10272674"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El propósito de su epístola a los Gálatas</a:t>
            </a:r>
          </a:p>
        </p:txBody>
      </p:sp>
      <p:pic>
        <p:nvPicPr>
          <p:cNvPr id="184" name="Picture 2" descr="Picture 2"/>
          <p:cNvPicPr>
            <a:picLocks noChangeAspect="1"/>
          </p:cNvPicPr>
          <p:nvPr/>
        </p:nvPicPr>
        <p:blipFill>
          <a:blip r:embed="rId3">
            <a:extLst/>
          </a:blip>
          <a:srcRect l="0" t="13131" r="0" b="0"/>
          <a:stretch>
            <a:fillRect/>
          </a:stretch>
        </p:blipFill>
        <p:spPr>
          <a:xfrm>
            <a:off x="1376109" y="1659283"/>
            <a:ext cx="4071463" cy="353681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82">
                                            <p:txEl>
                                              <p:pRg st="1" end="1"/>
                                            </p:txEl>
                                          </p:spTgt>
                                        </p:tgtEl>
                                        <p:attrNameLst>
                                          <p:attrName>style.visibility</p:attrName>
                                        </p:attrNameLst>
                                      </p:cBhvr>
                                      <p:to>
                                        <p:strVal val="visible"/>
                                      </p:to>
                                    </p:set>
                                    <p:anim calcmode="lin" valueType="num">
                                      <p:cBhvr>
                                        <p:cTn id="7" dur="500" fill="hold"/>
                                        <p:tgtEl>
                                          <p:spTgt spid="182">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82">
                                            <p:txEl>
                                              <p:pRg st="2" end="2"/>
                                            </p:txEl>
                                          </p:spTgt>
                                        </p:tgtEl>
                                        <p:attrNameLst>
                                          <p:attrName>style.visibility</p:attrName>
                                        </p:attrNameLst>
                                      </p:cBhvr>
                                      <p:to>
                                        <p:strVal val="visible"/>
                                      </p:to>
                                    </p:set>
                                    <p:anim calcmode="lin" valueType="num">
                                      <p:cBhvr>
                                        <p:cTn id="13" dur="500" fill="hold"/>
                                        <p:tgtEl>
                                          <p:spTgt spid="182">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8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2"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87" name="TextBox 2"/>
          <p:cNvSpPr txBox="1"/>
          <p:nvPr/>
        </p:nvSpPr>
        <p:spPr>
          <a:xfrm>
            <a:off x="542021" y="6276547"/>
            <a:ext cx="157926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17</a:t>
            </a:r>
          </a:p>
        </p:txBody>
      </p:sp>
      <p:sp>
        <p:nvSpPr>
          <p:cNvPr id="18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189" name="Picture 2" descr="Picture 2"/>
          <p:cNvPicPr>
            <a:picLocks noChangeAspect="1"/>
          </p:cNvPicPr>
          <p:nvPr/>
        </p:nvPicPr>
        <p:blipFill>
          <a:blip r:embed="rId3">
            <a:extLst/>
          </a:blip>
          <a:srcRect l="0" t="55475" r="56792" b="0"/>
          <a:stretch>
            <a:fillRect/>
          </a:stretch>
        </p:blipFill>
        <p:spPr>
          <a:xfrm>
            <a:off x="6857233" y="2120835"/>
            <a:ext cx="3443233" cy="2616329"/>
          </a:xfrm>
          <a:prstGeom prst="rect">
            <a:avLst/>
          </a:prstGeom>
          <a:ln w="12700">
            <a:miter lim="400000"/>
          </a:ln>
        </p:spPr>
      </p:pic>
      <p:sp>
        <p:nvSpPr>
          <p:cNvPr id="190" name="TextBox 14"/>
          <p:cNvSpPr txBox="1"/>
          <p:nvPr/>
        </p:nvSpPr>
        <p:spPr>
          <a:xfrm>
            <a:off x="959663" y="369517"/>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Doctrina falsa de los Judaizantes</a:t>
            </a:r>
          </a:p>
        </p:txBody>
      </p:sp>
      <p:pic>
        <p:nvPicPr>
          <p:cNvPr id="191" name="Picture 4" descr="Picture 4"/>
          <p:cNvPicPr>
            <a:picLocks noChangeAspect="1"/>
          </p:cNvPicPr>
          <p:nvPr/>
        </p:nvPicPr>
        <p:blipFill>
          <a:blip r:embed="rId4">
            <a:extLst/>
          </a:blip>
          <a:stretch>
            <a:fillRect/>
          </a:stretch>
        </p:blipFill>
        <p:spPr>
          <a:xfrm>
            <a:off x="1787525" y="1710925"/>
            <a:ext cx="2027731" cy="3719659"/>
          </a:xfrm>
          <a:prstGeom prst="rect">
            <a:avLst/>
          </a:prstGeom>
          <a:ln w="12700">
            <a:miter lim="400000"/>
          </a:ln>
        </p:spPr>
      </p:pic>
      <p:sp>
        <p:nvSpPr>
          <p:cNvPr id="192" name="Cross 3"/>
          <p:cNvSpPr/>
          <p:nvPr/>
        </p:nvSpPr>
        <p:spPr>
          <a:xfrm>
            <a:off x="4780291" y="2903260"/>
            <a:ext cx="1108955" cy="1098205"/>
          </a:xfrm>
          <a:prstGeom prst="plus">
            <a:avLst>
              <a:gd name="adj" fmla="val 25000"/>
            </a:avLst>
          </a:prstGeom>
          <a:solidFill>
            <a:srgbClr val="018443"/>
          </a:solidFill>
          <a:ln w="12700">
            <a:solidFill>
              <a:srgbClr val="42719B"/>
            </a:solidFill>
            <a:miter/>
          </a:ln>
        </p:spPr>
        <p:txBody>
          <a:bodyPr lIns="45719" rIns="45719" anchor="ctr"/>
          <a:lstStyle/>
          <a:p>
            <a:pPr algn="ctr">
              <a:defRPr>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95"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18</a:t>
            </a:r>
          </a:p>
        </p:txBody>
      </p:sp>
      <p:sp>
        <p:nvSpPr>
          <p:cNvPr id="19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97" name="TextBox 7"/>
          <p:cNvSpPr txBox="1"/>
          <p:nvPr/>
        </p:nvSpPr>
        <p:spPr>
          <a:xfrm>
            <a:off x="5949106" y="2492039"/>
            <a:ext cx="4988487" cy="211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No era apóstol</a:t>
            </a:r>
          </a:p>
          <a:p>
            <a:pPr marL="571500" indent="-571500">
              <a:buSzPct val="100000"/>
              <a:buFont typeface="Arial"/>
              <a:buChar cha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Evangelio </a:t>
            </a:r>
            <a:r>
              <a:t>‘f</a:t>
            </a:r>
            <a:r>
              <a:t>á</a:t>
            </a:r>
            <a:r>
              <a:t>cil’</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Irresponsible</a:t>
            </a:r>
          </a:p>
        </p:txBody>
      </p:sp>
      <p:pic>
        <p:nvPicPr>
          <p:cNvPr id="198" name="Picture 2" descr="Picture 2"/>
          <p:cNvPicPr>
            <a:picLocks noChangeAspect="1"/>
          </p:cNvPicPr>
          <p:nvPr/>
        </p:nvPicPr>
        <p:blipFill>
          <a:blip r:embed="rId3">
            <a:extLst/>
          </a:blip>
          <a:stretch>
            <a:fillRect/>
          </a:stretch>
        </p:blipFill>
        <p:spPr>
          <a:xfrm>
            <a:off x="1579836" y="1019942"/>
            <a:ext cx="3613588" cy="481811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97">
                                            <p:txEl>
                                              <p:pRg st="1" end="1"/>
                                            </p:txEl>
                                          </p:spTgt>
                                        </p:tgtEl>
                                        <p:attrNameLst>
                                          <p:attrName>style.visibility</p:attrName>
                                        </p:attrNameLst>
                                      </p:cBhvr>
                                      <p:to>
                                        <p:strVal val="visible"/>
                                      </p:to>
                                    </p:set>
                                    <p:anim calcmode="lin" valueType="num">
                                      <p:cBhvr>
                                        <p:cTn id="7" dur="500" fill="hold"/>
                                        <p:tgtEl>
                                          <p:spTgt spid="197">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97">
                                            <p:txEl>
                                              <p:pRg st="2" end="2"/>
                                            </p:txEl>
                                          </p:spTgt>
                                        </p:tgtEl>
                                        <p:attrNameLst>
                                          <p:attrName>style.visibility</p:attrName>
                                        </p:attrNameLst>
                                      </p:cBhvr>
                                      <p:to>
                                        <p:strVal val="visible"/>
                                      </p:to>
                                    </p:set>
                                    <p:anim calcmode="lin" valueType="num">
                                      <p:cBhvr>
                                        <p:cTn id="13" dur="500" fill="hold"/>
                                        <p:tgtEl>
                                          <p:spTgt spid="197">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9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7"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01"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19</a:t>
            </a:r>
          </a:p>
        </p:txBody>
      </p:sp>
      <p:sp>
        <p:nvSpPr>
          <p:cNvPr id="20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203" name="Picture 2" descr="Picture 2"/>
          <p:cNvPicPr>
            <a:picLocks noChangeAspect="1"/>
          </p:cNvPicPr>
          <p:nvPr/>
        </p:nvPicPr>
        <p:blipFill>
          <a:blip r:embed="rId3">
            <a:extLst/>
          </a:blip>
          <a:stretch>
            <a:fillRect/>
          </a:stretch>
        </p:blipFill>
        <p:spPr>
          <a:xfrm>
            <a:off x="924910" y="1040897"/>
            <a:ext cx="5751741" cy="4520510"/>
          </a:xfrm>
          <a:prstGeom prst="rect">
            <a:avLst/>
          </a:prstGeom>
          <a:ln w="12700">
            <a:miter lim="400000"/>
          </a:ln>
        </p:spPr>
      </p:pic>
      <p:sp>
        <p:nvSpPr>
          <p:cNvPr id="204" name="TextBox 8"/>
          <p:cNvSpPr txBox="1"/>
          <p:nvPr/>
        </p:nvSpPr>
        <p:spPr>
          <a:xfrm>
            <a:off x="7410043" y="1812918"/>
            <a:ext cx="3654737"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Aunque sabía la verdad, tenía miedo de los Judaizantes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04"/>
                                        </p:tgtEl>
                                        <p:attrNameLst>
                                          <p:attrName>style.visibility</p:attrName>
                                        </p:attrNameLst>
                                      </p:cBhvr>
                                      <p:to>
                                        <p:strVal val="visible"/>
                                      </p:to>
                                    </p:set>
                                    <p:anim calcmode="lin" valueType="num">
                                      <p:cBhvr>
                                        <p:cTn id="7" dur="1000" fill="hold"/>
                                        <p:tgtEl>
                                          <p:spTgt spid="204"/>
                                        </p:tgtEl>
                                        <p:attrNameLst>
                                          <p:attrName>ppt_x</p:attrName>
                                        </p:attrNameLst>
                                      </p:cBhvr>
                                      <p:tavLst>
                                        <p:tav tm="0">
                                          <p:val>
                                            <p:strVal val="#ppt_x"/>
                                          </p:val>
                                        </p:tav>
                                        <p:tav tm="100000">
                                          <p:val>
                                            <p:strVal val="#ppt_x"/>
                                          </p:val>
                                        </p:tav>
                                      </p:tavLst>
                                    </p:anim>
                                    <p:anim calcmode="lin" valueType="num">
                                      <p:cBhvr>
                                        <p:cTn id="8" dur="1000" fill="hold"/>
                                        <p:tgtEl>
                                          <p:spTgt spid="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4"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Marcador de contenido 4" descr="Marcador de contenido 4"/>
          <p:cNvPicPr>
            <a:picLocks noChangeAspect="1"/>
          </p:cNvPicPr>
          <p:nvPr/>
        </p:nvPicPr>
        <p:blipFill>
          <a:blip r:embed="rId2">
            <a:alphaModFix amt="50000"/>
            <a:extLst/>
          </a:blip>
          <a:srcRect l="5981" t="30820" r="5981" b="36166"/>
          <a:stretch>
            <a:fillRect/>
          </a:stretch>
        </p:blipFill>
        <p:spPr>
          <a:xfrm>
            <a:off x="-2" y="0"/>
            <a:ext cx="12192003" cy="6858000"/>
          </a:xfrm>
          <a:prstGeom prst="rect">
            <a:avLst/>
          </a:prstGeom>
          <a:ln w="12700">
            <a:miter lim="400000"/>
          </a:ln>
        </p:spPr>
      </p:pic>
      <p:sp>
        <p:nvSpPr>
          <p:cNvPr id="97" name="CuadroTexto 5"/>
          <p:cNvSpPr txBox="1"/>
          <p:nvPr/>
        </p:nvSpPr>
        <p:spPr>
          <a:xfrm>
            <a:off x="423406" y="1690061"/>
            <a:ext cx="11345186"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ln w="3175" cap="flat">
                  <a:solidFill>
                    <a:srgbClr val="385724"/>
                  </a:solidFill>
                  <a:prstDash val="solid"/>
                  <a:round/>
                </a:ln>
                <a:solidFill>
                  <a:srgbClr val="00B050"/>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Bienvenido</a:t>
            </a:r>
            <a:endParaRPr>
              <a:solidFill>
                <a:srgbClr val="5F3913"/>
              </a:solidFill>
            </a:endParaRP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Las Epístolas – 4</a:t>
            </a:r>
            <a:r>
              <a:t>/10</a:t>
            </a: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p>
          <a:p>
            <a:pPr algn="ctr">
              <a:defRPr b="1" sz="4400">
                <a:ln w="3175" cap="flat">
                  <a:solidFill>
                    <a:srgbClr val="385724"/>
                  </a:solidFill>
                  <a:prstDash val="solid"/>
                  <a:round/>
                </a:ln>
                <a:solidFill>
                  <a:srgbClr val="01844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Gálatas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07" name="TextBox 2"/>
          <p:cNvSpPr txBox="1"/>
          <p:nvPr/>
        </p:nvSpPr>
        <p:spPr>
          <a:xfrm>
            <a:off x="534233" y="6276547"/>
            <a:ext cx="1496273"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20</a:t>
            </a:r>
          </a:p>
        </p:txBody>
      </p:sp>
      <p:sp>
        <p:nvSpPr>
          <p:cNvPr id="20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09" name="TextBox 11"/>
          <p:cNvSpPr txBox="1"/>
          <p:nvPr/>
        </p:nvSpPr>
        <p:spPr>
          <a:xfrm>
            <a:off x="959663" y="563476"/>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Profundicemos</a:t>
            </a:r>
          </a:p>
        </p:txBody>
      </p:sp>
      <p:sp>
        <p:nvSpPr>
          <p:cNvPr id="210" name="TextBox 8"/>
          <p:cNvSpPr txBox="1"/>
          <p:nvPr/>
        </p:nvSpPr>
        <p:spPr>
          <a:xfrm>
            <a:off x="6840447" y="4878751"/>
            <a:ext cx="349496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10 minutos</a:t>
            </a:r>
          </a:p>
        </p:txBody>
      </p:sp>
      <p:pic>
        <p:nvPicPr>
          <p:cNvPr id="211" name="Picture 4" descr="Picture 4"/>
          <p:cNvPicPr>
            <a:picLocks noChangeAspect="1"/>
          </p:cNvPicPr>
          <p:nvPr/>
        </p:nvPicPr>
        <p:blipFill>
          <a:blip r:embed="rId3">
            <a:extLst/>
          </a:blip>
          <a:stretch>
            <a:fillRect/>
          </a:stretch>
        </p:blipFill>
        <p:spPr>
          <a:xfrm>
            <a:off x="7283159" y="2206897"/>
            <a:ext cx="2525613" cy="25256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w="190500" cap="rnd">
            <a:solidFill>
              <a:srgbClr val="C8C6BD"/>
            </a:solidFill>
          </a:ln>
          <a:effectLst>
            <a:outerShdw sx="100000" sy="100000" kx="0" ky="0" algn="b" rotWithShape="0" blurRad="127000" dist="0" dir="0">
              <a:srgbClr val="000000"/>
            </a:outerShdw>
          </a:effectLst>
        </p:spPr>
      </p:pic>
      <p:sp>
        <p:nvSpPr>
          <p:cNvPr id="212" name="Down Arrow 1"/>
          <p:cNvSpPr/>
          <p:nvPr/>
        </p:nvSpPr>
        <p:spPr>
          <a:xfrm rot="14201659">
            <a:off x="8725034" y="2912888"/>
            <a:ext cx="215087" cy="735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443"/>
                </a:moveTo>
                <a:lnTo>
                  <a:pt x="5400" y="18443"/>
                </a:lnTo>
                <a:lnTo>
                  <a:pt x="5400" y="0"/>
                </a:lnTo>
                <a:lnTo>
                  <a:pt x="16200" y="0"/>
                </a:lnTo>
                <a:lnTo>
                  <a:pt x="16200" y="18443"/>
                </a:lnTo>
                <a:lnTo>
                  <a:pt x="21600" y="18443"/>
                </a:lnTo>
                <a:lnTo>
                  <a:pt x="10800" y="21600"/>
                </a:lnTo>
                <a:close/>
              </a:path>
            </a:pathLst>
          </a:custGeom>
          <a:solidFill>
            <a:srgbClr val="018443"/>
          </a:solidFill>
          <a:ln w="12700">
            <a:solidFill>
              <a:srgbClr val="42719B"/>
            </a:solidFill>
            <a:miter/>
          </a:ln>
        </p:spPr>
        <p:txBody>
          <a:bodyPr lIns="45719" rIns="45719" anchor="ctr"/>
          <a:lstStyle/>
          <a:p>
            <a:pPr algn="ctr">
              <a:defRPr>
                <a:solidFill>
                  <a:srgbClr val="FFFFFF"/>
                </a:solidFill>
              </a:defRPr>
            </a:pPr>
          </a:p>
        </p:txBody>
      </p:sp>
      <p:pic>
        <p:nvPicPr>
          <p:cNvPr id="213" name="Imagen 3" descr="Imagen 3"/>
          <p:cNvPicPr>
            <a:picLocks noChangeAspect="1"/>
          </p:cNvPicPr>
          <p:nvPr/>
        </p:nvPicPr>
        <p:blipFill>
          <a:blip r:embed="rId4">
            <a:extLst/>
          </a:blip>
          <a:stretch>
            <a:fillRect/>
          </a:stretch>
        </p:blipFill>
        <p:spPr>
          <a:xfrm>
            <a:off x="488514" y="1464946"/>
            <a:ext cx="5341339" cy="392810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2" grpId="1" fill="hold">
                                  <p:stCondLst>
                                    <p:cond delay="0"/>
                                  </p:stCondLst>
                                  <p:iterate type="el" backwards="0">
                                    <p:tmAbs val="0"/>
                                  </p:iterate>
                                  <p:childTnLst>
                                    <p:set>
                                      <p:cBhvr>
                                        <p:cTn id="6" fill="hold"/>
                                        <p:tgtEl>
                                          <p:spTgt spid="212"/>
                                        </p:tgtEl>
                                        <p:attrNameLst>
                                          <p:attrName>style.visibility</p:attrName>
                                        </p:attrNameLst>
                                      </p:cBhvr>
                                      <p:to>
                                        <p:strVal val="visible"/>
                                      </p:to>
                                    </p:set>
                                    <p:animEffect filter="wipe(down)" transition="in">
                                      <p:cBhvr>
                                        <p:cTn id="7"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2"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16" name="TextBox 2"/>
          <p:cNvSpPr txBox="1"/>
          <p:nvPr/>
        </p:nvSpPr>
        <p:spPr>
          <a:xfrm>
            <a:off x="534234" y="6276547"/>
            <a:ext cx="146072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21</a:t>
            </a:r>
          </a:p>
        </p:txBody>
      </p:sp>
      <p:sp>
        <p:nvSpPr>
          <p:cNvPr id="217"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18" name="TextBox 11"/>
          <p:cNvSpPr txBox="1"/>
          <p:nvPr/>
        </p:nvSpPr>
        <p:spPr>
          <a:xfrm>
            <a:off x="1201340" y="2001528"/>
            <a:ext cx="9789319" cy="278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#1. ¿Qué información podemos obtener sobre el carácter de Pablo a partir de esta epístola? ¿Es positiva o negativa?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1" name="TextBox 2"/>
          <p:cNvSpPr txBox="1"/>
          <p:nvPr/>
        </p:nvSpPr>
        <p:spPr>
          <a:xfrm>
            <a:off x="534234" y="6276547"/>
            <a:ext cx="146072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22</a:t>
            </a:r>
          </a:p>
        </p:txBody>
      </p:sp>
      <p:sp>
        <p:nvSpPr>
          <p:cNvPr id="22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23" name="TextBox 11"/>
          <p:cNvSpPr txBox="1"/>
          <p:nvPr/>
        </p:nvSpPr>
        <p:spPr>
          <a:xfrm>
            <a:off x="534235" y="1079409"/>
            <a:ext cx="11132434" cy="603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Ira justa: Infierno para cualquiera que predique un falso evangelio. </a:t>
            </a:r>
          </a:p>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Corazón pastoral: preocupación por el bienestar espiritual de los gálatas.</a:t>
            </a:r>
          </a:p>
          <a:p>
            <a:pPr marL="457200" indent="-457200">
              <a:buSzPct val="100000"/>
              <a:buFont typeface="Arial"/>
              <a:buChar char="•"/>
              <a:defRPr sz="3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Voluntad para defenderse de acusaciones falsas.</a:t>
            </a:r>
          </a:p>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Frustración: de que quienes exigían la circuncisión dieran el siguiente paso y se castraran a sí mismos.</a:t>
            </a:r>
          </a:p>
          <a:p>
            <a:pPr marL="457200" indent="-457200">
              <a:buSzPct val="100000"/>
              <a:buFont typeface="Arial"/>
              <a:buChar char="•"/>
              <a:defRPr sz="3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Amabilidad/consideración: restaurar a las personas con delicadeza - cuidar de los necesitados (especialmente los cristianos).</a:t>
            </a:r>
          </a:p>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Valiente: enfrentarse a aquellos que querían circuncidar a Tito.</a:t>
            </a:r>
          </a:p>
          <a:p>
            <a:pPr marL="457200" indent="-457200">
              <a:buSzPct val="100000"/>
              <a:buFont typeface="Arial"/>
              <a:buChar char="•"/>
              <a:defRPr sz="3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Directo: llamar tontos a los gálatas por abandonar tan rápidamente el evangelio.</a:t>
            </a:r>
          </a:p>
        </p:txBody>
      </p:sp>
      <p:sp>
        <p:nvSpPr>
          <p:cNvPr id="224" name="TextBox 5"/>
          <p:cNvSpPr txBox="1"/>
          <p:nvPr/>
        </p:nvSpPr>
        <p:spPr>
          <a:xfrm>
            <a:off x="3094557" y="205656"/>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23">
                                            <p:txEl>
                                              <p:pRg st="1" end="1"/>
                                            </p:txEl>
                                          </p:spTgt>
                                        </p:tgtEl>
                                        <p:attrNameLst>
                                          <p:attrName>style.visibility</p:attrName>
                                        </p:attrNameLst>
                                      </p:cBhvr>
                                      <p:to>
                                        <p:strVal val="visible"/>
                                      </p:to>
                                    </p:set>
                                    <p:anim calcmode="lin" valueType="num">
                                      <p:cBhvr>
                                        <p:cTn id="7" dur="500" fill="hold"/>
                                        <p:tgtEl>
                                          <p:spTgt spid="223">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23">
                                            <p:txEl>
                                              <p:pRg st="2" end="2"/>
                                            </p:txEl>
                                          </p:spTgt>
                                        </p:tgtEl>
                                        <p:attrNameLst>
                                          <p:attrName>style.visibility</p:attrName>
                                        </p:attrNameLst>
                                      </p:cBhvr>
                                      <p:to>
                                        <p:strVal val="visible"/>
                                      </p:to>
                                    </p:set>
                                    <p:anim calcmode="lin" valueType="num">
                                      <p:cBhvr>
                                        <p:cTn id="13" dur="500" fill="hold"/>
                                        <p:tgtEl>
                                          <p:spTgt spid="22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223">
                                            <p:txEl>
                                              <p:pRg st="3" end="3"/>
                                            </p:txEl>
                                          </p:spTgt>
                                        </p:tgtEl>
                                        <p:attrNameLst>
                                          <p:attrName>style.visibility</p:attrName>
                                        </p:attrNameLst>
                                      </p:cBhvr>
                                      <p:to>
                                        <p:strVal val="visible"/>
                                      </p:to>
                                    </p:set>
                                    <p:anim calcmode="lin" valueType="num">
                                      <p:cBhvr>
                                        <p:cTn id="19" dur="500" fill="hold"/>
                                        <p:tgtEl>
                                          <p:spTgt spid="223">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2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1" fill="hold">
                                  <p:stCondLst>
                                    <p:cond delay="0"/>
                                  </p:stCondLst>
                                  <p:iterate type="el" backwards="0">
                                    <p:tmAbs val="0"/>
                                  </p:iterate>
                                  <p:childTnLst>
                                    <p:set>
                                      <p:cBhvr>
                                        <p:cTn id="24" fill="hold"/>
                                        <p:tgtEl>
                                          <p:spTgt spid="223">
                                            <p:txEl>
                                              <p:pRg st="4" end="4"/>
                                            </p:txEl>
                                          </p:spTgt>
                                        </p:tgtEl>
                                        <p:attrNameLst>
                                          <p:attrName>style.visibility</p:attrName>
                                        </p:attrNameLst>
                                      </p:cBhvr>
                                      <p:to>
                                        <p:strVal val="visible"/>
                                      </p:to>
                                    </p:set>
                                    <p:anim calcmode="lin" valueType="num">
                                      <p:cBhvr>
                                        <p:cTn id="25" dur="500" fill="hold"/>
                                        <p:tgtEl>
                                          <p:spTgt spid="22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2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1" fill="hold">
                                  <p:stCondLst>
                                    <p:cond delay="0"/>
                                  </p:stCondLst>
                                  <p:iterate type="el" backwards="0">
                                    <p:tmAbs val="0"/>
                                  </p:iterate>
                                  <p:childTnLst>
                                    <p:set>
                                      <p:cBhvr>
                                        <p:cTn id="30" fill="hold"/>
                                        <p:tgtEl>
                                          <p:spTgt spid="223">
                                            <p:txEl>
                                              <p:pRg st="5" end="5"/>
                                            </p:txEl>
                                          </p:spTgt>
                                        </p:tgtEl>
                                        <p:attrNameLst>
                                          <p:attrName>style.visibility</p:attrName>
                                        </p:attrNameLst>
                                      </p:cBhvr>
                                      <p:to>
                                        <p:strVal val="visible"/>
                                      </p:to>
                                    </p:set>
                                    <p:anim calcmode="lin" valueType="num">
                                      <p:cBhvr>
                                        <p:cTn id="31" dur="500" fill="hold"/>
                                        <p:tgtEl>
                                          <p:spTgt spid="223">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2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4" presetID="2" grpId="1" fill="hold">
                                  <p:stCondLst>
                                    <p:cond delay="0"/>
                                  </p:stCondLst>
                                  <p:iterate type="el" backwards="0">
                                    <p:tmAbs val="0"/>
                                  </p:iterate>
                                  <p:childTnLst>
                                    <p:set>
                                      <p:cBhvr>
                                        <p:cTn id="36" fill="hold"/>
                                        <p:tgtEl>
                                          <p:spTgt spid="223">
                                            <p:txEl>
                                              <p:pRg st="6" end="6"/>
                                            </p:txEl>
                                          </p:spTgt>
                                        </p:tgtEl>
                                        <p:attrNameLst>
                                          <p:attrName>style.visibility</p:attrName>
                                        </p:attrNameLst>
                                      </p:cBhvr>
                                      <p:to>
                                        <p:strVal val="visible"/>
                                      </p:to>
                                    </p:set>
                                    <p:anim calcmode="lin" valueType="num">
                                      <p:cBhvr>
                                        <p:cTn id="37" dur="500" fill="hold"/>
                                        <p:tgtEl>
                                          <p:spTgt spid="223">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2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3"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7"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23</a:t>
            </a:r>
          </a:p>
        </p:txBody>
      </p:sp>
      <p:sp>
        <p:nvSpPr>
          <p:cNvPr id="22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29" name="TextBox 1"/>
          <p:cNvSpPr txBox="1"/>
          <p:nvPr/>
        </p:nvSpPr>
        <p:spPr>
          <a:xfrm>
            <a:off x="1038591" y="2102971"/>
            <a:ext cx="10114818" cy="211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latin typeface="Berlin Sans FB Demi"/>
                <a:ea typeface="Berlin Sans FB Demi"/>
                <a:cs typeface="Berlin Sans FB Demi"/>
                <a:sym typeface="Berlin Sans FB Demi"/>
              </a:defRPr>
            </a:lvl1pPr>
          </a:lstStyle>
          <a:p>
            <a:pPr/>
            <a:r>
              <a:t>#2. ¿Dónde está la predicación más fuerte de la ley en esta epístola? ¿Qué podemos aprender de eso?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TextBox 2"/>
          <p:cNvSpPr txBox="1"/>
          <p:nvPr/>
        </p:nvSpPr>
        <p:spPr>
          <a:xfrm>
            <a:off x="534233" y="6276547"/>
            <a:ext cx="148437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24</a:t>
            </a:r>
          </a:p>
        </p:txBody>
      </p:sp>
      <p:sp>
        <p:nvSpPr>
          <p:cNvPr id="23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33" name="TextBox 1"/>
          <p:cNvSpPr txBox="1"/>
          <p:nvPr/>
        </p:nvSpPr>
        <p:spPr>
          <a:xfrm>
            <a:off x="1025961" y="1198235"/>
            <a:ext cx="10140078" cy="6098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600">
                <a:solidFill>
                  <a:srgbClr val="5F3913"/>
                </a:solidFill>
                <a:latin typeface="Berlin Sans FB"/>
                <a:ea typeface="Berlin Sans FB"/>
                <a:cs typeface="Berlin Sans FB"/>
                <a:sym typeface="Berlin Sans FB"/>
              </a:defRPr>
            </a:pPr>
            <a:r>
              <a:t>Reprender a Pedro, cuando cedió ante al grupo de la circuncisión, es un ejemplo de la predicación de la ley.</a:t>
            </a:r>
          </a:p>
          <a:p>
            <a:pPr marL="457200" indent="-457200">
              <a:buSzPct val="100000"/>
              <a:buFont typeface="Arial"/>
              <a:buChar char="•"/>
              <a:defRPr sz="3600">
                <a:solidFill>
                  <a:srgbClr val="018443"/>
                </a:solidFill>
                <a:latin typeface="Berlin Sans FB"/>
                <a:ea typeface="Berlin Sans FB"/>
                <a:cs typeface="Berlin Sans FB"/>
                <a:sym typeface="Berlin Sans FB"/>
              </a:defRPr>
            </a:pPr>
            <a:r>
              <a:t>Decirles a los que buscaban la autojustificación por medio de la ley que habían caído de la gracia (perdido la salvación).</a:t>
            </a:r>
          </a:p>
          <a:p>
            <a:pPr marL="457200" indent="-457200">
              <a:buSzPct val="100000"/>
              <a:buFont typeface="Arial"/>
              <a:buChar char="•"/>
              <a:defRPr sz="3600">
                <a:solidFill>
                  <a:srgbClr val="5F3913"/>
                </a:solidFill>
                <a:latin typeface="Berlin Sans FB"/>
                <a:ea typeface="Berlin Sans FB"/>
                <a:cs typeface="Berlin Sans FB"/>
                <a:sym typeface="Berlin Sans FB"/>
              </a:defRPr>
            </a:pPr>
            <a:r>
              <a:t>La predicación más fuerte de la ley fue cuando Pablo dijo, al principio, que cualquiera que predicara un falso evangelio debía ser condenado.</a:t>
            </a:r>
          </a:p>
        </p:txBody>
      </p:sp>
      <p:sp>
        <p:nvSpPr>
          <p:cNvPr id="234" name="TextBox 7"/>
          <p:cNvSpPr txBox="1"/>
          <p:nvPr/>
        </p:nvSpPr>
        <p:spPr>
          <a:xfrm>
            <a:off x="3094557" y="256011"/>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33">
                                            <p:txEl>
                                              <p:pRg st="1" end="1"/>
                                            </p:txEl>
                                          </p:spTgt>
                                        </p:tgtEl>
                                        <p:attrNameLst>
                                          <p:attrName>style.visibility</p:attrName>
                                        </p:attrNameLst>
                                      </p:cBhvr>
                                      <p:to>
                                        <p:strVal val="visible"/>
                                      </p:to>
                                    </p:set>
                                    <p:anim calcmode="lin" valueType="num">
                                      <p:cBhvr>
                                        <p:cTn id="7" dur="500" fill="hold"/>
                                        <p:tgtEl>
                                          <p:spTgt spid="233">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33">
                                            <p:txEl>
                                              <p:pRg st="2" end="2"/>
                                            </p:txEl>
                                          </p:spTgt>
                                        </p:tgtEl>
                                        <p:attrNameLst>
                                          <p:attrName>style.visibility</p:attrName>
                                        </p:attrNameLst>
                                      </p:cBhvr>
                                      <p:to>
                                        <p:strVal val="visible"/>
                                      </p:to>
                                    </p:set>
                                    <p:anim calcmode="lin" valueType="num">
                                      <p:cBhvr>
                                        <p:cTn id="13" dur="500" fill="hold"/>
                                        <p:tgtEl>
                                          <p:spTgt spid="23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3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3"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37"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25</a:t>
            </a:r>
          </a:p>
        </p:txBody>
      </p:sp>
      <p:sp>
        <p:nvSpPr>
          <p:cNvPr id="23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39" name="TextBox 1"/>
          <p:cNvSpPr txBox="1"/>
          <p:nvPr/>
        </p:nvSpPr>
        <p:spPr>
          <a:xfrm>
            <a:off x="1109905" y="2102016"/>
            <a:ext cx="9972190" cy="211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#3. ¿Dónde está la predicación más clara de la santificación en esta epístola?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42"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26</a:t>
            </a:r>
          </a:p>
        </p:txBody>
      </p:sp>
      <p:sp>
        <p:nvSpPr>
          <p:cNvPr id="243"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44" name="TextBox 1"/>
          <p:cNvSpPr txBox="1"/>
          <p:nvPr/>
        </p:nvSpPr>
        <p:spPr>
          <a:xfrm>
            <a:off x="903107" y="1320839"/>
            <a:ext cx="10763561" cy="5006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3600">
                <a:solidFill>
                  <a:srgbClr val="5F3913"/>
                </a:solidFill>
                <a:latin typeface="Berlin Sans FB"/>
                <a:ea typeface="Berlin Sans FB"/>
                <a:cs typeface="Berlin Sans FB"/>
                <a:sym typeface="Berlin Sans FB"/>
              </a:defRPr>
            </a:pPr>
            <a:r>
              <a:t>Los dos últimos capítulos son predominantemente sobre la santificación: llevar una vida piadosa, no por temor ni obligación, sino como una expresión de nuestro amor por aquel que nos salvó.</a:t>
            </a:r>
          </a:p>
          <a:p>
            <a:pPr marL="571500" indent="-571500">
              <a:buSzPct val="100000"/>
              <a:buFont typeface="Arial"/>
              <a:buChar char="•"/>
              <a:defRPr sz="3600">
                <a:solidFill>
                  <a:srgbClr val="5F3913"/>
                </a:solidFill>
                <a:latin typeface="Berlin Sans FB"/>
                <a:ea typeface="Berlin Sans FB"/>
                <a:cs typeface="Berlin Sans FB"/>
                <a:sym typeface="Berlin Sans FB"/>
              </a:defRPr>
            </a:pPr>
          </a:p>
          <a:p>
            <a:pPr marL="571500" indent="-571500">
              <a:buSzPct val="100000"/>
              <a:buFont typeface="Arial"/>
              <a:buChar char="•"/>
              <a:defRPr sz="3600">
                <a:solidFill>
                  <a:srgbClr val="018443"/>
                </a:solidFill>
                <a:latin typeface="Berlin Sans FB"/>
                <a:ea typeface="Berlin Sans FB"/>
                <a:cs typeface="Berlin Sans FB"/>
                <a:sym typeface="Berlin Sans FB"/>
              </a:defRPr>
            </a:pPr>
            <a:r>
              <a:t>Quizá el más claro ejemplo es cuando Pablo compara los frutos de las tinieblas con los frutos del Espíritu en el capítulo 5.</a:t>
            </a:r>
          </a:p>
        </p:txBody>
      </p:sp>
      <p:sp>
        <p:nvSpPr>
          <p:cNvPr id="245" name="TextBox 7"/>
          <p:cNvSpPr txBox="1"/>
          <p:nvPr/>
        </p:nvSpPr>
        <p:spPr>
          <a:xfrm>
            <a:off x="3094557" y="293164"/>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44"/>
                                        </p:tgtEl>
                                        <p:attrNameLst>
                                          <p:attrName>style.visibility</p:attrName>
                                        </p:attrNameLst>
                                      </p:cBhvr>
                                      <p:to>
                                        <p:strVal val="visible"/>
                                      </p:to>
                                    </p:set>
                                    <p:anim calcmode="lin" valueType="num">
                                      <p:cBhvr>
                                        <p:cTn id="7" dur="500" fill="hold"/>
                                        <p:tgtEl>
                                          <p:spTgt spid="244"/>
                                        </p:tgtEl>
                                        <p:attrNameLst>
                                          <p:attrName>ppt_x</p:attrName>
                                        </p:attrNameLst>
                                      </p:cBhvr>
                                      <p:tavLst>
                                        <p:tav tm="0">
                                          <p:val>
                                            <p:strVal val="#ppt_x"/>
                                          </p:val>
                                        </p:tav>
                                        <p:tav tm="100000">
                                          <p:val>
                                            <p:strVal val="#ppt_x"/>
                                          </p:val>
                                        </p:tav>
                                      </p:tavLst>
                                    </p:anim>
                                    <p:anim calcmode="lin" valueType="num">
                                      <p:cBhvr>
                                        <p:cTn id="8" dur="500" fill="hold"/>
                                        <p:tgtEl>
                                          <p:spTgt spid="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4"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48"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27</a:t>
            </a:r>
          </a:p>
        </p:txBody>
      </p:sp>
      <p:sp>
        <p:nvSpPr>
          <p:cNvPr id="249"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50" name="TextBox 1"/>
          <p:cNvSpPr txBox="1"/>
          <p:nvPr/>
        </p:nvSpPr>
        <p:spPr>
          <a:xfrm>
            <a:off x="714219" y="2392870"/>
            <a:ext cx="10763561"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5F3913"/>
                </a:solidFill>
                <a:latin typeface="Berlin Sans FB Demi"/>
                <a:ea typeface="Berlin Sans FB Demi"/>
                <a:cs typeface="Berlin Sans FB Demi"/>
                <a:sym typeface="Berlin Sans FB Demi"/>
              </a:defRPr>
            </a:pPr>
            <a:r>
              <a:t>#4. ¿Cómo restauramos a una </a:t>
            </a:r>
          </a:p>
          <a:p>
            <a:pPr algn="ctr">
              <a:defRPr b="1" sz="4400">
                <a:solidFill>
                  <a:srgbClr val="5F3913"/>
                </a:solidFill>
                <a:latin typeface="Berlin Sans FB Demi"/>
                <a:ea typeface="Berlin Sans FB Demi"/>
                <a:cs typeface="Berlin Sans FB Demi"/>
                <a:sym typeface="Berlin Sans FB Demi"/>
              </a:defRPr>
            </a:pPr>
            <a:r>
              <a:t>persona con delicadeza?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53"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28</a:t>
            </a:r>
          </a:p>
        </p:txBody>
      </p:sp>
      <p:sp>
        <p:nvSpPr>
          <p:cNvPr id="25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55" name="TextBox 1"/>
          <p:cNvSpPr txBox="1"/>
          <p:nvPr/>
        </p:nvSpPr>
        <p:spPr>
          <a:xfrm>
            <a:off x="714219" y="1000121"/>
            <a:ext cx="10763561"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000">
                <a:solidFill>
                  <a:srgbClr val="5F3913"/>
                </a:solidFill>
                <a:latin typeface="Berlin Sans FB"/>
                <a:ea typeface="Berlin Sans FB"/>
                <a:cs typeface="Berlin Sans FB"/>
                <a:sym typeface="Berlin Sans FB"/>
              </a:defRPr>
            </a:pPr>
            <a:r>
              <a:t>Restaurar a una persona que está atrapada en un pecado (llevarla al arrepentimiento) es obra del Espíritu Santo. </a:t>
            </a:r>
          </a:p>
          <a:p>
            <a:pPr marL="457200" indent="-457200">
              <a:buSzPct val="100000"/>
              <a:buFont typeface="Arial"/>
              <a:buChar char="•"/>
              <a:defRPr sz="3000">
                <a:solidFill>
                  <a:srgbClr val="018443"/>
                </a:solidFill>
                <a:latin typeface="Berlin Sans FB"/>
                <a:ea typeface="Berlin Sans FB"/>
                <a:cs typeface="Berlin Sans FB"/>
                <a:sym typeface="Berlin Sans FB"/>
              </a:defRPr>
            </a:pPr>
            <a:r>
              <a:t>Sin embargo, los cristianos desempeñan un papel en este proceso. Ellos son los que deben hablar con la persona y señalarle el pecado. Nosotros arruinamos el esfuerzo cuando hablamos de forma arrogante o crítica. Eso provoca ira y una actitud defensiva. </a:t>
            </a:r>
          </a:p>
          <a:p>
            <a:pPr marL="457200" indent="-457200">
              <a:buSzPct val="100000"/>
              <a:buFont typeface="Arial"/>
              <a:buChar char="•"/>
              <a:defRPr sz="3000">
                <a:solidFill>
                  <a:srgbClr val="5F3913"/>
                </a:solidFill>
                <a:latin typeface="Berlin Sans FB"/>
                <a:ea typeface="Berlin Sans FB"/>
                <a:cs typeface="Berlin Sans FB"/>
                <a:sym typeface="Berlin Sans FB"/>
              </a:defRPr>
            </a:pPr>
            <a:r>
              <a:t>Al contrario, cuando es evidente que nos encontramos hablando con un corazón humilde y amoroso, no para criticar ni juzgar, sino más bien para ayudarlos a luchar contra el diablo que es quien los tiene atados, ellos nos escuchan. </a:t>
            </a:r>
          </a:p>
        </p:txBody>
      </p:sp>
      <p:sp>
        <p:nvSpPr>
          <p:cNvPr id="256" name="TextBox 5"/>
          <p:cNvSpPr txBox="1"/>
          <p:nvPr/>
        </p:nvSpPr>
        <p:spPr>
          <a:xfrm>
            <a:off x="3094557" y="155877"/>
            <a:ext cx="6002885"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55">
                                            <p:txEl>
                                              <p:pRg st="1" end="1"/>
                                            </p:txEl>
                                          </p:spTgt>
                                        </p:tgtEl>
                                        <p:attrNameLst>
                                          <p:attrName>style.visibility</p:attrName>
                                        </p:attrNameLst>
                                      </p:cBhvr>
                                      <p:to>
                                        <p:strVal val="visible"/>
                                      </p:to>
                                    </p:set>
                                    <p:anim calcmode="lin" valueType="num">
                                      <p:cBhvr>
                                        <p:cTn id="7" dur="500" fill="hold"/>
                                        <p:tgtEl>
                                          <p:spTgt spid="255">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55">
                                            <p:txEl>
                                              <p:pRg st="2" end="2"/>
                                            </p:txEl>
                                          </p:spTgt>
                                        </p:tgtEl>
                                        <p:attrNameLst>
                                          <p:attrName>style.visibility</p:attrName>
                                        </p:attrNameLst>
                                      </p:cBhvr>
                                      <p:to>
                                        <p:strVal val="visible"/>
                                      </p:to>
                                    </p:set>
                                    <p:anim calcmode="lin" valueType="num">
                                      <p:cBhvr>
                                        <p:cTn id="13" dur="500" fill="hold"/>
                                        <p:tgtEl>
                                          <p:spTgt spid="255">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5"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59"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29</a:t>
            </a:r>
          </a:p>
        </p:txBody>
      </p:sp>
      <p:sp>
        <p:nvSpPr>
          <p:cNvPr id="26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61" name="TextBox 1"/>
          <p:cNvSpPr txBox="1"/>
          <p:nvPr/>
        </p:nvSpPr>
        <p:spPr>
          <a:xfrm>
            <a:off x="1310789" y="2349793"/>
            <a:ext cx="9570420"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#5. ¿Cuándo se ordenó la circuncisión y qué significaba?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00" name="TextBox 7"/>
          <p:cNvSpPr txBox="1"/>
          <p:nvPr/>
        </p:nvSpPr>
        <p:spPr>
          <a:xfrm>
            <a:off x="45719" y="540852"/>
            <a:ext cx="12100561"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Presentación </a:t>
            </a:r>
            <a:r>
              <a:t>– 5 </a:t>
            </a:r>
            <a:r>
              <a:t>minutos</a:t>
            </a:r>
          </a:p>
        </p:txBody>
      </p:sp>
      <p:pic>
        <p:nvPicPr>
          <p:cNvPr id="101" name="Picture 2" descr="Picture 2"/>
          <p:cNvPicPr>
            <a:picLocks noChangeAspect="1"/>
          </p:cNvPicPr>
          <p:nvPr/>
        </p:nvPicPr>
        <p:blipFill>
          <a:blip r:embed="rId3">
            <a:extLst/>
          </a:blip>
          <a:stretch>
            <a:fillRect/>
          </a:stretch>
        </p:blipFill>
        <p:spPr>
          <a:xfrm>
            <a:off x="214190" y="2180715"/>
            <a:ext cx="3298373" cy="3298373"/>
          </a:xfrm>
          <a:prstGeom prst="rect">
            <a:avLst/>
          </a:prstGeom>
          <a:ln w="12700">
            <a:miter lim="400000"/>
          </a:ln>
        </p:spPr>
      </p:pic>
      <p:sp>
        <p:nvSpPr>
          <p:cNvPr id="102" name="TextBox 1"/>
          <p:cNvSpPr txBox="1"/>
          <p:nvPr/>
        </p:nvSpPr>
        <p:spPr>
          <a:xfrm>
            <a:off x="3393075" y="2285342"/>
            <a:ext cx="7876903"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Mi Nombre es _____________________</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Vivo en ___________________________</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Soy un ____________________________</a:t>
            </a:r>
          </a:p>
        </p:txBody>
      </p:sp>
      <p:sp>
        <p:nvSpPr>
          <p:cNvPr id="103" name="TextBox 9"/>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a:t>
            </a:r>
          </a:p>
        </p:txBody>
      </p:sp>
      <p:sp>
        <p:nvSpPr>
          <p:cNvPr id="104" name="Straight Connector 10"/>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64"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30</a:t>
            </a:r>
          </a:p>
        </p:txBody>
      </p:sp>
      <p:sp>
        <p:nvSpPr>
          <p:cNvPr id="26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66" name="TextBox 1"/>
          <p:cNvSpPr txBox="1"/>
          <p:nvPr/>
        </p:nvSpPr>
        <p:spPr>
          <a:xfrm>
            <a:off x="5847429" y="1065487"/>
            <a:ext cx="5607189" cy="588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5F3913"/>
                </a:solidFill>
                <a:latin typeface="Berlin Sans FB"/>
                <a:ea typeface="Berlin Sans FB"/>
                <a:cs typeface="Berlin Sans FB"/>
                <a:sym typeface="Berlin Sans FB"/>
              </a:defRPr>
            </a:lvl1pPr>
          </a:lstStyle>
          <a:p>
            <a:pPr/>
            <a:r>
              <a:t>En Génesis 17, el Señor le ordenó a Abrahán (a los 99 años) que se circuncidaran él y todos los varones de su casa como señal del pacto entre Dios y él. El pacto decía que Abrahán iba a ser padre de una gran nación. También puede leer los pactos entre Abrahán y Dios que se encuentran en Génesis 12 y 15. </a:t>
            </a:r>
          </a:p>
        </p:txBody>
      </p:sp>
      <p:sp>
        <p:nvSpPr>
          <p:cNvPr id="267" name="TextBox 5"/>
          <p:cNvSpPr txBox="1"/>
          <p:nvPr/>
        </p:nvSpPr>
        <p:spPr>
          <a:xfrm>
            <a:off x="2800267" y="136054"/>
            <a:ext cx="6002885" cy="70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pic>
        <p:nvPicPr>
          <p:cNvPr id="268" name="Picture 2" descr="Picture 2"/>
          <p:cNvPicPr>
            <a:picLocks noChangeAspect="1"/>
          </p:cNvPicPr>
          <p:nvPr/>
        </p:nvPicPr>
        <p:blipFill>
          <a:blip r:embed="rId3">
            <a:extLst/>
          </a:blip>
          <a:stretch>
            <a:fillRect/>
          </a:stretch>
        </p:blipFill>
        <p:spPr>
          <a:xfrm>
            <a:off x="768239" y="1211219"/>
            <a:ext cx="4500950" cy="472529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71" name="TextBox 2"/>
          <p:cNvSpPr txBox="1"/>
          <p:nvPr/>
        </p:nvSpPr>
        <p:spPr>
          <a:xfrm>
            <a:off x="534233" y="6276547"/>
            <a:ext cx="154018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31</a:t>
            </a:r>
          </a:p>
        </p:txBody>
      </p:sp>
      <p:sp>
        <p:nvSpPr>
          <p:cNvPr id="27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73" name="TextBox 11"/>
          <p:cNvSpPr txBox="1"/>
          <p:nvPr/>
        </p:nvSpPr>
        <p:spPr>
          <a:xfrm>
            <a:off x="903864" y="470695"/>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Oración</a:t>
            </a:r>
          </a:p>
        </p:txBody>
      </p:sp>
      <p:pic>
        <p:nvPicPr>
          <p:cNvPr id="274" name="Picture 3" descr="Picture 3"/>
          <p:cNvPicPr>
            <a:picLocks noChangeAspect="1"/>
          </p:cNvPicPr>
          <p:nvPr/>
        </p:nvPicPr>
        <p:blipFill>
          <a:blip r:embed="rId3">
            <a:extLst/>
          </a:blip>
          <a:stretch>
            <a:fillRect/>
          </a:stretch>
        </p:blipFill>
        <p:spPr>
          <a:xfrm>
            <a:off x="2120133" y="1746967"/>
            <a:ext cx="7840135" cy="39949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77"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32</a:t>
            </a:r>
          </a:p>
        </p:txBody>
      </p:sp>
      <p:sp>
        <p:nvSpPr>
          <p:cNvPr id="27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79" name="TextBox 7"/>
          <p:cNvSpPr txBox="1"/>
          <p:nvPr/>
        </p:nvSpPr>
        <p:spPr>
          <a:xfrm>
            <a:off x="2597442" y="732332"/>
            <a:ext cx="9069226" cy="6123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Preguntas de revisión y personalización de la Biblia (vea la Hoja del estudiante)</a:t>
            </a:r>
          </a:p>
          <a:p>
            <a:pPr>
              <a:defRPr sz="16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¿Cuándo escribió Pablo esta epístola a los gálatas y por qué motivo? (¿Cuál fue su intención?)</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¿Quiénes eran los judaizantes y qué doctrina falsa predicaban? ¿Dónde comenzó esa diferencia?</a:t>
            </a:r>
          </a:p>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¿Cómo intentaron los judaizantes desacreditar el mensaje del evangelio de Pablo?</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qué reprendió Pablo a Pedro cara a cara?</a:t>
            </a:r>
          </a:p>
        </p:txBody>
      </p:sp>
      <p:sp>
        <p:nvSpPr>
          <p:cNvPr id="280" name="TextBox 8"/>
          <p:cNvSpPr txBox="1"/>
          <p:nvPr/>
        </p:nvSpPr>
        <p:spPr>
          <a:xfrm rot="16200000">
            <a:off x="-638497" y="2710180"/>
            <a:ext cx="3923599" cy="1437640"/>
          </a:xfrm>
          <a:prstGeom prst="rect">
            <a:avLst/>
          </a:prstGeom>
          <a:solidFill>
            <a:srgbClr val="5F3913"/>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8800">
                <a:solidFill>
                  <a:srgbClr val="FFFFFF"/>
                </a:solidFill>
                <a:latin typeface="Berlin Sans FB Demi"/>
                <a:ea typeface="Berlin Sans FB Demi"/>
                <a:cs typeface="Berlin Sans FB Demi"/>
                <a:sym typeface="Berlin Sans FB Demi"/>
              </a:defRPr>
            </a:lvl1pPr>
          </a:lstStyle>
          <a:p>
            <a:pPr/>
            <a:r>
              <a:t>TAREA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83"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33</a:t>
            </a:r>
          </a:p>
        </p:txBody>
      </p:sp>
      <p:sp>
        <p:nvSpPr>
          <p:cNvPr id="28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85" name="TextBox 11"/>
          <p:cNvSpPr txBox="1"/>
          <p:nvPr/>
        </p:nvSpPr>
        <p:spPr>
          <a:xfrm>
            <a:off x="959663" y="608982"/>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La Despedida</a:t>
            </a:r>
          </a:p>
        </p:txBody>
      </p:sp>
      <p:pic>
        <p:nvPicPr>
          <p:cNvPr id="286" name="Picture 2" descr="Picture 2"/>
          <p:cNvPicPr>
            <a:picLocks noChangeAspect="1"/>
          </p:cNvPicPr>
          <p:nvPr/>
        </p:nvPicPr>
        <p:blipFill>
          <a:blip r:embed="rId3">
            <a:extLst/>
          </a:blip>
          <a:stretch>
            <a:fillRect/>
          </a:stretch>
        </p:blipFill>
        <p:spPr>
          <a:xfrm>
            <a:off x="2443662" y="1682768"/>
            <a:ext cx="7460709" cy="41966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Title 1"/>
          <p:cNvSpPr txBox="1"/>
          <p:nvPr>
            <p:ph type="ctrTitle"/>
          </p:nvPr>
        </p:nvSpPr>
        <p:spPr>
          <a:prstGeom prst="rect">
            <a:avLst/>
          </a:prstGeom>
        </p:spPr>
        <p:txBody>
          <a:bodyPr/>
          <a:lstStyle/>
          <a:p>
            <a:pPr/>
          </a:p>
        </p:txBody>
      </p:sp>
      <p:sp>
        <p:nvSpPr>
          <p:cNvPr id="289" name="Subtitle 2"/>
          <p:cNvSpPr txBox="1"/>
          <p:nvPr>
            <p:ph type="subTitle" sz="quarter" idx="1"/>
          </p:nvPr>
        </p:nvSpPr>
        <p:spPr>
          <a:xfrm>
            <a:off x="1524000" y="3602037"/>
            <a:ext cx="9144000" cy="1655762"/>
          </a:xfrm>
          <a:prstGeom prst="rect">
            <a:avLst/>
          </a:prstGeom>
        </p:spPr>
        <p:txBody>
          <a:bodyPr/>
          <a:lstStyle/>
          <a:p>
            <a:pPr/>
          </a:p>
        </p:txBody>
      </p:sp>
      <p:pic>
        <p:nvPicPr>
          <p:cNvPr id="290" name="Picture 3" descr="Picture 3"/>
          <p:cNvPicPr>
            <a:picLocks noChangeAspect="1"/>
          </p:cNvPicPr>
          <p:nvPr/>
        </p:nvPicPr>
        <p:blipFill>
          <a:blip r:embed="rId2">
            <a:extLst/>
          </a:blip>
          <a:stretch>
            <a:fillRect/>
          </a:stretch>
        </p:blipFill>
        <p:spPr>
          <a:xfrm>
            <a:off x="1011936" y="100351"/>
            <a:ext cx="10168129" cy="66731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6" name="Picture 4" descr="Picture 4"/>
          <p:cNvPicPr>
            <a:picLocks noChangeAspect="1"/>
          </p:cNvPicPr>
          <p:nvPr/>
        </p:nvPicPr>
        <p:blipFill>
          <a:blip r:embed="rId2">
            <a:extLst/>
          </a:blip>
          <a:stretch>
            <a:fillRect/>
          </a:stretch>
        </p:blipFill>
        <p:spPr>
          <a:xfrm>
            <a:off x="12655057" y="5168834"/>
            <a:ext cx="980261" cy="643329"/>
          </a:xfrm>
          <a:prstGeom prst="rect">
            <a:avLst/>
          </a:prstGeom>
          <a:ln w="12700">
            <a:miter lim="400000"/>
          </a:ln>
        </p:spPr>
      </p:pic>
      <p:sp>
        <p:nvSpPr>
          <p:cNvPr id="107" name="TextBox 9"/>
          <p:cNvSpPr txBox="1"/>
          <p:nvPr/>
        </p:nvSpPr>
        <p:spPr>
          <a:xfrm>
            <a:off x="935784" y="411541"/>
            <a:ext cx="10320430" cy="6149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Padre celestial: Tú nos has confiado la verdad de tu evangelio. Danos el valor y la convicción de San Pablo para condenar cualquier evangelio falso que pueda alejar a las personas del verdadero evangelio del perdón total y gratuito ganado por los méritos de Jesús y recibido solo por fe. Lo pedimos en el nombre de Jesús. Amén. </a:t>
            </a:r>
          </a:p>
        </p:txBody>
      </p:sp>
      <p:pic>
        <p:nvPicPr>
          <p:cNvPr id="108" name="Picture 4" descr="Picture 4"/>
          <p:cNvPicPr>
            <a:picLocks noChangeAspect="1"/>
          </p:cNvPicPr>
          <p:nvPr/>
        </p:nvPicPr>
        <p:blipFill>
          <a:blip r:embed="rId3">
            <a:extLst/>
          </a:blip>
          <a:srcRect l="17888" t="4477" r="16984" b="8683"/>
          <a:stretch>
            <a:fillRect/>
          </a:stretch>
        </p:blipFill>
        <p:spPr>
          <a:xfrm>
            <a:off x="10798213" y="5360526"/>
            <a:ext cx="964016" cy="1285355"/>
          </a:xfrm>
          <a:prstGeom prst="rect">
            <a:avLst/>
          </a:prstGeom>
          <a:ln w="12700">
            <a:miter lim="400000"/>
          </a:ln>
        </p:spPr>
      </p:pic>
      <p:sp>
        <p:nvSpPr>
          <p:cNvPr id="109" name="TextBox 12"/>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4</a:t>
            </a:r>
          </a:p>
        </p:txBody>
      </p:sp>
      <p:sp>
        <p:nvSpPr>
          <p:cNvPr id="110" name="Straight Connector 13"/>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13" name="TextBox 8"/>
          <p:cNvSpPr txBox="1"/>
          <p:nvPr/>
        </p:nvSpPr>
        <p:spPr>
          <a:xfrm>
            <a:off x="3572495" y="1472845"/>
            <a:ext cx="7436220"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venir preparado</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respetar la hora</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los que nos sirven</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los co-alumnos</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el grupo de WhatsApp</a:t>
            </a:r>
          </a:p>
        </p:txBody>
      </p:sp>
      <p:pic>
        <p:nvPicPr>
          <p:cNvPr id="114" name="Picture 6" descr="Picture 6"/>
          <p:cNvPicPr>
            <a:picLocks noChangeAspect="1"/>
          </p:cNvPicPr>
          <p:nvPr/>
        </p:nvPicPr>
        <p:blipFill>
          <a:blip r:embed="rId3">
            <a:extLst/>
          </a:blip>
          <a:srcRect l="0" t="11683" r="0" b="36396"/>
          <a:stretch>
            <a:fillRect/>
          </a:stretch>
        </p:blipFill>
        <p:spPr>
          <a:xfrm rot="16200000">
            <a:off x="-623821" y="2365634"/>
            <a:ext cx="5215076" cy="1692302"/>
          </a:xfrm>
          <a:prstGeom prst="rect">
            <a:avLst/>
          </a:prstGeom>
          <a:ln w="12700">
            <a:miter lim="400000"/>
          </a:ln>
        </p:spPr>
      </p:pic>
      <p:sp>
        <p:nvSpPr>
          <p:cNvPr id="115" name="TextBox 10"/>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5</a:t>
            </a:r>
          </a:p>
        </p:txBody>
      </p:sp>
      <p:sp>
        <p:nvSpPr>
          <p:cNvPr id="116" name="Straight Connector 11"/>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pic>
        <p:nvPicPr>
          <p:cNvPr id="119" name="Picture 2" descr="Picture 2"/>
          <p:cNvPicPr>
            <a:picLocks noChangeAspect="1"/>
          </p:cNvPicPr>
          <p:nvPr/>
        </p:nvPicPr>
        <p:blipFill>
          <a:blip r:embed="rId3">
            <a:extLst/>
          </a:blip>
          <a:stretch>
            <a:fillRect/>
          </a:stretch>
        </p:blipFill>
        <p:spPr>
          <a:xfrm>
            <a:off x="2307079" y="1656071"/>
            <a:ext cx="7577841" cy="2046890"/>
          </a:xfrm>
          <a:prstGeom prst="rect">
            <a:avLst/>
          </a:prstGeom>
          <a:ln w="12700">
            <a:miter lim="400000"/>
          </a:ln>
        </p:spPr>
      </p:pic>
      <p:sp>
        <p:nvSpPr>
          <p:cNvPr id="120" name="TextBox 3"/>
          <p:cNvSpPr txBox="1"/>
          <p:nvPr/>
        </p:nvSpPr>
        <p:spPr>
          <a:xfrm>
            <a:off x="2488676" y="4178484"/>
            <a:ext cx="7111546"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10-15 Minutos</a:t>
            </a:r>
          </a:p>
        </p:txBody>
      </p:sp>
      <p:sp>
        <p:nvSpPr>
          <p:cNvPr id="121"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6</a:t>
            </a:r>
          </a:p>
        </p:txBody>
      </p:sp>
      <p:sp>
        <p:nvSpPr>
          <p:cNvPr id="122"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25" name="TextBox 1"/>
          <p:cNvSpPr txBox="1"/>
          <p:nvPr/>
        </p:nvSpPr>
        <p:spPr>
          <a:xfrm>
            <a:off x="1160592" y="1361073"/>
            <a:ext cx="10015947" cy="211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¿Cuándo escribió Pablo esta epístola a los gálatas y por qué? (¿Cuál fue su intención?)</a:t>
            </a:r>
          </a:p>
        </p:txBody>
      </p:sp>
      <p:sp>
        <p:nvSpPr>
          <p:cNvPr id="126" name="TextBox 5"/>
          <p:cNvSpPr txBox="1"/>
          <p:nvPr/>
        </p:nvSpPr>
        <p:spPr>
          <a:xfrm>
            <a:off x="1114872" y="4420475"/>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27" name="TextBox 8"/>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7</a:t>
            </a:r>
          </a:p>
        </p:txBody>
      </p:sp>
      <p:sp>
        <p:nvSpPr>
          <p:cNvPr id="128" name="Straight Connector 9"/>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26"/>
                                        </p:tgtEl>
                                        <p:attrNameLst>
                                          <p:attrName>style.visibility</p:attrName>
                                        </p:attrNameLst>
                                      </p:cBhvr>
                                      <p:to>
                                        <p:strVal val="visible"/>
                                      </p:to>
                                    </p:set>
                                    <p:anim calcmode="lin" valueType="num">
                                      <p:cBhvr>
                                        <p:cTn id="7" dur="500" fill="hold"/>
                                        <p:tgtEl>
                                          <p:spTgt spid="126"/>
                                        </p:tgtEl>
                                        <p:attrNameLst>
                                          <p:attrName>ppt_x</p:attrName>
                                        </p:attrNameLst>
                                      </p:cBhvr>
                                      <p:tavLst>
                                        <p:tav tm="0">
                                          <p:val>
                                            <p:strVal val="#ppt_x"/>
                                          </p:val>
                                        </p:tav>
                                        <p:tav tm="100000">
                                          <p:val>
                                            <p:strVal val="#ppt_x"/>
                                          </p:val>
                                        </p:tav>
                                      </p:tavLst>
                                    </p:anim>
                                    <p:anim calcmode="lin" valueType="num">
                                      <p:cBhvr>
                                        <p:cTn id="8"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1" name="TextBox 1"/>
          <p:cNvSpPr txBox="1"/>
          <p:nvPr/>
        </p:nvSpPr>
        <p:spPr>
          <a:xfrm>
            <a:off x="1088026" y="367629"/>
            <a:ext cx="10015947" cy="105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¿Cuándo escribió Pablo esta epístola a los gálatas y por qué? (¿Cuál fue su intención?)</a:t>
            </a:r>
          </a:p>
        </p:txBody>
      </p:sp>
      <p:sp>
        <p:nvSpPr>
          <p:cNvPr id="132" name="TextBox 3"/>
          <p:cNvSpPr txBox="1"/>
          <p:nvPr/>
        </p:nvSpPr>
        <p:spPr>
          <a:xfrm>
            <a:off x="1118601" y="1626565"/>
            <a:ext cx="10310929"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Escrita al principio de su segundo viaje misionero (52 d. C.)</a:t>
            </a:r>
          </a:p>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Falsos profetas se habían infiltrado en las congregaciones de Galicia persuadiendo a muchos de abandonar el verdadero evangelio por un falso evangelio. </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Pablo sabía que su salvación eterna se encontraba en peligro y escribió para exponer la falsedad de esa enseñanza. </a:t>
            </a:r>
          </a:p>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Podemos apreciar su celo por la verdad y el bienestar espiritual de las personas a las que servía.</a:t>
            </a:r>
          </a:p>
        </p:txBody>
      </p:sp>
      <p:sp>
        <p:nvSpPr>
          <p:cNvPr id="133"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8</a:t>
            </a:r>
          </a:p>
        </p:txBody>
      </p:sp>
      <p:sp>
        <p:nvSpPr>
          <p:cNvPr id="134"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2">
                                            <p:txEl>
                                              <p:pRg st="1" end="1"/>
                                            </p:txEl>
                                          </p:spTgt>
                                        </p:tgtEl>
                                        <p:attrNameLst>
                                          <p:attrName>style.visibility</p:attrName>
                                        </p:attrNameLst>
                                      </p:cBhvr>
                                      <p:to>
                                        <p:strVal val="visible"/>
                                      </p:to>
                                    </p:set>
                                    <p:anim calcmode="lin" valueType="num">
                                      <p:cBhvr>
                                        <p:cTn id="7" dur="500" fill="hold"/>
                                        <p:tgtEl>
                                          <p:spTgt spid="132">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32">
                                            <p:txEl>
                                              <p:pRg st="2" end="2"/>
                                            </p:txEl>
                                          </p:spTgt>
                                        </p:tgtEl>
                                        <p:attrNameLst>
                                          <p:attrName>style.visibility</p:attrName>
                                        </p:attrNameLst>
                                      </p:cBhvr>
                                      <p:to>
                                        <p:strVal val="visible"/>
                                      </p:to>
                                    </p:set>
                                    <p:anim calcmode="lin" valueType="num">
                                      <p:cBhvr>
                                        <p:cTn id="13" dur="500" fill="hold"/>
                                        <p:tgtEl>
                                          <p:spTgt spid="132">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132">
                                            <p:txEl>
                                              <p:pRg st="3" end="3"/>
                                            </p:txEl>
                                          </p:spTgt>
                                        </p:tgtEl>
                                        <p:attrNameLst>
                                          <p:attrName>style.visibility</p:attrName>
                                        </p:attrNameLst>
                                      </p:cBhvr>
                                      <p:to>
                                        <p:strVal val="visible"/>
                                      </p:to>
                                    </p:set>
                                    <p:anim calcmode="lin" valueType="num">
                                      <p:cBhvr>
                                        <p:cTn id="19" dur="500" fill="hold"/>
                                        <p:tgtEl>
                                          <p:spTgt spid="132">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13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2"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7" name="TextBox 1"/>
          <p:cNvSpPr txBox="1"/>
          <p:nvPr/>
        </p:nvSpPr>
        <p:spPr>
          <a:xfrm>
            <a:off x="996174" y="1860787"/>
            <a:ext cx="10344782" cy="1437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¿Quiénes eran los judaizantes y qué doctrina falsa predicaban?</a:t>
            </a:r>
          </a:p>
        </p:txBody>
      </p:sp>
      <p:sp>
        <p:nvSpPr>
          <p:cNvPr id="138" name="TextBox 5"/>
          <p:cNvSpPr txBox="1"/>
          <p:nvPr/>
        </p:nvSpPr>
        <p:spPr>
          <a:xfrm>
            <a:off x="1196170" y="4196450"/>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39" name="TextBox 7"/>
          <p:cNvSpPr txBox="1"/>
          <p:nvPr/>
        </p:nvSpPr>
        <p:spPr>
          <a:xfrm>
            <a:off x="534234" y="6276547"/>
            <a:ext cx="158705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9</a:t>
            </a:r>
          </a:p>
        </p:txBody>
      </p:sp>
      <p:sp>
        <p:nvSpPr>
          <p:cNvPr id="140"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8"/>
                                        </p:tgtEl>
                                        <p:attrNameLst>
                                          <p:attrName>style.visibility</p:attrName>
                                        </p:attrNameLst>
                                      </p:cBhvr>
                                      <p:to>
                                        <p:strVal val="visible"/>
                                      </p:to>
                                    </p:set>
                                    <p:anim calcmode="lin" valueType="num">
                                      <p:cBhvr>
                                        <p:cTn id="7" dur="500" fill="hold"/>
                                        <p:tgtEl>
                                          <p:spTgt spid="138"/>
                                        </p:tgtEl>
                                        <p:attrNameLst>
                                          <p:attrName>ppt_x</p:attrName>
                                        </p:attrNameLst>
                                      </p:cBhvr>
                                      <p:tavLst>
                                        <p:tav tm="0">
                                          <p:val>
                                            <p:strVal val="#ppt_x"/>
                                          </p:val>
                                        </p:tav>
                                        <p:tav tm="100000">
                                          <p:val>
                                            <p:strVal val="#ppt_x"/>
                                          </p:val>
                                        </p:tav>
                                      </p:tavLst>
                                    </p:anim>
                                    <p:anim calcmode="lin" valueType="num">
                                      <p:cBhvr>
                                        <p:cTn id="8"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1"/>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