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12192000" cy="6858000"/>
  <p:notesSz cx="6858000" cy="9144000"/>
  <p:embeddedFontLst>
    <p:embeddedFont>
      <p:font typeface="Calibri" panose="020F0502020204030204"/>
      <p:regular r:id="rId37"/>
      <p:bold r:id="rId38"/>
      <p:italic r:id="rId39"/>
      <p:boldItalic r:id="rId40"/>
    </p:embeddedFont>
    <p:embeddedFont>
      <p:font typeface="Lato" panose="020F0502020204030203"/>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BD24390-D578-4506-861C-2B9FB93B79E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customXml" Target="../customXml/item3.xml"/><Relationship Id="rId46" Type="http://schemas.openxmlformats.org/officeDocument/2006/relationships/customXml" Target="../customXml/item2.xml"/><Relationship Id="rId45" Type="http://schemas.openxmlformats.org/officeDocument/2006/relationships/customXml" Target="../customXml/item1.xml"/><Relationship Id="rId44" Type="http://schemas.openxmlformats.org/officeDocument/2006/relationships/font" Target="fonts/font8.fntdata"/><Relationship Id="rId43" Type="http://schemas.openxmlformats.org/officeDocument/2006/relationships/font" Target="fonts/font7.fntdata"/><Relationship Id="rId42" Type="http://schemas.openxmlformats.org/officeDocument/2006/relationships/font" Target="fonts/font6.fntdata"/><Relationship Id="rId41" Type="http://schemas.openxmlformats.org/officeDocument/2006/relationships/font" Target="fonts/font5.fntdata"/><Relationship Id="rId40" Type="http://schemas.openxmlformats.org/officeDocument/2006/relationships/font" Target="fonts/font4.fntdata"/><Relationship Id="rId4" Type="http://schemas.openxmlformats.org/officeDocument/2006/relationships/notesMaster" Target="notesMasters/notesMaster1.xml"/><Relationship Id="rId39" Type="http://schemas.openxmlformats.org/officeDocument/2006/relationships/font" Target="fonts/font3.fntdata"/><Relationship Id="rId38" Type="http://schemas.openxmlformats.org/officeDocument/2006/relationships/font" Target="fonts/font2.fntdata"/><Relationship Id="rId37" Type="http://schemas.openxmlformats.org/officeDocument/2006/relationships/font" Target="fonts/font1.fntdata"/><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cademiacristo.com" TargetMode="External"/><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80" name="Shape 80"/>
        <p:cNvGrpSpPr/>
        <p:nvPr/>
      </p:nvGrpSpPr>
      <p:grpSpPr>
        <a:xfrm>
          <a:off x="0" y="0"/>
          <a:ext cx="0" cy="0"/>
          <a:chOff x="0" y="0"/>
          <a:chExt cx="0" cy="0"/>
        </a:xfrm>
      </p:grpSpPr>
      <p:sp>
        <p:nvSpPr>
          <p:cNvPr id="81" name="Google Shape;81;p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8000"/>
              </a:lnSpc>
              <a:spcBef>
                <a:spcPts val="120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Antes de la clase en vivo, el profesor hará lo siguiente en el grupo de WhatsApp:</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Mire el breve video de enseñanza y responda las preguntas adjuntas (Note que es el video 5 otra vez con un enfoque en la segunda mitad):</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Cuando Lutero y Zwinglio se encontraron, ¿en qué enseñanza no pudieron ponerse de acuerdo? ¿Por qué?</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Resuma las diferencias entre lo que enseñan las iglesias católica, luterana y protestante sobre la Cena del Señor.</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Lea Mateo 26:26-29 y 1 Cor. 10:16.</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 name="Google Shape;82;p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7" name="Shape 167"/>
        <p:cNvGrpSpPr/>
        <p:nvPr/>
      </p:nvGrpSpPr>
      <p:grpSpPr>
        <a:xfrm>
          <a:off x="0" y="0"/>
          <a:ext cx="0" cy="0"/>
          <a:chOff x="0" y="0"/>
          <a:chExt cx="0" cy="0"/>
        </a:xfrm>
      </p:grpSpPr>
      <p:sp>
        <p:nvSpPr>
          <p:cNvPr id="168" name="Google Shape;168;g274b448e17c_0_3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Note también lo que Jesús no dice: “Esto representa mi cuerpo… esto simboliza mi sangre”. Él dice, “es”. Especialmente en una ocasión solemne como esta, sus palabras son muy importantes.</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Jesús menciona otra cosa que sus discípulos estaban recibiendo esa noche: “…es derramada para remisión de los pecados. ”Estaban recibiendo remisión de sus pecados. Por eso también llama a su sangre en la Cena del Señor “del nuevo pacto”. Este nuevo pacto fue prometido por Dios en Jeremías 31:31-34, donde dijo “no me acordaré más de su pecado”. Jesús ganó este perdón para nosotros en la cruz y nos lo da en la Cena del Señor.</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9" name="Google Shape;169;g274b448e17c_0_3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5" name="Shape 175"/>
        <p:cNvGrpSpPr/>
        <p:nvPr/>
      </p:nvGrpSpPr>
      <p:grpSpPr>
        <a:xfrm>
          <a:off x="0" y="0"/>
          <a:ext cx="0" cy="0"/>
          <a:chOff x="0" y="0"/>
          <a:chExt cx="0" cy="0"/>
        </a:xfrm>
      </p:grpSpPr>
      <p:sp>
        <p:nvSpPr>
          <p:cNvPr id="176" name="Google Shape;176;g274b448e17c_0_2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(1 Corintios 10:16) La copa de bendición que bendecimos, ¿no es la comunión de la sangre de Cristo? El pan que partimos, ¿no es la comunión del cuerpo de Cristo?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¿Qué es la “copa” (vino) en la Cena del Señor, según Pablo? Es “la comunión de la sangre de Cristo”. Una comunión es la unión de dos o más cosas. Pablo nos dice cuáles son esas dos cosas: La copa (vino) y la sangre de Cristo. Luego dice lo mismo del pan: Es la comunión del cuerpo de Cristo.</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7" name="Google Shape;177;g274b448e17c_0_22: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3" name="Shape 183"/>
        <p:cNvGrpSpPr/>
        <p:nvPr/>
      </p:nvGrpSpPr>
      <p:grpSpPr>
        <a:xfrm>
          <a:off x="0" y="0"/>
          <a:ext cx="0" cy="0"/>
          <a:chOff x="0" y="0"/>
          <a:chExt cx="0" cy="0"/>
        </a:xfrm>
      </p:grpSpPr>
      <p:sp>
        <p:nvSpPr>
          <p:cNvPr id="184" name="Google Shape;184;g274b448e17c_0_3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Note también el uso de Pablo de la palabra “es”, no “representa”. El vino es realmente la comunión de la sangre de Cristo, y el pan es realmente la comunión del cuerpo de Cristo.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(Versos adicionales) Los estudiantes aprenderán más sobre esto en Sacramentos y Oración. Sin embargo, si el profesor lo considera conveniente, puede citar o explicar otros versos que prueben la presencia real:</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Las palabras de institución en Marcos 14:22-26, Lucas 22:14-23, 1 Cor. 11:23-25. Un aspecto digno de mención es que todos estos relatos coinciden en que Jesús dijo "Esto es..." mi cuerpo y mi sangre.</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5" name="Google Shape;185;g274b448e17c_0_37: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1" name="Shape 191"/>
        <p:cNvGrpSpPr/>
        <p:nvPr/>
      </p:nvGrpSpPr>
      <p:grpSpPr>
        <a:xfrm>
          <a:off x="0" y="0"/>
          <a:ext cx="0" cy="0"/>
          <a:chOff x="0" y="0"/>
          <a:chExt cx="0" cy="0"/>
        </a:xfrm>
      </p:grpSpPr>
      <p:sp>
        <p:nvSpPr>
          <p:cNvPr id="192" name="Google Shape;192;g274b448e17c_0_4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De manera que cualquiera que comiere este pan o bebiere esta copa del Señor indignamente, será culpado del cuerpo y de la sangre del Señor. Por tanto, pruébese cada uno a sí mismo, y coma así del pan, y beba de la copa. Porque el que come y bebe indignamente, sin discernir el cuerpo del Señor, juicio come y bebe para sí. (1 Cor. 11:27-29) Nótese cómo Pablo nos advierte que comulgar "sin discernir el cuerpo" es hacerlo indignamente. Además, el v. 27 puede usarse para probar que el cuerpo y la sangre de Cristo están verdaderamente presentes en el sacramento. Si no lo fueran, el que come y bebe indignamente sólo recibe una merienda. Puesto que están presentes, Pablo dice que tal persona es culpable de pecar contra el cuerpo y la sangre de Jesús.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3" name="Google Shape;193;g274b448e17c_0_4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9" name="Shape 199"/>
        <p:cNvGrpSpPr/>
        <p:nvPr/>
      </p:nvGrpSpPr>
      <p:grpSpPr>
        <a:xfrm>
          <a:off x="0" y="0"/>
          <a:ext cx="0" cy="0"/>
          <a:chOff x="0" y="0"/>
          <a:chExt cx="0" cy="0"/>
        </a:xfrm>
      </p:grpSpPr>
      <p:sp>
        <p:nvSpPr>
          <p:cNvPr id="200" name="Google Shape;200;g2e314509b4d_0_21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Preguntas</a:t>
            </a:r>
            <a:r>
              <a:rPr lang="en-US">
                <a:solidFill>
                  <a:schemeClr val="dk1"/>
                </a:solidFill>
                <a:latin typeface="Calibri" panose="020F0502020204030204"/>
                <a:ea typeface="Calibri" panose="020F0502020204030204"/>
                <a:cs typeface="Calibri" panose="020F0502020204030204"/>
                <a:sym typeface="Calibri" panose="020F0502020204030204"/>
              </a:rPr>
              <a:t>. Tómese el tiempo para responder a cualquier pregunta que los estudiantes puedan tener.</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1" name="Google Shape;201;g2e314509b4d_0_213: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7" name="Shape 207"/>
        <p:cNvGrpSpPr/>
        <p:nvPr/>
      </p:nvGrpSpPr>
      <p:grpSpPr>
        <a:xfrm>
          <a:off x="0" y="0"/>
          <a:ext cx="0" cy="0"/>
          <a:chOff x="0" y="0"/>
          <a:chExt cx="0" cy="0"/>
        </a:xfrm>
      </p:grpSpPr>
      <p:sp>
        <p:nvSpPr>
          <p:cNvPr id="208" name="Google Shape;208;g274b448e17c_0_5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¿Qué dicen las Iglesias sobre lo que recibimos en la Santa Cena?</a:t>
            </a:r>
            <a:r>
              <a:rPr lang="en-US">
                <a:solidFill>
                  <a:schemeClr val="dk1"/>
                </a:solidFill>
                <a:latin typeface="Calibri" panose="020F0502020204030204"/>
                <a:ea typeface="Calibri" panose="020F0502020204030204"/>
                <a:cs typeface="Calibri" panose="020F0502020204030204"/>
                <a:sym typeface="Calibri" panose="020F0502020204030204"/>
              </a:rPr>
              <a:t> Explique que esta diapositiva está destinada a ayudar a los estudiantes a comparar lo que acaban de aprender de las Escrituras con lo que se enseña en diferentes iglesias, para que puedan formar una identidad espiritual basada en la Palabra de Dios.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9" name="Google Shape;209;g274b448e17c_0_52: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5" name="Shape 215"/>
        <p:cNvGrpSpPr/>
        <p:nvPr/>
      </p:nvGrpSpPr>
      <p:grpSpPr>
        <a:xfrm>
          <a:off x="0" y="0"/>
          <a:ext cx="0" cy="0"/>
          <a:chOff x="0" y="0"/>
          <a:chExt cx="0" cy="0"/>
        </a:xfrm>
      </p:grpSpPr>
      <p:sp>
        <p:nvSpPr>
          <p:cNvPr id="216" name="Google Shape;216;g2e314509b4d_0_22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Iglesia Protestante (Bautista):</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"La Cena del Señor es un acto simbólico de obediencia por el cual los miembros de la iglesia, al participar del pan y del fruto de la vid, conmemoran la muerte del Redentor y anuncian su segunda venida. "</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(https://www.ibhw.org/credo/ )</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Tenga en cuenta para los estudiantes cuán similar es este punto de vista de la Cena del Señor a su punto de vista del Bautismo; es algo que hacemos por Dios, un mandato que obedecemos.</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Nótese también la palabra “simbólico”. Sólo mencionan el pan y el fruto de la vid, no el cuerpo y la sangre, porque no creen que estos últimos estén presentes en el sacramento. El pan y el vino simplemente los simbolizan.</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Además, no se menciona el perdón. El único beneficio espiritual recibido es recordar la muerte de Cristo.</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7" name="Google Shape;217;g2e314509b4d_0_22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6" name="Shape 226"/>
        <p:cNvGrpSpPr/>
        <p:nvPr/>
      </p:nvGrpSpPr>
      <p:grpSpPr>
        <a:xfrm>
          <a:off x="0" y="0"/>
          <a:ext cx="0" cy="0"/>
          <a:chOff x="0" y="0"/>
          <a:chExt cx="0" cy="0"/>
        </a:xfrm>
      </p:grpSpPr>
      <p:sp>
        <p:nvSpPr>
          <p:cNvPr id="227" name="Google Shape;227;g2e314509b4d_0_24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Iglesia Luterana (Academia Cristo):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"Creemos que todos los que participan del Sacramento de la Cena del Señor reciben el verdadero cuerpo y sangre de Cristo con el pan y el vino…  En cuanto participamos de este cuerpo y sangre, dado y derramada por nosotros, recibimos por fe el consuelo y seguridad de que nuestros pecados son realmente perdonados. " - "En Esto Creemos", </a:t>
            </a:r>
            <a:r>
              <a:rPr lang="en-US" u="sng">
                <a:solidFill>
                  <a:srgbClr val="1155CC"/>
                </a:solidFill>
                <a:latin typeface="Calibri" panose="020F0502020204030204"/>
                <a:ea typeface="Calibri" panose="020F0502020204030204"/>
                <a:cs typeface="Calibri" panose="020F0502020204030204"/>
                <a:sym typeface="Calibri" panose="020F0502020204030204"/>
                <a:hlinkClick r:id="rId3"/>
              </a:rPr>
              <a:t>www.academiacristo.com</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e314509b4d_0_241: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8" name="Shape 238"/>
        <p:cNvGrpSpPr/>
        <p:nvPr/>
      </p:nvGrpSpPr>
      <p:grpSpPr>
        <a:xfrm>
          <a:off x="0" y="0"/>
          <a:ext cx="0" cy="0"/>
          <a:chOff x="0" y="0"/>
          <a:chExt cx="0" cy="0"/>
        </a:xfrm>
      </p:grpSpPr>
      <p:sp>
        <p:nvSpPr>
          <p:cNvPr id="239" name="Google Shape;239;g2e314509b4d_0_25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¿Qué declaración describe mejor lo que dice la Biblia? En Academia Cristo creemos que, con base en los versículos que estudiamos y otros, en la Cena del Señor recibimos cuatro cosas: Pan y vino, junto con el verdadero cuerpo y la sangre de Cristo. Aunque no podemos verlos ni saborearlos, creemos que están ahí porque Cristo así lo dijo. También creemos que es poderoso porque comparte con nosotros las buenas nuevas del perdón de los pecados.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0" name="Google Shape;240;g2e314509b4d_0_25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6" name="Shape 246"/>
        <p:cNvGrpSpPr/>
        <p:nvPr/>
      </p:nvGrpSpPr>
      <p:grpSpPr>
        <a:xfrm>
          <a:off x="0" y="0"/>
          <a:ext cx="0" cy="0"/>
          <a:chOff x="0" y="0"/>
          <a:chExt cx="0" cy="0"/>
        </a:xfrm>
      </p:grpSpPr>
      <p:sp>
        <p:nvSpPr>
          <p:cNvPr id="247" name="Google Shape;247;g2e3161d02d0_0_26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Revisión</a:t>
            </a:r>
            <a:r>
              <a:rPr lang="en-US">
                <a:solidFill>
                  <a:schemeClr val="dk1"/>
                </a:solidFill>
                <a:latin typeface="Calibri" panose="020F0502020204030204"/>
                <a:ea typeface="Calibri" panose="020F0502020204030204"/>
                <a:cs typeface="Calibri" panose="020F0502020204030204"/>
                <a:sym typeface="Calibri" panose="020F0502020204030204"/>
              </a:rPr>
              <a:t>: revise las preguntas para las que los estudiantes prepararon respuestas basadas en el video.</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Cuando Lutero y Zwinglio se reunieron, ¿en qué enseñanza no estuvieron de acuerdo? ¿Por qué?</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En octubre de 1529, un líder alemán llamado Felipe de Hesse quiso unir a luteranos y protestantes por razones políticas. Los teólogos protestantes y luteranos se reunieron en Marburgo y, aunque coincidieron en muchas enseñanzas, Lutero y Zwinglio no pudieron ponerse de acuerdo en lo que respecta a la Cena del Señor.</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8" name="Google Shape;248;g2e3161d02d0_0_26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1" name="Shape 91"/>
        <p:cNvGrpSpPr/>
        <p:nvPr/>
      </p:nvGrpSpPr>
      <p:grpSpPr>
        <a:xfrm>
          <a:off x="0" y="0"/>
          <a:ext cx="0" cy="0"/>
          <a:chOff x="0" y="0"/>
          <a:chExt cx="0" cy="0"/>
        </a:xfrm>
      </p:grpSpPr>
      <p:sp>
        <p:nvSpPr>
          <p:cNvPr id="92" name="Google Shape;92;g2ae502832d3_0_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4" name="Shape 254"/>
        <p:cNvGrpSpPr/>
        <p:nvPr/>
      </p:nvGrpSpPr>
      <p:grpSpPr>
        <a:xfrm>
          <a:off x="0" y="0"/>
          <a:ext cx="0" cy="0"/>
          <a:chOff x="0" y="0"/>
          <a:chExt cx="0" cy="0"/>
        </a:xfrm>
      </p:grpSpPr>
      <p:sp>
        <p:nvSpPr>
          <p:cNvPr id="255" name="Google Shape;255;g274b448e17c_0_6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En resumen: Lutero enfatizó las palabras de Cristo: “Esto es mi cuerpo; esta es mi sangre”, y enseñó que el cuerpo y la sangre de Cristo están verdaderamente presentes con el pan y el vino. Zwinglio interpretó esas mismas palabras de Cristo figurativamente o simbólicamente. Razonó que el cuerpo de Cristo había ascendido al cielo y estaba a la diestra de Dios, por lo que no podía estar realmente presente en la Cena del Señor en todo el mundo. (Para Lutero, esto no era un problema, porque como Dios, nada es imposible para Cristo). En cambio, Zwinglio enfatizó las palabras de Cristo “hagan esto en memoria mía” para enseñar que el pan y el vino eran simplemente recordatorios del sacrificio de Cristo.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Este desacuerdo ilustra sus diferentes métodos de interpretación de las Escrituras. Zwinglio usó su razón para interpretar lo que dice Jesús, mientras que Lutero sujetó su razón a lo que dice Jesús.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6" name="Google Shape;256;g274b448e17c_0_65: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1" name="Shape 261"/>
        <p:cNvGrpSpPr/>
        <p:nvPr/>
      </p:nvGrpSpPr>
      <p:grpSpPr>
        <a:xfrm>
          <a:off x="0" y="0"/>
          <a:ext cx="0" cy="0"/>
          <a:chOff x="0" y="0"/>
          <a:chExt cx="0" cy="0"/>
        </a:xfrm>
      </p:grpSpPr>
      <p:sp>
        <p:nvSpPr>
          <p:cNvPr id="262" name="Google Shape;262;g274b448e17c_0_15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Resuma las diferencias entre lo que enseñan las iglesias católica, luterana y protestante sobre la Cena del Señor.</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3" name="Google Shape;263;g274b448e17c_0_153: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9" name="Shape 269"/>
        <p:cNvGrpSpPr/>
        <p:nvPr/>
      </p:nvGrpSpPr>
      <p:grpSpPr>
        <a:xfrm>
          <a:off x="0" y="0"/>
          <a:ext cx="0" cy="0"/>
          <a:chOff x="0" y="0"/>
          <a:chExt cx="0" cy="0"/>
        </a:xfrm>
      </p:grpSpPr>
      <p:sp>
        <p:nvSpPr>
          <p:cNvPr id="270" name="Google Shape;270;g274b379f556_0_6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Al igual que Lutero, la Iglesia Luterana de hoy toma la palabra de Jesús cuando dice: “Esto es mi cuerpo; esta es mi sangre.” Creemos que el cuerpo y la sangre de Cristo están verdaderamente presentes con el pan y el vino, pero de una manera que no podemos percibir (“presencia real”). También creemos que recibimos la seguridad del perdón y una fe fortalecida en la Cena del Señor.</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1" name="Google Shape;271;g274b379f556_0_6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1" name="Shape 281"/>
        <p:cNvGrpSpPr/>
        <p:nvPr/>
      </p:nvGrpSpPr>
      <p:grpSpPr>
        <a:xfrm>
          <a:off x="0" y="0"/>
          <a:ext cx="0" cy="0"/>
          <a:chOff x="0" y="0"/>
          <a:chExt cx="0" cy="0"/>
        </a:xfrm>
      </p:grpSpPr>
      <p:sp>
        <p:nvSpPr>
          <p:cNvPr id="282" name="Google Shape;282;g274b379f556_0_5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98450" algn="l" rtl="0">
              <a:spcBef>
                <a:spcPts val="0"/>
              </a:spcBef>
              <a:spcAft>
                <a:spcPts val="100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Al igual que Zwinglio, muchas iglesias protestantes de hoy creen que el pan y el vino simplemente simbolizan el cuerpo y la sangre de Cristo ("representación"). Para ellos, la Cena del Señor no otorga perdón, sino que es un acto de obediencia que nos recuerda el sacrificio de Cristo.</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3" name="Google Shape;283;g274b379f556_0_5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2" name="Shape 292"/>
        <p:cNvGrpSpPr/>
        <p:nvPr/>
      </p:nvGrpSpPr>
      <p:grpSpPr>
        <a:xfrm>
          <a:off x="0" y="0"/>
          <a:ext cx="0" cy="0"/>
          <a:chOff x="0" y="0"/>
          <a:chExt cx="0" cy="0"/>
        </a:xfrm>
      </p:grpSpPr>
      <p:sp>
        <p:nvSpPr>
          <p:cNvPr id="293" name="Google Shape;293;g274b448e17c_0_16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La enseñanza católica sobre la Cena del Señor (o Eucaristía) es diferente de ambas. Lo ven como un sacrificio real, ofrecido por el sacerdote, que perpetúa el sacrificio de Cristo en la cruz. Como tales, creen que el pan y el vino no están presentes allí; se convierten en el cuerpo y la sangre de Cristo (“transubstanciación”). Este sacrificio otorga el perdón de algunos pecados (veniales) y puede beneficiar incluso a los muertos. Sin embargo, estas enseñanzas no son bíblicas. Cristo no puede, ni necesita ser, sacrificado de nuevo, ya que hizo un solo sacrificio que pagó por todos los pecados (Heb. 10). Además, Pablo dice que el pan y el vino no desaparecen en la Cena del Señor, sino que son una comunión con el cuerpo y la sangre (1 Corintios 10:16). Jesús no limita su promesa de perdón en la Cena del Señor solo a ciertos pecados. Y no hay evidencia bíblica de que nuestras acciones puedan ayudar a los muertos; los muertos en Cristo están en el cielo y no necesitan nuestra ayuda. (Más sobre esta próxima lección).</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4" name="Google Shape;294;g274b448e17c_0_16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3" name="Shape 303"/>
        <p:cNvGrpSpPr/>
        <p:nvPr/>
      </p:nvGrpSpPr>
      <p:grpSpPr>
        <a:xfrm>
          <a:off x="0" y="0"/>
          <a:ext cx="0" cy="0"/>
          <a:chOff x="0" y="0"/>
          <a:chExt cx="0" cy="0"/>
        </a:xfrm>
      </p:grpSpPr>
      <p:sp>
        <p:nvSpPr>
          <p:cNvPr id="304" name="Google Shape;304;g274b379f556_0_7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Pregunta para el debate: Elija uno de los siguientes temas que hemos estudiado hasta ahora en este curso: nuestra condición natural, nuestro papel en la conversión, el bautismo, la Cena del Señor. Luego, explique cómo la razón humana puede desviarnos al respecto.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Esta pregunta tiene por objeto repasar lo que se aprendió en clases anteriores sobre estos temas, así como la diferencia en la interpretación de las Escrituras entre los luteranos y algunos protestantes.</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Nuestra condición natural: la razón humana mira a un bebé y dice que el niño debe ser inocente, que es lo que enseñan algunas iglesias protestantes. Sin embargo, la Escritura enseña que nacemos pecadores (Salmo 51:5). La razón humana ve a los incrédulos haciendo buenas obras y concluye que debe haber algo bueno en todos nosotros. La Biblia, sin embargo, dice: “en mi carne (naturaleza pecaminosa), no mora el bien”. (Romanos 7:18)</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Nuestro papel en la conversión: La Biblia dice, "Cree y serás salvo, " y la razón concluye que creer es algo que soy capaz de hacer. Tengo que tener el poder dentro de mi para decidir creer. Pero la Biblia dice que no es así. Que somos muertos por naturaleza espiritualmente, y que solo Dios puede cambiar eso y darnos la fe.</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Sobre el bautismo de infantes: La razón mira a un bebé, que ni puede hablar, y dice, "Imposible que ese conozca a Cristo y crea en Cristo. " Pero la Biblia dice que no hay nada imposible para Dios, y nos da evidencia que él puede obrar la fe, hasta en los corazones de infantes. </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lvl="3" indent="-298450" algn="l" rtl="0">
              <a:spcBef>
                <a:spcPts val="1000"/>
              </a:spcBef>
              <a:spcAft>
                <a:spcPts val="100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Acerca de la Cena del Señor: Jesús dice, "Esto es mi cuerpo. " Mi razón dice, "No, Jesús, yo no veo su cuerpo. Yo veo pan. Además, ¿cómo puede estar presente tu cuerpo en muchos lugares al mismo tiempo, cuando ascendiste con tu cuerpo al cielo? Así que te equivocaste de Palabras; quisiste decir que este pan representa tu cuerpo. " Pero la Biblia dice, "Esto es mi cuerpo. </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05" name="Google Shape;305;g274b379f556_0_7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1" name="Shape 311"/>
        <p:cNvGrpSpPr/>
        <p:nvPr/>
      </p:nvGrpSpPr>
      <p:grpSpPr>
        <a:xfrm>
          <a:off x="0" y="0"/>
          <a:ext cx="0" cy="0"/>
          <a:chOff x="0" y="0"/>
          <a:chExt cx="0" cy="0"/>
        </a:xfrm>
      </p:grpSpPr>
      <p:sp>
        <p:nvSpPr>
          <p:cNvPr id="312" name="Google Shape;312;g274b379f556_0_13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Resumen</a:t>
            </a:r>
            <a:r>
              <a:rPr lang="en-US">
                <a:solidFill>
                  <a:schemeClr val="dk1"/>
                </a:solidFill>
                <a:latin typeface="Calibri" panose="020F0502020204030204"/>
                <a:ea typeface="Calibri" panose="020F0502020204030204"/>
                <a:cs typeface="Calibri" panose="020F0502020204030204"/>
                <a:sym typeface="Calibri" panose="020F0502020204030204"/>
              </a:rPr>
              <a:t>: En las próximas clases, terminaremos con una diapositiva de revisión como esta que enfatiza claramente la diferencia entre lo que enseñan las iglesias. Tenga en cuenta que muchas iglesias protestantes, pero no todas, se suscriben a la enseñanza de esta diapositiva.</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10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¿Qué recibimos en la Cena del Señor?</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Iglesia Católica: Cuerpo y sangre de Cristo, un nuevo sacrificio.</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Iglesia Luterana: Pan, vino, el cuerpo y la sangre de Cristo, para nuestro perdón. </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100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Muchas Iglesias Protestantes: Pan y vino. Un acto de obediencia que conmemora su muerte.</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3" name="Google Shape;313;g274b379f556_0_13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8" name="Shape 318"/>
        <p:cNvGrpSpPr/>
        <p:nvPr/>
      </p:nvGrpSpPr>
      <p:grpSpPr>
        <a:xfrm>
          <a:off x="0" y="0"/>
          <a:ext cx="0" cy="0"/>
          <a:chOff x="0" y="0"/>
          <a:chExt cx="0" cy="0"/>
        </a:xfrm>
      </p:grpSpPr>
      <p:sp>
        <p:nvSpPr>
          <p:cNvPr id="319" name="Google Shape;319;p3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Conclusión</a:t>
            </a:r>
            <a:r>
              <a:rPr lang="en-US">
                <a:solidFill>
                  <a:schemeClr val="dk1"/>
                </a:solidFill>
                <a:latin typeface="Calibri" panose="020F0502020204030204"/>
                <a:ea typeface="Calibri" panose="020F0502020204030204"/>
                <a:cs typeface="Calibri" panose="020F0502020204030204"/>
                <a:sym typeface="Calibri" panose="020F0502020204030204"/>
              </a:rPr>
              <a:t>:</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lnSpc>
                <a:spcPct val="100000"/>
              </a:lnSpc>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Repasar los objetivos de la lección.</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0" name="Google Shape;320;p3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8" name="Shape 328"/>
        <p:cNvGrpSpPr/>
        <p:nvPr/>
      </p:nvGrpSpPr>
      <p:grpSpPr>
        <a:xfrm>
          <a:off x="0" y="0"/>
          <a:ext cx="0" cy="0"/>
          <a:chOff x="0" y="0"/>
          <a:chExt cx="0" cy="0"/>
        </a:xfrm>
      </p:grpSpPr>
      <p:sp>
        <p:nvSpPr>
          <p:cNvPr id="329" name="Google Shape;329;g2adf2547317_0_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lnSpc>
                <a:spcPct val="100000"/>
              </a:lnSpc>
              <a:spcBef>
                <a:spcPts val="0"/>
              </a:spcBef>
              <a:spcAft>
                <a:spcPts val="1000"/>
              </a:spcAft>
              <a:buClr>
                <a:schemeClr val="dk1"/>
              </a:buClr>
              <a:buSzPts val="1100"/>
              <a:buFont typeface="Calibri" panose="020F0502020204030204"/>
              <a:buAutoNum type="arabicPeriod" startAt="2"/>
            </a:pPr>
            <a:r>
              <a:rPr lang="en-US">
                <a:solidFill>
                  <a:schemeClr val="dk1"/>
                </a:solidFill>
                <a:latin typeface="Calibri" panose="020F0502020204030204"/>
                <a:ea typeface="Calibri" panose="020F0502020204030204"/>
                <a:cs typeface="Calibri" panose="020F0502020204030204"/>
                <a:sym typeface="Calibri" panose="020F0502020204030204"/>
              </a:rPr>
              <a:t>Oración de clausura</a:t>
            </a:r>
            <a:endParaRPr lang="en-US">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0" name="Google Shape;330;g2adf2547317_0_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6" name="Shape 336"/>
        <p:cNvGrpSpPr/>
        <p:nvPr/>
      </p:nvGrpSpPr>
      <p:grpSpPr>
        <a:xfrm>
          <a:off x="0" y="0"/>
          <a:ext cx="0" cy="0"/>
          <a:chOff x="0" y="0"/>
          <a:chExt cx="0" cy="0"/>
        </a:xfrm>
      </p:grpSpPr>
      <p:sp>
        <p:nvSpPr>
          <p:cNvPr id="337" name="Google Shape;337;g2adf2547317_0_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panose="020F0502020204030204"/>
              <a:buAutoNum type="arabicPeriod" startAt="3"/>
            </a:pPr>
            <a:r>
              <a:rPr lang="en-US">
                <a:solidFill>
                  <a:schemeClr val="dk1"/>
                </a:solidFill>
                <a:latin typeface="Calibri" panose="020F0502020204030204"/>
                <a:ea typeface="Calibri" panose="020F0502020204030204"/>
                <a:cs typeface="Calibri" panose="020F0502020204030204"/>
                <a:sym typeface="Calibri" panose="020F0502020204030204"/>
              </a:rPr>
              <a:t>Despedida </a:t>
            </a:r>
            <a:endParaRPr lang="en-US">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8" name="Google Shape;338;g2adf2547317_0_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96" name="Shape 96"/>
        <p:cNvGrpSpPr/>
        <p:nvPr/>
      </p:nvGrpSpPr>
      <p:grpSpPr>
        <a:xfrm>
          <a:off x="0" y="0"/>
          <a:ext cx="0" cy="0"/>
          <a:chOff x="0" y="0"/>
          <a:chExt cx="0" cy="0"/>
        </a:xfrm>
      </p:grpSpPr>
      <p:sp>
        <p:nvSpPr>
          <p:cNvPr id="97" name="Google Shape;97;p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98" name="Google Shape;98;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4" name="Shape 344"/>
        <p:cNvGrpSpPr/>
        <p:nvPr/>
      </p:nvGrpSpPr>
      <p:grpSpPr>
        <a:xfrm>
          <a:off x="0" y="0"/>
          <a:ext cx="0" cy="0"/>
          <a:chOff x="0" y="0"/>
          <a:chExt cx="0" cy="0"/>
        </a:xfrm>
      </p:grpSpPr>
      <p:sp>
        <p:nvSpPr>
          <p:cNvPr id="345" name="Google Shape;345;g2ac1ba269cb_0_4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spcBef>
                <a:spcPts val="0"/>
              </a:spcBef>
              <a:spcAft>
                <a:spcPts val="0"/>
              </a:spcAft>
              <a:buClr>
                <a:schemeClr val="dk1"/>
              </a:buClr>
              <a:buSzPts val="1100"/>
              <a:buFont typeface="Arial" panose="020B0604020202020204"/>
              <a:buNone/>
            </a:pPr>
            <a:r>
              <a:rPr lang="en-US" b="1" u="sng">
                <a:solidFill>
                  <a:schemeClr val="dk1"/>
                </a:solidFill>
                <a:latin typeface="Calibri" panose="020F0502020204030204"/>
                <a:ea typeface="Calibri" panose="020F0502020204030204"/>
                <a:cs typeface="Calibri" panose="020F0502020204030204"/>
                <a:sym typeface="Calibri" panose="020F0502020204030204"/>
              </a:rPr>
              <a:t>Información adicional para el maestro: Temas que pueden surgir durante la clase</a:t>
            </a:r>
            <a:endParaRPr b="1" u="sng">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Presencia real vs canibalismo.</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1000"/>
              </a:spcBef>
              <a:spcAft>
                <a:spcPts val="100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Con qué frecuencia debemos celebrar la Cena del Señor.</a:t>
            </a:r>
            <a:endParaRPr b="1"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6" name="Google Shape;346;g2ac1ba269cb_0_4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06"/>
        <p:cNvGrpSpPr/>
        <p:nvPr/>
      </p:nvGrpSpPr>
      <p:grpSpPr>
        <a:xfrm>
          <a:off x="0" y="0"/>
          <a:ext cx="0" cy="0"/>
          <a:chOff x="0" y="0"/>
          <a:chExt cx="0" cy="0"/>
        </a:xfrm>
      </p:grpSpPr>
      <p:sp>
        <p:nvSpPr>
          <p:cNvPr id="107" name="Google Shape;107;p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100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Presentarse </a:t>
            </a:r>
            <a:r>
              <a:rPr lang="en-US">
                <a:solidFill>
                  <a:schemeClr val="dk1"/>
                </a:solidFill>
                <a:latin typeface="Calibri" panose="020F0502020204030204"/>
                <a:ea typeface="Calibri" panose="020F0502020204030204"/>
                <a:cs typeface="Calibri" panose="020F0502020204030204"/>
                <a:sym typeface="Calibri" panose="020F0502020204030204"/>
              </a:rPr>
              <a:t>(5 minutos o más) - </a:t>
            </a:r>
            <a:r>
              <a:rPr lang="en-US" i="1">
                <a:solidFill>
                  <a:schemeClr val="dk1"/>
                </a:solidFill>
                <a:latin typeface="Calibri" panose="020F0502020204030204"/>
                <a:ea typeface="Calibri" panose="020F0502020204030204"/>
                <a:cs typeface="Calibri" panose="020F0502020204030204"/>
                <a:sym typeface="Calibri" panose="020F0502020204030204"/>
              </a:rPr>
              <a:t>Estas presentaciones pueden llevar más tiempo ya que es la primera clase. Preséntese y dé algunos de sus antecedentes. Dependiendo de la cantidad de alumnos en la sesión, puede pedir que se presenten ellos, dándoles la oportunidad de decir de donde son y cuánto tiempo han estado en la </a:t>
            </a:r>
            <a:r>
              <a:rPr lang="es-CO" altLang="en-US" i="1">
                <a:solidFill>
                  <a:schemeClr val="dk1"/>
                </a:solidFill>
                <a:latin typeface="Calibri" panose="020F0502020204030204"/>
                <a:ea typeface="Calibri" panose="020F0502020204030204"/>
                <a:cs typeface="Calibri" panose="020F0502020204030204"/>
                <a:sym typeface="Calibri" panose="020F0502020204030204"/>
              </a:rPr>
              <a:t>Aca</a:t>
            </a:r>
            <a:r>
              <a:rPr lang="en-US" i="1">
                <a:solidFill>
                  <a:schemeClr val="dk1"/>
                </a:solidFill>
                <a:latin typeface="Calibri" panose="020F0502020204030204"/>
                <a:ea typeface="Calibri" panose="020F0502020204030204"/>
                <a:cs typeface="Calibri" panose="020F0502020204030204"/>
                <a:sym typeface="Calibri" panose="020F0502020204030204"/>
              </a:rPr>
              <a:t>demia.</a:t>
            </a:r>
            <a:endParaRPr lang="en-US" i="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 name="Google Shape;108;p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4" name="Shape 114"/>
        <p:cNvGrpSpPr/>
        <p:nvPr/>
      </p:nvGrpSpPr>
      <p:grpSpPr>
        <a:xfrm>
          <a:off x="0" y="0"/>
          <a:ext cx="0" cy="0"/>
          <a:chOff x="0" y="0"/>
          <a:chExt cx="0" cy="0"/>
        </a:xfrm>
      </p:grpSpPr>
      <p:sp>
        <p:nvSpPr>
          <p:cNvPr id="115" name="Google Shape;115;p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Oración: </a:t>
            </a:r>
            <a:r>
              <a:rPr lang="en-US">
                <a:solidFill>
                  <a:schemeClr val="dk1"/>
                </a:solidFill>
                <a:latin typeface="Calibri" panose="020F0502020204030204"/>
                <a:ea typeface="Calibri" panose="020F0502020204030204"/>
                <a:cs typeface="Calibri" panose="020F0502020204030204"/>
                <a:sym typeface="Calibri" panose="020F0502020204030204"/>
              </a:rPr>
              <a:t>Señor Jesucristo, en la noche que fuiste traicionado, amorosamente nos dejaste una cena por la cual podíamos recordar tu sacrificio y recibir el mismo perdón que obtuviste con él, junto con tu verdadero cuerpo y sangre. Mientras estudiamos esta Santa Cena hoy, ayúdanos a confiar en que lo que dices es verdad. Danos a todos entusiasmo para participar en esta fiesta tan a menudo como podamos mientras esperamos para unirnos a ti en la gran fiesta del cielo. En tu nombre oramos, Amén. (1 minuto)</a:t>
            </a:r>
            <a:endParaRPr>
              <a:solidFill>
                <a:schemeClr val="dk1"/>
              </a:solidFill>
              <a:latin typeface="Calibri" panose="020F0502020204030204"/>
              <a:ea typeface="Calibri" panose="020F0502020204030204"/>
              <a:cs typeface="Calibri" panose="020F0502020204030204"/>
              <a:sym typeface="Calibri" panose="020F0502020204030204"/>
            </a:endParaRPr>
          </a:p>
          <a:p>
            <a:pPr marL="228600" marR="171450" lvl="0" indent="0" algn="l" rtl="0">
              <a:spcBef>
                <a:spcPts val="100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Introducción a la lección:</a:t>
            </a:r>
            <a:r>
              <a:rPr lang="en-US">
                <a:solidFill>
                  <a:schemeClr val="dk1"/>
                </a:solidFill>
                <a:latin typeface="Calibri" panose="020F0502020204030204"/>
                <a:ea typeface="Calibri" panose="020F0502020204030204"/>
                <a:cs typeface="Calibri" panose="020F0502020204030204"/>
                <a:sym typeface="Calibri" panose="020F0502020204030204"/>
              </a:rPr>
              <a:t> Explique el propósito del curso – queremos ayudar a los estudiantes a formar una identidad espiritual basada en la Palabra de Dios. Puede explicar también la importancia de hacer las tareas, mostrando respeto y etiqueta para con el maestro </a:t>
            </a:r>
            <a:r>
              <a:rPr lang="es-CO" altLang="en-US">
                <a:solidFill>
                  <a:schemeClr val="dk1"/>
                </a:solidFill>
                <a:latin typeface="Calibri" panose="020F0502020204030204"/>
                <a:ea typeface="Calibri" panose="020F0502020204030204"/>
                <a:cs typeface="Calibri" panose="020F0502020204030204"/>
                <a:sym typeface="Calibri" panose="020F0502020204030204"/>
              </a:rPr>
              <a:t>,</a:t>
            </a:r>
            <a:r>
              <a:rPr lang="en-US">
                <a:solidFill>
                  <a:schemeClr val="dk1"/>
                </a:solidFill>
                <a:latin typeface="Calibri" panose="020F0502020204030204"/>
                <a:ea typeface="Calibri" panose="020F0502020204030204"/>
                <a:cs typeface="Calibri" panose="020F0502020204030204"/>
                <a:sym typeface="Calibri" panose="020F0502020204030204"/>
              </a:rPr>
              <a:t> otros estudiantes en la clase y en el grupo de WhatsApp. (1 minuto)</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Clr>
                <a:schemeClr val="dk1"/>
              </a:buClr>
              <a:buSzPts val="1100"/>
              <a:buFont typeface="Arial" panose="020B0604020202020204"/>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6" name="Google Shape;116;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2" name="Shape 122"/>
        <p:cNvGrpSpPr/>
        <p:nvPr/>
      </p:nvGrpSpPr>
      <p:grpSpPr>
        <a:xfrm>
          <a:off x="0" y="0"/>
          <a:ext cx="0" cy="0"/>
          <a:chOff x="0" y="0"/>
          <a:chExt cx="0" cy="0"/>
        </a:xfrm>
      </p:grpSpPr>
      <p:sp>
        <p:nvSpPr>
          <p:cNvPr id="123" name="Google Shape;123;p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Objetivos de la Lección</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lnSpc>
                <a:spcPct val="115000"/>
              </a:lnSpc>
              <a:spcBef>
                <a:spcPts val="10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Examinar la institución de la santa cena con su énfasis en el perdón de los pecados.</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lnSpc>
                <a:spcPct val="115000"/>
              </a:lnSpc>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Comparar lo que las Iglesias diferentes dicen sobre la santa cena. </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lnSpc>
                <a:spcPct val="115000"/>
              </a:lnSpc>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Conectar los errores doctrinales que hemos estudiado con el mal uso de la razón humana.</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4" name="Google Shape;124;p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2" name="Shape 142"/>
        <p:cNvGrpSpPr/>
        <p:nvPr/>
      </p:nvGrpSpPr>
      <p:grpSpPr>
        <a:xfrm>
          <a:off x="0" y="0"/>
          <a:ext cx="0" cy="0"/>
          <a:chOff x="0" y="0"/>
          <a:chExt cx="0" cy="0"/>
        </a:xfrm>
      </p:grpSpPr>
      <p:sp>
        <p:nvSpPr>
          <p:cNvPr id="143" name="Google Shape;143;g2e314509b4d_0_8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Estudio bíblico: La Santa Cena </a:t>
            </a:r>
            <a:r>
              <a:rPr lang="en-US">
                <a:solidFill>
                  <a:schemeClr val="dk1"/>
                </a:solidFill>
                <a:latin typeface="Calibri" panose="020F0502020204030204"/>
                <a:ea typeface="Calibri" panose="020F0502020204030204"/>
                <a:cs typeface="Calibri" panose="020F0502020204030204"/>
                <a:sym typeface="Calibri" panose="020F0502020204030204"/>
              </a:rPr>
              <a:t>La noche antes de que Jesús muriera, él y sus discípulos estaban celebrando la Pascua. Era una fiesta que conmemoraba cómo Dios, a través de la sangre de los corderos, había salvado a Israel de la muerte de la décima plaga y los había liberado de la esclavitud en Egipto. Pero esa fiesta presagiaba a Cristo, el verdadero Cordero Pascual cuya sangre derramada en la cruz nos libera del pecado y de la muerte. La noche antes de su sacrificio, Jesús instituyó una nueva comida para que la celebremos. Como se observa en el video, hay una variedad de creencias acerca de esa comida en las iglesias de hoy. Así que empecemos por ver lo que dice la Biblia. En particular, queremos responder a la pregunta: </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1000"/>
              </a:spcBef>
              <a:spcAft>
                <a:spcPts val="60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4" name="Google Shape;144;g2e314509b4d_0_8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1" name="Shape 151"/>
        <p:cNvGrpSpPr/>
        <p:nvPr/>
      </p:nvGrpSpPr>
      <p:grpSpPr>
        <a:xfrm>
          <a:off x="0" y="0"/>
          <a:ext cx="0" cy="0"/>
          <a:chOff x="0" y="0"/>
          <a:chExt cx="0" cy="0"/>
        </a:xfrm>
      </p:grpSpPr>
      <p:sp>
        <p:nvSpPr>
          <p:cNvPr id="152" name="Google Shape;152;p2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¿Qué recibimos en la Cena del Señor? </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3" name="Google Shape;153;p28: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9" name="Shape 159"/>
        <p:cNvGrpSpPr/>
        <p:nvPr/>
      </p:nvGrpSpPr>
      <p:grpSpPr>
        <a:xfrm>
          <a:off x="0" y="0"/>
          <a:ext cx="0" cy="0"/>
          <a:chOff x="0" y="0"/>
          <a:chExt cx="0" cy="0"/>
        </a:xfrm>
      </p:grpSpPr>
      <p:sp>
        <p:nvSpPr>
          <p:cNvPr id="160" name="Google Shape;160;g274b448e17c_0_1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(Mateo 26:26-29) 26 Y mientras comían, tomó Jesús el pan, y bendijo, y lo partió, y dio a sus discípulos, y dijo: Tomad, comed; esto es mi cuerpo. 27 Y tomando la copa, y habiendo dado gracias, les dio, diciendo: Bebed de ella todos; 28 porque esto es mi sangre del nuevo pacto, que por muchos es derramada para remisión de los pecados. 29 y os digo que desde ahora no beberé más de este fruto de la vid, hasta aquel día en que lo beba nuevo con vosotros en el reino de mi Padre.</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¿Qué recibimos en la Cena del Señor? vs.26 nos dice que Jesús dio pan a sus discípulos. El pan usado en la fiesta de la Pascua habría sido pan sin levadura. También les dio la copa, que estaba llena de vino – “fruto de la vid”. Entonces, recibimos pan y vino en la Cena del Señor.</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Sin embargo, observe las palabras de Jesús a sus discípulos: ¿Qué les dijo que estaban recibiendo? “Tomad, ven; esto es mi cuerpo…” “Bebed de ella todos; porque esto es mi sangre…” Según Jesús, el pan no era solo pan, sino también su cuerpo. El vino no era sólo vino, sino también su sangre.</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1" name="Google Shape;161;g274b448e17c_0_12: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1" name="Shape 11"/>
        <p:cNvGrpSpPr/>
        <p:nvPr/>
      </p:nvGrpSpPr>
      <p:grpSpPr>
        <a:xfrm>
          <a:off x="0" y="0"/>
          <a:ext cx="0" cy="0"/>
          <a:chOff x="0" y="0"/>
          <a:chExt cx="0" cy="0"/>
        </a:xfrm>
      </p:grpSpPr>
      <p:sp>
        <p:nvSpPr>
          <p:cNvPr id="12" name="Google Shape;12;p3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3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type="pic" idx="2"/>
          </p:nvPr>
        </p:nvSpPr>
        <p:spPr>
          <a:xfrm>
            <a:off x="5183188" y="987425"/>
            <a:ext cx="6172200" cy="4873625"/>
          </a:xfrm>
          <a:prstGeom prst="rect">
            <a:avLst/>
          </a:prstGeom>
          <a:noFill/>
          <a:ln>
            <a:noFill/>
          </a:ln>
        </p:spPr>
      </p:sp>
      <p:sp>
        <p:nvSpPr>
          <p:cNvPr id="64" name="Google Shape;64;p43"/>
          <p:cNvSpPr txBox="1"/>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p34"/>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7.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86" name="Google Shape;86;p1"/>
          <p:cNvPicPr preferRelativeResize="0"/>
          <p:nvPr/>
        </p:nvPicPr>
        <p:blipFill rotWithShape="1">
          <a:blip r:embed="rId1"/>
          <a:srcRect l="17157" t="8248" r="29534" b="8248"/>
          <a:stretch>
            <a:fillRect/>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2"/>
          <a:srcRect/>
          <a:stretch>
            <a:fill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70" name="Shape 170"/>
        <p:cNvGrpSpPr/>
        <p:nvPr/>
      </p:nvGrpSpPr>
      <p:grpSpPr>
        <a:xfrm>
          <a:off x="0" y="0"/>
          <a:ext cx="0" cy="0"/>
          <a:chOff x="0" y="0"/>
          <a:chExt cx="0" cy="0"/>
        </a:xfrm>
      </p:grpSpPr>
      <p:sp>
        <p:nvSpPr>
          <p:cNvPr id="171" name="Google Shape;171;g274b448e17c_0_30"/>
          <p:cNvSpPr txBox="1"/>
          <p:nvPr/>
        </p:nvSpPr>
        <p:spPr>
          <a:xfrm>
            <a:off x="3602250" y="408600"/>
            <a:ext cx="8297400" cy="6264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Y mientras comían, tomó Jesús el </a:t>
            </a:r>
            <a:endParaRPr sz="330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pan, y bendijo, y lo partió, y dio a sus discípulos, y dijo: Tomad, comed; esto </a:t>
            </a:r>
            <a:r>
              <a:rPr lang="en-US" sz="3300" b="1">
                <a:solidFill>
                  <a:schemeClr val="dk1"/>
                </a:solidFill>
                <a:latin typeface="Lato" panose="020F0502020204030203"/>
                <a:ea typeface="Lato" panose="020F0502020204030203"/>
                <a:cs typeface="Lato" panose="020F0502020204030203"/>
                <a:sym typeface="Lato" panose="020F0502020204030203"/>
              </a:rPr>
              <a:t>es </a:t>
            </a:r>
            <a:r>
              <a:rPr lang="en-US" sz="3300">
                <a:solidFill>
                  <a:schemeClr val="dk1"/>
                </a:solidFill>
                <a:latin typeface="Lato" panose="020F0502020204030203"/>
                <a:ea typeface="Lato" panose="020F0502020204030203"/>
                <a:cs typeface="Lato" panose="020F0502020204030203"/>
                <a:sym typeface="Lato" panose="020F0502020204030203"/>
              </a:rPr>
              <a:t>mi cuerpo. Y tomando la copa, y habiendo dado gracias, les dio, diciendo: Bebed de ella todos; porque esto </a:t>
            </a:r>
            <a:r>
              <a:rPr lang="en-US" sz="3300" b="1">
                <a:solidFill>
                  <a:schemeClr val="dk1"/>
                </a:solidFill>
                <a:latin typeface="Lato" panose="020F0502020204030203"/>
                <a:ea typeface="Lato" panose="020F0502020204030203"/>
                <a:cs typeface="Lato" panose="020F0502020204030203"/>
                <a:sym typeface="Lato" panose="020F0502020204030203"/>
              </a:rPr>
              <a:t>es </a:t>
            </a:r>
            <a:r>
              <a:rPr lang="en-US" sz="3300">
                <a:solidFill>
                  <a:schemeClr val="dk1"/>
                </a:solidFill>
                <a:latin typeface="Lato" panose="020F0502020204030203"/>
                <a:ea typeface="Lato" panose="020F0502020204030203"/>
                <a:cs typeface="Lato" panose="020F0502020204030203"/>
                <a:sym typeface="Lato" panose="020F0502020204030203"/>
              </a:rPr>
              <a:t>mi sangre del nuevo pacto, que por muchos es derramada para remisión de los pecados. y os digo que desde ahora no beberé más de este fruto de la vid, hasta aquel día en que lo beba nuevo con vosotros en el reino de mi Padre.</a:t>
            </a:r>
            <a:endParaRPr sz="330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0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Mateo 26:26-29</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172" name="Google Shape;172;g274b448e17c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3" name="Google Shape;173;g274b448e17c_0_30"/>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74" name="Google Shape;174;g274b448e17c_0_3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78" name="Shape 178"/>
        <p:cNvGrpSpPr/>
        <p:nvPr/>
      </p:nvGrpSpPr>
      <p:grpSpPr>
        <a:xfrm>
          <a:off x="0" y="0"/>
          <a:ext cx="0" cy="0"/>
          <a:chOff x="0" y="0"/>
          <a:chExt cx="0" cy="0"/>
        </a:xfrm>
      </p:grpSpPr>
      <p:sp>
        <p:nvSpPr>
          <p:cNvPr id="179" name="Google Shape;179;g274b448e17c_0_22"/>
          <p:cNvSpPr txBox="1"/>
          <p:nvPr/>
        </p:nvSpPr>
        <p:spPr>
          <a:xfrm>
            <a:off x="3602250" y="2188263"/>
            <a:ext cx="8297400" cy="2709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La copa de bendición que bendecimos, ¿no es la comunión de la sangre de Cristo? El pan que partimos, ¿no es la comunión del cuerpo de Cristo?</a:t>
            </a:r>
            <a:endParaRPr sz="330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0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1 Corintios 10:16</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180" name="Google Shape;180;g274b448e17c_0_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81" name="Google Shape;181;g274b448e17c_0_22"/>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82" name="Google Shape;182;g274b448e17c_0_22"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86" name="Shape 186"/>
        <p:cNvGrpSpPr/>
        <p:nvPr/>
      </p:nvGrpSpPr>
      <p:grpSpPr>
        <a:xfrm>
          <a:off x="0" y="0"/>
          <a:ext cx="0" cy="0"/>
          <a:chOff x="0" y="0"/>
          <a:chExt cx="0" cy="0"/>
        </a:xfrm>
      </p:grpSpPr>
      <p:sp>
        <p:nvSpPr>
          <p:cNvPr id="187" name="Google Shape;187;g274b448e17c_0_37"/>
          <p:cNvSpPr txBox="1"/>
          <p:nvPr/>
        </p:nvSpPr>
        <p:spPr>
          <a:xfrm>
            <a:off x="3602250" y="2188263"/>
            <a:ext cx="8297400" cy="2709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La copa de bendición que bendecimos, ¿no </a:t>
            </a:r>
            <a:r>
              <a:rPr lang="en-US" sz="3300" b="1">
                <a:solidFill>
                  <a:schemeClr val="dk1"/>
                </a:solidFill>
                <a:latin typeface="Lato" panose="020F0502020204030203"/>
                <a:ea typeface="Lato" panose="020F0502020204030203"/>
                <a:cs typeface="Lato" panose="020F0502020204030203"/>
                <a:sym typeface="Lato" panose="020F0502020204030203"/>
              </a:rPr>
              <a:t>es </a:t>
            </a:r>
            <a:r>
              <a:rPr lang="en-US" sz="3300">
                <a:solidFill>
                  <a:schemeClr val="dk1"/>
                </a:solidFill>
                <a:latin typeface="Lato" panose="020F0502020204030203"/>
                <a:ea typeface="Lato" panose="020F0502020204030203"/>
                <a:cs typeface="Lato" panose="020F0502020204030203"/>
                <a:sym typeface="Lato" panose="020F0502020204030203"/>
              </a:rPr>
              <a:t>la comunión de la sangre de Cristo? El pan que partimos, ¿no </a:t>
            </a:r>
            <a:r>
              <a:rPr lang="en-US" sz="3300" b="1">
                <a:solidFill>
                  <a:schemeClr val="dk1"/>
                </a:solidFill>
                <a:latin typeface="Lato" panose="020F0502020204030203"/>
                <a:ea typeface="Lato" panose="020F0502020204030203"/>
                <a:cs typeface="Lato" panose="020F0502020204030203"/>
                <a:sym typeface="Lato" panose="020F0502020204030203"/>
              </a:rPr>
              <a:t>es </a:t>
            </a:r>
            <a:r>
              <a:rPr lang="en-US" sz="3300">
                <a:solidFill>
                  <a:schemeClr val="dk1"/>
                </a:solidFill>
                <a:latin typeface="Lato" panose="020F0502020204030203"/>
                <a:ea typeface="Lato" panose="020F0502020204030203"/>
                <a:cs typeface="Lato" panose="020F0502020204030203"/>
                <a:sym typeface="Lato" panose="020F0502020204030203"/>
              </a:rPr>
              <a:t>la comunión del cuerpo de Cristo?</a:t>
            </a:r>
            <a:endParaRPr sz="330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0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1 Corintios 10:16</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188" name="Google Shape;188;g274b448e17c_0_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89" name="Google Shape;189;g274b448e17c_0_37"/>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90" name="Google Shape;190;g274b448e17c_0_37"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94" name="Shape 194"/>
        <p:cNvGrpSpPr/>
        <p:nvPr/>
      </p:nvGrpSpPr>
      <p:grpSpPr>
        <a:xfrm>
          <a:off x="0" y="0"/>
          <a:ext cx="0" cy="0"/>
          <a:chOff x="0" y="0"/>
          <a:chExt cx="0" cy="0"/>
        </a:xfrm>
      </p:grpSpPr>
      <p:sp>
        <p:nvSpPr>
          <p:cNvPr id="195" name="Google Shape;195;g274b448e17c_0_44"/>
          <p:cNvSpPr txBox="1"/>
          <p:nvPr/>
        </p:nvSpPr>
        <p:spPr>
          <a:xfrm>
            <a:off x="3602250" y="1197663"/>
            <a:ext cx="8297400" cy="474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De manera que cualquiera que comiere </a:t>
            </a:r>
            <a:endParaRPr sz="330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este pan o bebiere esta copa del Señor indignamente, será culpado del cuerpo y de la sangre del Señor. Por tanto, pruébese cada uno a sí mismo, y coma así del pan, y beba de la copa. Porque el que come y bebe indignamente, sin discernir el cuerpo del Señor, juicio come y bebe para sí.</a:t>
            </a:r>
            <a:endParaRPr sz="330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0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1 Corintios 11:27-29</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196" name="Google Shape;196;g274b448e17c_0_4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97" name="Google Shape;197;g274b448e17c_0_4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98" name="Google Shape;198;g274b448e17c_0_44"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02" name="Shape 202"/>
        <p:cNvGrpSpPr/>
        <p:nvPr/>
      </p:nvGrpSpPr>
      <p:grpSpPr>
        <a:xfrm>
          <a:off x="0" y="0"/>
          <a:ext cx="0" cy="0"/>
          <a:chOff x="0" y="0"/>
          <a:chExt cx="0" cy="0"/>
        </a:xfrm>
      </p:grpSpPr>
      <p:sp>
        <p:nvSpPr>
          <p:cNvPr id="203" name="Google Shape;203;g2e314509b4d_0_2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4" name="Google Shape;204;g2e314509b4d_0_213"/>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5" name="Google Shape;205;g2e314509b4d_0_213"/>
          <p:cNvSpPr txBox="1"/>
          <p:nvPr/>
        </p:nvSpPr>
        <p:spPr>
          <a:xfrm>
            <a:off x="3875725" y="2775550"/>
            <a:ext cx="80238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5500" b="0" i="0" u="none" strike="noStrike" cap="none">
                <a:solidFill>
                  <a:srgbClr val="009444"/>
                </a:solidFill>
                <a:latin typeface="Lato" panose="020F0502020204030203"/>
                <a:ea typeface="Lato" panose="020F0502020204030203"/>
                <a:cs typeface="Lato" panose="020F0502020204030203"/>
                <a:sym typeface="Lato" panose="020F0502020204030203"/>
              </a:rPr>
              <a:t>¿Preguntas?</a:t>
            </a:r>
            <a:endParaRPr sz="55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pic>
        <p:nvPicPr>
          <p:cNvPr id="206" name="Google Shape;206;g2e314509b4d_0_213"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10" name="Shape 210"/>
        <p:cNvGrpSpPr/>
        <p:nvPr/>
      </p:nvGrpSpPr>
      <p:grpSpPr>
        <a:xfrm>
          <a:off x="0" y="0"/>
          <a:ext cx="0" cy="0"/>
          <a:chOff x="0" y="0"/>
          <a:chExt cx="0" cy="0"/>
        </a:xfrm>
      </p:grpSpPr>
      <p:sp>
        <p:nvSpPr>
          <p:cNvPr id="211" name="Google Shape;211;g274b448e17c_0_5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12" name="Google Shape;212;g274b448e17c_0_52"/>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13" name="Google Shape;213;g274b448e17c_0_52"/>
          <p:cNvSpPr txBox="1"/>
          <p:nvPr/>
        </p:nvSpPr>
        <p:spPr>
          <a:xfrm>
            <a:off x="3875725" y="269935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¿Qué dicen las Iglesias sobre lo que recibimos en la Santa Cena?</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14" name="Google Shape;214;g274b448e17c_0_52"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18" name="Shape 218"/>
        <p:cNvGrpSpPr/>
        <p:nvPr/>
      </p:nvGrpSpPr>
      <p:grpSpPr>
        <a:xfrm>
          <a:off x="0" y="0"/>
          <a:ext cx="0" cy="0"/>
          <a:chOff x="0" y="0"/>
          <a:chExt cx="0" cy="0"/>
        </a:xfrm>
      </p:grpSpPr>
      <p:sp>
        <p:nvSpPr>
          <p:cNvPr id="219" name="Google Shape;219;g2e314509b4d_0_220"/>
          <p:cNvSpPr txBox="1"/>
          <p:nvPr/>
        </p:nvSpPr>
        <p:spPr>
          <a:xfrm>
            <a:off x="2666725" y="926950"/>
            <a:ext cx="8270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Iglesia </a:t>
            </a: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Protestante</a:t>
            </a:r>
            <a:r>
              <a:rPr lang="en-US" sz="4860">
                <a:solidFill>
                  <a:srgbClr val="009444"/>
                </a:solidFill>
                <a:latin typeface="Lato" panose="020F0502020204030203"/>
                <a:ea typeface="Lato" panose="020F0502020204030203"/>
                <a:cs typeface="Lato" panose="020F0502020204030203"/>
                <a:sym typeface="Lato" panose="020F0502020204030203"/>
              </a:rPr>
              <a:t> (Bautista)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20" name="Google Shape;220;g2e314509b4d_0_220"/>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1" name="Google Shape;221;g2e314509b4d_0_2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2" name="Google Shape;222;g2e314509b4d_0_220"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23" name="Google Shape;223;g2e314509b4d_0_220"/>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4" name="Google Shape;224;g2e314509b4d_0_220"/>
          <p:cNvPicPr preferRelativeResize="0"/>
          <p:nvPr/>
        </p:nvPicPr>
        <p:blipFill rotWithShape="1">
          <a:blip r:embed="rId2"/>
          <a:srcRect/>
          <a:stretch>
            <a:fillRect/>
          </a:stretch>
        </p:blipFill>
        <p:spPr>
          <a:xfrm>
            <a:off x="-167225" y="366125"/>
            <a:ext cx="3032651" cy="3032651"/>
          </a:xfrm>
          <a:prstGeom prst="rect">
            <a:avLst/>
          </a:prstGeom>
          <a:noFill/>
          <a:ln>
            <a:noFill/>
          </a:ln>
        </p:spPr>
      </p:pic>
      <p:sp>
        <p:nvSpPr>
          <p:cNvPr id="225" name="Google Shape;225;g2e314509b4d_0_220"/>
          <p:cNvSpPr txBox="1"/>
          <p:nvPr/>
        </p:nvSpPr>
        <p:spPr>
          <a:xfrm>
            <a:off x="2209525" y="2108775"/>
            <a:ext cx="9828000" cy="38841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"La Cena del Señor es un acto simbólico de obediencia por el cual los miembros de la iglesia, al participar del pan y del fruto de la vid, conmemoran la muerte del Redentor y anuncian su segunda venida. "</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Algo que hacemos por Dios, un mandato que obedecemos; no se menciona el perdón</a:t>
            </a:r>
            <a:endParaRPr sz="340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29" name="Shape 229"/>
        <p:cNvGrpSpPr/>
        <p:nvPr/>
      </p:nvGrpSpPr>
      <p:grpSpPr>
        <a:xfrm>
          <a:off x="0" y="0"/>
          <a:ext cx="0" cy="0"/>
          <a:chOff x="0" y="0"/>
          <a:chExt cx="0" cy="0"/>
        </a:xfrm>
      </p:grpSpPr>
      <p:sp>
        <p:nvSpPr>
          <p:cNvPr id="230" name="Google Shape;230;g2e314509b4d_0_241"/>
          <p:cNvSpPr txBox="1"/>
          <p:nvPr/>
        </p:nvSpPr>
        <p:spPr>
          <a:xfrm>
            <a:off x="2666721" y="69834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La Iglesia Luterana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e314509b4d_0_241"/>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2" name="Google Shape;232;g2e314509b4d_0_24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3" name="Google Shape;233;g2e314509b4d_0_241"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34" name="Google Shape;234;g2e314509b4d_0_24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35" name="Google Shape;235;g2e314509b4d_0_241"/>
          <p:cNvSpPr txBox="1"/>
          <p:nvPr/>
        </p:nvSpPr>
        <p:spPr>
          <a:xfrm>
            <a:off x="2209525" y="2108775"/>
            <a:ext cx="9422400" cy="42789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"Creemos que todos los que participan del Sacramento de la Cena del Señor reciben el verdadero cuerpo y sangre de Cristo con el pan y el vino…  En cuanto participamos de este cuerpo y sangre, dado y derramada por nosotros, recibimos por fe el consuelo y seguridad de que nuestros pecados son realmente perdonados. "</a:t>
            </a:r>
            <a:endParaRPr sz="34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36" name="Google Shape;236;g2e314509b4d_0_241"/>
          <p:cNvPicPr preferRelativeResize="0"/>
          <p:nvPr/>
        </p:nvPicPr>
        <p:blipFill rotWithShape="1">
          <a:blip r:embed="rId2"/>
          <a:srcRect/>
          <a:stretch>
            <a:fillRect/>
          </a:stretch>
        </p:blipFill>
        <p:spPr>
          <a:xfrm>
            <a:off x="-167225" y="366125"/>
            <a:ext cx="3032651" cy="3032651"/>
          </a:xfrm>
          <a:prstGeom prst="rect">
            <a:avLst/>
          </a:prstGeom>
          <a:noFill/>
          <a:ln>
            <a:noFill/>
          </a:ln>
        </p:spPr>
      </p:pic>
      <p:sp>
        <p:nvSpPr>
          <p:cNvPr id="237" name="Google Shape;237;g2e314509b4d_0_241"/>
          <p:cNvSpPr txBox="1"/>
          <p:nvPr/>
        </p:nvSpPr>
        <p:spPr>
          <a:xfrm>
            <a:off x="2666725" y="1400775"/>
            <a:ext cx="3898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Clr>
                <a:srgbClr val="000000"/>
              </a:buClr>
              <a:buSzPts val="2400"/>
              <a:buFont typeface="Arial" panose="020B0604020202020204"/>
              <a:buNone/>
            </a:pPr>
            <a:r>
              <a:rPr lang="en-US" sz="2400" b="0" i="1" u="none" strike="noStrike" cap="none">
                <a:solidFill>
                  <a:schemeClr val="dk1"/>
                </a:solidFill>
                <a:latin typeface="Lato" panose="020F0502020204030203"/>
                <a:ea typeface="Lato" panose="020F0502020204030203"/>
                <a:cs typeface="Lato" panose="020F0502020204030203"/>
                <a:sym typeface="Lato" panose="020F0502020204030203"/>
              </a:rPr>
              <a:t>(Academia Cristo)</a:t>
            </a:r>
            <a:endParaRPr sz="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41" name="Shape 241"/>
        <p:cNvGrpSpPr/>
        <p:nvPr/>
      </p:nvGrpSpPr>
      <p:grpSpPr>
        <a:xfrm>
          <a:off x="0" y="0"/>
          <a:ext cx="0" cy="0"/>
          <a:chOff x="0" y="0"/>
          <a:chExt cx="0" cy="0"/>
        </a:xfrm>
      </p:grpSpPr>
      <p:sp>
        <p:nvSpPr>
          <p:cNvPr id="242" name="Google Shape;242;g2e314509b4d_0_25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43" name="Google Shape;243;g2e314509b4d_0_254"/>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44" name="Google Shape;244;g2e314509b4d_0_254"/>
          <p:cNvSpPr txBox="1"/>
          <p:nvPr/>
        </p:nvSpPr>
        <p:spPr>
          <a:xfrm>
            <a:off x="3875725" y="269935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i="0" u="none" strike="noStrike" cap="none">
                <a:solidFill>
                  <a:schemeClr val="dk1"/>
                </a:solidFill>
                <a:latin typeface="Lato" panose="020F0502020204030203"/>
                <a:ea typeface="Lato" panose="020F0502020204030203"/>
                <a:cs typeface="Lato" panose="020F0502020204030203"/>
                <a:sym typeface="Lato" panose="020F0502020204030203"/>
              </a:rPr>
              <a:t>¿Qué declaración describe mejor lo que dice la Biblia?</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45" name="Google Shape;245;g2e314509b4d_0_254"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49" name="Shape 249"/>
        <p:cNvGrpSpPr/>
        <p:nvPr/>
      </p:nvGrpSpPr>
      <p:grpSpPr>
        <a:xfrm>
          <a:off x="0" y="0"/>
          <a:ext cx="0" cy="0"/>
          <a:chOff x="0" y="0"/>
          <a:chExt cx="0" cy="0"/>
        </a:xfrm>
      </p:grpSpPr>
      <p:sp>
        <p:nvSpPr>
          <p:cNvPr id="250" name="Google Shape;250;g2e3161d02d0_0_26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51" name="Google Shape;251;g2e3161d02d0_0_260"/>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52" name="Google Shape;252;g2e3161d02d0_0_260"/>
          <p:cNvSpPr txBox="1"/>
          <p:nvPr/>
        </p:nvSpPr>
        <p:spPr>
          <a:xfrm>
            <a:off x="3875725" y="2394550"/>
            <a:ext cx="80238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Cuando Lutero y Zwinglio se reunieron, ¿en qué enseñanza no estuvieron de acuerdo? ¿Por qué?</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53" name="Google Shape;253;g2e3161d02d0_0_26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1"/>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257" name="Shape 257"/>
        <p:cNvGrpSpPr/>
        <p:nvPr/>
      </p:nvGrpSpPr>
      <p:grpSpPr>
        <a:xfrm>
          <a:off x="0" y="0"/>
          <a:ext cx="0" cy="0"/>
          <a:chOff x="0" y="0"/>
          <a:chExt cx="0" cy="0"/>
        </a:xfrm>
      </p:grpSpPr>
      <p:pic>
        <p:nvPicPr>
          <p:cNvPr id="258" name="Google Shape;258;g274b448e17c_0_65"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graphicFrame>
        <p:nvGraphicFramePr>
          <p:cNvPr id="259" name="Google Shape;259;g274b448e17c_0_65"/>
          <p:cNvGraphicFramePr/>
          <p:nvPr/>
        </p:nvGraphicFramePr>
        <p:xfrm>
          <a:off x="1028700" y="2520950"/>
          <a:ext cx="10287000" cy="3244850"/>
        </p:xfrm>
        <a:graphic>
          <a:graphicData uri="http://schemas.openxmlformats.org/drawingml/2006/table">
            <a:tbl>
              <a:tblPr>
                <a:noFill/>
                <a:tableStyleId>{CBD24390-D578-4506-861C-2B9FB93B79ED}</a:tableStyleId>
              </a:tblPr>
              <a:tblGrid>
                <a:gridCol w="5143500"/>
                <a:gridCol w="5143500"/>
              </a:tblGrid>
              <a:tr h="873325">
                <a:tc>
                  <a:txBody>
                    <a:bodyPr/>
                    <a:lstStyle/>
                    <a:p>
                      <a:pPr marL="0" marR="0" lvl="0" indent="0" algn="ctr" rtl="0">
                        <a:lnSpc>
                          <a:spcPct val="100000"/>
                        </a:lnSpc>
                        <a:spcBef>
                          <a:spcPts val="0"/>
                        </a:spcBef>
                        <a:spcAft>
                          <a:spcPts val="0"/>
                        </a:spcAft>
                        <a:buClr>
                          <a:srgbClr val="000000"/>
                        </a:buClr>
                        <a:buSzPts val="3800"/>
                        <a:buFont typeface="Arial" panose="020B0604020202020204"/>
                        <a:buNone/>
                      </a:pPr>
                      <a:r>
                        <a:rPr lang="en-US" sz="3800" b="1">
                          <a:solidFill>
                            <a:schemeClr val="lt1"/>
                          </a:solidFill>
                          <a:latin typeface="Lato" panose="020F0502020204030203"/>
                          <a:ea typeface="Lato" panose="020F0502020204030203"/>
                          <a:cs typeface="Lato" panose="020F0502020204030203"/>
                          <a:sym typeface="Lato" panose="020F0502020204030203"/>
                        </a:rPr>
                        <a:t>Lutero</a:t>
                      </a:r>
                      <a:endParaRPr sz="3800" b="1" u="none" strike="noStrike" cap="none">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ctr" rtl="0">
                        <a:lnSpc>
                          <a:spcPct val="100000"/>
                        </a:lnSpc>
                        <a:spcBef>
                          <a:spcPts val="0"/>
                        </a:spcBef>
                        <a:spcAft>
                          <a:spcPts val="0"/>
                        </a:spcAft>
                        <a:buClr>
                          <a:srgbClr val="000000"/>
                        </a:buClr>
                        <a:buSzPts val="3800"/>
                        <a:buFont typeface="Arial" panose="020B0604020202020204"/>
                        <a:buNone/>
                      </a:pPr>
                      <a:r>
                        <a:rPr lang="en-US" sz="3800" b="1">
                          <a:solidFill>
                            <a:schemeClr val="lt1"/>
                          </a:solidFill>
                          <a:latin typeface="Lato" panose="020F0502020204030203"/>
                          <a:ea typeface="Lato" panose="020F0502020204030203"/>
                          <a:cs typeface="Lato" panose="020F0502020204030203"/>
                          <a:sym typeface="Lato" panose="020F0502020204030203"/>
                        </a:rPr>
                        <a:t>Zwinglio</a:t>
                      </a:r>
                      <a:endParaRPr sz="3800" b="1" u="none" strike="noStrike" cap="none">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r>
              <a:tr h="2371525">
                <a:tc>
                  <a:txBody>
                    <a:bodyPr/>
                    <a:lstStyle/>
                    <a:p>
                      <a:pPr marL="0" marR="0" lvl="0" indent="0" algn="l" rtl="0">
                        <a:lnSpc>
                          <a:spcPct val="100000"/>
                        </a:lnSpc>
                        <a:spcBef>
                          <a:spcPts val="0"/>
                        </a:spcBef>
                        <a:spcAft>
                          <a:spcPts val="0"/>
                        </a:spcAft>
                        <a:buClr>
                          <a:srgbClr val="000000"/>
                        </a:buClr>
                        <a:buSzPts val="3400"/>
                        <a:buFont typeface="Arial" panose="020B0604020202020204"/>
                        <a:buNone/>
                      </a:pPr>
                      <a:r>
                        <a:rPr lang="en-US" sz="3400" b="1">
                          <a:latin typeface="Lato" panose="020F0502020204030203"/>
                          <a:ea typeface="Lato" panose="020F0502020204030203"/>
                          <a:cs typeface="Lato" panose="020F0502020204030203"/>
                          <a:sym typeface="Lato" panose="020F0502020204030203"/>
                        </a:rPr>
                        <a:t>Interpretación literal:</a:t>
                      </a:r>
                      <a:endParaRPr sz="3400" b="1">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400"/>
                        <a:buFont typeface="Arial" panose="020B0604020202020204"/>
                        <a:buNone/>
                      </a:pPr>
                      <a:r>
                        <a:rPr lang="en-US" sz="3400">
                          <a:latin typeface="Lato" panose="020F0502020204030203"/>
                          <a:ea typeface="Lato" panose="020F0502020204030203"/>
                          <a:cs typeface="Lato" panose="020F0502020204030203"/>
                          <a:sym typeface="Lato" panose="020F0502020204030203"/>
                        </a:rPr>
                        <a:t>Cu</a:t>
                      </a:r>
                      <a:r>
                        <a:rPr lang="en-US" sz="3400">
                          <a:latin typeface="Lato" panose="020F0502020204030203"/>
                          <a:ea typeface="Lato" panose="020F0502020204030203"/>
                          <a:cs typeface="Lato" panose="020F0502020204030203"/>
                          <a:sym typeface="Lato" panose="020F0502020204030203"/>
                        </a:rPr>
                        <a:t>erpo y sangre de Cristo están verdaderamente presentes con el pan y el vino.</a:t>
                      </a:r>
                      <a:endParaRPr sz="3400" u="none" strike="noStrike" cap="none">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c>
                  <a:txBody>
                    <a:bodyPr/>
                    <a:lstStyle/>
                    <a:p>
                      <a:pPr marL="0" lvl="0" indent="0" algn="l" rtl="0">
                        <a:spcBef>
                          <a:spcPts val="0"/>
                        </a:spcBef>
                        <a:spcAft>
                          <a:spcPts val="0"/>
                        </a:spcAft>
                        <a:buClr>
                          <a:schemeClr val="dk1"/>
                        </a:buClr>
                        <a:buSzPts val="3400"/>
                        <a:buFont typeface="Arial" panose="020B0604020202020204"/>
                        <a:buNone/>
                      </a:pPr>
                      <a:r>
                        <a:rPr lang="en-US" sz="3400" b="1">
                          <a:solidFill>
                            <a:schemeClr val="dk1"/>
                          </a:solidFill>
                          <a:latin typeface="Lato" panose="020F0502020204030203"/>
                          <a:ea typeface="Lato" panose="020F0502020204030203"/>
                          <a:cs typeface="Lato" panose="020F0502020204030203"/>
                          <a:sym typeface="Lato" panose="020F0502020204030203"/>
                        </a:rPr>
                        <a:t>Interpretación simbólica:</a:t>
                      </a:r>
                      <a:endParaRPr sz="3400">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3400">
                          <a:latin typeface="Lato" panose="020F0502020204030203"/>
                          <a:ea typeface="Lato" panose="020F0502020204030203"/>
                          <a:cs typeface="Lato" panose="020F0502020204030203"/>
                          <a:sym typeface="Lato" panose="020F0502020204030203"/>
                        </a:rPr>
                        <a:t>Cristo no puede estar realmente presente en la Cena del Señor en todo el mundo.</a:t>
                      </a:r>
                      <a:endParaRPr sz="3400">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r>
            </a:tbl>
          </a:graphicData>
        </a:graphic>
      </p:graphicFrame>
      <p:sp>
        <p:nvSpPr>
          <p:cNvPr id="260" name="Google Shape;260;g274b448e17c_0_65"/>
          <p:cNvSpPr txBox="1"/>
          <p:nvPr/>
        </p:nvSpPr>
        <p:spPr>
          <a:xfrm>
            <a:off x="1028700" y="1416125"/>
            <a:ext cx="101385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800">
                <a:solidFill>
                  <a:srgbClr val="009444"/>
                </a:solidFill>
                <a:latin typeface="Lato" panose="020F0502020204030203"/>
                <a:ea typeface="Lato" panose="020F0502020204030203"/>
                <a:cs typeface="Lato" panose="020F0502020204030203"/>
                <a:sym typeface="Lato" panose="020F0502020204030203"/>
              </a:rPr>
              <a:t>“Esto es mi cuerpo; esta es mi sangre”</a:t>
            </a:r>
            <a:endParaRPr sz="48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64" name="Shape 264"/>
        <p:cNvGrpSpPr/>
        <p:nvPr/>
      </p:nvGrpSpPr>
      <p:grpSpPr>
        <a:xfrm>
          <a:off x="0" y="0"/>
          <a:ext cx="0" cy="0"/>
          <a:chOff x="0" y="0"/>
          <a:chExt cx="0" cy="0"/>
        </a:xfrm>
      </p:grpSpPr>
      <p:sp>
        <p:nvSpPr>
          <p:cNvPr id="265" name="Google Shape;265;g274b448e17c_0_15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6" name="Google Shape;266;g274b448e17c_0_153"/>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67" name="Google Shape;267;g274b448e17c_0_153"/>
          <p:cNvSpPr txBox="1"/>
          <p:nvPr/>
        </p:nvSpPr>
        <p:spPr>
          <a:xfrm>
            <a:off x="3875725" y="2013550"/>
            <a:ext cx="80238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Resuma las diferencias entre lo que enseñan las iglesias católica, luterana y protestante sobre la Cena del Señor. </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68" name="Google Shape;268;g274b448e17c_0_153"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72" name="Shape 272"/>
        <p:cNvGrpSpPr/>
        <p:nvPr/>
      </p:nvGrpSpPr>
      <p:grpSpPr>
        <a:xfrm>
          <a:off x="0" y="0"/>
          <a:ext cx="0" cy="0"/>
          <a:chOff x="0" y="0"/>
          <a:chExt cx="0" cy="0"/>
        </a:xfrm>
      </p:grpSpPr>
      <p:sp>
        <p:nvSpPr>
          <p:cNvPr id="273" name="Google Shape;273;g274b379f556_0_64"/>
          <p:cNvSpPr txBox="1"/>
          <p:nvPr/>
        </p:nvSpPr>
        <p:spPr>
          <a:xfrm>
            <a:off x="2666721" y="69834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La Iglesia Luterana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74" name="Google Shape;274;g274b379f556_0_64"/>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75" name="Google Shape;275;g274b379f556_0_6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76" name="Google Shape;276;g274b379f556_0_64"/>
          <p:cNvSpPr txBox="1"/>
          <p:nvPr/>
        </p:nvSpPr>
        <p:spPr>
          <a:xfrm>
            <a:off x="2209525" y="2108775"/>
            <a:ext cx="9422400" cy="33606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El cuerpo y la sangre de Cristo están verdaderamente presentes con el pan y el vino, pero de una manera que no podemos percibir (“presencia real”)</a:t>
            </a:r>
            <a:endParaRPr sz="3400">
              <a:solidFill>
                <a:schemeClr val="dk1"/>
              </a:solidFill>
              <a:latin typeface="Lato" panose="020F0502020204030203"/>
              <a:ea typeface="Lato" panose="020F0502020204030203"/>
              <a:cs typeface="Lato" panose="020F0502020204030203"/>
              <a:sym typeface="Lato" panose="020F0502020204030203"/>
            </a:endParaRPr>
          </a:p>
          <a:p>
            <a:pPr marL="457200" lvl="0" indent="-444500" algn="l" rtl="0">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Recibimos la seguridad del perdón y una fe fortalecida en la Cena del Señor.</a:t>
            </a:r>
            <a:endParaRPr sz="3400">
              <a:solidFill>
                <a:schemeClr val="dk1"/>
              </a:solidFill>
              <a:latin typeface="Lato" panose="020F0502020204030203"/>
              <a:ea typeface="Lato" panose="020F0502020204030203"/>
              <a:cs typeface="Lato" panose="020F0502020204030203"/>
              <a:sym typeface="Lato" panose="020F0502020204030203"/>
            </a:endParaRPr>
          </a:p>
        </p:txBody>
      </p:sp>
      <p:pic>
        <p:nvPicPr>
          <p:cNvPr id="277" name="Google Shape;277;g274b379f556_0_64"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78" name="Google Shape;278;g274b379f556_0_6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9" name="Google Shape;279;g274b379f556_0_64"/>
          <p:cNvPicPr preferRelativeResize="0"/>
          <p:nvPr/>
        </p:nvPicPr>
        <p:blipFill rotWithShape="1">
          <a:blip r:embed="rId2"/>
          <a:srcRect/>
          <a:stretch>
            <a:fillRect/>
          </a:stretch>
        </p:blipFill>
        <p:spPr>
          <a:xfrm>
            <a:off x="-167225" y="366125"/>
            <a:ext cx="3032651" cy="3032651"/>
          </a:xfrm>
          <a:prstGeom prst="rect">
            <a:avLst/>
          </a:prstGeom>
          <a:noFill/>
          <a:ln>
            <a:noFill/>
          </a:ln>
        </p:spPr>
      </p:pic>
      <p:sp>
        <p:nvSpPr>
          <p:cNvPr id="280" name="Google Shape;280;g274b379f556_0_64"/>
          <p:cNvSpPr txBox="1"/>
          <p:nvPr/>
        </p:nvSpPr>
        <p:spPr>
          <a:xfrm>
            <a:off x="2666725" y="1400775"/>
            <a:ext cx="3898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Clr>
                <a:srgbClr val="000000"/>
              </a:buClr>
              <a:buSzPts val="2400"/>
              <a:buFont typeface="Arial" panose="020B0604020202020204"/>
              <a:buNone/>
            </a:pPr>
            <a:r>
              <a:rPr lang="en-US" sz="2400" b="0" i="1" u="none" strike="noStrike" cap="none">
                <a:solidFill>
                  <a:schemeClr val="dk1"/>
                </a:solidFill>
                <a:latin typeface="Lato" panose="020F0502020204030203"/>
                <a:ea typeface="Lato" panose="020F0502020204030203"/>
                <a:cs typeface="Lato" panose="020F0502020204030203"/>
                <a:sym typeface="Lato" panose="020F0502020204030203"/>
              </a:rPr>
              <a:t>(Academia Cristo)</a:t>
            </a:r>
            <a:endParaRPr sz="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84" name="Shape 284"/>
        <p:cNvGrpSpPr/>
        <p:nvPr/>
      </p:nvGrpSpPr>
      <p:grpSpPr>
        <a:xfrm>
          <a:off x="0" y="0"/>
          <a:ext cx="0" cy="0"/>
          <a:chOff x="0" y="0"/>
          <a:chExt cx="0" cy="0"/>
        </a:xfrm>
      </p:grpSpPr>
      <p:sp>
        <p:nvSpPr>
          <p:cNvPr id="285" name="Google Shape;285;g274b379f556_0_54"/>
          <p:cNvSpPr txBox="1"/>
          <p:nvPr/>
        </p:nvSpPr>
        <p:spPr>
          <a:xfrm>
            <a:off x="2666721" y="92694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Las Iglesias Protestantes</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86" name="Google Shape;286;g274b379f556_0_54"/>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87" name="Google Shape;287;g274b379f556_0_5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88" name="Google Shape;288;g274b379f556_0_54"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89" name="Google Shape;289;g274b379f556_0_5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90" name="Google Shape;290;g274b379f556_0_54"/>
          <p:cNvSpPr txBox="1"/>
          <p:nvPr/>
        </p:nvSpPr>
        <p:spPr>
          <a:xfrm>
            <a:off x="2209525" y="2108775"/>
            <a:ext cx="9828000" cy="26835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1000"/>
              </a:spcBef>
              <a:spcAft>
                <a:spcPts val="0"/>
              </a:spcAft>
              <a:buClr>
                <a:schemeClr val="dk1"/>
              </a:buClr>
              <a:buSzPts val="3200"/>
              <a:buFont typeface="Lato" panose="020F0502020204030203"/>
              <a:buChar char="●"/>
            </a:pPr>
            <a:r>
              <a:rPr lang="en-US" sz="3200">
                <a:solidFill>
                  <a:schemeClr val="dk1"/>
                </a:solidFill>
                <a:latin typeface="Lato" panose="020F0502020204030203"/>
                <a:ea typeface="Lato" panose="020F0502020204030203"/>
                <a:cs typeface="Lato" panose="020F0502020204030203"/>
                <a:sym typeface="Lato" panose="020F0502020204030203"/>
              </a:rPr>
              <a:t>El pan y el vino simplemente simbolizan el cuerpo y la sangre de Cristo ("representación")</a:t>
            </a:r>
            <a:endParaRPr sz="3200">
              <a:solidFill>
                <a:schemeClr val="dk1"/>
              </a:solidFill>
              <a:latin typeface="Lato" panose="020F0502020204030203"/>
              <a:ea typeface="Lato" panose="020F0502020204030203"/>
              <a:cs typeface="Lato" panose="020F0502020204030203"/>
              <a:sym typeface="Lato" panose="020F0502020204030203"/>
            </a:endParaRPr>
          </a:p>
          <a:p>
            <a:pPr marL="457200" lvl="0" indent="-431800" algn="l" rtl="0">
              <a:spcBef>
                <a:spcPts val="1000"/>
              </a:spcBef>
              <a:spcAft>
                <a:spcPts val="0"/>
              </a:spcAft>
              <a:buClr>
                <a:schemeClr val="dk1"/>
              </a:buClr>
              <a:buSzPts val="3200"/>
              <a:buFont typeface="Lato" panose="020F0502020204030203"/>
              <a:buChar char="●"/>
            </a:pPr>
            <a:r>
              <a:rPr lang="en-US" sz="3200">
                <a:solidFill>
                  <a:schemeClr val="dk1"/>
                </a:solidFill>
                <a:latin typeface="Lato" panose="020F0502020204030203"/>
                <a:ea typeface="Lato" panose="020F0502020204030203"/>
                <a:cs typeface="Lato" panose="020F0502020204030203"/>
                <a:sym typeface="Lato" panose="020F0502020204030203"/>
              </a:rPr>
              <a:t> La Cena del Señor no otorga perdón, sino que es un acto de obediencia que nos recuerda el sacrificio de Cristo.</a:t>
            </a:r>
            <a:endParaRPr sz="3200">
              <a:solidFill>
                <a:schemeClr val="dk1"/>
              </a:solidFill>
              <a:latin typeface="Lato" panose="020F0502020204030203"/>
              <a:ea typeface="Lato" panose="020F0502020204030203"/>
              <a:cs typeface="Lato" panose="020F0502020204030203"/>
              <a:sym typeface="Lato" panose="020F0502020204030203"/>
            </a:endParaRPr>
          </a:p>
        </p:txBody>
      </p:sp>
      <p:pic>
        <p:nvPicPr>
          <p:cNvPr id="291" name="Google Shape;291;g274b379f556_0_54"/>
          <p:cNvPicPr preferRelativeResize="0"/>
          <p:nvPr/>
        </p:nvPicPr>
        <p:blipFill rotWithShape="1">
          <a:blip r:embed="rId2"/>
          <a:srcRect/>
          <a:stretch>
            <a:fillRect/>
          </a:stretch>
        </p:blipFill>
        <p:spPr>
          <a:xfrm>
            <a:off x="-167225" y="366125"/>
            <a:ext cx="3032651" cy="30326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95" name="Shape 295"/>
        <p:cNvGrpSpPr/>
        <p:nvPr/>
      </p:nvGrpSpPr>
      <p:grpSpPr>
        <a:xfrm>
          <a:off x="0" y="0"/>
          <a:ext cx="0" cy="0"/>
          <a:chOff x="0" y="0"/>
          <a:chExt cx="0" cy="0"/>
        </a:xfrm>
      </p:grpSpPr>
      <p:sp>
        <p:nvSpPr>
          <p:cNvPr id="296" name="Google Shape;296;g274b448e17c_0_166"/>
          <p:cNvSpPr txBox="1"/>
          <p:nvPr/>
        </p:nvSpPr>
        <p:spPr>
          <a:xfrm>
            <a:off x="2666721" y="92694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La Iglesia Católica </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97" name="Google Shape;297;g274b448e17c_0_166"/>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98" name="Google Shape;298;g274b448e17c_0_16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99" name="Google Shape;299;g274b448e17c_0_166"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300" name="Google Shape;300;g274b448e17c_0_166"/>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01" name="Google Shape;301;g274b448e17c_0_166"/>
          <p:cNvSpPr txBox="1"/>
          <p:nvPr/>
        </p:nvSpPr>
        <p:spPr>
          <a:xfrm>
            <a:off x="2209525" y="2108775"/>
            <a:ext cx="9828000" cy="3796800"/>
          </a:xfrm>
          <a:prstGeom prst="rect">
            <a:avLst/>
          </a:prstGeom>
          <a:noFill/>
          <a:ln>
            <a:noFill/>
          </a:ln>
        </p:spPr>
        <p:txBody>
          <a:bodyPr spcFirstLastPara="1" wrap="square" lIns="91425" tIns="45700" rIns="91425" bIns="45700" anchor="t" anchorCtr="0">
            <a:spAutoFit/>
          </a:bodyPr>
          <a:lstStyle/>
          <a:p>
            <a:pPr marL="457200" lvl="0" indent="-431800" algn="l" rtl="0">
              <a:spcBef>
                <a:spcPts val="1000"/>
              </a:spcBef>
              <a:spcAft>
                <a:spcPts val="0"/>
              </a:spcAft>
              <a:buClr>
                <a:schemeClr val="dk1"/>
              </a:buClr>
              <a:buSzPts val="3200"/>
              <a:buFont typeface="Lato" panose="020F0502020204030203"/>
              <a:buChar char="●"/>
            </a:pPr>
            <a:r>
              <a:rPr lang="en-US" sz="3200">
                <a:solidFill>
                  <a:schemeClr val="dk1"/>
                </a:solidFill>
                <a:latin typeface="Lato" panose="020F0502020204030203"/>
                <a:ea typeface="Lato" panose="020F0502020204030203"/>
                <a:cs typeface="Lato" panose="020F0502020204030203"/>
                <a:sym typeface="Lato" panose="020F0502020204030203"/>
              </a:rPr>
              <a:t>Un sacrificio real, ofrecido por el sacerdote, que perpetúa el sacrificio de Cristo en la cruz.</a:t>
            </a:r>
            <a:endParaRPr sz="3200">
              <a:solidFill>
                <a:schemeClr val="dk1"/>
              </a:solidFill>
              <a:latin typeface="Lato" panose="020F0502020204030203"/>
              <a:ea typeface="Lato" panose="020F0502020204030203"/>
              <a:cs typeface="Lato" panose="020F0502020204030203"/>
              <a:sym typeface="Lato" panose="020F0502020204030203"/>
            </a:endParaRPr>
          </a:p>
          <a:p>
            <a:pPr marL="457200" lvl="0" indent="-431800" algn="l" rtl="0">
              <a:spcBef>
                <a:spcPts val="1000"/>
              </a:spcBef>
              <a:spcAft>
                <a:spcPts val="0"/>
              </a:spcAft>
              <a:buClr>
                <a:schemeClr val="dk1"/>
              </a:buClr>
              <a:buSzPts val="3200"/>
              <a:buFont typeface="Lato" panose="020F0502020204030203"/>
              <a:buChar char="●"/>
            </a:pPr>
            <a:r>
              <a:rPr lang="en-US" sz="3200">
                <a:solidFill>
                  <a:schemeClr val="dk1"/>
                </a:solidFill>
                <a:latin typeface="Lato" panose="020F0502020204030203"/>
                <a:ea typeface="Lato" panose="020F0502020204030203"/>
                <a:cs typeface="Lato" panose="020F0502020204030203"/>
                <a:sym typeface="Lato" panose="020F0502020204030203"/>
              </a:rPr>
              <a:t> El pan y el vino no están presentes allí; se convierten en el cuerpo y la sangre de Cristo (“transubstanciación”).</a:t>
            </a:r>
            <a:endParaRPr sz="3200">
              <a:solidFill>
                <a:schemeClr val="dk1"/>
              </a:solidFill>
              <a:latin typeface="Lato" panose="020F0502020204030203"/>
              <a:ea typeface="Lato" panose="020F0502020204030203"/>
              <a:cs typeface="Lato" panose="020F0502020204030203"/>
              <a:sym typeface="Lato" panose="020F0502020204030203"/>
            </a:endParaRPr>
          </a:p>
          <a:p>
            <a:pPr marL="457200" lvl="0" indent="-431800" algn="l" rtl="0">
              <a:spcBef>
                <a:spcPts val="1000"/>
              </a:spcBef>
              <a:spcAft>
                <a:spcPts val="0"/>
              </a:spcAft>
              <a:buClr>
                <a:schemeClr val="dk1"/>
              </a:buClr>
              <a:buSzPts val="3200"/>
              <a:buFont typeface="Lato" panose="020F0502020204030203"/>
              <a:buChar char="●"/>
            </a:pPr>
            <a:r>
              <a:rPr lang="en-US" sz="3200">
                <a:solidFill>
                  <a:schemeClr val="dk1"/>
                </a:solidFill>
                <a:latin typeface="Lato" panose="020F0502020204030203"/>
                <a:ea typeface="Lato" panose="020F0502020204030203"/>
                <a:cs typeface="Lato" panose="020F0502020204030203"/>
                <a:sym typeface="Lato" panose="020F0502020204030203"/>
              </a:rPr>
              <a:t>Este sacrificio otorga el perdón de algunos pecados (veniales) y puede beneficiar incluso a los muertos.</a:t>
            </a:r>
            <a:endParaRPr sz="3200">
              <a:solidFill>
                <a:schemeClr val="dk1"/>
              </a:solidFill>
              <a:latin typeface="Lato" panose="020F0502020204030203"/>
              <a:ea typeface="Lato" panose="020F0502020204030203"/>
              <a:cs typeface="Lato" panose="020F0502020204030203"/>
              <a:sym typeface="Lato" panose="020F0502020204030203"/>
            </a:endParaRPr>
          </a:p>
        </p:txBody>
      </p:sp>
      <p:pic>
        <p:nvPicPr>
          <p:cNvPr id="302" name="Google Shape;302;g274b448e17c_0_166"/>
          <p:cNvPicPr preferRelativeResize="0"/>
          <p:nvPr/>
        </p:nvPicPr>
        <p:blipFill rotWithShape="1">
          <a:blip r:embed="rId2"/>
          <a:srcRect/>
          <a:stretch>
            <a:fillRect/>
          </a:stretch>
        </p:blipFill>
        <p:spPr>
          <a:xfrm>
            <a:off x="-167225" y="366125"/>
            <a:ext cx="3032651" cy="30326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06" name="Shape 306"/>
        <p:cNvGrpSpPr/>
        <p:nvPr/>
      </p:nvGrpSpPr>
      <p:grpSpPr>
        <a:xfrm>
          <a:off x="0" y="0"/>
          <a:ext cx="0" cy="0"/>
          <a:chOff x="0" y="0"/>
          <a:chExt cx="0" cy="0"/>
        </a:xfrm>
      </p:grpSpPr>
      <p:sp>
        <p:nvSpPr>
          <p:cNvPr id="307" name="Google Shape;307;g274b379f556_0_7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08" name="Google Shape;308;g274b379f556_0_79"/>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09" name="Google Shape;309;g274b379f556_0_79"/>
          <p:cNvSpPr txBox="1"/>
          <p:nvPr/>
        </p:nvSpPr>
        <p:spPr>
          <a:xfrm>
            <a:off x="3875725" y="760950"/>
            <a:ext cx="8023800" cy="5336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600">
                <a:solidFill>
                  <a:schemeClr val="dk1"/>
                </a:solidFill>
                <a:latin typeface="Lato" panose="020F0502020204030203"/>
                <a:ea typeface="Lato" panose="020F0502020204030203"/>
                <a:cs typeface="Lato" panose="020F0502020204030203"/>
                <a:sym typeface="Lato" panose="020F0502020204030203"/>
              </a:rPr>
              <a:t>Elija uno de los siguientes </a:t>
            </a:r>
            <a:endParaRPr sz="360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600">
                <a:solidFill>
                  <a:schemeClr val="dk1"/>
                </a:solidFill>
                <a:latin typeface="Lato" panose="020F0502020204030203"/>
                <a:ea typeface="Lato" panose="020F0502020204030203"/>
                <a:cs typeface="Lato" panose="020F0502020204030203"/>
                <a:sym typeface="Lato" panose="020F0502020204030203"/>
              </a:rPr>
              <a:t>temas que hemos estudiado hasta ahora en este curso: </a:t>
            </a:r>
            <a:endParaRPr sz="3600">
              <a:solidFill>
                <a:schemeClr val="dk1"/>
              </a:solidFill>
              <a:latin typeface="Lato" panose="020F0502020204030203"/>
              <a:ea typeface="Lato" panose="020F0502020204030203"/>
              <a:cs typeface="Lato" panose="020F0502020204030203"/>
              <a:sym typeface="Lato" panose="020F0502020204030203"/>
            </a:endParaRPr>
          </a:p>
          <a:p>
            <a:pPr marL="457200" marR="0" lvl="0" indent="-457200" algn="l" rtl="0">
              <a:lnSpc>
                <a:spcPct val="100000"/>
              </a:lnSpc>
              <a:spcBef>
                <a:spcPts val="1000"/>
              </a:spcBef>
              <a:spcAft>
                <a:spcPts val="0"/>
              </a:spcAft>
              <a:buClr>
                <a:schemeClr val="dk1"/>
              </a:buClr>
              <a:buSzPts val="3600"/>
              <a:buFont typeface="Lato" panose="020F0502020204030203"/>
              <a:buChar char="●"/>
            </a:pPr>
            <a:r>
              <a:rPr lang="en-US" sz="3600">
                <a:solidFill>
                  <a:schemeClr val="dk1"/>
                </a:solidFill>
                <a:latin typeface="Lato" panose="020F0502020204030203"/>
                <a:ea typeface="Lato" panose="020F0502020204030203"/>
                <a:cs typeface="Lato" panose="020F0502020204030203"/>
                <a:sym typeface="Lato" panose="020F0502020204030203"/>
              </a:rPr>
              <a:t>nuestra condición natural</a:t>
            </a:r>
            <a:endParaRPr sz="3600">
              <a:solidFill>
                <a:schemeClr val="dk1"/>
              </a:solidFill>
              <a:latin typeface="Lato" panose="020F0502020204030203"/>
              <a:ea typeface="Lato" panose="020F0502020204030203"/>
              <a:cs typeface="Lato" panose="020F0502020204030203"/>
              <a:sym typeface="Lato" panose="020F0502020204030203"/>
            </a:endParaRPr>
          </a:p>
          <a:p>
            <a:pPr marL="457200" marR="0" lvl="0" indent="-457200" algn="l" rtl="0">
              <a:lnSpc>
                <a:spcPct val="100000"/>
              </a:lnSpc>
              <a:spcBef>
                <a:spcPts val="0"/>
              </a:spcBef>
              <a:spcAft>
                <a:spcPts val="0"/>
              </a:spcAft>
              <a:buClr>
                <a:schemeClr val="dk1"/>
              </a:buClr>
              <a:buSzPts val="3600"/>
              <a:buFont typeface="Lato" panose="020F0502020204030203"/>
              <a:buChar char="●"/>
            </a:pPr>
            <a:r>
              <a:rPr lang="en-US" sz="3600">
                <a:solidFill>
                  <a:schemeClr val="dk1"/>
                </a:solidFill>
                <a:latin typeface="Lato" panose="020F0502020204030203"/>
                <a:ea typeface="Lato" panose="020F0502020204030203"/>
                <a:cs typeface="Lato" panose="020F0502020204030203"/>
                <a:sym typeface="Lato" panose="020F0502020204030203"/>
              </a:rPr>
              <a:t>nuestro papel en la conversión</a:t>
            </a:r>
            <a:endParaRPr sz="3600">
              <a:solidFill>
                <a:schemeClr val="dk1"/>
              </a:solidFill>
              <a:latin typeface="Lato" panose="020F0502020204030203"/>
              <a:ea typeface="Lato" panose="020F0502020204030203"/>
              <a:cs typeface="Lato" panose="020F0502020204030203"/>
              <a:sym typeface="Lato" panose="020F0502020204030203"/>
            </a:endParaRPr>
          </a:p>
          <a:p>
            <a:pPr marL="457200" marR="0" lvl="0" indent="-457200" algn="l" rtl="0">
              <a:lnSpc>
                <a:spcPct val="100000"/>
              </a:lnSpc>
              <a:spcBef>
                <a:spcPts val="0"/>
              </a:spcBef>
              <a:spcAft>
                <a:spcPts val="0"/>
              </a:spcAft>
              <a:buClr>
                <a:schemeClr val="dk1"/>
              </a:buClr>
              <a:buSzPts val="3600"/>
              <a:buFont typeface="Lato" panose="020F0502020204030203"/>
              <a:buChar char="●"/>
            </a:pPr>
            <a:r>
              <a:rPr lang="en-US" sz="3600">
                <a:solidFill>
                  <a:schemeClr val="dk1"/>
                </a:solidFill>
                <a:latin typeface="Lato" panose="020F0502020204030203"/>
                <a:ea typeface="Lato" panose="020F0502020204030203"/>
                <a:cs typeface="Lato" panose="020F0502020204030203"/>
                <a:sym typeface="Lato" panose="020F0502020204030203"/>
              </a:rPr>
              <a:t>el bautismo</a:t>
            </a:r>
            <a:endParaRPr sz="3600">
              <a:solidFill>
                <a:schemeClr val="dk1"/>
              </a:solidFill>
              <a:latin typeface="Lato" panose="020F0502020204030203"/>
              <a:ea typeface="Lato" panose="020F0502020204030203"/>
              <a:cs typeface="Lato" panose="020F0502020204030203"/>
              <a:sym typeface="Lato" panose="020F0502020204030203"/>
            </a:endParaRPr>
          </a:p>
          <a:p>
            <a:pPr marL="457200" marR="0" lvl="0" indent="-457200" algn="l" rtl="0">
              <a:lnSpc>
                <a:spcPct val="100000"/>
              </a:lnSpc>
              <a:spcBef>
                <a:spcPts val="0"/>
              </a:spcBef>
              <a:spcAft>
                <a:spcPts val="0"/>
              </a:spcAft>
              <a:buClr>
                <a:schemeClr val="dk1"/>
              </a:buClr>
              <a:buSzPts val="3600"/>
              <a:buFont typeface="Lato" panose="020F0502020204030203"/>
              <a:buChar char="●"/>
            </a:pPr>
            <a:r>
              <a:rPr lang="en-US" sz="3600">
                <a:solidFill>
                  <a:schemeClr val="dk1"/>
                </a:solidFill>
                <a:latin typeface="Lato" panose="020F0502020204030203"/>
                <a:ea typeface="Lato" panose="020F0502020204030203"/>
                <a:cs typeface="Lato" panose="020F0502020204030203"/>
                <a:sym typeface="Lato" panose="020F0502020204030203"/>
              </a:rPr>
              <a:t>la Cena del Señor</a:t>
            </a:r>
            <a:endParaRPr sz="360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1000"/>
              </a:spcBef>
              <a:spcAft>
                <a:spcPts val="0"/>
              </a:spcAft>
              <a:buClr>
                <a:schemeClr val="dk1"/>
              </a:buClr>
              <a:buSzPts val="1100"/>
              <a:buFont typeface="Arial" panose="020B0604020202020204"/>
              <a:buNone/>
            </a:pPr>
            <a:r>
              <a:rPr lang="en-US" sz="3600">
                <a:solidFill>
                  <a:schemeClr val="dk1"/>
                </a:solidFill>
                <a:latin typeface="Lato" panose="020F0502020204030203"/>
                <a:ea typeface="Lato" panose="020F0502020204030203"/>
                <a:cs typeface="Lato" panose="020F0502020204030203"/>
                <a:sym typeface="Lato" panose="020F0502020204030203"/>
              </a:rPr>
              <a:t>Luego, explique cómo la razón humana puede desviarnos al respecto.</a:t>
            </a:r>
            <a:endParaRPr sz="3600"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310" name="Google Shape;310;g274b379f556_0_7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314" name="Shape 314"/>
        <p:cNvGrpSpPr/>
        <p:nvPr/>
      </p:nvGrpSpPr>
      <p:grpSpPr>
        <a:xfrm>
          <a:off x="0" y="0"/>
          <a:ext cx="0" cy="0"/>
          <a:chOff x="0" y="0"/>
          <a:chExt cx="0" cy="0"/>
        </a:xfrm>
      </p:grpSpPr>
      <p:pic>
        <p:nvPicPr>
          <p:cNvPr id="315" name="Google Shape;315;g274b379f556_0_136"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graphicFrame>
        <p:nvGraphicFramePr>
          <p:cNvPr id="316" name="Google Shape;316;g274b379f556_0_136"/>
          <p:cNvGraphicFramePr/>
          <p:nvPr/>
        </p:nvGraphicFramePr>
        <p:xfrm>
          <a:off x="800100" y="2368550"/>
          <a:ext cx="10870825" cy="3370650"/>
        </p:xfrm>
        <a:graphic>
          <a:graphicData uri="http://schemas.openxmlformats.org/drawingml/2006/table">
            <a:tbl>
              <a:tblPr>
                <a:noFill/>
                <a:tableStyleId>{CBD24390-D578-4506-861C-2B9FB93B79ED}</a:tableStyleId>
              </a:tblPr>
              <a:tblGrid>
                <a:gridCol w="4701100"/>
                <a:gridCol w="6169725"/>
              </a:tblGrid>
              <a:tr h="1049250">
                <a:tc>
                  <a:txBody>
                    <a:bodyPr/>
                    <a:lstStyle/>
                    <a:p>
                      <a:pPr marL="0" marR="0" lvl="0" indent="0" algn="l" rtl="0">
                        <a:lnSpc>
                          <a:spcPct val="100000"/>
                        </a:lnSpc>
                        <a:spcBef>
                          <a:spcPts val="0"/>
                        </a:spcBef>
                        <a:spcAft>
                          <a:spcPts val="0"/>
                        </a:spcAft>
                        <a:buClr>
                          <a:srgbClr val="000000"/>
                        </a:buClr>
                        <a:buSzPts val="3800"/>
                        <a:buFont typeface="Arial" panose="020B0604020202020204"/>
                        <a:buNone/>
                      </a:pPr>
                      <a:r>
                        <a:rPr lang="en-US" sz="3400" b="1" u="none" strike="noStrike" cap="none">
                          <a:solidFill>
                            <a:schemeClr val="lt1"/>
                          </a:solidFill>
                          <a:latin typeface="Lato" panose="020F0502020204030203"/>
                          <a:ea typeface="Lato" panose="020F0502020204030203"/>
                          <a:cs typeface="Lato" panose="020F0502020204030203"/>
                          <a:sym typeface="Lato" panose="020F0502020204030203"/>
                        </a:rPr>
                        <a:t>Iglesia Católica</a:t>
                      </a:r>
                      <a:endParaRPr sz="3400" b="1" u="none" strike="noStrike" cap="none">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a:solidFill>
                            <a:schemeClr val="dk1"/>
                          </a:solidFill>
                          <a:latin typeface="Lato" panose="020F0502020204030203"/>
                          <a:ea typeface="Lato" panose="020F0502020204030203"/>
                          <a:cs typeface="Lato" panose="020F0502020204030203"/>
                          <a:sym typeface="Lato" panose="020F0502020204030203"/>
                        </a:rPr>
                        <a:t>Cuerpo y sangre de Cristo, un nuevo sacrificio.</a:t>
                      </a:r>
                      <a:endParaRPr sz="3400" b="1" u="none" strike="noStrike" cap="none">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chemeClr val="lt1"/>
                    </a:solidFill>
                  </a:tcPr>
                </a:tc>
              </a:tr>
              <a:tr h="1131800">
                <a:tc>
                  <a:txBody>
                    <a:bodyPr/>
                    <a:lstStyle/>
                    <a:p>
                      <a:pPr marL="0" marR="0" lvl="0" indent="0" algn="l" rtl="0">
                        <a:lnSpc>
                          <a:spcPct val="100000"/>
                        </a:lnSpc>
                        <a:spcBef>
                          <a:spcPts val="0"/>
                        </a:spcBef>
                        <a:spcAft>
                          <a:spcPts val="0"/>
                        </a:spcAft>
                        <a:buClr>
                          <a:srgbClr val="000000"/>
                        </a:buClr>
                        <a:buSzPts val="3400"/>
                        <a:buFont typeface="Arial" panose="020B0604020202020204"/>
                        <a:buNone/>
                      </a:pPr>
                      <a:r>
                        <a:rPr lang="en-US" sz="3400" b="1" u="none" strike="noStrike" cap="none">
                          <a:solidFill>
                            <a:schemeClr val="lt1"/>
                          </a:solidFill>
                          <a:latin typeface="Lato" panose="020F0502020204030203"/>
                          <a:ea typeface="Lato" panose="020F0502020204030203"/>
                          <a:cs typeface="Lato" panose="020F0502020204030203"/>
                          <a:sym typeface="Lato" panose="020F0502020204030203"/>
                        </a:rPr>
                        <a:t>Iglesia Luterana</a:t>
                      </a:r>
                      <a:endParaRPr sz="3400" b="1" u="none" strike="noStrike" cap="none">
                        <a:solidFill>
                          <a:schemeClr val="lt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u="none" strike="noStrike" cap="none"/>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a:latin typeface="Lato" panose="020F0502020204030203"/>
                          <a:ea typeface="Lato" panose="020F0502020204030203"/>
                          <a:cs typeface="Lato" panose="020F0502020204030203"/>
                          <a:sym typeface="Lato" panose="020F0502020204030203"/>
                        </a:rPr>
                        <a:t>Pan, vino, el cuerpo y la sangre de Cristo, para nuestro perdón. </a:t>
                      </a:r>
                      <a:endParaRPr sz="3200" u="none" strike="noStrike" cap="none">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r>
              <a:tr h="1189600">
                <a:tc>
                  <a:txBody>
                    <a:bodyPr/>
                    <a:lstStyle/>
                    <a:p>
                      <a:pPr marL="0" marR="0" lvl="0" indent="0" algn="l" rtl="0">
                        <a:lnSpc>
                          <a:spcPct val="100000"/>
                        </a:lnSpc>
                        <a:spcBef>
                          <a:spcPts val="0"/>
                        </a:spcBef>
                        <a:spcAft>
                          <a:spcPts val="0"/>
                        </a:spcAft>
                        <a:buClr>
                          <a:srgbClr val="000000"/>
                        </a:buClr>
                        <a:buSzPts val="3400"/>
                        <a:buFont typeface="Arial" panose="020B0604020202020204"/>
                        <a:buNone/>
                      </a:pPr>
                      <a:r>
                        <a:rPr lang="en-US" sz="3400" b="1" u="none" strike="noStrike" cap="none">
                          <a:solidFill>
                            <a:schemeClr val="lt1"/>
                          </a:solidFill>
                          <a:latin typeface="Lato" panose="020F0502020204030203"/>
                          <a:ea typeface="Lato" panose="020F0502020204030203"/>
                          <a:cs typeface="Lato" panose="020F0502020204030203"/>
                          <a:sym typeface="Lato" panose="020F0502020204030203"/>
                        </a:rPr>
                        <a:t>Iglesias Protestantes</a:t>
                      </a:r>
                      <a:endParaRPr sz="3200" u="none" strike="noStrike" cap="none">
                        <a:latin typeface="Lato" panose="020F0502020204030203"/>
                        <a:ea typeface="Lato" panose="020F0502020204030203"/>
                        <a:cs typeface="Lato" panose="020F0502020204030203"/>
                        <a:sym typeface="Lato" panose="020F0502020204030203"/>
                      </a:endParaRPr>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lvl="0" indent="0" algn="l" rtl="0">
                        <a:spcBef>
                          <a:spcPts val="0"/>
                        </a:spcBef>
                        <a:spcAft>
                          <a:spcPts val="0"/>
                        </a:spcAft>
                        <a:buClr>
                          <a:schemeClr val="dk1"/>
                        </a:buClr>
                        <a:buSzPts val="1100"/>
                        <a:buFont typeface="Arial" panose="020B0604020202020204"/>
                        <a:buNone/>
                      </a:pPr>
                      <a:r>
                        <a:rPr lang="en-US" sz="3200">
                          <a:latin typeface="Lato" panose="020F0502020204030203"/>
                          <a:ea typeface="Lato" panose="020F0502020204030203"/>
                          <a:cs typeface="Lato" panose="020F0502020204030203"/>
                          <a:sym typeface="Lato" panose="020F0502020204030203"/>
                        </a:rPr>
                        <a:t>Pan y vino. Un acto de obediencia que conmemora su muerte.</a:t>
                      </a:r>
                      <a:endParaRPr sz="3200">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r>
            </a:tbl>
          </a:graphicData>
        </a:graphic>
      </p:graphicFrame>
      <p:sp>
        <p:nvSpPr>
          <p:cNvPr id="317" name="Google Shape;317;g274b379f556_0_136"/>
          <p:cNvSpPr txBox="1"/>
          <p:nvPr/>
        </p:nvSpPr>
        <p:spPr>
          <a:xfrm>
            <a:off x="1092012" y="1378025"/>
            <a:ext cx="102870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800">
                <a:solidFill>
                  <a:srgbClr val="009444"/>
                </a:solidFill>
                <a:latin typeface="Lato" panose="020F0502020204030203"/>
                <a:ea typeface="Lato" panose="020F0502020204030203"/>
                <a:cs typeface="Lato" panose="020F0502020204030203"/>
                <a:sym typeface="Lato" panose="020F0502020204030203"/>
              </a:rPr>
              <a:t>¿Qué recibimos en la Cena del Señor?</a:t>
            </a:r>
            <a:endParaRPr sz="48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21" name="Shape 321"/>
        <p:cNvGrpSpPr/>
        <p:nvPr/>
      </p:nvGrpSpPr>
      <p:grpSpPr>
        <a:xfrm>
          <a:off x="0" y="0"/>
          <a:ext cx="0" cy="0"/>
          <a:chOff x="0" y="0"/>
          <a:chExt cx="0" cy="0"/>
        </a:xfrm>
      </p:grpSpPr>
      <p:sp>
        <p:nvSpPr>
          <p:cNvPr id="322" name="Google Shape;322;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Tarea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23" name="Google Shape;323;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24" name="Google Shape;324;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25" name="Google Shape;325;p30"/>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26" name="Google Shape;326;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panose="020B0604020202020204"/>
              <a:buNone/>
            </a:pPr>
            <a:r>
              <a:rPr lang="en-US" sz="3200" b="0" i="1" u="none" strike="noStrike" cap="none">
                <a:solidFill>
                  <a:schemeClr val="dk1"/>
                </a:solidFill>
                <a:latin typeface="Lato" panose="020F0502020204030203"/>
                <a:ea typeface="Lato" panose="020F0502020204030203"/>
                <a:cs typeface="Lato" panose="020F0502020204030203"/>
                <a:sym typeface="Lato" panose="020F0502020204030203"/>
              </a:rPr>
              <a:t>en el grupo de WhatsApp</a:t>
            </a:r>
            <a:endParaRPr sz="32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327" name="Google Shape;327;p30"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31" name="Shape 331"/>
        <p:cNvGrpSpPr/>
        <p:nvPr/>
      </p:nvGrpSpPr>
      <p:grpSpPr>
        <a:xfrm>
          <a:off x="0" y="0"/>
          <a:ext cx="0" cy="0"/>
          <a:chOff x="0" y="0"/>
          <a:chExt cx="0" cy="0"/>
        </a:xfrm>
      </p:grpSpPr>
      <p:sp>
        <p:nvSpPr>
          <p:cNvPr id="332" name="Google Shape;332;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333" name="Google Shape;333;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4" name="Google Shape;334;g2adf2547317_0_0"/>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35" name="Google Shape;335;g2adf2547317_0_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39" name="Shape 339"/>
        <p:cNvGrpSpPr/>
        <p:nvPr/>
      </p:nvGrpSpPr>
      <p:grpSpPr>
        <a:xfrm>
          <a:off x="0" y="0"/>
          <a:ext cx="0" cy="0"/>
          <a:chOff x="0" y="0"/>
          <a:chExt cx="0" cy="0"/>
        </a:xfrm>
      </p:grpSpPr>
      <p:sp>
        <p:nvSpPr>
          <p:cNvPr id="340" name="Google Shape;340;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Despedida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341" name="Google Shape;341;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42" name="Google Shape;342;g2adf2547317_0_9"/>
          <p:cNvPicPr preferRelativeResize="0"/>
          <p:nvPr/>
        </p:nvPicPr>
        <p:blipFill rotWithShape="1">
          <a:blip r:embed="rId1"/>
          <a:srcRect/>
          <a:stretch>
            <a:fill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43" name="Google Shape;343;g2adf2547317_0_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99"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Lección </a:t>
            </a:r>
            <a:r>
              <a:rPr lang="en-US" sz="4860">
                <a:solidFill>
                  <a:srgbClr val="009444"/>
                </a:solidFill>
                <a:latin typeface="Lato" panose="020F0502020204030203"/>
                <a:ea typeface="Lato" panose="020F0502020204030203"/>
                <a:cs typeface="Lato" panose="020F0502020204030203"/>
                <a:sym typeface="Lato" panose="020F0502020204030203"/>
              </a:rPr>
              <a:t>6</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01" name="Google Shape;101;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03" name="Google Shape;103;p2"/>
          <p:cNvSpPr txBox="1"/>
          <p:nvPr/>
        </p:nvSpPr>
        <p:spPr>
          <a:xfrm>
            <a:off x="4127372" y="36542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a:solidFill>
                  <a:schemeClr val="dk1"/>
                </a:solidFill>
                <a:latin typeface="Lato" panose="020F0502020204030203"/>
                <a:ea typeface="Lato" panose="020F0502020204030203"/>
                <a:cs typeface="Lato" panose="020F0502020204030203"/>
                <a:sym typeface="Lato" panose="020F0502020204030203"/>
              </a:rPr>
              <a:t>La Santa Cena</a:t>
            </a:r>
            <a:endParaRPr sz="3890" b="0"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04" name="Google Shape;104;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347" name="Shape 347"/>
        <p:cNvGrpSpPr/>
        <p:nvPr/>
      </p:nvGrpSpPr>
      <p:grpSpPr>
        <a:xfrm>
          <a:off x="0" y="0"/>
          <a:ext cx="0" cy="0"/>
          <a:chOff x="0" y="0"/>
          <a:chExt cx="0" cy="0"/>
        </a:xfrm>
      </p:grpSpPr>
      <p:sp>
        <p:nvSpPr>
          <p:cNvPr id="348" name="Google Shape;348;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49" name="Google Shape;349;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50" name="Google Shape;350;g2ac1ba269cb_0_46"/>
          <p:cNvPicPr preferRelativeResize="0"/>
          <p:nvPr/>
        </p:nvPicPr>
        <p:blipFill rotWithShape="1">
          <a:blip r:embed="rId1"/>
          <a:srcRect l="17158" t="8250" r="29536" b="8239"/>
          <a:stretch>
            <a:fillRect/>
          </a:stretch>
        </p:blipFill>
        <p:spPr>
          <a:xfrm>
            <a:off x="6580094" y="810985"/>
            <a:ext cx="5007428" cy="5236027"/>
          </a:xfrm>
          <a:prstGeom prst="rect">
            <a:avLst/>
          </a:prstGeom>
          <a:noFill/>
          <a:ln>
            <a:noFill/>
          </a:ln>
        </p:spPr>
      </p:pic>
      <p:pic>
        <p:nvPicPr>
          <p:cNvPr id="351" name="Google Shape;351;g2ac1ba269cb_0_46" descr="A logo with a cross and a bird&#10;&#10;Description automatically generated"/>
          <p:cNvPicPr preferRelativeResize="0"/>
          <p:nvPr/>
        </p:nvPicPr>
        <p:blipFill rotWithShape="1">
          <a:blip r:embed="rId2"/>
          <a:srcRect/>
          <a:stretch>
            <a:fillRect/>
          </a:stretch>
        </p:blipFill>
        <p:spPr>
          <a:xfrm>
            <a:off x="1978426" y="548168"/>
            <a:ext cx="2230986" cy="1555706"/>
          </a:xfrm>
          <a:prstGeom prst="rect">
            <a:avLst/>
          </a:prstGeom>
          <a:noFill/>
          <a:ln>
            <a:noFill/>
          </a:ln>
        </p:spPr>
      </p:pic>
      <p:sp>
        <p:nvSpPr>
          <p:cNvPr id="352" name="Google Shape;352;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353" name="Google Shape;353;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54" name="Google Shape;354;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9"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Saludos y bienvenidos</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2" name="Google Shape;112;p3"/>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17"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0" name="Google Shape;120;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25"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0" name="Google Shape;130;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2" name="Google Shape;132;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500">
                  <a:solidFill>
                    <a:schemeClr val="lt1"/>
                  </a:solidFill>
                  <a:latin typeface="Lato" panose="020F0502020204030203"/>
                  <a:ea typeface="Lato" panose="020F0502020204030203"/>
                  <a:cs typeface="Lato" panose="020F0502020204030203"/>
                  <a:sym typeface="Lato" panose="020F0502020204030203"/>
                </a:rPr>
                <a:t>Examinar la institución de la santa cena con su énfasis en el perdón de los pecados.</a:t>
              </a:r>
              <a:endParaRPr sz="25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4" name="Google Shape;134;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500">
                  <a:solidFill>
                    <a:schemeClr val="lt1"/>
                  </a:solidFill>
                  <a:latin typeface="Lato" panose="020F0502020204030203"/>
                  <a:ea typeface="Lato" panose="020F0502020204030203"/>
                  <a:cs typeface="Lato" panose="020F0502020204030203"/>
                  <a:sym typeface="Lato" panose="020F0502020204030203"/>
                </a:rPr>
                <a:t>Comparar lo que las Iglesias diferentes dicen sobre la santa cena. </a:t>
              </a:r>
              <a:endParaRPr sz="25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500">
                  <a:solidFill>
                    <a:schemeClr val="lt1"/>
                  </a:solidFill>
                  <a:latin typeface="Lato" panose="020F0502020204030203"/>
                  <a:ea typeface="Lato" panose="020F0502020204030203"/>
                  <a:cs typeface="Lato" panose="020F0502020204030203"/>
                  <a:sym typeface="Lato" panose="020F0502020204030203"/>
                </a:rPr>
                <a:t>Conectar los errores doctrinales que hemos estudiado con el mal uso de la razón humana.</a:t>
              </a:r>
              <a:endParaRPr sz="25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grpSp>
      <p:pic>
        <p:nvPicPr>
          <p:cNvPr id="141" name="Google Shape;141;p5"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45" name="Shape 145"/>
        <p:cNvGrpSpPr/>
        <p:nvPr/>
      </p:nvGrpSpPr>
      <p:grpSpPr>
        <a:xfrm>
          <a:off x="0" y="0"/>
          <a:ext cx="0" cy="0"/>
          <a:chOff x="0" y="0"/>
          <a:chExt cx="0" cy="0"/>
        </a:xfrm>
      </p:grpSpPr>
      <p:pic>
        <p:nvPicPr>
          <p:cNvPr id="146" name="Google Shape;146;g2e314509b4d_0_89"/>
          <p:cNvPicPr preferRelativeResize="0"/>
          <p:nvPr/>
        </p:nvPicPr>
        <p:blipFill rotWithShape="1">
          <a:blip r:embed="rId1">
            <a:alphaModFix amt="78000"/>
          </a:blip>
          <a:srcRect t="1229" b="1229"/>
          <a:stretch>
            <a:fillRect/>
          </a:stretch>
        </p:blipFill>
        <p:spPr>
          <a:xfrm>
            <a:off x="1643700" y="0"/>
            <a:ext cx="10548301" cy="6857999"/>
          </a:xfrm>
          <a:prstGeom prst="rect">
            <a:avLst/>
          </a:prstGeom>
          <a:noFill/>
          <a:ln>
            <a:noFill/>
          </a:ln>
        </p:spPr>
      </p:pic>
      <p:sp>
        <p:nvSpPr>
          <p:cNvPr id="147" name="Google Shape;147;g2e314509b4d_0_89"/>
          <p:cNvSpPr txBox="1"/>
          <p:nvPr/>
        </p:nvSpPr>
        <p:spPr>
          <a:xfrm>
            <a:off x="2242826" y="784025"/>
            <a:ext cx="8502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chemeClr val="dk1"/>
                </a:solidFill>
                <a:latin typeface="Lato" panose="020F0502020204030203"/>
                <a:ea typeface="Lato" panose="020F0502020204030203"/>
                <a:cs typeface="Lato" panose="020F0502020204030203"/>
                <a:sym typeface="Lato" panose="020F0502020204030203"/>
              </a:rPr>
              <a:t>Estudio bíblico: </a:t>
            </a:r>
            <a:r>
              <a:rPr lang="en-US" sz="4860">
                <a:solidFill>
                  <a:schemeClr val="dk1"/>
                </a:solidFill>
                <a:latin typeface="Lato" panose="020F0502020204030203"/>
                <a:ea typeface="Lato" panose="020F0502020204030203"/>
                <a:cs typeface="Lato" panose="020F0502020204030203"/>
                <a:sym typeface="Lato" panose="020F0502020204030203"/>
              </a:rPr>
              <a:t>La Santa Cena</a:t>
            </a:r>
            <a:endParaRPr sz="6000" b="0"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148" name="Google Shape;148;g2e314509b4d_0_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49" name="Google Shape;149;g2e314509b4d_0_8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150" name="Google Shape;150;g2e314509b4d_0_8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54" name="Shape 154"/>
        <p:cNvGrpSpPr/>
        <p:nvPr/>
      </p:nvGrpSpPr>
      <p:grpSpPr>
        <a:xfrm>
          <a:off x="0" y="0"/>
          <a:ext cx="0" cy="0"/>
          <a:chOff x="0" y="0"/>
          <a:chExt cx="0" cy="0"/>
        </a:xfrm>
      </p:grpSpPr>
      <p:sp>
        <p:nvSpPr>
          <p:cNvPr id="155" name="Google Shape;155;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56" name="Google Shape;156;p2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57" name="Google Shape;157;p28"/>
          <p:cNvSpPr txBox="1"/>
          <p:nvPr/>
        </p:nvSpPr>
        <p:spPr>
          <a:xfrm>
            <a:off x="3842600" y="2499963"/>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¿Qué recibimos en la Cena del Señor? </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58" name="Google Shape;158;p28"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62" name="Shape 162"/>
        <p:cNvGrpSpPr/>
        <p:nvPr/>
      </p:nvGrpSpPr>
      <p:grpSpPr>
        <a:xfrm>
          <a:off x="0" y="0"/>
          <a:ext cx="0" cy="0"/>
          <a:chOff x="0" y="0"/>
          <a:chExt cx="0" cy="0"/>
        </a:xfrm>
      </p:grpSpPr>
      <p:sp>
        <p:nvSpPr>
          <p:cNvPr id="163" name="Google Shape;163;g274b448e17c_0_12"/>
          <p:cNvSpPr txBox="1"/>
          <p:nvPr/>
        </p:nvSpPr>
        <p:spPr>
          <a:xfrm>
            <a:off x="3602250" y="408600"/>
            <a:ext cx="8297400" cy="6264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Y mientras comían, tomó Jesús el </a:t>
            </a:r>
            <a:endParaRPr sz="330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pan, y bendijo, y lo partió, y dio a sus discípulos, y dijo: Tomad, comed; esto es mi cuerpo. Y tomando la copa, y habiendo dado gracias, les dio, diciendo: Bebed de ella todos; porque esto es mi sangre del nuevo pacto, que por muchos es derramada para remisión de los pecados. y os digo que desde ahora no beberé más de este fruto de la vid, hasta aquel día en que lo beba nuevo con vosotros en el reino de mi Padre.</a:t>
            </a:r>
            <a:endParaRPr sz="330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0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Mateo 26:26-29</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164" name="Google Shape;164;g274b448e17c_0_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5" name="Google Shape;165;g274b448e17c_0_12"/>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66" name="Google Shape;166;g274b448e17c_0_12"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8" ma:contentTypeDescription="Create a new document." ma:contentTypeScope="" ma:versionID="0d5749b665f2ed4d3e752cf6e38612de">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cfbe134ecb5f12383eca1a73b1fe9875"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d568f-92e7-4aa1-8e50-87aa9ffea924">
      <Terms xmlns="http://schemas.microsoft.com/office/infopath/2007/PartnerControls"/>
    </lcf76f155ced4ddcb4097134ff3c332f>
    <TaxCatchAll xmlns="9d1aa794-ada9-4a3e-9c2a-189f245fcbb8" xsi:nil="true"/>
    <Doc_x0020__x0023_ xmlns="d9dd568f-92e7-4aa1-8e50-87aa9ffea924" xsi:nil="true"/>
  </documentManagement>
</p:properties>
</file>

<file path=customXml/itemProps1.xml><?xml version="1.0" encoding="utf-8"?>
<ds:datastoreItem xmlns:ds="http://schemas.openxmlformats.org/officeDocument/2006/customXml" ds:itemID="{2A364CCC-0C40-401E-97CA-5A78CD73ACEC}">
  <ds:schemaRefs/>
</ds:datastoreItem>
</file>

<file path=customXml/itemProps2.xml><?xml version="1.0" encoding="utf-8"?>
<ds:datastoreItem xmlns:ds="http://schemas.openxmlformats.org/officeDocument/2006/customXml" ds:itemID="{81A6E695-D878-441E-AD20-D7399C29A8B6}">
  <ds:schemaRefs/>
</ds:datastoreItem>
</file>

<file path=customXml/itemProps3.xml><?xml version="1.0" encoding="utf-8"?>
<ds:datastoreItem xmlns:ds="http://schemas.openxmlformats.org/officeDocument/2006/customXml" ds:itemID="{981A7D98-477F-4023-B3D6-BFBA06E5A2CD}">
  <ds:schemaRefs/>
</ds:datastoreItem>
</file>

<file path=docProps/app.xml><?xml version="1.0" encoding="utf-8"?>
<Properties xmlns="http://schemas.openxmlformats.org/officeDocument/2006/extended-properties" xmlns:vt="http://schemas.openxmlformats.org/officeDocument/2006/docPropsVTypes">
  <TotalTime>0</TotalTime>
  <Words>4600</Words>
  <Application>WPS Presentation</Application>
  <PresentationFormat/>
  <Paragraphs>131</Paragraphs>
  <Slides>30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30</vt:i4>
      </vt:variant>
    </vt:vector>
  </HeadingPairs>
  <TitlesOfParts>
    <vt:vector size="39" baseType="lpstr">
      <vt:lpstr>Arial</vt:lpstr>
      <vt:lpstr>SimSun</vt:lpstr>
      <vt:lpstr>Wingdings</vt:lpstr>
      <vt:lpstr>Arial</vt:lpstr>
      <vt:lpstr>Calibri</vt:lpstr>
      <vt:lpstr>Lato</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carola PT</cp:lastModifiedBy>
  <cp:revision>1</cp:revision>
  <dcterms:created xsi:type="dcterms:W3CDTF">2025-03-29T01:23:04Z</dcterms:created>
  <dcterms:modified xsi:type="dcterms:W3CDTF">2025-03-29T01:23:05Z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y fmtid="{D5CDD505-2E9C-101B-9397-08002B2CF9AE}" pid="3" name="ICV">
    <vt:lpwstr>CE4A84EBEA434FFAB8533C6DB26F83B8_12</vt:lpwstr>
  </property>
  <property fmtid="{D5CDD505-2E9C-101B-9397-08002B2CF9AE}" pid="4" name="KSOProductBuildVer">
    <vt:lpwstr>2058-12.2.0.20326</vt:lpwstr>
  </property>
</Properties>
</file>